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2"/>
  </p:notesMasterIdLst>
  <p:sldIdLst>
    <p:sldId id="256" r:id="rId2"/>
    <p:sldId id="257" r:id="rId3"/>
    <p:sldId id="325" r:id="rId4"/>
    <p:sldId id="259" r:id="rId5"/>
    <p:sldId id="307" r:id="rId6"/>
    <p:sldId id="308" r:id="rId7"/>
    <p:sldId id="326" r:id="rId8"/>
    <p:sldId id="313" r:id="rId9"/>
    <p:sldId id="323" r:id="rId10"/>
    <p:sldId id="314" r:id="rId11"/>
    <p:sldId id="324" r:id="rId12"/>
    <p:sldId id="327" r:id="rId13"/>
    <p:sldId id="309" r:id="rId14"/>
    <p:sldId id="310" r:id="rId15"/>
    <p:sldId id="311" r:id="rId16"/>
    <p:sldId id="312" r:id="rId17"/>
    <p:sldId id="328" r:id="rId18"/>
    <p:sldId id="315" r:id="rId19"/>
    <p:sldId id="329" r:id="rId20"/>
    <p:sldId id="306" r:id="rId21"/>
    <p:sldId id="295" r:id="rId22"/>
    <p:sldId id="330" r:id="rId23"/>
    <p:sldId id="303" r:id="rId24"/>
    <p:sldId id="304" r:id="rId25"/>
    <p:sldId id="301" r:id="rId26"/>
    <p:sldId id="302" r:id="rId27"/>
    <p:sldId id="331" r:id="rId28"/>
    <p:sldId id="319" r:id="rId29"/>
    <p:sldId id="320" r:id="rId30"/>
    <p:sldId id="322"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Cambria Math" panose="02040503050406030204" pitchFamily="18" charset="0"/>
      <p:regular r:id="rId37"/>
    </p:embeddedFont>
    <p:embeddedFont>
      <p:font typeface="Noto Sans Symbols" pitchFamily="2"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57A09AD-BDB1-412F-8C08-A78853C61C4E}">
          <p14:sldIdLst>
            <p14:sldId id="256"/>
            <p14:sldId id="257"/>
          </p14:sldIdLst>
        </p14:section>
        <p14:section name="Introduction" id="{B167EC93-9CC8-4C10-A0CD-650C21815008}">
          <p14:sldIdLst>
            <p14:sldId id="325"/>
            <p14:sldId id="259"/>
            <p14:sldId id="307"/>
            <p14:sldId id="308"/>
          </p14:sldIdLst>
        </p14:section>
        <p14:section name="Training Algorithms" id="{B1893223-A602-4F5E-8D4A-117EEEA4548D}">
          <p14:sldIdLst>
            <p14:sldId id="326"/>
            <p14:sldId id="313"/>
            <p14:sldId id="323"/>
            <p14:sldId id="314"/>
            <p14:sldId id="324"/>
          </p14:sldIdLst>
        </p14:section>
        <p14:section name="Related Work" id="{3ED16331-D574-4C65-AB94-463CC0241A82}">
          <p14:sldIdLst>
            <p14:sldId id="327"/>
            <p14:sldId id="309"/>
            <p14:sldId id="310"/>
            <p14:sldId id="311"/>
            <p14:sldId id="312"/>
          </p14:sldIdLst>
        </p14:section>
        <p14:section name="Project Overview" id="{C4E2A496-96C7-46E2-BB3B-3FDCCBF78035}">
          <p14:sldIdLst>
            <p14:sldId id="328"/>
            <p14:sldId id="315"/>
            <p14:sldId id="329"/>
            <p14:sldId id="306"/>
            <p14:sldId id="295"/>
          </p14:sldIdLst>
        </p14:section>
        <p14:section name="Results" id="{C514DBA8-2612-46A3-AFBD-08C455E732E6}">
          <p14:sldIdLst>
            <p14:sldId id="330"/>
            <p14:sldId id="303"/>
            <p14:sldId id="304"/>
            <p14:sldId id="301"/>
            <p14:sldId id="302"/>
          </p14:sldIdLst>
        </p14:section>
        <p14:section name="Conclusions" id="{8DFAE975-7BC6-452D-A748-078E79C2D86A}">
          <p14:sldIdLst>
            <p14:sldId id="331"/>
            <p14:sldId id="319"/>
            <p14:sldId id="320"/>
            <p14:sldId id="322"/>
          </p14:sldIdLst>
        </p14:section>
      </p14:sectionLst>
    </p:ex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g5uORYicMT0MeaOpO/20tnanoK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413" autoAdjust="0"/>
  </p:normalViewPr>
  <p:slideViewPr>
    <p:cSldViewPr snapToGrid="0">
      <p:cViewPr varScale="1">
        <p:scale>
          <a:sx n="72" d="100"/>
          <a:sy n="72" d="100"/>
        </p:scale>
        <p:origin x="20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noProof="0" dirty="0"/>
              <a:t>PPO </a:t>
            </a:r>
            <a:r>
              <a:rPr lang="tr-TR" noProof="0" dirty="0" err="1"/>
              <a:t>algorithm</a:t>
            </a:r>
            <a:r>
              <a:rPr lang="tr-TR" noProof="0" dirty="0"/>
              <a:t> </a:t>
            </a:r>
            <a:r>
              <a:rPr lang="tr-TR" noProof="0" dirty="0" err="1"/>
              <a:t>also</a:t>
            </a:r>
            <a:r>
              <a:rPr lang="tr-TR" noProof="0" dirty="0"/>
              <a:t> </a:t>
            </a:r>
            <a:r>
              <a:rPr lang="tr-TR" noProof="0" dirty="0" err="1"/>
              <a:t>have</a:t>
            </a:r>
            <a:r>
              <a:rPr lang="tr-TR" noProof="0" dirty="0"/>
              <a:t> </a:t>
            </a:r>
            <a:r>
              <a:rPr lang="tr-TR" noProof="0" dirty="0" err="1"/>
              <a:t>actor-critic</a:t>
            </a:r>
            <a:r>
              <a:rPr lang="tr-TR" noProof="0" dirty="0"/>
              <a:t> </a:t>
            </a:r>
            <a:r>
              <a:rPr lang="tr-TR" noProof="0" dirty="0" err="1"/>
              <a:t>networks</a:t>
            </a:r>
            <a:r>
              <a:rPr lang="tr-TR" noProof="0" dirty="0"/>
              <a:t> </a:t>
            </a:r>
            <a:r>
              <a:rPr lang="tr-TR" noProof="0" dirty="0" err="1"/>
              <a:t>and</a:t>
            </a:r>
            <a:r>
              <a:rPr lang="tr-TR" noProof="0" dirty="0"/>
              <a:t> it  is </a:t>
            </a:r>
            <a:r>
              <a:rPr lang="tr-TR" noProof="0" dirty="0" err="1"/>
              <a:t>continuous</a:t>
            </a:r>
            <a:r>
              <a:rPr lang="tr-TR" noProof="0" dirty="0"/>
              <a:t> </a:t>
            </a:r>
            <a:r>
              <a:rPr lang="tr-TR" noProof="0" dirty="0" err="1"/>
              <a:t>space</a:t>
            </a:r>
            <a:r>
              <a:rPr lang="tr-TR" noProof="0" dirty="0"/>
              <a:t> </a:t>
            </a:r>
            <a:r>
              <a:rPr lang="tr-TR" noProof="0" dirty="0" err="1"/>
              <a:t>agent</a:t>
            </a:r>
            <a:r>
              <a:rPr lang="tr-TR" noProof="0" dirty="0"/>
              <a:t>.</a:t>
            </a:r>
          </a:p>
          <a:p>
            <a:pPr marL="0" lvl="0" indent="0" algn="l" rtl="0">
              <a:spcBef>
                <a:spcPts val="0"/>
              </a:spcBef>
              <a:spcAft>
                <a:spcPts val="0"/>
              </a:spcAft>
              <a:buNone/>
            </a:pPr>
            <a:r>
              <a:rPr lang="tr-TR" noProof="0" dirty="0" err="1"/>
              <a:t>Its</a:t>
            </a:r>
            <a:r>
              <a:rPr lang="tr-TR" noProof="0" dirty="0"/>
              <a:t> </a:t>
            </a:r>
            <a:r>
              <a:rPr lang="tr-TR" noProof="0" dirty="0" err="1"/>
              <a:t>working</a:t>
            </a:r>
            <a:r>
              <a:rPr lang="tr-TR" noProof="0" dirty="0"/>
              <a:t> </a:t>
            </a:r>
            <a:r>
              <a:rPr lang="tr-TR" noProof="0" dirty="0" err="1"/>
              <a:t>principle</a:t>
            </a:r>
            <a:r>
              <a:rPr lang="tr-TR" noProof="0" dirty="0"/>
              <a:t> is </a:t>
            </a:r>
            <a:r>
              <a:rPr lang="tr-TR" noProof="0" dirty="0" err="1"/>
              <a:t>based</a:t>
            </a:r>
            <a:r>
              <a:rPr lang="tr-TR" noProof="0" dirty="0"/>
              <a:t> on </a:t>
            </a:r>
            <a:r>
              <a:rPr lang="tr-TR" noProof="0" dirty="0" err="1"/>
              <a:t>small</a:t>
            </a:r>
            <a:r>
              <a:rPr lang="tr-TR" noProof="0" dirty="0"/>
              <a:t> </a:t>
            </a:r>
            <a:r>
              <a:rPr lang="tr-TR" noProof="0" dirty="0" err="1"/>
              <a:t>steps</a:t>
            </a:r>
            <a:r>
              <a:rPr lang="tr-TR" noProof="0" dirty="0"/>
              <a:t> in </a:t>
            </a:r>
            <a:r>
              <a:rPr lang="tr-TR" noProof="0" dirty="0" err="1"/>
              <a:t>the</a:t>
            </a:r>
            <a:r>
              <a:rPr lang="tr-TR" noProof="0" dirty="0"/>
              <a:t> </a:t>
            </a:r>
            <a:r>
              <a:rPr lang="tr-TR" noProof="0" dirty="0" err="1"/>
              <a:t>trusted</a:t>
            </a:r>
            <a:r>
              <a:rPr lang="tr-TR" noProof="0" dirty="0"/>
              <a:t> </a:t>
            </a:r>
            <a:r>
              <a:rPr lang="tr-TR" noProof="0" dirty="0" err="1"/>
              <a:t>region</a:t>
            </a:r>
            <a:r>
              <a:rPr lang="tr-TR" noProof="0" dirty="0"/>
              <a:t>. </a:t>
            </a:r>
            <a:r>
              <a:rPr lang="tr-TR" noProof="0" dirty="0" err="1"/>
              <a:t>It’s</a:t>
            </a:r>
            <a:r>
              <a:rPr lang="tr-TR" noProof="0" dirty="0"/>
              <a:t> </a:t>
            </a:r>
            <a:r>
              <a:rPr lang="tr-TR" noProof="0" dirty="0" err="1"/>
              <a:t>direction</a:t>
            </a:r>
            <a:r>
              <a:rPr lang="tr-TR" noProof="0" dirty="0"/>
              <a:t> is </a:t>
            </a:r>
            <a:r>
              <a:rPr lang="tr-TR" noProof="0" dirty="0" err="1"/>
              <a:t>determined</a:t>
            </a:r>
            <a:r>
              <a:rPr lang="tr-TR" noProof="0" dirty="0"/>
              <a:t> </a:t>
            </a:r>
            <a:r>
              <a:rPr lang="tr-TR" noProof="0" dirty="0" err="1"/>
              <a:t>when</a:t>
            </a:r>
            <a:r>
              <a:rPr lang="tr-TR" noProof="0" dirty="0"/>
              <a:t> </a:t>
            </a:r>
            <a:r>
              <a:rPr lang="tr-TR" noProof="0" dirty="0" err="1"/>
              <a:t>the</a:t>
            </a:r>
            <a:r>
              <a:rPr lang="tr-TR" noProof="0" dirty="0"/>
              <a:t> </a:t>
            </a:r>
            <a:r>
              <a:rPr lang="tr-TR" noProof="0" dirty="0" err="1"/>
              <a:t>best</a:t>
            </a:r>
            <a:r>
              <a:rPr lang="tr-TR" noProof="0" dirty="0"/>
              <a:t> </a:t>
            </a:r>
            <a:r>
              <a:rPr lang="tr-TR" noProof="0" dirty="0" err="1"/>
              <a:t>point</a:t>
            </a:r>
            <a:r>
              <a:rPr lang="tr-TR" noProof="0" dirty="0"/>
              <a:t> is </a:t>
            </a:r>
            <a:r>
              <a:rPr lang="tr-TR" noProof="0" dirty="0" err="1"/>
              <a:t>found</a:t>
            </a:r>
            <a:r>
              <a:rPr lang="tr-TR" noProof="0" dirty="0"/>
              <a:t> in </a:t>
            </a:r>
            <a:r>
              <a:rPr lang="tr-TR" noProof="0" dirty="0" err="1"/>
              <a:t>the</a:t>
            </a:r>
            <a:r>
              <a:rPr lang="tr-TR" noProof="0" dirty="0"/>
              <a:t> </a:t>
            </a:r>
            <a:r>
              <a:rPr lang="tr-TR" noProof="0" dirty="0" err="1"/>
              <a:t>circular</a:t>
            </a:r>
            <a:r>
              <a:rPr lang="tr-TR" noProof="0" dirty="0"/>
              <a:t>. </a:t>
            </a:r>
            <a:r>
              <a:rPr lang="tr-TR" noProof="0" dirty="0" err="1"/>
              <a:t>Once</a:t>
            </a:r>
            <a:r>
              <a:rPr lang="tr-TR" noProof="0" dirty="0"/>
              <a:t> </a:t>
            </a:r>
            <a:r>
              <a:rPr lang="tr-TR" noProof="0" dirty="0" err="1"/>
              <a:t>best</a:t>
            </a:r>
            <a:r>
              <a:rPr lang="tr-TR" noProof="0" dirty="0"/>
              <a:t> </a:t>
            </a:r>
            <a:r>
              <a:rPr lang="tr-TR" noProof="0" dirty="0" err="1"/>
              <a:t>point</a:t>
            </a:r>
            <a:r>
              <a:rPr lang="tr-TR" noProof="0" dirty="0"/>
              <a:t> is </a:t>
            </a:r>
            <a:r>
              <a:rPr lang="tr-TR" noProof="0" dirty="0" err="1"/>
              <a:t>found</a:t>
            </a:r>
            <a:r>
              <a:rPr lang="tr-TR" noProof="0" dirty="0"/>
              <a:t> </a:t>
            </a:r>
            <a:r>
              <a:rPr lang="tr-TR" noProof="0" dirty="0" err="1"/>
              <a:t>new</a:t>
            </a:r>
            <a:r>
              <a:rPr lang="tr-TR" noProof="0" dirty="0"/>
              <a:t> </a:t>
            </a:r>
            <a:r>
              <a:rPr lang="tr-TR" noProof="0" dirty="0" err="1"/>
              <a:t>trust</a:t>
            </a:r>
            <a:r>
              <a:rPr lang="tr-TR" noProof="0" dirty="0"/>
              <a:t> </a:t>
            </a:r>
            <a:r>
              <a:rPr lang="tr-TR" noProof="0" dirty="0" err="1"/>
              <a:t>region</a:t>
            </a:r>
            <a:r>
              <a:rPr lang="tr-TR" noProof="0" dirty="0"/>
              <a:t> </a:t>
            </a:r>
            <a:r>
              <a:rPr lang="tr-TR" noProof="0" dirty="0" err="1"/>
              <a:t>appears</a:t>
            </a:r>
            <a:r>
              <a:rPr lang="tr-TR" noProof="0" dirty="0"/>
              <a:t> </a:t>
            </a:r>
            <a:r>
              <a:rPr lang="tr-TR" noProof="0" dirty="0" err="1"/>
              <a:t>and</a:t>
            </a:r>
            <a:r>
              <a:rPr lang="tr-TR" noProof="0" dirty="0"/>
              <a:t> </a:t>
            </a:r>
            <a:r>
              <a:rPr lang="tr-TR" noProof="0" dirty="0" err="1"/>
              <a:t>again</a:t>
            </a:r>
            <a:r>
              <a:rPr lang="tr-TR" noProof="0" dirty="0"/>
              <a:t> </a:t>
            </a:r>
            <a:r>
              <a:rPr lang="tr-TR" noProof="0" dirty="0" err="1"/>
              <a:t>struggles</a:t>
            </a:r>
            <a:r>
              <a:rPr lang="tr-TR" noProof="0" dirty="0"/>
              <a:t> </a:t>
            </a:r>
            <a:r>
              <a:rPr lang="tr-TR" noProof="0" dirty="0" err="1"/>
              <a:t>to</a:t>
            </a:r>
            <a:r>
              <a:rPr lang="tr-TR" noProof="0" dirty="0"/>
              <a:t> </a:t>
            </a:r>
            <a:r>
              <a:rPr lang="tr-TR" noProof="0" dirty="0" err="1"/>
              <a:t>find</a:t>
            </a:r>
            <a:r>
              <a:rPr lang="tr-TR" noProof="0" dirty="0"/>
              <a:t> </a:t>
            </a:r>
            <a:r>
              <a:rPr lang="tr-TR" noProof="0" dirty="0" err="1"/>
              <a:t>best</a:t>
            </a:r>
            <a:r>
              <a:rPr lang="tr-TR" noProof="0" dirty="0"/>
              <a:t> </a:t>
            </a:r>
            <a:r>
              <a:rPr lang="tr-TR" noProof="0" dirty="0" err="1"/>
              <a:t>point</a:t>
            </a:r>
            <a:r>
              <a:rPr lang="tr-TR" noProof="0" dirty="0"/>
              <a:t>. </a:t>
            </a:r>
            <a:r>
              <a:rPr lang="tr-TR" noProof="0" dirty="0" err="1"/>
              <a:t>This</a:t>
            </a:r>
            <a:r>
              <a:rPr lang="tr-TR" noProof="0" dirty="0"/>
              <a:t> </a:t>
            </a:r>
            <a:r>
              <a:rPr lang="tr-TR" noProof="0" dirty="0" err="1"/>
              <a:t>process</a:t>
            </a:r>
            <a:r>
              <a:rPr lang="tr-TR" noProof="0" dirty="0"/>
              <a:t> </a:t>
            </a:r>
            <a:r>
              <a:rPr lang="tr-TR" noProof="0" dirty="0" err="1"/>
              <a:t>continue</a:t>
            </a:r>
            <a:r>
              <a:rPr lang="tr-TR" noProof="0" dirty="0"/>
              <a:t> </a:t>
            </a:r>
            <a:r>
              <a:rPr lang="tr-TR" noProof="0" dirty="0" err="1"/>
              <a:t>untill</a:t>
            </a:r>
            <a:r>
              <a:rPr lang="tr-TR" noProof="0" dirty="0"/>
              <a:t> </a:t>
            </a:r>
            <a:r>
              <a:rPr lang="tr-TR" noProof="0" dirty="0" err="1"/>
              <a:t>optimal,target</a:t>
            </a:r>
            <a:r>
              <a:rPr lang="tr-TR" noProof="0" dirty="0"/>
              <a:t>, </a:t>
            </a:r>
            <a:r>
              <a:rPr lang="tr-TR" noProof="0" dirty="0" err="1"/>
              <a:t>point</a:t>
            </a:r>
            <a:r>
              <a:rPr lang="tr-TR" noProof="0" dirty="0"/>
              <a:t> is </a:t>
            </a:r>
            <a:r>
              <a:rPr lang="tr-TR" noProof="0" dirty="0" err="1"/>
              <a:t>found</a:t>
            </a:r>
            <a:r>
              <a:rPr lang="tr-TR" noProof="0" dirty="0"/>
              <a:t>.</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125153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noProof="0" dirty="0"/>
              <a:t>DDPG PPO </a:t>
            </a:r>
            <a:r>
              <a:rPr lang="tr-TR" noProof="0" dirty="0" err="1"/>
              <a:t>actor</a:t>
            </a:r>
            <a:r>
              <a:rPr lang="tr-TR" noProof="0" dirty="0"/>
              <a:t> </a:t>
            </a:r>
            <a:r>
              <a:rPr lang="tr-TR" noProof="0" dirty="0" err="1"/>
              <a:t>critic</a:t>
            </a:r>
            <a:r>
              <a:rPr lang="tr-TR" noProof="0" dirty="0"/>
              <a:t> figürleri alınacak</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607392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Our presentation will follow this outline: Firstly, we will discuss the introduction and problem statement. Then, we will briefly overview some RL algorithms commonly used in quadcopters. We will simulate the RL agent using the concept of feedback control in control theory. We will summarize two articles briefly through a literature review. We will describe the proposed quadcopter simulation model and flight control system structure. Finally, we will discuss the project's stages, expected </a:t>
            </a:r>
            <a:r>
              <a:rPr lang="en-US" noProof="0" dirty="0"/>
              <a:t>results</a:t>
            </a:r>
            <a:r>
              <a:rPr lang="en-US" dirty="0"/>
              <a:t>, and contributions to the literature before concluding the presentation.</a:t>
            </a:r>
            <a:endParaRPr dirty="0"/>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6344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416880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4019728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234239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734022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Our presentation will follow this outline: Firstly, we will discuss the introduction and problem statement. Then, we will briefly overview some RL algorithms commonly used in quadcopters. We will simulate the RL agent using the concept of feedback control in control theory. We will summarize two articles briefly through a literature review. We will describe the proposed quadcopter simulation model and flight control system structure. Finally, we will discuss the project's stages, expected </a:t>
            </a:r>
            <a:r>
              <a:rPr lang="en-US" noProof="0" dirty="0"/>
              <a:t>results</a:t>
            </a:r>
            <a:r>
              <a:rPr lang="en-US" dirty="0"/>
              <a:t>, and contributions to the literature before concluding the presentation.</a:t>
            </a:r>
            <a:endParaRPr dirty="0"/>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9039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the our Project environment at Simulink platform. Each block responsible for different tasks. </a:t>
            </a:r>
          </a:p>
          <a:p>
            <a:pPr marL="0" lvl="0" indent="0" algn="l" rtl="0">
              <a:spcBef>
                <a:spcPts val="0"/>
              </a:spcBef>
              <a:spcAft>
                <a:spcPts val="0"/>
              </a:spcAft>
              <a:buNone/>
            </a:pPr>
            <a:r>
              <a:rPr lang="tr-TR" dirty="0" err="1"/>
              <a:t>Signal</a:t>
            </a:r>
            <a:r>
              <a:rPr lang="tr-TR" dirty="0"/>
              <a:t> Editor               : </a:t>
            </a:r>
            <a:r>
              <a:rPr lang="tr-TR" b="0" i="0" dirty="0" err="1">
                <a:solidFill>
                  <a:schemeClr val="tx1"/>
                </a:solidFill>
                <a:latin typeface="+mj-lt"/>
                <a:cs typeface="Arial"/>
                <a:sym typeface="Arial"/>
              </a:rPr>
              <a:t>It</a:t>
            </a:r>
            <a:r>
              <a:rPr lang="tr-TR" b="0" i="0" dirty="0">
                <a:solidFill>
                  <a:schemeClr val="tx1"/>
                </a:solidFill>
                <a:latin typeface="+mj-lt"/>
                <a:cs typeface="Arial"/>
                <a:sym typeface="Arial"/>
              </a:rPr>
              <a:t> g</a:t>
            </a:r>
            <a:r>
              <a:rPr lang="en-US" b="0" i="0" dirty="0" err="1">
                <a:solidFill>
                  <a:schemeClr val="tx1"/>
                </a:solidFill>
                <a:latin typeface="+mj-lt"/>
                <a:ea typeface="Arial"/>
                <a:cs typeface="Arial"/>
                <a:sym typeface="Arial"/>
              </a:rPr>
              <a:t>enerates</a:t>
            </a:r>
            <a:r>
              <a:rPr lang="en-US" b="0" i="0" dirty="0">
                <a:solidFill>
                  <a:schemeClr val="tx1"/>
                </a:solidFill>
                <a:latin typeface="+mj-lt"/>
                <a:ea typeface="Arial"/>
                <a:cs typeface="Arial"/>
                <a:sym typeface="Arial"/>
              </a:rPr>
              <a:t> position and attitude commands</a:t>
            </a:r>
            <a:endParaRPr lang="tr-TR" b="0" i="0" dirty="0">
              <a:solidFill>
                <a:schemeClr val="tx1"/>
              </a:solidFill>
              <a:latin typeface="+mj-lt"/>
              <a:ea typeface="Arial"/>
              <a:cs typeface="Arial"/>
              <a:sym typeface="Arial"/>
            </a:endParaRPr>
          </a:p>
          <a:p>
            <a:pPr marL="0" lvl="0" indent="0" algn="l" rtl="0">
              <a:spcBef>
                <a:spcPts val="0"/>
              </a:spcBef>
              <a:spcAft>
                <a:spcPts val="0"/>
              </a:spcAft>
              <a:buNone/>
            </a:pPr>
            <a:r>
              <a:rPr lang="tr-TR" dirty="0" err="1"/>
              <a:t>Sensors</a:t>
            </a:r>
            <a:r>
              <a:rPr lang="tr-TR" dirty="0"/>
              <a:t>                       : </a:t>
            </a:r>
            <a:r>
              <a:rPr lang="tr-TR" dirty="0" err="1"/>
              <a:t>It</a:t>
            </a:r>
            <a:r>
              <a:rPr lang="tr-TR" dirty="0"/>
              <a:t> </a:t>
            </a:r>
            <a:r>
              <a:rPr lang="en-US" b="0" i="0" dirty="0">
                <a:solidFill>
                  <a:schemeClr val="tx1"/>
                </a:solidFill>
                <a:latin typeface="+mj-lt"/>
                <a:ea typeface="Arial"/>
                <a:cs typeface="Arial"/>
                <a:sym typeface="Arial"/>
              </a:rPr>
              <a:t>includes the model of sensors such as IMU on the quadcopter</a:t>
            </a:r>
            <a:endParaRPr lang="tr-TR" dirty="0"/>
          </a:p>
          <a:p>
            <a:pPr marL="0" lvl="0" indent="0" algn="l" rtl="0">
              <a:spcBef>
                <a:spcPts val="0"/>
              </a:spcBef>
              <a:spcAft>
                <a:spcPts val="0"/>
              </a:spcAft>
              <a:buNone/>
            </a:pPr>
            <a:r>
              <a:rPr lang="tr-TR" dirty="0"/>
              <a:t>Flight Control </a:t>
            </a:r>
            <a:r>
              <a:rPr lang="tr-TR" dirty="0" err="1"/>
              <a:t>System</a:t>
            </a:r>
            <a:r>
              <a:rPr lang="tr-TR" dirty="0"/>
              <a:t> : </a:t>
            </a:r>
            <a:r>
              <a:rPr lang="tr-TR" dirty="0" err="1"/>
              <a:t>It</a:t>
            </a:r>
            <a:r>
              <a:rPr lang="tr-TR" dirty="0"/>
              <a:t> </a:t>
            </a:r>
            <a:r>
              <a:rPr lang="en-US" b="0" i="0" dirty="0">
                <a:solidFill>
                  <a:schemeClr val="tx1"/>
                </a:solidFill>
                <a:latin typeface="+mj-lt"/>
                <a:ea typeface="Arial"/>
                <a:cs typeface="Arial"/>
                <a:sym typeface="Arial"/>
              </a:rPr>
              <a:t>is responsible for position and attitude control. Here, we will perform attitude control using RL (Reinforcement Learning)</a:t>
            </a:r>
            <a:endParaRPr lang="tr-TR" b="0" i="0" dirty="0">
              <a:solidFill>
                <a:schemeClr val="tx1"/>
              </a:solidFill>
              <a:latin typeface="+mj-lt"/>
              <a:ea typeface="Arial"/>
              <a:cs typeface="Arial"/>
              <a:sym typeface="Arial"/>
            </a:endParaRPr>
          </a:p>
          <a:p>
            <a:pPr marL="0" lvl="0" indent="0" algn="l" rtl="0">
              <a:spcBef>
                <a:spcPts val="0"/>
              </a:spcBef>
              <a:spcAft>
                <a:spcPts val="0"/>
              </a:spcAft>
              <a:buNone/>
            </a:pPr>
            <a:r>
              <a:rPr lang="tr-TR" dirty="0"/>
              <a:t>Environment               : </a:t>
            </a:r>
            <a:r>
              <a:rPr lang="tr-TR" dirty="0" err="1"/>
              <a:t>It</a:t>
            </a:r>
            <a:r>
              <a:rPr lang="tr-TR" dirty="0"/>
              <a:t> </a:t>
            </a:r>
            <a:r>
              <a:rPr lang="en-US" b="0" i="0" dirty="0">
                <a:solidFill>
                  <a:schemeClr val="tx1"/>
                </a:solidFill>
                <a:latin typeface="+mj-lt"/>
                <a:ea typeface="Arial"/>
                <a:cs typeface="Arial"/>
                <a:sym typeface="Arial"/>
              </a:rPr>
              <a:t>includes gravity, air temperature, speed of sound, pressure, air density, and magnetic field</a:t>
            </a:r>
            <a:endParaRPr lang="tr-TR" dirty="0"/>
          </a:p>
          <a:p>
            <a:pPr marL="0" lvl="0" indent="0" algn="l" rtl="0">
              <a:spcBef>
                <a:spcPts val="0"/>
              </a:spcBef>
              <a:spcAft>
                <a:spcPts val="0"/>
              </a:spcAft>
              <a:buNone/>
            </a:pPr>
            <a:r>
              <a:rPr lang="en-US" noProof="0" dirty="0"/>
              <a:t>Airframe</a:t>
            </a:r>
            <a:r>
              <a:rPr lang="tr-TR" dirty="0"/>
              <a:t>                     : </a:t>
            </a:r>
            <a:r>
              <a:rPr lang="tr-TR" dirty="0" err="1"/>
              <a:t>It</a:t>
            </a:r>
            <a:r>
              <a:rPr lang="tr-TR" dirty="0"/>
              <a:t> </a:t>
            </a:r>
            <a:r>
              <a:rPr lang="en-US" b="0" i="0" dirty="0">
                <a:solidFill>
                  <a:schemeClr val="tx1"/>
                </a:solidFill>
                <a:latin typeface="+mj-lt"/>
                <a:ea typeface="Arial"/>
                <a:cs typeface="Arial"/>
                <a:sym typeface="Arial"/>
              </a:rPr>
              <a:t>contains the nonlinear model of the quadcopter</a:t>
            </a:r>
            <a:endParaRPr lang="tr-TR" b="0" i="0" dirty="0">
              <a:solidFill>
                <a:schemeClr val="tx1"/>
              </a:solidFill>
              <a:latin typeface="+mj-lt"/>
              <a:ea typeface="Arial"/>
              <a:cs typeface="Arial"/>
              <a:sym typeface="Arial"/>
            </a:endParaRPr>
          </a:p>
          <a:p>
            <a:pPr marL="0" lvl="0" indent="0" algn="l" rtl="0">
              <a:spcBef>
                <a:spcPts val="0"/>
              </a:spcBef>
              <a:spcAft>
                <a:spcPts val="0"/>
              </a:spcAft>
              <a:buNone/>
            </a:pPr>
            <a:r>
              <a:rPr lang="en-US" b="0" i="0" dirty="0">
                <a:solidFill>
                  <a:schemeClr val="tx1"/>
                </a:solidFill>
                <a:latin typeface="+mj-lt"/>
                <a:ea typeface="Arial"/>
                <a:cs typeface="Arial"/>
                <a:sym typeface="Arial"/>
              </a:rPr>
              <a:t>Visualization</a:t>
            </a:r>
            <a:r>
              <a:rPr lang="tr-TR" b="0" i="0" dirty="0">
                <a:solidFill>
                  <a:schemeClr val="tx1"/>
                </a:solidFill>
                <a:latin typeface="+mj-lt"/>
                <a:ea typeface="Arial"/>
                <a:cs typeface="Arial"/>
                <a:sym typeface="Arial"/>
              </a:rPr>
              <a:t>:              : </a:t>
            </a:r>
            <a:r>
              <a:rPr lang="tr-TR" b="0" i="0" dirty="0" err="1">
                <a:solidFill>
                  <a:schemeClr val="tx1"/>
                </a:solidFill>
                <a:latin typeface="+mj-lt"/>
                <a:ea typeface="Arial"/>
                <a:cs typeface="Arial"/>
                <a:sym typeface="Arial"/>
              </a:rPr>
              <a:t>It</a:t>
            </a:r>
            <a:r>
              <a:rPr lang="tr-TR" b="0" i="0" dirty="0">
                <a:solidFill>
                  <a:schemeClr val="tx1"/>
                </a:solidFill>
                <a:latin typeface="+mj-lt"/>
                <a:ea typeface="Arial"/>
                <a:cs typeface="Arial"/>
                <a:sym typeface="Arial"/>
              </a:rPr>
              <a:t> </a:t>
            </a:r>
            <a:r>
              <a:rPr lang="en-US" b="0" i="0" dirty="0">
                <a:solidFill>
                  <a:schemeClr val="tx1"/>
                </a:solidFill>
                <a:latin typeface="+mj-lt"/>
                <a:ea typeface="Arial"/>
                <a:cs typeface="Arial"/>
                <a:sym typeface="Arial"/>
              </a:rPr>
              <a:t>facilitates logging and scoping of commands, control signals, and states, it contains also workspace and Simulink 3D animation. </a:t>
            </a:r>
            <a:endParaRPr lang="tr-TR" dirty="0"/>
          </a:p>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335605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Our presentation will follow this outline: Firstly, we will discuss the introduction and problem statement. Then, we will briefly overview some RL algorithms commonly used in quadcopters. We will simulate the RL agent using the concept of feedback control in control theory. We will summarize two articles briefly through a literature review. We will describe the proposed quadcopter simulation model and flight control system structure. Finally, we will discuss the project's stages, expected </a:t>
            </a:r>
            <a:r>
              <a:rPr lang="en-US" noProof="0" dirty="0"/>
              <a:t>results</a:t>
            </a:r>
            <a:r>
              <a:rPr lang="en-US" dirty="0"/>
              <a:t>, and contributions to the literature before concluding the presentation.</a:t>
            </a:r>
            <a:endParaRPr dirty="0"/>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9747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Our presentation will follow this outline: Firstly, we will discuss the introduction and problem statement. Then, we will briefly overview some RL algorithms commonly used in quadcopters. We will simulate the RL agent using the concept of feedback control in control theory. We will summarize two articles briefly through a literature review. We will describe the proposed quadcopter simulation model and flight control system structure. Finally, we will discuss the project's stages, expected </a:t>
            </a:r>
            <a:r>
              <a:rPr lang="en-US" noProof="0" dirty="0"/>
              <a:t>results</a:t>
            </a:r>
            <a:r>
              <a:rPr lang="en-US" dirty="0"/>
              <a:t>, and contributions to the literature before concluding the presentation.</a:t>
            </a:r>
            <a:endParaRPr dirty="0"/>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the flight control system block that we focused one. </a:t>
            </a:r>
          </a:p>
          <a:p>
            <a:pPr marL="0" lvl="0" indent="0" algn="l" rtl="0">
              <a:spcBef>
                <a:spcPts val="0"/>
              </a:spcBef>
              <a:spcAft>
                <a:spcPts val="0"/>
              </a:spcAft>
              <a:buNone/>
            </a:pPr>
            <a:r>
              <a:rPr lang="en-US" noProof="0" dirty="0"/>
              <a:t>The orange blocks are normally controlled with PID controller. However, we added inside these blocks RL agents. </a:t>
            </a:r>
          </a:p>
          <a:p>
            <a:pPr marL="0" lvl="0" indent="0" algn="l" rtl="0">
              <a:spcBef>
                <a:spcPts val="0"/>
              </a:spcBef>
              <a:spcAft>
                <a:spcPts val="0"/>
              </a:spcAft>
              <a:buNone/>
            </a:pPr>
            <a:r>
              <a:rPr lang="en-US" noProof="0" dirty="0"/>
              <a:t>Our plan was firstly run the environment with PID controlling blocks. And this worked fine</a:t>
            </a:r>
          </a:p>
          <a:p>
            <a:pPr marL="0" lvl="0" indent="0" algn="l" rtl="0">
              <a:spcBef>
                <a:spcPts val="0"/>
              </a:spcBef>
              <a:spcAft>
                <a:spcPts val="0"/>
              </a:spcAft>
              <a:buNone/>
            </a:pPr>
            <a:r>
              <a:rPr lang="en-US" noProof="0" dirty="0"/>
              <a:t>After then changed one of the blocks with RL agent and trained.  We did not change both of these blocks simultaneously. If it is done simultaneously agent training itself wrongly due to the two unknown dynamic struct</a:t>
            </a:r>
            <a:endParaRPr lang="tr-TR" noProof="0" dirty="0"/>
          </a:p>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1382394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the agent and its environment block</a:t>
            </a:r>
            <a:r>
              <a:rPr lang="tr-TR" noProof="0" dirty="0"/>
              <a:t> </a:t>
            </a:r>
            <a:r>
              <a:rPr lang="tr-TR" noProof="0" dirty="0" err="1"/>
              <a:t>for</a:t>
            </a:r>
            <a:r>
              <a:rPr lang="tr-TR" noProof="0" dirty="0"/>
              <a:t> </a:t>
            </a:r>
            <a:r>
              <a:rPr lang="tr-TR" noProof="0" dirty="0" err="1"/>
              <a:t>roll</a:t>
            </a:r>
            <a:r>
              <a:rPr lang="tr-TR" noProof="0" dirty="0"/>
              <a:t> </a:t>
            </a:r>
            <a:r>
              <a:rPr lang="tr-TR" noProof="0" dirty="0" err="1"/>
              <a:t>and</a:t>
            </a:r>
            <a:r>
              <a:rPr lang="tr-TR" noProof="0" dirty="0"/>
              <a:t> </a:t>
            </a:r>
            <a:r>
              <a:rPr lang="tr-TR" noProof="0" dirty="0" err="1"/>
              <a:t>pitch</a:t>
            </a:r>
            <a:r>
              <a:rPr lang="tr-TR" noProof="0" dirty="0"/>
              <a:t> </a:t>
            </a:r>
            <a:r>
              <a:rPr lang="tr-TR" noProof="0" dirty="0" err="1"/>
              <a:t>attitude</a:t>
            </a:r>
            <a:r>
              <a:rPr lang="tr-TR" noProof="0" dirty="0"/>
              <a:t> </a:t>
            </a:r>
            <a:r>
              <a:rPr lang="tr-TR" noProof="0" dirty="0" err="1"/>
              <a:t>control</a:t>
            </a:r>
            <a:r>
              <a:rPr lang="en-US" noProof="0" dirty="0"/>
              <a:t>. </a:t>
            </a:r>
          </a:p>
          <a:p>
            <a:pPr marL="0" lvl="0" indent="0" algn="l" rtl="0">
              <a:spcBef>
                <a:spcPts val="0"/>
              </a:spcBef>
              <a:spcAft>
                <a:spcPts val="0"/>
              </a:spcAft>
              <a:buNone/>
            </a:pPr>
            <a:endParaRPr lang="en-US" noProof="0" dirty="0"/>
          </a:p>
          <a:p>
            <a:pPr marL="0" lvl="0" indent="0" algn="l" rtl="0">
              <a:spcBef>
                <a:spcPts val="0"/>
              </a:spcBef>
              <a:spcAft>
                <a:spcPts val="0"/>
              </a:spcAft>
              <a:buNone/>
            </a:pPr>
            <a:r>
              <a:rPr lang="en-US" noProof="0" dirty="0"/>
              <a:t>Input parameters are observation, reward Function and flag.  the output is the action.</a:t>
            </a:r>
          </a:p>
          <a:p>
            <a:pPr marL="0" lvl="0" indent="0" algn="l" rtl="0">
              <a:spcBef>
                <a:spcPts val="0"/>
              </a:spcBef>
              <a:spcAft>
                <a:spcPts val="0"/>
              </a:spcAft>
              <a:buNone/>
            </a:pPr>
            <a:r>
              <a:rPr lang="en-US" noProof="0" dirty="0"/>
              <a:t> </a:t>
            </a:r>
          </a:p>
          <a:p>
            <a:pPr marL="0" lvl="0" indent="0" algn="l" rtl="0">
              <a:spcBef>
                <a:spcPts val="0"/>
              </a:spcBef>
              <a:spcAft>
                <a:spcPts val="0"/>
              </a:spcAft>
              <a:buNone/>
            </a:pPr>
            <a:endParaRPr lang="en-US" noProof="0" dirty="0"/>
          </a:p>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1680456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Our presentation will follow this outline: Firstly, we will discuss the introduction and problem statement. Then, we will briefly overview some RL algorithms commonly used in quadcopters. We will simulate the RL agent using the concept of feedback control in control theory. We will summarize two articles briefly through a literature review. We will describe the proposed quadcopter simulation model and flight control system structure. Finally, we will discuss the project's stages, expected </a:t>
            </a:r>
            <a:r>
              <a:rPr lang="en-US" noProof="0" dirty="0"/>
              <a:t>results</a:t>
            </a:r>
            <a:r>
              <a:rPr lang="en-US" dirty="0"/>
              <a:t>, and contributions to the literature before concluding the presentation.</a:t>
            </a:r>
            <a:endParaRPr dirty="0"/>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556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t>Under normal conditions, the RL reward function is expected to be maximized. We usually observe oscillations in the cumulative reward value. In fact, in some steps, the reward has dropped significantly but then settled back to its previous oscillating value. The average reward is the average of the rewards from 10 episodes.</a:t>
            </a:r>
          </a:p>
          <a:p>
            <a:r>
              <a:rPr lang="en-US" dirty="0"/>
              <a:t>Reward function: We set the weighting value of roll error and pitch error to 0.5. We reward or penalize both errors equally. When it is 1 divided by exp, as the error approaches zero, the reward will approach 1. If the error goes to infinity, the reward will be 0. By using the exponential term, we limited the error to a value between 0 and 1.</a:t>
            </a:r>
          </a:p>
          <a:p>
            <a:r>
              <a:rPr lang="en-US" dirty="0"/>
              <a:t>Maximum step is set to 2000, what does this provide us? Each step can be a maximum of 1, so each episode can have a maximum value of 2000. Training stopping criteria is selected as 1500. {we never exceeded 900 and there were instantaneous oscillations}</a:t>
            </a:r>
          </a:p>
          <a:p>
            <a:pPr marL="0" lvl="0" indent="0" algn="l" rtl="0">
              <a:spcBef>
                <a:spcPts val="0"/>
              </a:spcBef>
              <a:spcAft>
                <a:spcPts val="0"/>
              </a:spcAft>
              <a:buNone/>
            </a:pPr>
            <a:endParaRPr lang="tr-TR"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3042220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Due to the squared error terms in the reward function, we penalize the error parabolically as it increases. Additionally, in this reward function, we included body rate values and control signals in the reward, albeit at a low level. Although it seems to have settled at a certain value as a result of this training, we did not actually obtain an agent that stabilizes the quadcopter. Therefore, the drone crashes.</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784193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This time, we determined a reward based solely on the error parameter. However, we were unable to obtain a stable agent. In this graph, it settles to a certain value after a certain step, but that value still does not correspond to a stable agent</a:t>
            </a:r>
            <a:r>
              <a:rPr lang="tr-TR" dirty="0"/>
              <a:t>.</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334986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dirty="0"/>
              <a:t>I</a:t>
            </a:r>
            <a:r>
              <a:rPr lang="en-US" dirty="0" err="1"/>
              <a:t>nstead</a:t>
            </a:r>
            <a:r>
              <a:rPr lang="en-US" dirty="0"/>
              <a:t> of the squared error, we determined the reward by multiplying the absolute error by the same coefficient, but we observed an oscillating reward value as a result of the training. The training process was not successful in the 4th test shown in this presentation either. In fact, we also tuned the actor and critic learning rate values, but the results were not significant.</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3653681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Our presentation will follow this outline: Firstly, we will discuss the introduction and problem statement. Then, we will briefly overview some RL algorithms commonly used in quadcopters. We will simulate the RL agent using the concept of feedback control in control theory. We will summarize two articles briefly through a literature review. We will describe the proposed quadcopter simulation model and flight control system structure. Finally, we will discuss the project's stages, expected </a:t>
            </a:r>
            <a:r>
              <a:rPr lang="en-US" noProof="0" dirty="0"/>
              <a:t>results</a:t>
            </a:r>
            <a:r>
              <a:rPr lang="en-US" dirty="0"/>
              <a:t>, and contributions to the literature before concluding the presentation.</a:t>
            </a:r>
            <a:endParaRPr dirty="0"/>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6584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tr-TR" sz="1200" b="0" i="0" u="none" strike="noStrike" cap="none" dirty="0">
                <a:solidFill>
                  <a:schemeClr val="dk1"/>
                </a:solidFill>
                <a:latin typeface="+mj-lt"/>
                <a:ea typeface="Arial"/>
                <a:cs typeface="Arial"/>
                <a:sym typeface="Arial"/>
              </a:rPr>
              <a:t>Yapılabilirliği üzerine bir çalışma yürütüldü istenilen </a:t>
            </a:r>
            <a:r>
              <a:rPr lang="tr-TR" sz="1200" b="0" i="0" u="none" strike="noStrike" cap="none" dirty="0" err="1">
                <a:solidFill>
                  <a:schemeClr val="dk1"/>
                </a:solidFill>
                <a:latin typeface="+mj-lt"/>
                <a:ea typeface="Arial"/>
                <a:cs typeface="Arial"/>
                <a:sym typeface="Arial"/>
              </a:rPr>
              <a:t>performasnların</a:t>
            </a:r>
            <a:r>
              <a:rPr lang="tr-TR" sz="1200" b="0" i="0" u="none" strike="noStrike" cap="none" dirty="0">
                <a:solidFill>
                  <a:schemeClr val="dk1"/>
                </a:solidFill>
                <a:latin typeface="+mj-lt"/>
                <a:ea typeface="Arial"/>
                <a:cs typeface="Arial"/>
                <a:sym typeface="Arial"/>
              </a:rPr>
              <a:t> sergilenemediği görüldü. Training yapılamadığı fakat </a:t>
            </a:r>
            <a:r>
              <a:rPr lang="tr-TR" sz="1200" b="0" i="0" u="none" strike="noStrike" cap="none" dirty="0" err="1">
                <a:solidFill>
                  <a:schemeClr val="dk1"/>
                </a:solidFill>
                <a:latin typeface="+mj-lt"/>
                <a:ea typeface="Arial"/>
                <a:cs typeface="Arial"/>
                <a:sym typeface="Arial"/>
              </a:rPr>
              <a:t>drone</a:t>
            </a:r>
            <a:r>
              <a:rPr lang="tr-TR" sz="1200" b="0" i="0" u="none" strike="noStrike" cap="none" dirty="0">
                <a:solidFill>
                  <a:schemeClr val="dk1"/>
                </a:solidFill>
                <a:latin typeface="+mj-lt"/>
                <a:ea typeface="Arial"/>
                <a:cs typeface="Arial"/>
                <a:sym typeface="Arial"/>
              </a:rPr>
              <a:t> üzerinde </a:t>
            </a:r>
            <a:r>
              <a:rPr lang="tr-TR" sz="1200" b="0" i="0" u="none" strike="noStrike" cap="none" dirty="0" err="1">
                <a:solidFill>
                  <a:schemeClr val="dk1"/>
                </a:solidFill>
                <a:latin typeface="+mj-lt"/>
                <a:ea typeface="Arial"/>
                <a:cs typeface="Arial"/>
                <a:sym typeface="Arial"/>
              </a:rPr>
              <a:t>nonlinear</a:t>
            </a:r>
            <a:r>
              <a:rPr lang="tr-TR" sz="1200" b="0" i="0" u="none" strike="noStrike" cap="none" dirty="0">
                <a:solidFill>
                  <a:schemeClr val="dk1"/>
                </a:solidFill>
                <a:latin typeface="+mj-lt"/>
                <a:ea typeface="Arial"/>
                <a:cs typeface="Arial"/>
                <a:sym typeface="Arial"/>
              </a:rPr>
              <a:t> sistemde RL çalışması yoktu ve biz bunu denemiş olduk.</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tr-TR" sz="1200" dirty="0">
                <a:solidFill>
                  <a:schemeClr val="dk1"/>
                </a:solidFill>
                <a:latin typeface="+mj-lt"/>
              </a:rPr>
              <a:t>Algoritma </a:t>
            </a:r>
            <a:r>
              <a:rPr lang="tr-TR" sz="1200" dirty="0" err="1">
                <a:solidFill>
                  <a:schemeClr val="dk1"/>
                </a:solidFill>
                <a:latin typeface="+mj-lt"/>
              </a:rPr>
              <a:t>learning</a:t>
            </a:r>
            <a:r>
              <a:rPr lang="tr-TR" sz="1200" dirty="0">
                <a:solidFill>
                  <a:schemeClr val="dk1"/>
                </a:solidFill>
                <a:latin typeface="+mj-lt"/>
              </a:rPr>
              <a:t> rate </a:t>
            </a:r>
            <a:r>
              <a:rPr lang="tr-TR" sz="1200" dirty="0" err="1">
                <a:solidFill>
                  <a:schemeClr val="dk1"/>
                </a:solidFill>
                <a:latin typeface="+mj-lt"/>
              </a:rPr>
              <a:t>observation</a:t>
            </a:r>
            <a:r>
              <a:rPr lang="tr-TR" sz="1200" dirty="0">
                <a:solidFill>
                  <a:schemeClr val="dk1"/>
                </a:solidFill>
                <a:latin typeface="+mj-lt"/>
              </a:rPr>
              <a:t> </a:t>
            </a:r>
            <a:r>
              <a:rPr lang="tr-TR" sz="1200" dirty="0" err="1">
                <a:solidFill>
                  <a:schemeClr val="dk1"/>
                </a:solidFill>
                <a:latin typeface="+mj-lt"/>
              </a:rPr>
              <a:t>sattae</a:t>
            </a:r>
            <a:r>
              <a:rPr lang="tr-TR" sz="1200" dirty="0">
                <a:solidFill>
                  <a:schemeClr val="dk1"/>
                </a:solidFill>
                <a:latin typeface="+mj-lt"/>
              </a:rPr>
              <a:t> </a:t>
            </a:r>
            <a:r>
              <a:rPr lang="tr-TR" sz="1200" dirty="0" err="1">
                <a:solidFill>
                  <a:schemeClr val="dk1"/>
                </a:solidFill>
                <a:latin typeface="+mj-lt"/>
              </a:rPr>
              <a:t>training</a:t>
            </a:r>
            <a:r>
              <a:rPr lang="tr-TR" sz="1200" dirty="0">
                <a:solidFill>
                  <a:schemeClr val="dk1"/>
                </a:solidFill>
                <a:latin typeface="+mj-lt"/>
              </a:rPr>
              <a:t> times:5 saat vb.</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tr-TR" sz="1200" dirty="0">
                <a:solidFill>
                  <a:schemeClr val="dk1"/>
                </a:solidFill>
                <a:latin typeface="+mj-lt"/>
              </a:rPr>
              <a:t>Training </a:t>
            </a:r>
            <a:r>
              <a:rPr lang="tr-TR" sz="1200" dirty="0" err="1">
                <a:solidFill>
                  <a:schemeClr val="dk1"/>
                </a:solidFill>
                <a:latin typeface="+mj-lt"/>
              </a:rPr>
              <a:t>episode</a:t>
            </a:r>
            <a:r>
              <a:rPr lang="tr-TR" sz="1200" dirty="0">
                <a:solidFill>
                  <a:schemeClr val="dk1"/>
                </a:solidFill>
                <a:latin typeface="+mj-lt"/>
              </a:rPr>
              <a:t> </a:t>
            </a:r>
            <a:r>
              <a:rPr lang="tr-TR" sz="1200" dirty="0" err="1">
                <a:solidFill>
                  <a:schemeClr val="dk1"/>
                </a:solidFill>
                <a:latin typeface="+mj-lt"/>
              </a:rPr>
              <a:t>related</a:t>
            </a:r>
            <a:r>
              <a:rPr lang="tr-TR" sz="1200" dirty="0">
                <a:solidFill>
                  <a:schemeClr val="dk1"/>
                </a:solidFill>
                <a:latin typeface="+mj-lt"/>
              </a:rPr>
              <a:t> </a:t>
            </a:r>
            <a:r>
              <a:rPr lang="tr-TR" sz="1200" dirty="0" err="1">
                <a:solidFill>
                  <a:schemeClr val="dk1"/>
                </a:solidFill>
                <a:latin typeface="+mj-lt"/>
              </a:rPr>
              <a:t>with</a:t>
            </a:r>
            <a:r>
              <a:rPr lang="tr-TR" sz="1200" dirty="0">
                <a:solidFill>
                  <a:schemeClr val="dk1"/>
                </a:solidFill>
                <a:latin typeface="+mj-lt"/>
              </a:rPr>
              <a:t> zaman </a:t>
            </a:r>
            <a:endParaRPr lang="tr-TR" sz="1200" b="0" i="0" u="none" strike="noStrike" cap="none" dirty="0">
              <a:solidFill>
                <a:schemeClr val="dk1"/>
              </a:solidFill>
              <a:latin typeface="+mj-lt"/>
              <a:ea typeface="Arial"/>
              <a:cs typeface="Arial"/>
              <a:sym typeface="Arial"/>
            </a:endParaRPr>
          </a:p>
          <a:p>
            <a:pPr marL="0" lvl="0" indent="0" algn="l" rtl="0">
              <a:spcBef>
                <a:spcPts val="0"/>
              </a:spcBef>
              <a:spcAft>
                <a:spcPts val="0"/>
              </a:spcAft>
              <a:buNone/>
            </a:pPr>
            <a:r>
              <a:rPr lang="tr-TR" noProof="0" dirty="0"/>
              <a:t>Oldukça uzun bir zam</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793942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2896052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Our presentation will follow this outline: Firstly, we will discuss the introduction and problem statement. Then, we will briefly overview some RL algorithms commonly used in quadcopters. We will simulate the RL agent using the concept of feedback control in control theory. We will summarize two articles briefly through a literature review. We will describe the proposed quadcopter simulation model and flight control system structure. Finally, we will discuss the project's stages, expected </a:t>
            </a:r>
            <a:r>
              <a:rPr lang="en-US" noProof="0" dirty="0"/>
              <a:t>results</a:t>
            </a:r>
            <a:r>
              <a:rPr lang="en-US" dirty="0"/>
              <a:t>, and contributions to the literature before concluding the presentation.</a:t>
            </a:r>
            <a:endParaRPr dirty="0"/>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61680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1060210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tr-TR" sz="1200" dirty="0" err="1">
                <a:latin typeface="+mj-lt"/>
                <a:ea typeface="Calibri"/>
                <a:cs typeface="Calibri"/>
                <a:sym typeface="Calibri"/>
              </a:rPr>
              <a:t>We</a:t>
            </a:r>
            <a:r>
              <a:rPr lang="tr-TR" sz="1200" dirty="0">
                <a:latin typeface="+mj-lt"/>
                <a:ea typeface="Calibri"/>
                <a:cs typeface="Calibri"/>
                <a:sym typeface="Calibri"/>
              </a:rPr>
              <a:t> </a:t>
            </a:r>
            <a:r>
              <a:rPr lang="tr-TR" sz="1200" dirty="0" err="1">
                <a:latin typeface="+mj-lt"/>
                <a:ea typeface="Calibri"/>
                <a:cs typeface="Calibri"/>
                <a:sym typeface="Calibri"/>
              </a:rPr>
              <a:t>worked</a:t>
            </a:r>
            <a:r>
              <a:rPr lang="tr-TR" sz="1200" dirty="0">
                <a:latin typeface="+mj-lt"/>
                <a:ea typeface="Calibri"/>
                <a:cs typeface="Calibri"/>
                <a:sym typeface="Calibri"/>
              </a:rPr>
              <a:t> </a:t>
            </a:r>
            <a:r>
              <a:rPr lang="tr-TR" sz="1200" dirty="0" err="1">
                <a:latin typeface="+mj-lt"/>
                <a:ea typeface="Calibri"/>
                <a:cs typeface="Calibri"/>
                <a:sym typeface="Calibri"/>
              </a:rPr>
              <a:t>with</a:t>
            </a:r>
            <a:r>
              <a:rPr lang="tr-TR" sz="1200" dirty="0">
                <a:latin typeface="+mj-lt"/>
                <a:ea typeface="Calibri"/>
                <a:cs typeface="Calibri"/>
                <a:sym typeface="Calibri"/>
              </a:rPr>
              <a:t> </a:t>
            </a:r>
            <a:r>
              <a:rPr lang="tr-TR" sz="1200" dirty="0" err="1">
                <a:latin typeface="+mj-lt"/>
                <a:ea typeface="Calibri"/>
                <a:cs typeface="Calibri"/>
                <a:sym typeface="Calibri"/>
              </a:rPr>
              <a:t>the</a:t>
            </a:r>
            <a:r>
              <a:rPr lang="tr-TR" sz="1200" dirty="0">
                <a:latin typeface="+mj-lt"/>
                <a:ea typeface="Calibri"/>
                <a:cs typeface="Calibri"/>
                <a:sym typeface="Calibri"/>
              </a:rPr>
              <a:t> </a:t>
            </a:r>
            <a:r>
              <a:rPr lang="tr-TR" sz="1200" dirty="0" err="1">
                <a:latin typeface="+mj-lt"/>
                <a:ea typeface="Calibri"/>
                <a:cs typeface="Calibri"/>
                <a:sym typeface="Calibri"/>
              </a:rPr>
              <a:t>drone</a:t>
            </a:r>
            <a:r>
              <a:rPr lang="tr-TR" sz="1200" dirty="0">
                <a:latin typeface="+mj-lt"/>
                <a:ea typeface="Calibri"/>
                <a:cs typeface="Calibri"/>
                <a:sym typeface="Calibri"/>
              </a:rPr>
              <a:t> </a:t>
            </a:r>
            <a:r>
              <a:rPr lang="tr-TR" sz="1200" dirty="0" err="1">
                <a:latin typeface="+mj-lt"/>
                <a:ea typeface="Calibri"/>
                <a:cs typeface="Calibri"/>
                <a:sym typeface="Calibri"/>
              </a:rPr>
              <a:t>control</a:t>
            </a:r>
            <a:r>
              <a:rPr lang="tr-TR" sz="1200" dirty="0">
                <a:latin typeface="+mj-lt"/>
                <a:ea typeface="Calibri"/>
                <a:cs typeface="Calibri"/>
                <a:sym typeface="Calibri"/>
              </a:rPr>
              <a:t> </a:t>
            </a:r>
            <a:r>
              <a:rPr lang="tr-TR" sz="1200" dirty="0" err="1">
                <a:latin typeface="+mj-lt"/>
                <a:ea typeface="Calibri"/>
                <a:cs typeface="Calibri"/>
                <a:sym typeface="Calibri"/>
              </a:rPr>
              <a:t>systems</a:t>
            </a:r>
            <a:r>
              <a:rPr lang="tr-TR" sz="1200" dirty="0">
                <a:latin typeface="+mj-lt"/>
                <a:ea typeface="Calibri"/>
                <a:cs typeface="Calibri"/>
                <a:sym typeface="Calibri"/>
              </a:rPr>
              <a:t>. </a:t>
            </a:r>
            <a:r>
              <a:rPr lang="tr-TR" sz="1200" dirty="0" err="1">
                <a:latin typeface="+mj-lt"/>
                <a:ea typeface="Calibri"/>
                <a:cs typeface="Calibri"/>
                <a:sym typeface="Calibri"/>
              </a:rPr>
              <a:t>These</a:t>
            </a:r>
            <a:r>
              <a:rPr lang="tr-TR" sz="1200" dirty="0">
                <a:latin typeface="+mj-lt"/>
                <a:ea typeface="Calibri"/>
                <a:cs typeface="Calibri"/>
                <a:sym typeface="Calibri"/>
              </a:rPr>
              <a:t> </a:t>
            </a:r>
            <a:r>
              <a:rPr lang="tr-TR" sz="1200" dirty="0" err="1">
                <a:latin typeface="+mj-lt"/>
                <a:ea typeface="Calibri"/>
                <a:cs typeface="Calibri"/>
                <a:sym typeface="Calibri"/>
              </a:rPr>
              <a:t>systems</a:t>
            </a:r>
            <a:r>
              <a:rPr lang="tr-TR" sz="1200" dirty="0">
                <a:latin typeface="+mj-lt"/>
                <a:ea typeface="Calibri"/>
                <a:cs typeface="Calibri"/>
                <a:sym typeface="Calibri"/>
              </a:rPr>
              <a:t> </a:t>
            </a:r>
            <a:r>
              <a:rPr lang="tr-TR" sz="1200" dirty="0" err="1">
                <a:latin typeface="+mj-lt"/>
                <a:ea typeface="Calibri"/>
                <a:cs typeface="Calibri"/>
                <a:sym typeface="Calibri"/>
              </a:rPr>
              <a:t>composed</a:t>
            </a:r>
            <a:r>
              <a:rPr lang="tr-TR" sz="1200" dirty="0">
                <a:latin typeface="+mj-lt"/>
                <a:ea typeface="Calibri"/>
                <a:cs typeface="Calibri"/>
                <a:sym typeface="Calibri"/>
              </a:rPr>
              <a:t> of </a:t>
            </a:r>
            <a:r>
              <a:rPr lang="tr-TR" sz="1200" dirty="0" err="1">
                <a:latin typeface="+mj-lt"/>
                <a:ea typeface="Calibri"/>
                <a:cs typeface="Calibri"/>
                <a:sym typeface="Calibri"/>
              </a:rPr>
              <a:t>different</a:t>
            </a:r>
            <a:r>
              <a:rPr lang="tr-TR" sz="1200" dirty="0">
                <a:latin typeface="+mj-lt"/>
                <a:ea typeface="Calibri"/>
                <a:cs typeface="Calibri"/>
                <a:sym typeface="Calibri"/>
              </a:rPr>
              <a:t> </a:t>
            </a:r>
            <a:r>
              <a:rPr lang="tr-TR" sz="1200" dirty="0" err="1">
                <a:latin typeface="+mj-lt"/>
                <a:ea typeface="Calibri"/>
                <a:cs typeface="Calibri"/>
                <a:sym typeface="Calibri"/>
              </a:rPr>
              <a:t>control</a:t>
            </a:r>
            <a:r>
              <a:rPr lang="tr-TR" sz="1200" dirty="0">
                <a:latin typeface="+mj-lt"/>
                <a:ea typeface="Calibri"/>
                <a:cs typeface="Calibri"/>
                <a:sym typeface="Calibri"/>
              </a:rPr>
              <a:t> </a:t>
            </a:r>
            <a:r>
              <a:rPr lang="tr-TR" sz="1200" dirty="0" err="1">
                <a:latin typeface="+mj-lt"/>
                <a:ea typeface="Calibri"/>
                <a:cs typeface="Calibri"/>
                <a:sym typeface="Calibri"/>
              </a:rPr>
              <a:t>algorithms</a:t>
            </a:r>
            <a:r>
              <a:rPr lang="tr-TR" sz="1200" dirty="0">
                <a:latin typeface="+mj-lt"/>
                <a:ea typeface="Calibri"/>
                <a:cs typeface="Calibri"/>
                <a:sym typeface="Calibri"/>
              </a:rPr>
              <a:t>. </a:t>
            </a:r>
            <a:r>
              <a:rPr lang="tr-TR" sz="1200" dirty="0" err="1">
                <a:latin typeface="+mj-lt"/>
                <a:ea typeface="Calibri"/>
                <a:cs typeface="Calibri"/>
                <a:sym typeface="Calibri"/>
              </a:rPr>
              <a:t>We</a:t>
            </a:r>
            <a:r>
              <a:rPr lang="tr-TR" sz="1200" dirty="0">
                <a:latin typeface="+mj-lt"/>
                <a:ea typeface="Calibri"/>
                <a:cs typeface="Calibri"/>
                <a:sym typeface="Calibri"/>
              </a:rPr>
              <a:t> </a:t>
            </a:r>
            <a:r>
              <a:rPr lang="tr-TR" sz="1200" dirty="0" err="1">
                <a:latin typeface="+mj-lt"/>
                <a:ea typeface="Calibri"/>
                <a:cs typeface="Calibri"/>
                <a:sym typeface="Calibri"/>
              </a:rPr>
              <a:t>aimed</a:t>
            </a:r>
            <a:r>
              <a:rPr lang="tr-TR" sz="1200" dirty="0">
                <a:latin typeface="+mj-lt"/>
                <a:ea typeface="Calibri"/>
                <a:cs typeface="Calibri"/>
                <a:sym typeface="Calibri"/>
              </a:rPr>
              <a:t> </a:t>
            </a:r>
            <a:r>
              <a:rPr lang="tr-TR" sz="1200" dirty="0" err="1">
                <a:latin typeface="+mj-lt"/>
                <a:ea typeface="Calibri"/>
                <a:cs typeface="Calibri"/>
                <a:sym typeface="Calibri"/>
              </a:rPr>
              <a:t>to</a:t>
            </a:r>
            <a:r>
              <a:rPr lang="tr-TR" sz="1200" dirty="0">
                <a:latin typeface="+mj-lt"/>
                <a:ea typeface="Calibri"/>
                <a:cs typeface="Calibri"/>
                <a:sym typeface="Calibri"/>
              </a:rPr>
              <a:t> </a:t>
            </a:r>
            <a:r>
              <a:rPr lang="tr-TR" sz="1200" dirty="0" err="1">
                <a:latin typeface="+mj-lt"/>
                <a:ea typeface="Calibri"/>
                <a:cs typeface="Calibri"/>
                <a:sym typeface="Calibri"/>
              </a:rPr>
              <a:t>control</a:t>
            </a:r>
            <a:r>
              <a:rPr lang="tr-TR" sz="1200" dirty="0">
                <a:latin typeface="+mj-lt"/>
                <a:ea typeface="Calibri"/>
                <a:cs typeface="Calibri"/>
                <a:sym typeface="Calibri"/>
              </a:rPr>
              <a:t> </a:t>
            </a:r>
            <a:r>
              <a:rPr lang="tr-TR" sz="1200" dirty="0" err="1">
                <a:latin typeface="+mj-lt"/>
                <a:ea typeface="Calibri"/>
                <a:cs typeface="Calibri"/>
                <a:sym typeface="Calibri"/>
              </a:rPr>
              <a:t>the</a:t>
            </a:r>
            <a:r>
              <a:rPr lang="tr-TR" sz="1200" dirty="0">
                <a:latin typeface="+mj-lt"/>
                <a:ea typeface="Calibri"/>
                <a:cs typeface="Calibri"/>
                <a:sym typeface="Calibri"/>
              </a:rPr>
              <a:t> </a:t>
            </a:r>
            <a:r>
              <a:rPr lang="tr-TR" sz="1200" dirty="0" err="1">
                <a:latin typeface="+mj-lt"/>
                <a:ea typeface="Calibri"/>
                <a:cs typeface="Calibri"/>
                <a:sym typeface="Calibri"/>
              </a:rPr>
              <a:t>attitude</a:t>
            </a:r>
            <a:r>
              <a:rPr lang="tr-TR" sz="1200" dirty="0">
                <a:latin typeface="+mj-lt"/>
                <a:ea typeface="Calibri"/>
                <a:cs typeface="Calibri"/>
                <a:sym typeface="Calibri"/>
              </a:rPr>
              <a:t> </a:t>
            </a:r>
            <a:r>
              <a:rPr lang="tr-TR" sz="1200" dirty="0" err="1">
                <a:latin typeface="+mj-lt"/>
                <a:ea typeface="Calibri"/>
                <a:cs typeface="Calibri"/>
                <a:sym typeface="Calibri"/>
              </a:rPr>
              <a:t>controller</a:t>
            </a:r>
            <a:r>
              <a:rPr lang="tr-TR" sz="1200" dirty="0">
                <a:latin typeface="+mj-lt"/>
                <a:ea typeface="Calibri"/>
                <a:cs typeface="Calibri"/>
                <a:sym typeface="Calibri"/>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tr-TR" sz="1200" dirty="0" err="1">
                <a:latin typeface="+mj-lt"/>
                <a:ea typeface="Calibri"/>
                <a:cs typeface="Calibri"/>
                <a:sym typeface="Calibri"/>
              </a:rPr>
              <a:t>This</a:t>
            </a:r>
            <a:r>
              <a:rPr lang="tr-TR" sz="1200" dirty="0">
                <a:latin typeface="+mj-lt"/>
                <a:ea typeface="Calibri"/>
                <a:cs typeface="Calibri"/>
                <a:sym typeface="Calibri"/>
              </a:rPr>
              <a:t> </a:t>
            </a:r>
            <a:r>
              <a:rPr lang="tr-TR" sz="1200" dirty="0" err="1">
                <a:latin typeface="+mj-lt"/>
                <a:ea typeface="Calibri"/>
                <a:cs typeface="Calibri"/>
                <a:sym typeface="Calibri"/>
              </a:rPr>
              <a:t>controller</a:t>
            </a:r>
            <a:r>
              <a:rPr lang="tr-TR" sz="1200" dirty="0">
                <a:latin typeface="+mj-lt"/>
                <a:ea typeface="Calibri"/>
                <a:cs typeface="Calibri"/>
                <a:sym typeface="Calibri"/>
              </a:rPr>
              <a:t> is </a:t>
            </a:r>
            <a:r>
              <a:rPr lang="tr-TR" sz="1200" dirty="0" err="1">
                <a:latin typeface="+mj-lt"/>
                <a:ea typeface="Calibri"/>
                <a:cs typeface="Calibri"/>
                <a:sym typeface="Calibri"/>
              </a:rPr>
              <a:t>made</a:t>
            </a:r>
            <a:r>
              <a:rPr lang="tr-TR" sz="1200" dirty="0">
                <a:latin typeface="+mj-lt"/>
                <a:ea typeface="Calibri"/>
                <a:cs typeface="Calibri"/>
                <a:sym typeface="Calibri"/>
              </a:rPr>
              <a:t> </a:t>
            </a:r>
            <a:r>
              <a:rPr lang="tr-TR" sz="1200" dirty="0" err="1">
                <a:latin typeface="+mj-lt"/>
                <a:ea typeface="Calibri"/>
                <a:cs typeface="Calibri"/>
                <a:sym typeface="Calibri"/>
              </a:rPr>
              <a:t>by</a:t>
            </a:r>
            <a:r>
              <a:rPr lang="tr-TR" sz="1200" dirty="0">
                <a:latin typeface="+mj-lt"/>
                <a:ea typeface="Calibri"/>
                <a:cs typeface="Calibri"/>
                <a:sym typeface="Calibri"/>
              </a:rPr>
              <a:t> </a:t>
            </a:r>
            <a:r>
              <a:rPr lang="tr-TR" sz="1200" dirty="0" err="1">
                <a:latin typeface="+mj-lt"/>
                <a:ea typeface="Calibri"/>
                <a:cs typeface="Calibri"/>
                <a:sym typeface="Calibri"/>
              </a:rPr>
              <a:t>using</a:t>
            </a:r>
            <a:r>
              <a:rPr lang="tr-TR" sz="1200" dirty="0">
                <a:latin typeface="+mj-lt"/>
                <a:ea typeface="Calibri"/>
                <a:cs typeface="Calibri"/>
                <a:sym typeface="Calibri"/>
              </a:rPr>
              <a:t> </a:t>
            </a:r>
            <a:r>
              <a:rPr lang="tr-TR" sz="1200" dirty="0" err="1">
                <a:latin typeface="+mj-lt"/>
                <a:ea typeface="Calibri"/>
                <a:cs typeface="Calibri"/>
                <a:sym typeface="Calibri"/>
              </a:rPr>
              <a:t>the</a:t>
            </a:r>
            <a:r>
              <a:rPr lang="tr-TR" sz="1200" dirty="0">
                <a:latin typeface="+mj-lt"/>
                <a:ea typeface="Calibri"/>
                <a:cs typeface="Calibri"/>
                <a:sym typeface="Calibri"/>
              </a:rPr>
              <a:t> PID </a:t>
            </a:r>
            <a:r>
              <a:rPr lang="tr-TR" sz="1200" dirty="0" err="1">
                <a:latin typeface="+mj-lt"/>
                <a:ea typeface="Calibri"/>
                <a:cs typeface="Calibri"/>
                <a:sym typeface="Calibri"/>
              </a:rPr>
              <a:t>controller</a:t>
            </a:r>
            <a:r>
              <a:rPr lang="tr-TR" sz="1200" dirty="0">
                <a:latin typeface="+mj-lt"/>
                <a:ea typeface="Calibri"/>
                <a:cs typeface="Calibri"/>
                <a:sym typeface="Calibri"/>
              </a:rPr>
              <a:t> . </a:t>
            </a:r>
            <a:r>
              <a:rPr lang="tr-TR" sz="1200" dirty="0" err="1">
                <a:latin typeface="+mj-lt"/>
                <a:ea typeface="Calibri"/>
                <a:cs typeface="Calibri"/>
                <a:sym typeface="Calibri"/>
              </a:rPr>
              <a:t>However</a:t>
            </a:r>
            <a:r>
              <a:rPr lang="tr-TR" sz="1200" dirty="0">
                <a:latin typeface="+mj-lt"/>
                <a:ea typeface="Calibri"/>
                <a:cs typeface="Calibri"/>
                <a:sym typeface="Calibri"/>
              </a:rPr>
              <a:t>, PID </a:t>
            </a:r>
            <a:r>
              <a:rPr lang="tr-TR" sz="1200" dirty="0" err="1">
                <a:latin typeface="+mj-lt"/>
                <a:ea typeface="Calibri"/>
                <a:cs typeface="Calibri"/>
                <a:sym typeface="Calibri"/>
              </a:rPr>
              <a:t>controllers</a:t>
            </a:r>
            <a:r>
              <a:rPr lang="tr-TR" sz="1200" dirty="0">
                <a:latin typeface="+mj-lt"/>
                <a:ea typeface="Calibri"/>
                <a:cs typeface="Calibri"/>
                <a:sym typeface="Calibri"/>
              </a:rPr>
              <a:t> </a:t>
            </a:r>
            <a:r>
              <a:rPr lang="tr-TR" sz="1200" dirty="0" err="1">
                <a:latin typeface="+mj-lt"/>
                <a:ea typeface="Calibri"/>
                <a:cs typeface="Calibri"/>
                <a:sym typeface="Calibri"/>
              </a:rPr>
              <a:t>have</a:t>
            </a:r>
            <a:r>
              <a:rPr lang="tr-TR" sz="1200" dirty="0">
                <a:latin typeface="+mj-lt"/>
                <a:ea typeface="Calibri"/>
                <a:cs typeface="Calibri"/>
                <a:sym typeface="Calibri"/>
              </a:rPr>
              <a:t> </a:t>
            </a:r>
            <a:r>
              <a:rPr lang="tr-TR" sz="1200" dirty="0" err="1">
                <a:latin typeface="+mj-lt"/>
                <a:ea typeface="Calibri"/>
                <a:cs typeface="Calibri"/>
                <a:sym typeface="Calibri"/>
              </a:rPr>
              <a:t>some</a:t>
            </a:r>
            <a:r>
              <a:rPr lang="tr-TR" sz="1200" dirty="0">
                <a:latin typeface="+mj-lt"/>
                <a:ea typeface="Calibri"/>
                <a:cs typeface="Calibri"/>
                <a:sym typeface="Calibri"/>
              </a:rPr>
              <a:t> </a:t>
            </a:r>
            <a:r>
              <a:rPr lang="tr-TR" sz="1200" dirty="0" err="1">
                <a:latin typeface="+mj-lt"/>
                <a:ea typeface="Calibri"/>
                <a:cs typeface="Calibri"/>
                <a:sym typeface="Calibri"/>
              </a:rPr>
              <a:t>limitations</a:t>
            </a:r>
            <a:r>
              <a:rPr lang="tr-TR" sz="1200" dirty="0">
                <a:latin typeface="+mj-lt"/>
                <a:ea typeface="Calibri"/>
                <a:cs typeface="Calibri"/>
                <a:sym typeface="Calibri"/>
              </a:rPr>
              <a:t>.</a:t>
            </a:r>
          </a:p>
        </p:txBody>
      </p:sp>
      <p:sp>
        <p:nvSpPr>
          <p:cNvPr id="113" name="Google Shape;11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noProof="0" dirty="0"/>
              <a:t>PID </a:t>
            </a:r>
            <a:r>
              <a:rPr lang="tr-TR" noProof="0" dirty="0" err="1"/>
              <a:t>controllers</a:t>
            </a:r>
            <a:r>
              <a:rPr lang="tr-TR" noProof="0" dirty="0"/>
              <a:t> </a:t>
            </a:r>
            <a:r>
              <a:rPr lang="tr-TR" noProof="0" dirty="0" err="1"/>
              <a:t>sensitive</a:t>
            </a:r>
            <a:r>
              <a:rPr lang="tr-TR" noProof="0" dirty="0"/>
              <a:t> </a:t>
            </a:r>
            <a:r>
              <a:rPr lang="tr-TR" noProof="0" dirty="0" err="1"/>
              <a:t>to</a:t>
            </a:r>
            <a:r>
              <a:rPr lang="tr-TR" noProof="0" dirty="0"/>
              <a:t> </a:t>
            </a:r>
            <a:r>
              <a:rPr lang="tr-TR" noProof="0" dirty="0" err="1"/>
              <a:t>varying</a:t>
            </a:r>
            <a:r>
              <a:rPr lang="tr-TR" noProof="0" dirty="0"/>
              <a:t> </a:t>
            </a:r>
            <a:r>
              <a:rPr lang="tr-TR" noProof="0" dirty="0" err="1"/>
              <a:t>environment</a:t>
            </a:r>
            <a:r>
              <a:rPr lang="tr-TR" noProof="0" dirty="0"/>
              <a:t> </a:t>
            </a:r>
            <a:r>
              <a:rPr lang="tr-TR" noProof="0" dirty="0" err="1"/>
              <a:t>conditions</a:t>
            </a:r>
            <a:r>
              <a:rPr lang="tr-TR" noProof="0" dirty="0"/>
              <a:t>. </a:t>
            </a:r>
            <a:r>
              <a:rPr lang="tr-TR" noProof="0" dirty="0" err="1"/>
              <a:t>Therefore</a:t>
            </a:r>
            <a:r>
              <a:rPr lang="tr-TR" noProof="0" dirty="0"/>
              <a:t>, at </a:t>
            </a:r>
            <a:r>
              <a:rPr lang="tr-TR" noProof="0" dirty="0" err="1"/>
              <a:t>the</a:t>
            </a:r>
            <a:r>
              <a:rPr lang="tr-TR" noProof="0" dirty="0"/>
              <a:t> </a:t>
            </a:r>
            <a:r>
              <a:rPr lang="tr-TR" noProof="0" dirty="0" err="1"/>
              <a:t>different</a:t>
            </a:r>
            <a:r>
              <a:rPr lang="tr-TR" noProof="0" dirty="0"/>
              <a:t> </a:t>
            </a:r>
            <a:r>
              <a:rPr lang="tr-TR" noProof="0" dirty="0" err="1"/>
              <a:t>environment</a:t>
            </a:r>
            <a:r>
              <a:rPr lang="tr-TR" noProof="0" dirty="0"/>
              <a:t>, </a:t>
            </a:r>
            <a:r>
              <a:rPr lang="tr-TR" noProof="0" dirty="0" err="1"/>
              <a:t>climate</a:t>
            </a:r>
            <a:r>
              <a:rPr lang="tr-TR" noProof="0" dirty="0"/>
              <a:t> </a:t>
            </a:r>
            <a:r>
              <a:rPr lang="tr-TR" noProof="0" dirty="0" err="1"/>
              <a:t>or</a:t>
            </a:r>
            <a:r>
              <a:rPr lang="tr-TR" noProof="0" dirty="0"/>
              <a:t> </a:t>
            </a:r>
            <a:r>
              <a:rPr lang="tr-TR" noProof="0" dirty="0" err="1"/>
              <a:t>mission</a:t>
            </a:r>
            <a:r>
              <a:rPr lang="tr-TR" noProof="0" dirty="0"/>
              <a:t> </a:t>
            </a:r>
            <a:r>
              <a:rPr lang="tr-TR" noProof="0" dirty="0" err="1"/>
              <a:t>conditions</a:t>
            </a:r>
            <a:r>
              <a:rPr lang="tr-TR" noProof="0" dirty="0"/>
              <a:t> </a:t>
            </a:r>
            <a:r>
              <a:rPr lang="tr-TR" noProof="0" dirty="0" err="1"/>
              <a:t>flight</a:t>
            </a:r>
            <a:r>
              <a:rPr lang="tr-TR" noProof="0" dirty="0"/>
              <a:t> </a:t>
            </a:r>
            <a:r>
              <a:rPr lang="tr-TR" noProof="0" dirty="0" err="1"/>
              <a:t>perfromance</a:t>
            </a:r>
            <a:r>
              <a:rPr lang="tr-TR" noProof="0" dirty="0"/>
              <a:t> </a:t>
            </a:r>
            <a:r>
              <a:rPr lang="tr-TR" noProof="0" dirty="0" err="1"/>
              <a:t>fall</a:t>
            </a:r>
            <a:r>
              <a:rPr lang="tr-TR" noProof="0" dirty="0"/>
              <a:t> </a:t>
            </a:r>
            <a:r>
              <a:rPr lang="tr-TR" noProof="0" dirty="0" err="1"/>
              <a:t>seriously</a:t>
            </a:r>
            <a:r>
              <a:rPr lang="tr-TR" noProof="0" dirty="0"/>
              <a:t>. </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465728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noProof="0" dirty="0" err="1"/>
              <a:t>When</a:t>
            </a:r>
            <a:r>
              <a:rPr lang="tr-TR" noProof="0" dirty="0"/>
              <a:t> </a:t>
            </a:r>
            <a:r>
              <a:rPr lang="tr-TR" noProof="0" dirty="0" err="1"/>
              <a:t>we</a:t>
            </a:r>
            <a:r>
              <a:rPr lang="tr-TR" noProof="0" dirty="0"/>
              <a:t> </a:t>
            </a:r>
            <a:r>
              <a:rPr lang="tr-TR" noProof="0" dirty="0" err="1"/>
              <a:t>look</a:t>
            </a:r>
            <a:r>
              <a:rPr lang="tr-TR" noProof="0" dirty="0"/>
              <a:t> at </a:t>
            </a:r>
            <a:r>
              <a:rPr lang="tr-TR" noProof="0" dirty="0" err="1"/>
              <a:t>why</a:t>
            </a:r>
            <a:r>
              <a:rPr lang="tr-TR" noProof="0" dirty="0"/>
              <a:t> </a:t>
            </a:r>
            <a:r>
              <a:rPr lang="tr-TR" noProof="0" dirty="0" err="1"/>
              <a:t>we</a:t>
            </a:r>
            <a:r>
              <a:rPr lang="tr-TR" noProof="0" dirty="0"/>
              <a:t> </a:t>
            </a:r>
            <a:r>
              <a:rPr lang="tr-TR" noProof="0" dirty="0" err="1"/>
              <a:t>used</a:t>
            </a:r>
            <a:r>
              <a:rPr lang="tr-TR" noProof="0" dirty="0"/>
              <a:t> RL </a:t>
            </a:r>
            <a:r>
              <a:rPr lang="tr-TR" noProof="0" dirty="0" err="1"/>
              <a:t>algorithms</a:t>
            </a:r>
            <a:r>
              <a:rPr lang="tr-TR" noProof="0" dirty="0"/>
              <a:t>, </a:t>
            </a:r>
            <a:r>
              <a:rPr lang="tr-TR" noProof="0" dirty="0" err="1"/>
              <a:t>Their</a:t>
            </a:r>
            <a:r>
              <a:rPr lang="tr-TR" noProof="0" dirty="0"/>
              <a:t> </a:t>
            </a:r>
            <a:r>
              <a:rPr lang="tr-TR" noProof="0" dirty="0" err="1"/>
              <a:t>advantages</a:t>
            </a:r>
            <a:r>
              <a:rPr lang="tr-TR" noProof="0" dirty="0"/>
              <a:t> </a:t>
            </a:r>
            <a:r>
              <a:rPr lang="tr-TR" noProof="0" dirty="0" err="1"/>
              <a:t>are</a:t>
            </a:r>
            <a:r>
              <a:rPr lang="tr-TR" noProof="0" dirty="0"/>
              <a:t> self </a:t>
            </a:r>
            <a:r>
              <a:rPr lang="tr-TR" noProof="0" dirty="0" err="1"/>
              <a:t>learning</a:t>
            </a:r>
            <a:r>
              <a:rPr lang="tr-TR" noProof="0" dirty="0"/>
              <a:t> </a:t>
            </a:r>
            <a:r>
              <a:rPr lang="tr-TR" noProof="0" dirty="0" err="1"/>
              <a:t>mechanism</a:t>
            </a:r>
            <a:r>
              <a:rPr lang="tr-TR" noProof="0" dirty="0"/>
              <a:t> </a:t>
            </a:r>
            <a:r>
              <a:rPr lang="tr-TR" noProof="0" dirty="0" err="1"/>
              <a:t>and</a:t>
            </a:r>
            <a:r>
              <a:rPr lang="tr-TR" noProof="0" dirty="0"/>
              <a:t> </a:t>
            </a:r>
            <a:r>
              <a:rPr lang="tr-TR" noProof="0" dirty="0" err="1"/>
              <a:t>adaptability</a:t>
            </a:r>
            <a:r>
              <a:rPr lang="tr-TR" noProof="0" dirty="0"/>
              <a:t>. </a:t>
            </a:r>
            <a:r>
              <a:rPr lang="tr-TR" noProof="0" dirty="0" err="1"/>
              <a:t>Reinforcement</a:t>
            </a:r>
            <a:r>
              <a:rPr lang="tr-TR" noProof="0" dirty="0"/>
              <a:t> </a:t>
            </a:r>
            <a:r>
              <a:rPr lang="tr-TR" noProof="0" dirty="0" err="1"/>
              <a:t>learning</a:t>
            </a:r>
            <a:r>
              <a:rPr lang="tr-TR" noProof="0" dirty="0"/>
              <a:t> is an </a:t>
            </a:r>
            <a:r>
              <a:rPr lang="tr-TR" noProof="0" dirty="0" err="1"/>
              <a:t>machine</a:t>
            </a:r>
            <a:r>
              <a:rPr lang="tr-TR" noProof="0" dirty="0"/>
              <a:t> </a:t>
            </a:r>
            <a:r>
              <a:rPr lang="tr-TR" noProof="0" dirty="0" err="1"/>
              <a:t>learning</a:t>
            </a:r>
            <a:r>
              <a:rPr lang="tr-TR" noProof="0" dirty="0"/>
              <a:t> </a:t>
            </a:r>
            <a:r>
              <a:rPr lang="tr-TR" noProof="0" dirty="0" err="1"/>
              <a:t>subfield</a:t>
            </a:r>
            <a:r>
              <a:rPr lang="tr-TR" noProof="0" dirty="0"/>
              <a:t> </a:t>
            </a:r>
            <a:r>
              <a:rPr lang="tr-TR" noProof="0" dirty="0" err="1"/>
              <a:t>and</a:t>
            </a:r>
            <a:r>
              <a:rPr lang="tr-TR" noProof="0" dirty="0"/>
              <a:t> </a:t>
            </a:r>
            <a:r>
              <a:rPr lang="tr-TR" noProof="0" dirty="0" err="1"/>
              <a:t>hence</a:t>
            </a:r>
            <a:r>
              <a:rPr lang="tr-TR" noProof="0" dirty="0"/>
              <a:t> it has </a:t>
            </a:r>
            <a:r>
              <a:rPr lang="tr-TR" noProof="0" dirty="0" err="1"/>
              <a:t>capable</a:t>
            </a:r>
            <a:r>
              <a:rPr lang="tr-TR" noProof="0" dirty="0"/>
              <a:t> </a:t>
            </a:r>
            <a:r>
              <a:rPr lang="tr-TR" noProof="0" dirty="0" err="1"/>
              <a:t>to</a:t>
            </a:r>
            <a:r>
              <a:rPr lang="tr-TR" noProof="0" dirty="0"/>
              <a:t> </a:t>
            </a:r>
            <a:r>
              <a:rPr lang="tr-TR" noProof="0" dirty="0" err="1"/>
              <a:t>learn</a:t>
            </a:r>
            <a:r>
              <a:rPr lang="tr-TR" noProof="0" dirty="0"/>
              <a:t> </a:t>
            </a:r>
            <a:r>
              <a:rPr lang="tr-TR" noProof="0" dirty="0" err="1"/>
              <a:t>by</a:t>
            </a:r>
            <a:r>
              <a:rPr lang="tr-TR" noProof="0" dirty="0"/>
              <a:t> </a:t>
            </a:r>
            <a:r>
              <a:rPr lang="tr-TR" noProof="0" dirty="0" err="1"/>
              <a:t>training</a:t>
            </a:r>
            <a:r>
              <a:rPr lang="tr-TR" noProof="0" dirty="0"/>
              <a:t>. </a:t>
            </a:r>
            <a:r>
              <a:rPr lang="tr-TR" noProof="0" dirty="0" err="1"/>
              <a:t>And</a:t>
            </a:r>
            <a:r>
              <a:rPr lang="tr-TR" noProof="0" dirty="0"/>
              <a:t> </a:t>
            </a:r>
            <a:r>
              <a:rPr lang="tr-TR" noProof="0" dirty="0" err="1"/>
              <a:t>this</a:t>
            </a:r>
            <a:r>
              <a:rPr lang="tr-TR" noProof="0" dirty="0"/>
              <a:t> </a:t>
            </a:r>
            <a:r>
              <a:rPr lang="tr-TR" noProof="0" dirty="0" err="1"/>
              <a:t>training</a:t>
            </a:r>
            <a:r>
              <a:rPr lang="tr-TR" noProof="0" dirty="0"/>
              <a:t> </a:t>
            </a:r>
            <a:r>
              <a:rPr lang="tr-TR" noProof="0" dirty="0" err="1"/>
              <a:t>make</a:t>
            </a:r>
            <a:r>
              <a:rPr lang="tr-TR" noProof="0" dirty="0"/>
              <a:t> it </a:t>
            </a:r>
            <a:r>
              <a:rPr lang="tr-TR" noProof="0" dirty="0" err="1"/>
              <a:t>adapts</a:t>
            </a:r>
            <a:r>
              <a:rPr lang="tr-TR" noProof="0" dirty="0"/>
              <a:t> </a:t>
            </a:r>
            <a:r>
              <a:rPr lang="tr-TR" noProof="0" dirty="0" err="1"/>
              <a:t>to</a:t>
            </a:r>
            <a:r>
              <a:rPr lang="tr-TR" noProof="0" dirty="0"/>
              <a:t> </a:t>
            </a:r>
            <a:r>
              <a:rPr lang="tr-TR" noProof="0" dirty="0" err="1"/>
              <a:t>varying</a:t>
            </a:r>
            <a:r>
              <a:rPr lang="tr-TR" noProof="0" dirty="0"/>
              <a:t> </a:t>
            </a:r>
            <a:r>
              <a:rPr lang="tr-TR" noProof="0" dirty="0" err="1"/>
              <a:t>environment</a:t>
            </a:r>
            <a:r>
              <a:rPr lang="tr-TR" noProof="0" dirty="0"/>
              <a:t> </a:t>
            </a:r>
            <a:r>
              <a:rPr lang="tr-TR" noProof="0" dirty="0" err="1"/>
              <a:t>conditions</a:t>
            </a:r>
            <a:r>
              <a:rPr lang="tr-TR" noProof="0" dirty="0"/>
              <a:t> </a:t>
            </a:r>
            <a:r>
              <a:rPr lang="tr-TR" noProof="0" dirty="0" err="1"/>
              <a:t>easily</a:t>
            </a:r>
            <a:r>
              <a:rPr lang="tr-TR" noProof="0" dirty="0"/>
              <a:t>.</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779349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Our presentation will follow this outline: Firstly, we will discuss the introduction and problem statement. Then, we will briefly overview some RL algorithms commonly used in quadcopters. We will simulate the RL agent using the concept of feedback control in control theory. We will summarize two articles briefly through a literature review. We will describe the proposed quadcopter simulation model and flight control system structure. Finally, we will discuss the project's stages, expected </a:t>
            </a:r>
            <a:r>
              <a:rPr lang="en-US" noProof="0" dirty="0"/>
              <a:t>results</a:t>
            </a:r>
            <a:r>
              <a:rPr lang="en-US" dirty="0"/>
              <a:t>, and contributions to the literature before concluding the presentation.</a:t>
            </a:r>
            <a:endParaRPr dirty="0"/>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014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noProof="0" dirty="0" err="1"/>
              <a:t>One</a:t>
            </a:r>
            <a:r>
              <a:rPr lang="tr-TR" noProof="0" dirty="0"/>
              <a:t> of </a:t>
            </a:r>
            <a:r>
              <a:rPr lang="tr-TR" noProof="0" dirty="0" err="1"/>
              <a:t>the</a:t>
            </a:r>
            <a:r>
              <a:rPr lang="tr-TR" noProof="0" dirty="0"/>
              <a:t> </a:t>
            </a:r>
            <a:r>
              <a:rPr lang="tr-TR" noProof="0" dirty="0" err="1"/>
              <a:t>most</a:t>
            </a:r>
            <a:r>
              <a:rPr lang="tr-TR" noProof="0" dirty="0"/>
              <a:t> </a:t>
            </a:r>
            <a:r>
              <a:rPr lang="tr-TR" noProof="0" dirty="0" err="1"/>
              <a:t>common</a:t>
            </a:r>
            <a:r>
              <a:rPr lang="tr-TR" noProof="0" dirty="0"/>
              <a:t> </a:t>
            </a:r>
            <a:r>
              <a:rPr lang="tr-TR" noProof="0" dirty="0" err="1"/>
              <a:t>used</a:t>
            </a:r>
            <a:r>
              <a:rPr lang="tr-TR" noProof="0" dirty="0"/>
              <a:t> </a:t>
            </a:r>
            <a:r>
              <a:rPr lang="tr-TR" noProof="0" dirty="0" err="1"/>
              <a:t>method</a:t>
            </a:r>
            <a:r>
              <a:rPr lang="tr-TR" noProof="0" dirty="0"/>
              <a:t> is DDPG </a:t>
            </a:r>
            <a:r>
              <a:rPr lang="tr-TR" noProof="0" dirty="0" err="1"/>
              <a:t>algorithm</a:t>
            </a:r>
            <a:r>
              <a:rPr lang="tr-TR" noProof="0" dirty="0"/>
              <a:t>. </a:t>
            </a:r>
            <a:r>
              <a:rPr lang="tr-TR" noProof="0" dirty="0" err="1"/>
              <a:t>It</a:t>
            </a:r>
            <a:r>
              <a:rPr lang="tr-TR" noProof="0" dirty="0"/>
              <a:t> is an </a:t>
            </a:r>
            <a:r>
              <a:rPr lang="tr-TR" noProof="0" dirty="0" err="1"/>
              <a:t>continuous</a:t>
            </a:r>
            <a:r>
              <a:rPr lang="tr-TR" noProof="0" dirty="0"/>
              <a:t> </a:t>
            </a:r>
            <a:r>
              <a:rPr lang="tr-TR" noProof="0" dirty="0" err="1"/>
              <a:t>system</a:t>
            </a:r>
            <a:r>
              <a:rPr lang="tr-TR" noProof="0" dirty="0"/>
              <a:t> </a:t>
            </a:r>
            <a:r>
              <a:rPr lang="tr-TR" noProof="0" dirty="0" err="1"/>
              <a:t>and</a:t>
            </a:r>
            <a:r>
              <a:rPr lang="tr-TR" noProof="0" dirty="0"/>
              <a:t> </a:t>
            </a:r>
            <a:r>
              <a:rPr lang="tr-TR" noProof="0" dirty="0" err="1"/>
              <a:t>therefore</a:t>
            </a:r>
            <a:r>
              <a:rPr lang="tr-TR" noProof="0" dirty="0"/>
              <a:t> </a:t>
            </a:r>
            <a:r>
              <a:rPr lang="tr-TR" noProof="0" dirty="0" err="1"/>
              <a:t>usable</a:t>
            </a:r>
            <a:r>
              <a:rPr lang="tr-TR" noProof="0" dirty="0"/>
              <a:t> in </a:t>
            </a:r>
            <a:r>
              <a:rPr lang="tr-TR" noProof="0" dirty="0" err="1"/>
              <a:t>the</a:t>
            </a:r>
            <a:r>
              <a:rPr lang="tr-TR" noProof="0" dirty="0"/>
              <a:t> </a:t>
            </a:r>
            <a:r>
              <a:rPr lang="tr-TR" noProof="0" dirty="0" err="1"/>
              <a:t>UAV’s</a:t>
            </a:r>
            <a:endParaRPr lang="tr-TR" noProof="0" dirty="0"/>
          </a:p>
          <a:p>
            <a:pPr marL="0" lvl="0" indent="0" algn="l" rtl="0">
              <a:spcBef>
                <a:spcPts val="0"/>
              </a:spcBef>
              <a:spcAft>
                <a:spcPts val="0"/>
              </a:spcAft>
              <a:buNone/>
            </a:pPr>
            <a:r>
              <a:rPr lang="tr-TR" noProof="0" dirty="0" err="1"/>
              <a:t>It</a:t>
            </a:r>
            <a:r>
              <a:rPr lang="tr-TR" noProof="0" dirty="0"/>
              <a:t> </a:t>
            </a:r>
            <a:r>
              <a:rPr lang="tr-TR" noProof="0" dirty="0" err="1"/>
              <a:t>consists</a:t>
            </a:r>
            <a:r>
              <a:rPr lang="tr-TR" noProof="0" dirty="0"/>
              <a:t> of </a:t>
            </a:r>
            <a:r>
              <a:rPr lang="tr-TR" noProof="0" dirty="0" err="1"/>
              <a:t>the</a:t>
            </a:r>
            <a:r>
              <a:rPr lang="tr-TR" noProof="0" dirty="0"/>
              <a:t> </a:t>
            </a:r>
            <a:r>
              <a:rPr lang="tr-TR" noProof="0" dirty="0" err="1"/>
              <a:t>actor</a:t>
            </a:r>
            <a:r>
              <a:rPr lang="tr-TR" noProof="0" dirty="0"/>
              <a:t> </a:t>
            </a:r>
            <a:r>
              <a:rPr lang="tr-TR" noProof="0" dirty="0" err="1"/>
              <a:t>and</a:t>
            </a:r>
            <a:r>
              <a:rPr lang="tr-TR" noProof="0" dirty="0"/>
              <a:t> </a:t>
            </a:r>
            <a:r>
              <a:rPr lang="tr-TR" noProof="0" dirty="0" err="1"/>
              <a:t>critic</a:t>
            </a:r>
            <a:r>
              <a:rPr lang="tr-TR" noProof="0" dirty="0"/>
              <a:t> </a:t>
            </a:r>
            <a:r>
              <a:rPr lang="tr-TR" noProof="0" dirty="0" err="1"/>
              <a:t>networks</a:t>
            </a:r>
            <a:r>
              <a:rPr lang="tr-TR" noProof="0" dirty="0"/>
              <a:t>. </a:t>
            </a:r>
            <a:r>
              <a:rPr lang="tr-TR" noProof="0" dirty="0" err="1"/>
              <a:t>Actor</a:t>
            </a:r>
            <a:r>
              <a:rPr lang="tr-TR" noProof="0" dirty="0"/>
              <a:t> network </a:t>
            </a:r>
            <a:r>
              <a:rPr lang="tr-TR" noProof="0" dirty="0" err="1"/>
              <a:t>takes</a:t>
            </a:r>
            <a:r>
              <a:rPr lang="tr-TR" noProof="0" dirty="0"/>
              <a:t> </a:t>
            </a:r>
            <a:r>
              <a:rPr lang="tr-TR" noProof="0" dirty="0" err="1"/>
              <a:t>the</a:t>
            </a:r>
            <a:r>
              <a:rPr lang="tr-TR" noProof="0" dirty="0"/>
              <a:t> </a:t>
            </a:r>
            <a:r>
              <a:rPr lang="tr-TR" noProof="0" dirty="0" err="1"/>
              <a:t>states</a:t>
            </a:r>
            <a:r>
              <a:rPr lang="tr-TR" noProof="0" dirty="0"/>
              <a:t> </a:t>
            </a:r>
            <a:r>
              <a:rPr lang="tr-TR" noProof="0" dirty="0" err="1"/>
              <a:t>and</a:t>
            </a:r>
            <a:r>
              <a:rPr lang="tr-TR" noProof="0" dirty="0"/>
              <a:t> </a:t>
            </a:r>
            <a:r>
              <a:rPr lang="tr-TR" noProof="0" dirty="0" err="1"/>
              <a:t>returns</a:t>
            </a:r>
            <a:r>
              <a:rPr lang="tr-TR" noProof="0" dirty="0"/>
              <a:t> </a:t>
            </a:r>
            <a:r>
              <a:rPr lang="tr-TR" noProof="0" dirty="0" err="1"/>
              <a:t>actions</a:t>
            </a:r>
            <a:r>
              <a:rPr lang="tr-TR" noProof="0" dirty="0"/>
              <a:t>.</a:t>
            </a:r>
          </a:p>
          <a:p>
            <a:pPr marL="0" lvl="0" indent="0" algn="l" rtl="0">
              <a:spcBef>
                <a:spcPts val="0"/>
              </a:spcBef>
              <a:spcAft>
                <a:spcPts val="0"/>
              </a:spcAft>
              <a:buNone/>
            </a:pPr>
            <a:r>
              <a:rPr lang="tr-TR" noProof="0" dirty="0" err="1"/>
              <a:t>Critic</a:t>
            </a:r>
            <a:r>
              <a:rPr lang="tr-TR" noProof="0" dirty="0"/>
              <a:t> network </a:t>
            </a:r>
            <a:r>
              <a:rPr lang="tr-TR" noProof="0" dirty="0" err="1"/>
              <a:t>gets</a:t>
            </a:r>
            <a:r>
              <a:rPr lang="tr-TR" noProof="0" dirty="0"/>
              <a:t> </a:t>
            </a:r>
            <a:r>
              <a:rPr lang="tr-TR" noProof="0" dirty="0" err="1"/>
              <a:t>the</a:t>
            </a:r>
            <a:r>
              <a:rPr lang="tr-TR" noProof="0" dirty="0"/>
              <a:t> </a:t>
            </a:r>
            <a:r>
              <a:rPr lang="tr-TR" noProof="0" dirty="0" err="1"/>
              <a:t>state</a:t>
            </a:r>
            <a:r>
              <a:rPr lang="tr-TR" noProof="0" dirty="0"/>
              <a:t> </a:t>
            </a:r>
            <a:r>
              <a:rPr lang="tr-TR" noProof="0" dirty="0" err="1"/>
              <a:t>and</a:t>
            </a:r>
            <a:r>
              <a:rPr lang="tr-TR" noProof="0" dirty="0"/>
              <a:t> </a:t>
            </a:r>
            <a:r>
              <a:rPr lang="tr-TR" noProof="0" dirty="0" err="1"/>
              <a:t>action</a:t>
            </a:r>
            <a:r>
              <a:rPr lang="tr-TR" noProof="0" dirty="0"/>
              <a:t> as </a:t>
            </a:r>
            <a:r>
              <a:rPr lang="tr-TR" noProof="0" dirty="0" err="1"/>
              <a:t>input</a:t>
            </a:r>
            <a:r>
              <a:rPr lang="tr-TR" noProof="0" dirty="0"/>
              <a:t> </a:t>
            </a:r>
            <a:r>
              <a:rPr lang="tr-TR" noProof="0" dirty="0" err="1"/>
              <a:t>and</a:t>
            </a:r>
            <a:r>
              <a:rPr lang="tr-TR" noProof="0" dirty="0"/>
              <a:t> </a:t>
            </a:r>
            <a:r>
              <a:rPr lang="tr-TR" noProof="0" dirty="0" err="1"/>
              <a:t>returns</a:t>
            </a:r>
            <a:r>
              <a:rPr lang="tr-TR" noProof="0" dirty="0"/>
              <a:t> </a:t>
            </a:r>
            <a:r>
              <a:rPr lang="tr-TR" noProof="0" dirty="0" err="1"/>
              <a:t>the</a:t>
            </a:r>
            <a:r>
              <a:rPr lang="tr-TR" noProof="0" dirty="0"/>
              <a:t> </a:t>
            </a:r>
            <a:r>
              <a:rPr lang="tr-TR" noProof="0" dirty="0" err="1"/>
              <a:t>best</a:t>
            </a:r>
            <a:r>
              <a:rPr lang="tr-TR" noProof="0" dirty="0"/>
              <a:t> </a:t>
            </a:r>
            <a:r>
              <a:rPr lang="tr-TR" noProof="0" dirty="0" err="1"/>
              <a:t>action</a:t>
            </a:r>
            <a:r>
              <a:rPr lang="tr-TR" noProof="0" dirty="0"/>
              <a:t>. </a:t>
            </a:r>
            <a:r>
              <a:rPr lang="tr-TR" noProof="0" dirty="0" err="1"/>
              <a:t>This</a:t>
            </a:r>
            <a:r>
              <a:rPr lang="tr-TR" noProof="0" dirty="0"/>
              <a:t> </a:t>
            </a:r>
            <a:r>
              <a:rPr lang="tr-TR" noProof="0" dirty="0" err="1"/>
              <a:t>best</a:t>
            </a:r>
            <a:r>
              <a:rPr lang="tr-TR" noProof="0" dirty="0"/>
              <a:t> </a:t>
            </a:r>
            <a:r>
              <a:rPr lang="tr-TR" noProof="0" dirty="0" err="1"/>
              <a:t>action</a:t>
            </a:r>
            <a:r>
              <a:rPr lang="tr-TR" noProof="0" dirty="0"/>
              <a:t> </a:t>
            </a:r>
            <a:r>
              <a:rPr lang="tr-TR" noProof="0" dirty="0" err="1"/>
              <a:t>evaluated</a:t>
            </a:r>
            <a:r>
              <a:rPr lang="tr-TR" noProof="0" dirty="0"/>
              <a:t> </a:t>
            </a:r>
            <a:r>
              <a:rPr lang="tr-TR" noProof="0" dirty="0" err="1"/>
              <a:t>with</a:t>
            </a:r>
            <a:r>
              <a:rPr lang="tr-TR" noProof="0" dirty="0"/>
              <a:t> </a:t>
            </a:r>
            <a:r>
              <a:rPr lang="tr-TR" noProof="0" dirty="0" err="1"/>
              <a:t>the</a:t>
            </a:r>
            <a:r>
              <a:rPr lang="tr-TR" noProof="0" dirty="0"/>
              <a:t> </a:t>
            </a:r>
            <a:r>
              <a:rPr lang="tr-TR" noProof="0" dirty="0" err="1"/>
              <a:t>long</a:t>
            </a:r>
            <a:r>
              <a:rPr lang="tr-TR" noProof="0" dirty="0"/>
              <a:t> </a:t>
            </a:r>
            <a:r>
              <a:rPr lang="tr-TR" noProof="0" dirty="0" err="1"/>
              <a:t>term</a:t>
            </a:r>
            <a:r>
              <a:rPr lang="tr-TR" noProof="0" dirty="0"/>
              <a:t> </a:t>
            </a:r>
            <a:r>
              <a:rPr lang="tr-TR" noProof="0" dirty="0" err="1"/>
              <a:t>rewards</a:t>
            </a:r>
            <a:r>
              <a:rPr lang="tr-TR" noProof="0" dirty="0"/>
              <a:t>.</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827467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tr-TR" noProof="0" dirty="0"/>
          </a:p>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59702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6"/>
        <p:cNvGrpSpPr/>
        <p:nvPr/>
      </p:nvGrpSpPr>
      <p:grpSpPr>
        <a:xfrm>
          <a:off x="0" y="0"/>
          <a:ext cx="0" cy="0"/>
          <a:chOff x="0" y="0"/>
          <a:chExt cx="0" cy="0"/>
        </a:xfrm>
      </p:grpSpPr>
      <p:sp>
        <p:nvSpPr>
          <p:cNvPr id="17" name="Google Shape;17;p31"/>
          <p:cNvSpPr txBox="1"/>
          <p:nvPr/>
        </p:nvSpPr>
        <p:spPr>
          <a:xfrm>
            <a:off x="1523999" y="3556001"/>
            <a:ext cx="9144000" cy="57606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C00000"/>
              </a:buClr>
              <a:buSzPts val="2400"/>
              <a:buFont typeface="Noto Sans Symbols"/>
              <a:buNone/>
            </a:pPr>
            <a:endParaRPr sz="2000" b="0" i="0" u="none" strike="noStrike" cap="none">
              <a:solidFill>
                <a:schemeClr val="dk1"/>
              </a:solidFill>
              <a:latin typeface="Arial"/>
              <a:ea typeface="Arial"/>
              <a:cs typeface="Arial"/>
              <a:sym typeface="Arial"/>
            </a:endParaRPr>
          </a:p>
        </p:txBody>
      </p:sp>
      <p:sp>
        <p:nvSpPr>
          <p:cNvPr id="18" name="Google Shape;18;p31"/>
          <p:cNvSpPr>
            <a:spLocks noGrp="1"/>
          </p:cNvSpPr>
          <p:nvPr>
            <p:ph type="title"/>
          </p:nvPr>
        </p:nvSpPr>
        <p:spPr>
          <a:xfrm>
            <a:off x="644011" y="779558"/>
            <a:ext cx="10903974" cy="1563935"/>
          </a:xfrm>
          <a:prstGeom prst="roundRect">
            <a:avLst>
              <a:gd name="adj" fmla="val 16667"/>
            </a:avLst>
          </a:prstGeom>
          <a:solidFill>
            <a:schemeClr val="accent1"/>
          </a:solidFill>
          <a:ln>
            <a:noFill/>
          </a:ln>
          <a:effectLst>
            <a:outerShdw blurRad="152400" dist="177800" dir="2700000" algn="tl" rotWithShape="0">
              <a:srgbClr val="000000">
                <a:alpha val="27843"/>
              </a:srgbClr>
            </a:outerShdw>
          </a:effectLst>
        </p:spPr>
        <p:txBody>
          <a:bodyPr spcFirstLastPara="1" wrap="square" lIns="91425" tIns="274300" rIns="91425" bIns="45700" anchor="ctr" anchorCtr="0">
            <a:normAutofit/>
          </a:bodyPr>
          <a:lstStyle>
            <a:lvl1pPr lvl="0" algn="ctr">
              <a:lnSpc>
                <a:spcPct val="90000"/>
              </a:lnSpc>
              <a:spcBef>
                <a:spcPts val="0"/>
              </a:spcBef>
              <a:spcAft>
                <a:spcPts val="0"/>
              </a:spcAft>
              <a:buClr>
                <a:schemeClr val="lt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1"/>
          <p:cNvSpPr txBox="1">
            <a:spLocks noGrp="1"/>
          </p:cNvSpPr>
          <p:nvPr>
            <p:ph type="body" idx="1"/>
          </p:nvPr>
        </p:nvSpPr>
        <p:spPr>
          <a:xfrm>
            <a:off x="2081211" y="2875826"/>
            <a:ext cx="8029575" cy="888432"/>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3360"/>
              <a:buNone/>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1"/>
          <p:cNvSpPr txBox="1">
            <a:spLocks noGrp="1"/>
          </p:cNvSpPr>
          <p:nvPr>
            <p:ph type="body" idx="2"/>
          </p:nvPr>
        </p:nvSpPr>
        <p:spPr>
          <a:xfrm>
            <a:off x="2081211" y="4016919"/>
            <a:ext cx="8029574" cy="1162300"/>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2400"/>
              <a:buNone/>
              <a:defRPr sz="2000"/>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1"/>
          <p:cNvSpPr txBox="1">
            <a:spLocks noGrp="1"/>
          </p:cNvSpPr>
          <p:nvPr>
            <p:ph type="body" idx="3"/>
          </p:nvPr>
        </p:nvSpPr>
        <p:spPr>
          <a:xfrm>
            <a:off x="2081211" y="5446367"/>
            <a:ext cx="8029574" cy="807245"/>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3360"/>
              <a:buNone/>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1"/>
          <p:cNvSpPr txBox="1"/>
          <p:nvPr/>
        </p:nvSpPr>
        <p:spPr>
          <a:xfrm>
            <a:off x="1523999" y="3556001"/>
            <a:ext cx="9144000" cy="57606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C00000"/>
              </a:buClr>
              <a:buSzPts val="2400"/>
              <a:buFont typeface="Noto Sans Symbols"/>
              <a:buNone/>
            </a:pPr>
            <a:endParaRPr sz="20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6"/>
        <p:cNvGrpSpPr/>
        <p:nvPr/>
      </p:nvGrpSpPr>
      <p:grpSpPr>
        <a:xfrm>
          <a:off x="0" y="0"/>
          <a:ext cx="0" cy="0"/>
          <a:chOff x="0" y="0"/>
          <a:chExt cx="0" cy="0"/>
        </a:xfrm>
      </p:grpSpPr>
      <p:sp>
        <p:nvSpPr>
          <p:cNvPr id="37" name="Google Shape;37;p34"/>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4"/>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tr-TR"/>
              <a:t>Jun 7, 2024</a:t>
            </a:r>
            <a:endParaRPr/>
          </a:p>
        </p:txBody>
      </p:sp>
      <p:sp>
        <p:nvSpPr>
          <p:cNvPr id="39" name="Google Shape;39;p34"/>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CMP-620 Reinforcement Learning – Project Final</a:t>
            </a:r>
            <a:endParaRPr dirty="0"/>
          </a:p>
        </p:txBody>
      </p:sp>
      <p:sp>
        <p:nvSpPr>
          <p:cNvPr id="40" name="Google Shape;40;p34"/>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0"/>
        <p:cNvGrpSpPr/>
        <p:nvPr/>
      </p:nvGrpSpPr>
      <p:grpSpPr>
        <a:xfrm>
          <a:off x="0" y="0"/>
          <a:ext cx="0" cy="0"/>
          <a:chOff x="0" y="0"/>
          <a:chExt cx="0" cy="0"/>
        </a:xfrm>
      </p:grpSpPr>
      <p:sp>
        <p:nvSpPr>
          <p:cNvPr id="51" name="Google Shape;51;p37"/>
          <p:cNvSpPr txBox="1">
            <a:spLocks noGrp="1"/>
          </p:cNvSpPr>
          <p:nvPr>
            <p:ph type="body" idx="1"/>
          </p:nvPr>
        </p:nvSpPr>
        <p:spPr>
          <a:xfrm>
            <a:off x="839788" y="1309205"/>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3360"/>
              <a:buNone/>
              <a:defRPr sz="2800" b="1"/>
            </a:lvl1pPr>
            <a:lvl2pPr marL="914400" lvl="1" indent="-228600" algn="just">
              <a:lnSpc>
                <a:spcPct val="110000"/>
              </a:lnSpc>
              <a:spcBef>
                <a:spcPts val="600"/>
              </a:spcBef>
              <a:spcAft>
                <a:spcPts val="0"/>
              </a:spcAft>
              <a:buSzPts val="2400"/>
              <a:buNone/>
              <a:defRPr sz="2000" b="1"/>
            </a:lvl2pPr>
            <a:lvl3pPr marL="1371600" lvl="2" indent="-228600" algn="l">
              <a:lnSpc>
                <a:spcPct val="110000"/>
              </a:lnSpc>
              <a:spcBef>
                <a:spcPts val="500"/>
              </a:spcBef>
              <a:spcAft>
                <a:spcPts val="0"/>
              </a:spcAft>
              <a:buSzPts val="2160"/>
              <a:buNone/>
              <a:defRPr sz="1800" b="1"/>
            </a:lvl3pPr>
            <a:lvl4pPr marL="1828800" lvl="3" indent="-228600" algn="l">
              <a:lnSpc>
                <a:spcPct val="110000"/>
              </a:lnSpc>
              <a:spcBef>
                <a:spcPts val="500"/>
              </a:spcBef>
              <a:spcAft>
                <a:spcPts val="0"/>
              </a:spcAft>
              <a:buSzPts val="1920"/>
              <a:buNone/>
              <a:defRPr sz="1600" b="1"/>
            </a:lvl4pPr>
            <a:lvl5pPr marL="2286000" lvl="4" indent="-228600" algn="l">
              <a:lnSpc>
                <a:spcPct val="110000"/>
              </a:lnSpc>
              <a:spcBef>
                <a:spcPts val="5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7"/>
          <p:cNvSpPr txBox="1">
            <a:spLocks noGrp="1"/>
          </p:cNvSpPr>
          <p:nvPr>
            <p:ph type="body" idx="2"/>
          </p:nvPr>
        </p:nvSpPr>
        <p:spPr>
          <a:xfrm>
            <a:off x="839788" y="2133117"/>
            <a:ext cx="5157787" cy="368458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7"/>
          <p:cNvSpPr txBox="1">
            <a:spLocks noGrp="1"/>
          </p:cNvSpPr>
          <p:nvPr>
            <p:ph type="body" idx="3"/>
          </p:nvPr>
        </p:nvSpPr>
        <p:spPr>
          <a:xfrm>
            <a:off x="6172200" y="1309205"/>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3360"/>
              <a:buNone/>
              <a:defRPr sz="2800" b="1"/>
            </a:lvl1pPr>
            <a:lvl2pPr marL="914400" lvl="1" indent="-228600" algn="just">
              <a:lnSpc>
                <a:spcPct val="110000"/>
              </a:lnSpc>
              <a:spcBef>
                <a:spcPts val="600"/>
              </a:spcBef>
              <a:spcAft>
                <a:spcPts val="0"/>
              </a:spcAft>
              <a:buSzPts val="2400"/>
              <a:buNone/>
              <a:defRPr sz="2000" b="1"/>
            </a:lvl2pPr>
            <a:lvl3pPr marL="1371600" lvl="2" indent="-228600" algn="l">
              <a:lnSpc>
                <a:spcPct val="110000"/>
              </a:lnSpc>
              <a:spcBef>
                <a:spcPts val="500"/>
              </a:spcBef>
              <a:spcAft>
                <a:spcPts val="0"/>
              </a:spcAft>
              <a:buSzPts val="2160"/>
              <a:buNone/>
              <a:defRPr sz="1800" b="1"/>
            </a:lvl3pPr>
            <a:lvl4pPr marL="1828800" lvl="3" indent="-228600" algn="l">
              <a:lnSpc>
                <a:spcPct val="110000"/>
              </a:lnSpc>
              <a:spcBef>
                <a:spcPts val="500"/>
              </a:spcBef>
              <a:spcAft>
                <a:spcPts val="0"/>
              </a:spcAft>
              <a:buSzPts val="1920"/>
              <a:buNone/>
              <a:defRPr sz="1600" b="1"/>
            </a:lvl4pPr>
            <a:lvl5pPr marL="2286000" lvl="4" indent="-228600" algn="l">
              <a:lnSpc>
                <a:spcPct val="110000"/>
              </a:lnSpc>
              <a:spcBef>
                <a:spcPts val="5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7"/>
          <p:cNvSpPr txBox="1">
            <a:spLocks noGrp="1"/>
          </p:cNvSpPr>
          <p:nvPr>
            <p:ph type="body" idx="4"/>
          </p:nvPr>
        </p:nvSpPr>
        <p:spPr>
          <a:xfrm>
            <a:off x="6172200" y="2133117"/>
            <a:ext cx="5183188" cy="368458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7"/>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7"/>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tr-TR"/>
              <a:t>Jun 7, 2024</a:t>
            </a:r>
            <a:endParaRPr/>
          </a:p>
        </p:txBody>
      </p:sp>
      <p:sp>
        <p:nvSpPr>
          <p:cNvPr id="57" name="Google Shape;57;p37"/>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CMP-620 Reinforcement Learning – Project Final</a:t>
            </a:r>
            <a:endParaRPr dirty="0"/>
          </a:p>
        </p:txBody>
      </p:sp>
      <p:sp>
        <p:nvSpPr>
          <p:cNvPr id="58" name="Google Shape;58;p37"/>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9"/>
        <p:cNvGrpSpPr/>
        <p:nvPr/>
      </p:nvGrpSpPr>
      <p:grpSpPr>
        <a:xfrm>
          <a:off x="0" y="0"/>
          <a:ext cx="0" cy="0"/>
          <a:chOff x="0" y="0"/>
          <a:chExt cx="0" cy="0"/>
        </a:xfrm>
      </p:grpSpPr>
      <p:sp>
        <p:nvSpPr>
          <p:cNvPr id="60" name="Google Shape;60;p38"/>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tr-TR"/>
              <a:t>Jun 7, 2024</a:t>
            </a:r>
            <a:endParaRPr/>
          </a:p>
        </p:txBody>
      </p:sp>
      <p:sp>
        <p:nvSpPr>
          <p:cNvPr id="61" name="Google Shape;61;p38"/>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CMP-620 Reinforcement Learning – Project Final</a:t>
            </a:r>
            <a:endParaRPr dirty="0"/>
          </a:p>
        </p:txBody>
      </p:sp>
      <p:sp>
        <p:nvSpPr>
          <p:cNvPr id="62" name="Google Shape;62;p38"/>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63"/>
        <p:cNvGrpSpPr/>
        <p:nvPr/>
      </p:nvGrpSpPr>
      <p:grpSpPr>
        <a:xfrm>
          <a:off x="0" y="0"/>
          <a:ext cx="0" cy="0"/>
          <a:chOff x="0" y="0"/>
          <a:chExt cx="0" cy="0"/>
        </a:xfrm>
      </p:grpSpPr>
      <p:sp>
        <p:nvSpPr>
          <p:cNvPr id="64" name="Google Shape;64;p39"/>
          <p:cNvSpPr txBox="1"/>
          <p:nvPr/>
        </p:nvSpPr>
        <p:spPr>
          <a:xfrm>
            <a:off x="1523999" y="3556001"/>
            <a:ext cx="9144000" cy="57606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C00000"/>
              </a:buClr>
              <a:buSzPts val="2400"/>
              <a:buFont typeface="Noto Sans Symbols"/>
              <a:buNone/>
            </a:pPr>
            <a:endParaRPr sz="2000" b="0" i="0" u="none" strike="noStrike" cap="none">
              <a:solidFill>
                <a:schemeClr val="dk1"/>
              </a:solidFill>
              <a:latin typeface="Arial"/>
              <a:ea typeface="Arial"/>
              <a:cs typeface="Arial"/>
              <a:sym typeface="Arial"/>
            </a:endParaRPr>
          </a:p>
        </p:txBody>
      </p:sp>
      <p:sp>
        <p:nvSpPr>
          <p:cNvPr id="65" name="Google Shape;65;p39"/>
          <p:cNvSpPr>
            <a:spLocks noGrp="1"/>
          </p:cNvSpPr>
          <p:nvPr>
            <p:ph type="title"/>
          </p:nvPr>
        </p:nvSpPr>
        <p:spPr>
          <a:xfrm>
            <a:off x="644011" y="779558"/>
            <a:ext cx="10903974" cy="1563935"/>
          </a:xfrm>
          <a:prstGeom prst="roundRect">
            <a:avLst>
              <a:gd name="adj" fmla="val 16667"/>
            </a:avLst>
          </a:prstGeom>
          <a:solidFill>
            <a:schemeClr val="accent1"/>
          </a:solidFill>
          <a:ln>
            <a:noFill/>
          </a:ln>
          <a:effectLst>
            <a:outerShdw blurRad="152400" dist="177800" dir="2700000" algn="tl" rotWithShape="0">
              <a:srgbClr val="000000">
                <a:alpha val="27843"/>
              </a:srgbClr>
            </a:outerShdw>
          </a:effectLst>
        </p:spPr>
        <p:txBody>
          <a:bodyPr spcFirstLastPara="1" wrap="square" lIns="91425" tIns="274300" rIns="91425" bIns="45700" anchor="ctr" anchorCtr="0">
            <a:normAutofit/>
          </a:bodyPr>
          <a:lstStyle>
            <a:lvl1pPr lvl="0" algn="ctr">
              <a:lnSpc>
                <a:spcPct val="90000"/>
              </a:lnSpc>
              <a:spcBef>
                <a:spcPts val="0"/>
              </a:spcBef>
              <a:spcAft>
                <a:spcPts val="0"/>
              </a:spcAft>
              <a:buClr>
                <a:schemeClr val="lt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9"/>
          <p:cNvSpPr txBox="1">
            <a:spLocks noGrp="1"/>
          </p:cNvSpPr>
          <p:nvPr>
            <p:ph type="body" idx="1"/>
          </p:nvPr>
        </p:nvSpPr>
        <p:spPr>
          <a:xfrm>
            <a:off x="2081211" y="2875826"/>
            <a:ext cx="8029575" cy="888432"/>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3360"/>
              <a:buNone/>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9"/>
          <p:cNvSpPr txBox="1">
            <a:spLocks noGrp="1"/>
          </p:cNvSpPr>
          <p:nvPr>
            <p:ph type="body" idx="2"/>
          </p:nvPr>
        </p:nvSpPr>
        <p:spPr>
          <a:xfrm>
            <a:off x="2081211" y="4016919"/>
            <a:ext cx="8029574" cy="1162300"/>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2400"/>
              <a:buNone/>
              <a:defRPr sz="2000"/>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9"/>
          <p:cNvSpPr txBox="1">
            <a:spLocks noGrp="1"/>
          </p:cNvSpPr>
          <p:nvPr>
            <p:ph type="body" idx="3"/>
          </p:nvPr>
        </p:nvSpPr>
        <p:spPr>
          <a:xfrm>
            <a:off x="2081211" y="5446367"/>
            <a:ext cx="8029574" cy="807245"/>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3360"/>
              <a:buNone/>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69"/>
        <p:cNvGrpSpPr/>
        <p:nvPr/>
      </p:nvGrpSpPr>
      <p:grpSpPr>
        <a:xfrm>
          <a:off x="0" y="0"/>
          <a:ext cx="0" cy="0"/>
          <a:chOff x="0" y="0"/>
          <a:chExt cx="0" cy="0"/>
        </a:xfrm>
      </p:grpSpPr>
      <p:sp>
        <p:nvSpPr>
          <p:cNvPr id="70" name="Google Shape;70;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3360"/>
              <a:buNone/>
              <a:defRPr sz="2800" b="1"/>
            </a:lvl1pPr>
            <a:lvl2pPr marL="914400" lvl="1" indent="-228600" algn="just">
              <a:lnSpc>
                <a:spcPct val="110000"/>
              </a:lnSpc>
              <a:spcBef>
                <a:spcPts val="600"/>
              </a:spcBef>
              <a:spcAft>
                <a:spcPts val="0"/>
              </a:spcAft>
              <a:buSzPts val="2400"/>
              <a:buNone/>
              <a:defRPr sz="2000" b="1"/>
            </a:lvl2pPr>
            <a:lvl3pPr marL="1371600" lvl="2" indent="-228600" algn="l">
              <a:lnSpc>
                <a:spcPct val="110000"/>
              </a:lnSpc>
              <a:spcBef>
                <a:spcPts val="500"/>
              </a:spcBef>
              <a:spcAft>
                <a:spcPts val="0"/>
              </a:spcAft>
              <a:buSzPts val="2160"/>
              <a:buNone/>
              <a:defRPr sz="1800" b="1"/>
            </a:lvl3pPr>
            <a:lvl4pPr marL="1828800" lvl="3" indent="-228600" algn="l">
              <a:lnSpc>
                <a:spcPct val="110000"/>
              </a:lnSpc>
              <a:spcBef>
                <a:spcPts val="500"/>
              </a:spcBef>
              <a:spcAft>
                <a:spcPts val="0"/>
              </a:spcAft>
              <a:buSzPts val="1920"/>
              <a:buNone/>
              <a:defRPr sz="1600" b="1"/>
            </a:lvl4pPr>
            <a:lvl5pPr marL="2286000" lvl="4" indent="-228600" algn="l">
              <a:lnSpc>
                <a:spcPct val="110000"/>
              </a:lnSpc>
              <a:spcBef>
                <a:spcPts val="5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1" name="Google Shape;71;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3360"/>
              <a:buNone/>
              <a:defRPr sz="2800" b="1"/>
            </a:lvl1pPr>
            <a:lvl2pPr marL="914400" lvl="1" indent="-228600" algn="just">
              <a:lnSpc>
                <a:spcPct val="110000"/>
              </a:lnSpc>
              <a:spcBef>
                <a:spcPts val="600"/>
              </a:spcBef>
              <a:spcAft>
                <a:spcPts val="0"/>
              </a:spcAft>
              <a:buSzPts val="2400"/>
              <a:buNone/>
              <a:defRPr sz="2000" b="1"/>
            </a:lvl2pPr>
            <a:lvl3pPr marL="1371600" lvl="2" indent="-228600" algn="l">
              <a:lnSpc>
                <a:spcPct val="110000"/>
              </a:lnSpc>
              <a:spcBef>
                <a:spcPts val="500"/>
              </a:spcBef>
              <a:spcAft>
                <a:spcPts val="0"/>
              </a:spcAft>
              <a:buSzPts val="2160"/>
              <a:buNone/>
              <a:defRPr sz="1800" b="1"/>
            </a:lvl3pPr>
            <a:lvl4pPr marL="1828800" lvl="3" indent="-228600" algn="l">
              <a:lnSpc>
                <a:spcPct val="110000"/>
              </a:lnSpc>
              <a:spcBef>
                <a:spcPts val="500"/>
              </a:spcBef>
              <a:spcAft>
                <a:spcPts val="0"/>
              </a:spcAft>
              <a:buSzPts val="1920"/>
              <a:buNone/>
              <a:defRPr sz="1600" b="1"/>
            </a:lvl4pPr>
            <a:lvl5pPr marL="2286000" lvl="4" indent="-228600" algn="l">
              <a:lnSpc>
                <a:spcPct val="110000"/>
              </a:lnSpc>
              <a:spcBef>
                <a:spcPts val="5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3" name="Google Shape;73;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40"/>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40"/>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tr-TR"/>
              <a:t>Jun 7, 2024</a:t>
            </a:r>
            <a:endParaRPr/>
          </a:p>
        </p:txBody>
      </p:sp>
      <p:sp>
        <p:nvSpPr>
          <p:cNvPr id="76" name="Google Shape;76;p40"/>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CMP-620 Reinforcement Learning – Project Final</a:t>
            </a:r>
            <a:endParaRPr dirty="0"/>
          </a:p>
        </p:txBody>
      </p:sp>
      <p:sp>
        <p:nvSpPr>
          <p:cNvPr id="77" name="Google Shape;77;p40"/>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8"/>
        <p:cNvGrpSpPr/>
        <p:nvPr/>
      </p:nvGrpSpPr>
      <p:grpSpPr>
        <a:xfrm>
          <a:off x="0" y="0"/>
          <a:ext cx="0" cy="0"/>
          <a:chOff x="0" y="0"/>
          <a:chExt cx="0" cy="0"/>
        </a:xfrm>
      </p:grpSpPr>
      <p:sp>
        <p:nvSpPr>
          <p:cNvPr id="79" name="Google Shape;79;p41"/>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1"/>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CMP-620 Reinforcement Learning – Project Final</a:t>
            </a:r>
            <a:endParaRPr dirty="0"/>
          </a:p>
        </p:txBody>
      </p:sp>
      <p:sp>
        <p:nvSpPr>
          <p:cNvPr id="81" name="Google Shape;81;p41"/>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tr-TR"/>
              <a:t>Jun 7, 2024</a:t>
            </a:r>
            <a:endParaRPr/>
          </a:p>
        </p:txBody>
      </p:sp>
      <p:sp>
        <p:nvSpPr>
          <p:cNvPr id="82" name="Google Shape;82;p41"/>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3"/>
        <p:cNvGrpSpPr/>
        <p:nvPr/>
      </p:nvGrpSpPr>
      <p:grpSpPr>
        <a:xfrm>
          <a:off x="0" y="0"/>
          <a:ext cx="0" cy="0"/>
          <a:chOff x="0" y="0"/>
          <a:chExt cx="0" cy="0"/>
        </a:xfrm>
      </p:grpSpPr>
      <p:sp>
        <p:nvSpPr>
          <p:cNvPr id="24" name="Google Shape;24;p32"/>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2"/>
          <p:cNvSpPr txBox="1">
            <a:spLocks noGrp="1"/>
          </p:cNvSpPr>
          <p:nvPr>
            <p:ph type="body" idx="1"/>
          </p:nvPr>
        </p:nvSpPr>
        <p:spPr>
          <a:xfrm>
            <a:off x="1308294" y="1519311"/>
            <a:ext cx="10045505" cy="2863846"/>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2"/>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2"/>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2"/>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8783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marR="0" lvl="0" algn="l" rtl="0">
              <a:lnSpc>
                <a:spcPct val="90000"/>
              </a:lnSpc>
              <a:spcBef>
                <a:spcPts val="0"/>
              </a:spcBef>
              <a:spcAft>
                <a:spcPts val="0"/>
              </a:spcAft>
              <a:buClr>
                <a:schemeClr val="lt1"/>
              </a:buClr>
              <a:buSzPts val="4400"/>
              <a:buFont typeface="Arial"/>
              <a:buNone/>
              <a:defRPr sz="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0"/>
          <p:cNvSpPr txBox="1">
            <a:spLocks noGrp="1"/>
          </p:cNvSpPr>
          <p:nvPr>
            <p:ph type="body" idx="1"/>
          </p:nvPr>
        </p:nvSpPr>
        <p:spPr>
          <a:xfrm>
            <a:off x="1308294" y="1519311"/>
            <a:ext cx="10045505" cy="2863846"/>
          </a:xfrm>
          <a:prstGeom prst="rect">
            <a:avLst/>
          </a:prstGeom>
          <a:noFill/>
          <a:ln>
            <a:noFill/>
          </a:ln>
        </p:spPr>
        <p:txBody>
          <a:bodyPr spcFirstLastPara="1" wrap="square" lIns="91425" tIns="45700" rIns="91425" bIns="45700" anchor="t" anchorCtr="0">
            <a:normAutofit/>
          </a:bodyPr>
          <a:lstStyle>
            <a:lvl1pPr marL="457200" marR="0" lvl="0" indent="-441960" algn="l" rtl="0">
              <a:lnSpc>
                <a:spcPct val="110000"/>
              </a:lnSpc>
              <a:spcBef>
                <a:spcPts val="1000"/>
              </a:spcBef>
              <a:spcAft>
                <a:spcPts val="0"/>
              </a:spcAft>
              <a:buClr>
                <a:schemeClr val="accent1"/>
              </a:buClr>
              <a:buSzPts val="3360"/>
              <a:buFont typeface="Arial"/>
              <a:buChar char="•"/>
              <a:defRPr sz="2800" b="0" i="0" u="none" strike="noStrike" cap="none">
                <a:solidFill>
                  <a:schemeClr val="dk1"/>
                </a:solidFill>
                <a:latin typeface="Arial"/>
                <a:ea typeface="Arial"/>
                <a:cs typeface="Arial"/>
                <a:sym typeface="Arial"/>
              </a:defRPr>
            </a:lvl1pPr>
            <a:lvl2pPr marL="914400" marR="0" lvl="1" indent="-411480" algn="just" rtl="0">
              <a:lnSpc>
                <a:spcPct val="110000"/>
              </a:lnSpc>
              <a:spcBef>
                <a:spcPts val="600"/>
              </a:spcBef>
              <a:spcAft>
                <a:spcPts val="0"/>
              </a:spcAft>
              <a:buClr>
                <a:schemeClr val="accent1"/>
              </a:buClr>
              <a:buSzPts val="288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10000"/>
              </a:lnSpc>
              <a:spcBef>
                <a:spcPts val="500"/>
              </a:spcBef>
              <a:spcAft>
                <a:spcPts val="0"/>
              </a:spcAft>
              <a:buClr>
                <a:schemeClr val="accent1"/>
              </a:buClr>
              <a:buSzPts val="2400"/>
              <a:buFont typeface="Arial"/>
              <a:buChar char="•"/>
              <a:defRPr sz="2000" b="0" i="0" u="none" strike="noStrike" cap="none">
                <a:solidFill>
                  <a:schemeClr val="dk1"/>
                </a:solidFill>
                <a:latin typeface="Arial"/>
                <a:ea typeface="Arial"/>
                <a:cs typeface="Arial"/>
                <a:sym typeface="Arial"/>
              </a:defRPr>
            </a:lvl3pPr>
            <a:lvl4pPr marL="1828800" marR="0" lvl="3" indent="-365760" algn="l" rtl="0">
              <a:lnSpc>
                <a:spcPct val="110000"/>
              </a:lnSpc>
              <a:spcBef>
                <a:spcPts val="500"/>
              </a:spcBef>
              <a:spcAft>
                <a:spcPts val="0"/>
              </a:spcAft>
              <a:buClr>
                <a:schemeClr val="accent1"/>
              </a:buClr>
              <a:buSzPts val="2160"/>
              <a:buFont typeface="Arial"/>
              <a:buChar char="•"/>
              <a:defRPr sz="1800" b="0" i="0" u="none" strike="noStrike" cap="none">
                <a:solidFill>
                  <a:schemeClr val="dk1"/>
                </a:solidFill>
                <a:latin typeface="Arial"/>
                <a:ea typeface="Arial"/>
                <a:cs typeface="Arial"/>
                <a:sym typeface="Arial"/>
              </a:defRPr>
            </a:lvl4pPr>
            <a:lvl5pPr marL="2286000" marR="0" lvl="4" indent="-365760" algn="l" rtl="0">
              <a:lnSpc>
                <a:spcPct val="110000"/>
              </a:lnSpc>
              <a:spcBef>
                <a:spcPts val="500"/>
              </a:spcBef>
              <a:spcAft>
                <a:spcPts val="0"/>
              </a:spcAft>
              <a:buClr>
                <a:schemeClr val="accent1"/>
              </a:buClr>
              <a:buSzPts val="216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0"/>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dirty="0"/>
              <a:t>CMP-620 Reinforcement Learning – Project Final</a:t>
            </a:r>
            <a:endParaRPr dirty="0"/>
          </a:p>
        </p:txBody>
      </p:sp>
      <p:sp>
        <p:nvSpPr>
          <p:cNvPr id="13" name="Google Shape;13;p30"/>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tr-TR"/>
              <a:t>Jun 7, 2024</a:t>
            </a:r>
            <a:endParaRPr/>
          </a:p>
        </p:txBody>
      </p:sp>
      <p:sp>
        <p:nvSpPr>
          <p:cNvPr id="14" name="Google Shape;14;p30"/>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marR="0" lvl="0" indent="0" algn="r" rtl="0">
              <a:spcBef>
                <a:spcPts val="0"/>
              </a:spcBef>
              <a:buNone/>
              <a:defRPr sz="1400" b="0" i="0" u="none" strike="noStrike" cap="none">
                <a:solidFill>
                  <a:schemeClr val="lt1"/>
                </a:solidFill>
                <a:latin typeface="Arial"/>
                <a:ea typeface="Arial"/>
                <a:cs typeface="Arial"/>
                <a:sym typeface="Arial"/>
              </a:defRPr>
            </a:lvl1pPr>
            <a:lvl2pPr marL="0" marR="0" lvl="1" indent="0" algn="r" rtl="0">
              <a:spcBef>
                <a:spcPts val="0"/>
              </a:spcBef>
              <a:buNone/>
              <a:defRPr sz="1400" b="0" i="0" u="none" strike="noStrike" cap="none">
                <a:solidFill>
                  <a:schemeClr val="lt1"/>
                </a:solidFill>
                <a:latin typeface="Arial"/>
                <a:ea typeface="Arial"/>
                <a:cs typeface="Arial"/>
                <a:sym typeface="Arial"/>
              </a:defRPr>
            </a:lvl2pPr>
            <a:lvl3pPr marL="0" marR="0" lvl="2" indent="0" algn="r" rtl="0">
              <a:spcBef>
                <a:spcPts val="0"/>
              </a:spcBef>
              <a:buNone/>
              <a:defRPr sz="1400" b="0" i="0" u="none" strike="noStrike" cap="none">
                <a:solidFill>
                  <a:schemeClr val="lt1"/>
                </a:solidFill>
                <a:latin typeface="Arial"/>
                <a:ea typeface="Arial"/>
                <a:cs typeface="Arial"/>
                <a:sym typeface="Arial"/>
              </a:defRPr>
            </a:lvl3pPr>
            <a:lvl4pPr marL="0" marR="0" lvl="3" indent="0" algn="r" rtl="0">
              <a:spcBef>
                <a:spcPts val="0"/>
              </a:spcBef>
              <a:buNone/>
              <a:defRPr sz="1400" b="0" i="0" u="none" strike="noStrike" cap="none">
                <a:solidFill>
                  <a:schemeClr val="lt1"/>
                </a:solidFill>
                <a:latin typeface="Arial"/>
                <a:ea typeface="Arial"/>
                <a:cs typeface="Arial"/>
                <a:sym typeface="Arial"/>
              </a:defRPr>
            </a:lvl4pPr>
            <a:lvl5pPr marL="0" marR="0" lvl="4" indent="0" algn="r" rtl="0">
              <a:spcBef>
                <a:spcPts val="0"/>
              </a:spcBef>
              <a:buNone/>
              <a:defRPr sz="1400" b="0" i="0" u="none" strike="noStrike" cap="none">
                <a:solidFill>
                  <a:schemeClr val="lt1"/>
                </a:solidFill>
                <a:latin typeface="Arial"/>
                <a:ea typeface="Arial"/>
                <a:cs typeface="Arial"/>
                <a:sym typeface="Arial"/>
              </a:defRPr>
            </a:lvl5pPr>
            <a:lvl6pPr marL="0" marR="0" lvl="5" indent="0" algn="r" rtl="0">
              <a:spcBef>
                <a:spcPts val="0"/>
              </a:spcBef>
              <a:buNone/>
              <a:defRPr sz="1400" b="0" i="0" u="none" strike="noStrike" cap="none">
                <a:solidFill>
                  <a:schemeClr val="lt1"/>
                </a:solidFill>
                <a:latin typeface="Arial"/>
                <a:ea typeface="Arial"/>
                <a:cs typeface="Arial"/>
                <a:sym typeface="Arial"/>
              </a:defRPr>
            </a:lvl6pPr>
            <a:lvl7pPr marL="0" marR="0" lvl="6" indent="0" algn="r" rtl="0">
              <a:spcBef>
                <a:spcPts val="0"/>
              </a:spcBef>
              <a:buNone/>
              <a:defRPr sz="1400" b="0" i="0" u="none" strike="noStrike" cap="none">
                <a:solidFill>
                  <a:schemeClr val="lt1"/>
                </a:solidFill>
                <a:latin typeface="Arial"/>
                <a:ea typeface="Arial"/>
                <a:cs typeface="Arial"/>
                <a:sym typeface="Arial"/>
              </a:defRPr>
            </a:lvl7pPr>
            <a:lvl8pPr marL="0" marR="0" lvl="7" indent="0" algn="r" rtl="0">
              <a:spcBef>
                <a:spcPts val="0"/>
              </a:spcBef>
              <a:buNone/>
              <a:defRPr sz="1400" b="0" i="0" u="none" strike="noStrike" cap="none">
                <a:solidFill>
                  <a:schemeClr val="lt1"/>
                </a:solidFill>
                <a:latin typeface="Arial"/>
                <a:ea typeface="Arial"/>
                <a:cs typeface="Arial"/>
                <a:sym typeface="Arial"/>
              </a:defRPr>
            </a:lvl8pPr>
            <a:lvl9pPr marL="0" marR="0" lvl="8" indent="0" algn="r" rtl="0">
              <a:spcBef>
                <a:spcPts val="0"/>
              </a:spcBef>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30"/>
          <p:cNvPicPr preferRelativeResize="0"/>
          <p:nvPr/>
        </p:nvPicPr>
        <p:blipFill rotWithShape="1">
          <a:blip r:embed="rId10">
            <a:alphaModFix/>
          </a:blip>
          <a:srcRect/>
          <a:stretch/>
        </p:blipFill>
        <p:spPr>
          <a:xfrm>
            <a:off x="8201925" y="6331058"/>
            <a:ext cx="3946453" cy="21752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2" r:id="rId2"/>
    <p:sldLayoutId id="2147483655" r:id="rId3"/>
    <p:sldLayoutId id="2147483656" r:id="rId4"/>
    <p:sldLayoutId id="2147483657" r:id="rId5"/>
    <p:sldLayoutId id="2147483658" r:id="rId6"/>
    <p:sldLayoutId id="2147483659" r:id="rId7"/>
    <p:sldLayoutId id="2147483660" r:id="rId8"/>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a:spLocks noGrp="1"/>
          </p:cNvSpPr>
          <p:nvPr>
            <p:ph type="title"/>
          </p:nvPr>
        </p:nvSpPr>
        <p:spPr>
          <a:xfrm>
            <a:off x="644011" y="779558"/>
            <a:ext cx="10903974" cy="1563935"/>
          </a:xfrm>
          <a:prstGeom prst="roundRect">
            <a:avLst>
              <a:gd name="adj" fmla="val 16667"/>
            </a:avLst>
          </a:prstGeom>
          <a:solidFill>
            <a:schemeClr val="accent1"/>
          </a:solidFill>
          <a:ln>
            <a:noFill/>
          </a:ln>
          <a:effectLst>
            <a:outerShdw blurRad="152400" dist="177800" dir="2700000" algn="tl" rotWithShape="0">
              <a:srgbClr val="000000">
                <a:alpha val="27843"/>
              </a:srgbClr>
            </a:outerShdw>
          </a:effectLst>
        </p:spPr>
        <p:txBody>
          <a:bodyPr spcFirstLastPara="1" wrap="square" lIns="91425" tIns="274300" rIns="91425" bIns="45700" anchor="ctr" anchorCtr="0">
            <a:normAutofit/>
          </a:bodyPr>
          <a:lstStyle/>
          <a:p>
            <a:pPr marL="0" lvl="0" indent="0" algn="ctr" rtl="0">
              <a:lnSpc>
                <a:spcPct val="90000"/>
              </a:lnSpc>
              <a:spcBef>
                <a:spcPts val="0"/>
              </a:spcBef>
              <a:spcAft>
                <a:spcPts val="0"/>
              </a:spcAft>
              <a:buClr>
                <a:schemeClr val="lt1"/>
              </a:buClr>
              <a:buSzPts val="3959"/>
              <a:buFont typeface="Arial"/>
              <a:buNone/>
            </a:pPr>
            <a:r>
              <a:rPr lang="en-US" sz="3959" dirty="0"/>
              <a:t>Reinforcement Learning for Parrot Mambo Minidrone Attitude Control</a:t>
            </a:r>
            <a:endParaRPr sz="3959" dirty="0"/>
          </a:p>
        </p:txBody>
      </p:sp>
      <p:sp>
        <p:nvSpPr>
          <p:cNvPr id="88" name="Google Shape;88;p1"/>
          <p:cNvSpPr txBox="1">
            <a:spLocks noGrp="1"/>
          </p:cNvSpPr>
          <p:nvPr>
            <p:ph type="body" idx="1"/>
          </p:nvPr>
        </p:nvSpPr>
        <p:spPr>
          <a:xfrm>
            <a:off x="2081211" y="2875826"/>
            <a:ext cx="8029575" cy="1162300"/>
          </a:xfrm>
          <a:prstGeom prst="rect">
            <a:avLst/>
          </a:prstGeom>
          <a:noFill/>
          <a:ln>
            <a:noFill/>
          </a:ln>
        </p:spPr>
        <p:txBody>
          <a:bodyPr spcFirstLastPara="1" wrap="square" lIns="91425" tIns="45700" rIns="91425" bIns="45700" anchor="t" anchorCtr="0">
            <a:noAutofit/>
          </a:bodyPr>
          <a:lstStyle/>
          <a:p>
            <a:pPr marL="0" lvl="0" indent="0" algn="ctr" rtl="0">
              <a:lnSpc>
                <a:spcPct val="110000"/>
              </a:lnSpc>
              <a:spcBef>
                <a:spcPts val="0"/>
              </a:spcBef>
              <a:spcAft>
                <a:spcPts val="0"/>
              </a:spcAft>
              <a:buSzPts val="3360"/>
              <a:buNone/>
            </a:pPr>
            <a:r>
              <a:rPr lang="en-US" dirty="0"/>
              <a:t>Mücahid Rıdvan K</a:t>
            </a:r>
            <a:r>
              <a:rPr lang="tr-TR" dirty="0"/>
              <a:t>APLAN</a:t>
            </a:r>
          </a:p>
          <a:p>
            <a:pPr marL="0" lvl="0" indent="0" algn="ctr" rtl="0">
              <a:lnSpc>
                <a:spcPct val="110000"/>
              </a:lnSpc>
              <a:spcBef>
                <a:spcPts val="0"/>
              </a:spcBef>
              <a:spcAft>
                <a:spcPts val="0"/>
              </a:spcAft>
              <a:buSzPts val="3360"/>
              <a:buNone/>
            </a:pPr>
            <a:r>
              <a:rPr lang="en-US" dirty="0"/>
              <a:t>Mehmet </a:t>
            </a:r>
            <a:r>
              <a:rPr lang="tr-TR" dirty="0"/>
              <a:t>SAKARYA</a:t>
            </a:r>
            <a:endParaRPr dirty="0"/>
          </a:p>
          <a:p>
            <a:pPr marL="0" lvl="0" indent="0" algn="ctr" rtl="0">
              <a:lnSpc>
                <a:spcPct val="110000"/>
              </a:lnSpc>
              <a:spcBef>
                <a:spcPts val="1000"/>
              </a:spcBef>
              <a:spcAft>
                <a:spcPts val="0"/>
              </a:spcAft>
              <a:buSzPts val="3360"/>
              <a:buNone/>
            </a:pPr>
            <a:endParaRPr dirty="0"/>
          </a:p>
        </p:txBody>
      </p:sp>
      <p:sp>
        <p:nvSpPr>
          <p:cNvPr id="89" name="Google Shape;89;p1"/>
          <p:cNvSpPr txBox="1">
            <a:spLocks noGrp="1"/>
          </p:cNvSpPr>
          <p:nvPr>
            <p:ph type="body" idx="2"/>
          </p:nvPr>
        </p:nvSpPr>
        <p:spPr>
          <a:xfrm>
            <a:off x="2081211" y="4542885"/>
            <a:ext cx="8029574" cy="903482"/>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2400"/>
              <a:buNone/>
            </a:pPr>
            <a:r>
              <a:rPr lang="en-US" dirty="0"/>
              <a:t>Computer Engineering &amp; Hacettepe University</a:t>
            </a:r>
            <a:endParaRPr dirty="0"/>
          </a:p>
        </p:txBody>
      </p:sp>
      <p:sp>
        <p:nvSpPr>
          <p:cNvPr id="90" name="Google Shape;90;p1"/>
          <p:cNvSpPr txBox="1">
            <a:spLocks noGrp="1"/>
          </p:cNvSpPr>
          <p:nvPr>
            <p:ph type="body" idx="3"/>
          </p:nvPr>
        </p:nvSpPr>
        <p:spPr>
          <a:xfrm>
            <a:off x="2081211" y="5446367"/>
            <a:ext cx="8029574" cy="807245"/>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3360"/>
              <a:buNone/>
            </a:pPr>
            <a:r>
              <a:rPr lang="tr-TR" dirty="0"/>
              <a:t>07</a:t>
            </a:r>
            <a:r>
              <a:rPr lang="en-US" dirty="0"/>
              <a:t> </a:t>
            </a:r>
            <a:r>
              <a:rPr lang="tr-TR" dirty="0" err="1"/>
              <a:t>Jun</a:t>
            </a:r>
            <a:r>
              <a:rPr lang="en-US" dirty="0"/>
              <a:t>, 2024</a:t>
            </a:r>
            <a:endParaRPr dirty="0"/>
          </a:p>
        </p:txBody>
      </p:sp>
      <p:pic>
        <p:nvPicPr>
          <p:cNvPr id="91" name="Google Shape;91;p1" descr="Parrot MAMBO Fly Mini Drone ONLY DRONE AND CABLE / Like New/ No Battery |  eBay"/>
          <p:cNvPicPr preferRelativeResize="0"/>
          <p:nvPr/>
        </p:nvPicPr>
        <p:blipFill rotWithShape="1">
          <a:blip r:embed="rId3">
            <a:alphaModFix/>
          </a:blip>
          <a:srcRect/>
          <a:stretch/>
        </p:blipFill>
        <p:spPr>
          <a:xfrm>
            <a:off x="9198469" y="2875826"/>
            <a:ext cx="2639569" cy="2639569"/>
          </a:xfrm>
          <a:prstGeom prst="rect">
            <a:avLst/>
          </a:prstGeom>
          <a:noFill/>
          <a:ln>
            <a:noFill/>
          </a:ln>
        </p:spPr>
      </p:pic>
      <p:pic>
        <p:nvPicPr>
          <p:cNvPr id="7" name="Resim 9">
            <a:extLst>
              <a:ext uri="{FF2B5EF4-FFF2-40B4-BE49-F238E27FC236}">
                <a16:creationId xmlns:a16="http://schemas.microsoft.com/office/drawing/2014/main" id="{D8102E82-B09F-4BB2-BA0E-98C70B5DF11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199" r="8346" b="20919"/>
          <a:stretch/>
        </p:blipFill>
        <p:spPr>
          <a:xfrm>
            <a:off x="644011" y="3574910"/>
            <a:ext cx="2599290" cy="13666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 </a:t>
            </a:r>
            <a:r>
              <a:rPr lang="tr-TR" sz="4400" dirty="0" err="1"/>
              <a:t>Proximal</a:t>
            </a:r>
            <a:r>
              <a:rPr lang="tr-TR" sz="4400" dirty="0"/>
              <a:t> </a:t>
            </a:r>
            <a:r>
              <a:rPr lang="tr-TR" sz="4400" dirty="0" err="1"/>
              <a:t>Policy</a:t>
            </a:r>
            <a:r>
              <a:rPr lang="tr-TR" sz="4400" dirty="0"/>
              <a:t> </a:t>
            </a:r>
            <a:r>
              <a:rPr lang="tr-TR" sz="4400" dirty="0" err="1"/>
              <a:t>Optimization</a:t>
            </a:r>
            <a:r>
              <a:rPr lang="tr-TR" sz="4400" dirty="0"/>
              <a:t> (PPO)</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5" name="Google Shape;166;p9">
            <a:extLst>
              <a:ext uri="{FF2B5EF4-FFF2-40B4-BE49-F238E27FC236}">
                <a16:creationId xmlns:a16="http://schemas.microsoft.com/office/drawing/2014/main" id="{11DEF098-ABCE-7E18-A465-F63D8C8DA27F}"/>
              </a:ext>
            </a:extLst>
          </p:cNvPr>
          <p:cNvSpPr txBox="1">
            <a:spLocks/>
          </p:cNvSpPr>
          <p:nvPr/>
        </p:nvSpPr>
        <p:spPr>
          <a:xfrm>
            <a:off x="777750" y="1519229"/>
            <a:ext cx="6815376" cy="443752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10000"/>
              </a:lnSpc>
              <a:buSzPts val="3360"/>
              <a:buFont typeface="Arial"/>
              <a:buChar char="•"/>
            </a:pPr>
            <a:r>
              <a:rPr lang="en-US" sz="2400" dirty="0">
                <a:solidFill>
                  <a:srgbClr val="212121"/>
                </a:solidFill>
                <a:highlight>
                  <a:srgbClr val="FFFFFF"/>
                </a:highlight>
                <a:latin typeface="+mn-lt"/>
                <a:ea typeface="Roboto"/>
                <a:cs typeface="Roboto"/>
                <a:sym typeface="Roboto"/>
              </a:rPr>
              <a:t>Model-free, online, on-policy, policy gradient reinforcement learning algorithm</a:t>
            </a:r>
          </a:p>
          <a:p>
            <a:pPr marL="285750" indent="-285750">
              <a:lnSpc>
                <a:spcPct val="110000"/>
              </a:lnSpc>
              <a:spcBef>
                <a:spcPts val="1000"/>
              </a:spcBef>
              <a:buSzPts val="3360"/>
              <a:buFont typeface="Arial"/>
              <a:buChar char="•"/>
            </a:pPr>
            <a:r>
              <a:rPr lang="en-US" sz="2400" dirty="0">
                <a:solidFill>
                  <a:srgbClr val="212121"/>
                </a:solidFill>
                <a:highlight>
                  <a:srgbClr val="FFFFFF"/>
                </a:highlight>
                <a:latin typeface="+mn-lt"/>
                <a:ea typeface="Roboto"/>
                <a:cs typeface="Roboto"/>
                <a:sym typeface="Roboto"/>
              </a:rPr>
              <a:t>Working process is</a:t>
            </a:r>
            <a:endParaRPr lang="en-US" sz="2400" dirty="0">
              <a:latin typeface="+mn-lt"/>
            </a:endParaRPr>
          </a:p>
          <a:p>
            <a:pPr marL="742950" lvl="1" indent="-285750" algn="just">
              <a:lnSpc>
                <a:spcPct val="110000"/>
              </a:lnSpc>
              <a:spcBef>
                <a:spcPts val="600"/>
              </a:spcBef>
              <a:buSzPts val="2880"/>
              <a:buFont typeface="Noto Sans Symbols"/>
              <a:buChar char="⮚"/>
            </a:pPr>
            <a:r>
              <a:rPr lang="en-US" sz="2400" dirty="0">
                <a:solidFill>
                  <a:srgbClr val="212121"/>
                </a:solidFill>
                <a:highlight>
                  <a:srgbClr val="FFFFFF"/>
                </a:highlight>
                <a:latin typeface="+mn-lt"/>
                <a:ea typeface="Roboto"/>
                <a:cs typeface="Roboto"/>
                <a:sym typeface="Roboto"/>
              </a:rPr>
              <a:t>Decide step size </a:t>
            </a:r>
            <a:r>
              <a:rPr lang="en-US" sz="2400" i="1" dirty="0">
                <a:solidFill>
                  <a:srgbClr val="242424"/>
                </a:solidFill>
                <a:highlight>
                  <a:srgbClr val="FFFFFF"/>
                </a:highlight>
                <a:latin typeface="+mn-lt"/>
              </a:rPr>
              <a:t>α</a:t>
            </a:r>
            <a:endParaRPr lang="en-US" sz="2400" i="1" dirty="0">
              <a:solidFill>
                <a:srgbClr val="212121"/>
              </a:solidFill>
              <a:highlight>
                <a:srgbClr val="FFFFFF"/>
              </a:highlight>
              <a:latin typeface="+mn-lt"/>
              <a:ea typeface="Roboto"/>
              <a:cs typeface="Roboto"/>
              <a:sym typeface="Roboto"/>
            </a:endParaRPr>
          </a:p>
          <a:p>
            <a:pPr marL="742950" lvl="1" indent="-285750" algn="just">
              <a:lnSpc>
                <a:spcPct val="110000"/>
              </a:lnSpc>
              <a:spcBef>
                <a:spcPts val="600"/>
              </a:spcBef>
              <a:buSzPts val="2880"/>
              <a:buFont typeface="Noto Sans Symbols"/>
              <a:buChar char="⮚"/>
            </a:pPr>
            <a:r>
              <a:rPr lang="en-US" sz="2400" i="1" dirty="0">
                <a:solidFill>
                  <a:srgbClr val="212121"/>
                </a:solidFill>
                <a:highlight>
                  <a:srgbClr val="FFFFFF"/>
                </a:highlight>
                <a:latin typeface="+mn-lt"/>
                <a:ea typeface="Roboto"/>
                <a:cs typeface="Roboto"/>
                <a:sym typeface="Roboto"/>
              </a:rPr>
              <a:t>Construct a circle with radius </a:t>
            </a:r>
            <a:r>
              <a:rPr lang="en-US" sz="2400" i="1" dirty="0">
                <a:solidFill>
                  <a:srgbClr val="242424"/>
                </a:solidFill>
                <a:highlight>
                  <a:srgbClr val="FFFFFF"/>
                </a:highlight>
                <a:latin typeface="+mn-lt"/>
              </a:rPr>
              <a:t>α (trust region)</a:t>
            </a:r>
            <a:endParaRPr lang="en-US" sz="2400" dirty="0">
              <a:latin typeface="+mn-lt"/>
            </a:endParaRPr>
          </a:p>
          <a:p>
            <a:pPr marL="742950" lvl="1" indent="-285750" algn="just">
              <a:lnSpc>
                <a:spcPct val="110000"/>
              </a:lnSpc>
              <a:spcBef>
                <a:spcPts val="600"/>
              </a:spcBef>
              <a:buSzPts val="2880"/>
              <a:buFont typeface="Noto Sans Symbols"/>
              <a:buChar char="⮚"/>
            </a:pPr>
            <a:r>
              <a:rPr lang="en-US" sz="2400" i="1" dirty="0">
                <a:solidFill>
                  <a:srgbClr val="242424"/>
                </a:solidFill>
                <a:highlight>
                  <a:srgbClr val="FFFFFF"/>
                </a:highlight>
                <a:latin typeface="+mn-lt"/>
              </a:rPr>
              <a:t>Once having the best point, determine the direction</a:t>
            </a:r>
          </a:p>
          <a:p>
            <a:pPr marL="742950" lvl="1" indent="-285750" algn="just">
              <a:lnSpc>
                <a:spcPct val="110000"/>
              </a:lnSpc>
              <a:spcBef>
                <a:spcPts val="600"/>
              </a:spcBef>
              <a:buSzPts val="2880"/>
              <a:buFont typeface="Noto Sans Symbols"/>
              <a:buChar char="⮚"/>
            </a:pPr>
            <a:r>
              <a:rPr lang="en-US" sz="2400" i="1" dirty="0">
                <a:solidFill>
                  <a:srgbClr val="242424"/>
                </a:solidFill>
                <a:highlight>
                  <a:srgbClr val="FFFFFF"/>
                </a:highlight>
                <a:latin typeface="+mn-lt"/>
              </a:rPr>
              <a:t>Repeat until the optimal point is reached</a:t>
            </a:r>
            <a:endParaRPr lang="en-US" sz="2400" i="1" dirty="0">
              <a:solidFill>
                <a:srgbClr val="212121"/>
              </a:solidFill>
              <a:highlight>
                <a:srgbClr val="FFFFFF"/>
              </a:highlight>
              <a:latin typeface="+mn-lt"/>
              <a:ea typeface="Roboto"/>
              <a:cs typeface="Roboto"/>
              <a:sym typeface="Roboto"/>
            </a:endParaRPr>
          </a:p>
        </p:txBody>
      </p:sp>
      <p:pic>
        <p:nvPicPr>
          <p:cNvPr id="6" name="Google Shape;170;p9">
            <a:extLst>
              <a:ext uri="{FF2B5EF4-FFF2-40B4-BE49-F238E27FC236}">
                <a16:creationId xmlns:a16="http://schemas.microsoft.com/office/drawing/2014/main" id="{43524E10-4A74-0EE5-6052-5A7E14D56C7B}"/>
              </a:ext>
            </a:extLst>
          </p:cNvPr>
          <p:cNvPicPr preferRelativeResize="0"/>
          <p:nvPr/>
        </p:nvPicPr>
        <p:blipFill rotWithShape="1">
          <a:blip r:embed="rId3">
            <a:alphaModFix/>
          </a:blip>
          <a:srcRect/>
          <a:stretch/>
        </p:blipFill>
        <p:spPr>
          <a:xfrm>
            <a:off x="7861280" y="1787102"/>
            <a:ext cx="4016088" cy="3901778"/>
          </a:xfrm>
          <a:prstGeom prst="rect">
            <a:avLst/>
          </a:prstGeom>
          <a:noFill/>
          <a:ln>
            <a:noFill/>
          </a:ln>
        </p:spPr>
      </p:pic>
    </p:spTree>
    <p:extLst>
      <p:ext uri="{BB962C8B-B14F-4D97-AF65-F5344CB8AC3E}">
        <p14:creationId xmlns:p14="http://schemas.microsoft.com/office/powerpoint/2010/main" val="224389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sz="4400"/>
              <a:t>Proximal Policy Optimization (PPO)</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4" name="Resim 3">
            <a:extLst>
              <a:ext uri="{FF2B5EF4-FFF2-40B4-BE49-F238E27FC236}">
                <a16:creationId xmlns:a16="http://schemas.microsoft.com/office/drawing/2014/main" id="{8A6F2B09-2D14-FD69-DCD7-C6AD038A44EC}"/>
              </a:ext>
            </a:extLst>
          </p:cNvPr>
          <p:cNvPicPr>
            <a:picLocks noChangeAspect="1"/>
          </p:cNvPicPr>
          <p:nvPr/>
        </p:nvPicPr>
        <p:blipFill>
          <a:blip r:embed="rId3"/>
          <a:stretch>
            <a:fillRect/>
          </a:stretch>
        </p:blipFill>
        <p:spPr>
          <a:xfrm>
            <a:off x="255225" y="1563442"/>
            <a:ext cx="6136906" cy="3960000"/>
          </a:xfrm>
          <a:prstGeom prst="rect">
            <a:avLst/>
          </a:prstGeom>
        </p:spPr>
      </p:pic>
      <p:pic>
        <p:nvPicPr>
          <p:cNvPr id="7" name="Resim 6">
            <a:extLst>
              <a:ext uri="{FF2B5EF4-FFF2-40B4-BE49-F238E27FC236}">
                <a16:creationId xmlns:a16="http://schemas.microsoft.com/office/drawing/2014/main" id="{796E657F-7EC7-B3FB-830B-9D1528B51484}"/>
              </a:ext>
            </a:extLst>
          </p:cNvPr>
          <p:cNvPicPr>
            <a:picLocks noChangeAspect="1"/>
          </p:cNvPicPr>
          <p:nvPr/>
        </p:nvPicPr>
        <p:blipFill>
          <a:blip r:embed="rId4"/>
          <a:stretch>
            <a:fillRect/>
          </a:stretch>
        </p:blipFill>
        <p:spPr>
          <a:xfrm>
            <a:off x="6472240" y="1037991"/>
            <a:ext cx="4728795" cy="2520000"/>
          </a:xfrm>
          <a:prstGeom prst="rect">
            <a:avLst/>
          </a:prstGeom>
        </p:spPr>
      </p:pic>
      <p:pic>
        <p:nvPicPr>
          <p:cNvPr id="9" name="Resim 8">
            <a:extLst>
              <a:ext uri="{FF2B5EF4-FFF2-40B4-BE49-F238E27FC236}">
                <a16:creationId xmlns:a16="http://schemas.microsoft.com/office/drawing/2014/main" id="{BE71A342-E89A-3BFE-DAC6-33E7ACAE9FC7}"/>
              </a:ext>
            </a:extLst>
          </p:cNvPr>
          <p:cNvPicPr>
            <a:picLocks noChangeAspect="1"/>
          </p:cNvPicPr>
          <p:nvPr/>
        </p:nvPicPr>
        <p:blipFill>
          <a:blip r:embed="rId5"/>
          <a:stretch>
            <a:fillRect/>
          </a:stretch>
        </p:blipFill>
        <p:spPr>
          <a:xfrm>
            <a:off x="6472240" y="3557991"/>
            <a:ext cx="4808904" cy="2340000"/>
          </a:xfrm>
          <a:prstGeom prst="rect">
            <a:avLst/>
          </a:prstGeom>
        </p:spPr>
      </p:pic>
    </p:spTree>
    <p:extLst>
      <p:ext uri="{BB962C8B-B14F-4D97-AF65-F5344CB8AC3E}">
        <p14:creationId xmlns:p14="http://schemas.microsoft.com/office/powerpoint/2010/main" val="1882976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sz="4400" dirty="0">
                <a:latin typeface="Calibri"/>
                <a:ea typeface="Calibri"/>
                <a:cs typeface="Calibri"/>
                <a:sym typeface="Calibri"/>
              </a:rPr>
              <a:t>Outline</a:t>
            </a:r>
            <a:endParaRPr dirty="0"/>
          </a:p>
        </p:txBody>
      </p:sp>
      <p:sp>
        <p:nvSpPr>
          <p:cNvPr id="97" name="Google Shape;97;p2"/>
          <p:cNvSpPr txBox="1">
            <a:spLocks noGrp="1"/>
          </p:cNvSpPr>
          <p:nvPr>
            <p:ph type="body" idx="1"/>
          </p:nvPr>
        </p:nvSpPr>
        <p:spPr>
          <a:xfrm>
            <a:off x="1308294" y="1519310"/>
            <a:ext cx="10615851" cy="4530507"/>
          </a:xfrm>
          <a:prstGeom prst="rect">
            <a:avLst/>
          </a:prstGeom>
          <a:noFill/>
          <a:ln>
            <a:noFill/>
          </a:ln>
        </p:spPr>
        <p:txBody>
          <a:bodyPr spcFirstLastPara="1" wrap="square" lIns="91425" tIns="45700" rIns="91425" bIns="45700" anchor="t" anchorCtr="0">
            <a:normAutofit/>
          </a:bodyPr>
          <a:lstStyle/>
          <a:p>
            <a:pPr marL="285750" lvl="0" indent="-285750" algn="l" rtl="0">
              <a:lnSpc>
                <a:spcPct val="110000"/>
              </a:lnSpc>
              <a:spcBef>
                <a:spcPts val="0"/>
              </a:spcBef>
              <a:spcAft>
                <a:spcPts val="0"/>
              </a:spcAft>
              <a:buSzPts val="2880"/>
              <a:buChar char="•"/>
            </a:pPr>
            <a:r>
              <a:rPr lang="en-US" sz="2400" dirty="0">
                <a:solidFill>
                  <a:schemeClr val="bg1">
                    <a:lumMod val="75000"/>
                  </a:schemeClr>
                </a:solidFill>
                <a:latin typeface="+mj-lt"/>
              </a:rPr>
              <a:t>Introduction and Problem Statement</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tr-TR" sz="2400" dirty="0">
                <a:solidFill>
                  <a:schemeClr val="bg1">
                    <a:lumMod val="75000"/>
                  </a:schemeClr>
                </a:solidFill>
                <a:latin typeface="+mj-lt"/>
              </a:rPr>
              <a:t>DDPG </a:t>
            </a:r>
            <a:r>
              <a:rPr lang="tr-TR" sz="2400" dirty="0" err="1">
                <a:solidFill>
                  <a:schemeClr val="bg1">
                    <a:lumMod val="75000"/>
                  </a:schemeClr>
                </a:solidFill>
                <a:latin typeface="+mj-lt"/>
              </a:rPr>
              <a:t>and</a:t>
            </a:r>
            <a:r>
              <a:rPr lang="tr-TR" sz="2400" dirty="0">
                <a:solidFill>
                  <a:schemeClr val="bg1">
                    <a:lumMod val="75000"/>
                  </a:schemeClr>
                </a:solidFill>
                <a:latin typeface="+mj-lt"/>
              </a:rPr>
              <a:t> PPO</a:t>
            </a:r>
            <a:r>
              <a:rPr lang="en-US" sz="2400" dirty="0">
                <a:solidFill>
                  <a:schemeClr val="bg1">
                    <a:lumMod val="75000"/>
                  </a:schemeClr>
                </a:solidFill>
                <a:latin typeface="+mj-lt"/>
              </a:rPr>
              <a:t> Reinforcement Learning Algorithms</a:t>
            </a:r>
            <a:endParaRPr lang="tr-TR" sz="2400" dirty="0">
              <a:solidFill>
                <a:schemeClr val="bg1">
                  <a:lumMod val="75000"/>
                </a:schemeClr>
              </a:solidFill>
              <a:latin typeface="+mj-lt"/>
            </a:endParaRPr>
          </a:p>
          <a:p>
            <a:pPr marL="285750" indent="-285750">
              <a:buSzPts val="2880"/>
            </a:pPr>
            <a:r>
              <a:rPr lang="en-US" sz="2400" dirty="0">
                <a:latin typeface="+mj-lt"/>
              </a:rPr>
              <a:t>Literature Review</a:t>
            </a:r>
            <a:r>
              <a:rPr lang="tr-TR" sz="2400" dirty="0">
                <a:latin typeface="+mj-lt"/>
              </a:rPr>
              <a:t> (</a:t>
            </a:r>
            <a:r>
              <a:rPr lang="tr-TR" sz="2400" dirty="0" err="1">
                <a:latin typeface="+mj-lt"/>
              </a:rPr>
              <a:t>Related</a:t>
            </a:r>
            <a:r>
              <a:rPr lang="tr-TR" sz="2400" dirty="0">
                <a:latin typeface="+mj-lt"/>
              </a:rPr>
              <a:t> Works)</a:t>
            </a:r>
            <a:endParaRPr sz="2400" dirty="0">
              <a:latin typeface="+mj-lt"/>
            </a:endParaRPr>
          </a:p>
          <a:p>
            <a:pPr marL="285750" lvl="0" indent="-285750" algn="l" rtl="0">
              <a:lnSpc>
                <a:spcPct val="110000"/>
              </a:lnSpc>
              <a:spcBef>
                <a:spcPts val="1000"/>
              </a:spcBef>
              <a:spcAft>
                <a:spcPts val="0"/>
              </a:spcAft>
              <a:buSzPts val="2880"/>
              <a:buChar char="•"/>
            </a:pPr>
            <a:r>
              <a:rPr lang="en-US" sz="2400" dirty="0">
                <a:solidFill>
                  <a:schemeClr val="bg1">
                    <a:lumMod val="75000"/>
                  </a:schemeClr>
                </a:solidFill>
                <a:latin typeface="+mj-lt"/>
              </a:rPr>
              <a:t>Quadcopter Flight Simulation Model</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en-US" sz="2400" dirty="0">
                <a:solidFill>
                  <a:schemeClr val="bg1">
                    <a:lumMod val="75000"/>
                  </a:schemeClr>
                </a:solidFill>
                <a:latin typeface="+mj-lt"/>
              </a:rPr>
              <a:t>Flight Control System Structure</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err="1">
                <a:solidFill>
                  <a:schemeClr val="bg1">
                    <a:lumMod val="75000"/>
                  </a:schemeClr>
                </a:solidFill>
                <a:latin typeface="+mj-lt"/>
              </a:rPr>
              <a:t>Results</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a:solidFill>
                  <a:schemeClr val="bg1">
                    <a:lumMod val="75000"/>
                  </a:schemeClr>
                </a:solidFill>
                <a:latin typeface="+mj-lt"/>
              </a:rPr>
              <a:t>Conclusion </a:t>
            </a:r>
            <a:r>
              <a:rPr lang="tr-TR" sz="2400" dirty="0" err="1">
                <a:solidFill>
                  <a:schemeClr val="bg1">
                    <a:lumMod val="75000"/>
                  </a:schemeClr>
                </a:solidFill>
                <a:latin typeface="+mj-lt"/>
              </a:rPr>
              <a:t>and</a:t>
            </a:r>
            <a:r>
              <a:rPr lang="tr-TR" sz="2400" dirty="0">
                <a:solidFill>
                  <a:schemeClr val="bg1">
                    <a:lumMod val="75000"/>
                  </a:schemeClr>
                </a:solidFill>
                <a:latin typeface="+mj-lt"/>
              </a:rPr>
              <a:t> </a:t>
            </a:r>
            <a:r>
              <a:rPr lang="en-US" sz="2400" dirty="0">
                <a:solidFill>
                  <a:schemeClr val="bg1">
                    <a:lumMod val="75000"/>
                  </a:schemeClr>
                </a:solidFill>
                <a:latin typeface="+mj-lt"/>
              </a:rPr>
              <a:t>Contributions</a:t>
            </a:r>
            <a:endParaRPr dirty="0">
              <a:solidFill>
                <a:schemeClr val="bg1">
                  <a:lumMod val="75000"/>
                </a:schemeClr>
              </a:solidFill>
              <a:latin typeface="+mj-lt"/>
            </a:endParaRPr>
          </a:p>
        </p:txBody>
      </p:sp>
      <p:sp>
        <p:nvSpPr>
          <p:cNvPr id="98" name="Google Shape;98;p2"/>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7, 2024</a:t>
            </a:r>
          </a:p>
        </p:txBody>
      </p:sp>
      <p:sp>
        <p:nvSpPr>
          <p:cNvPr id="99" name="Google Shape;99;p2"/>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100" name="Google Shape;100;p2"/>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dirty="0"/>
          </a:p>
        </p:txBody>
      </p:sp>
    </p:spTree>
    <p:extLst>
      <p:ext uri="{BB962C8B-B14F-4D97-AF65-F5344CB8AC3E}">
        <p14:creationId xmlns:p14="http://schemas.microsoft.com/office/powerpoint/2010/main" val="4266440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Literature-1 </a:t>
            </a:r>
            <a:r>
              <a:rPr lang="tr-TR" dirty="0" err="1"/>
              <a:t>Overview</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342900" lvl="0" indent="-342900" algn="l" rtl="0">
              <a:lnSpc>
                <a:spcPct val="110000"/>
              </a:lnSpc>
              <a:spcBef>
                <a:spcPts val="0"/>
              </a:spcBef>
              <a:spcAft>
                <a:spcPts val="0"/>
              </a:spcAft>
              <a:buSzPts val="3360"/>
              <a:buFont typeface="Arial" panose="020B0604020202020204" pitchFamily="34" charset="0"/>
              <a:buChar char="•"/>
            </a:pPr>
            <a:r>
              <a:rPr lang="en-US" sz="2400" dirty="0">
                <a:latin typeface="+mn-lt"/>
                <a:ea typeface="Calibri"/>
                <a:cs typeface="Calibri"/>
                <a:sym typeface="Calibri"/>
              </a:rPr>
              <a:t>Specific Focus</a:t>
            </a:r>
          </a:p>
          <a:p>
            <a:pPr marL="685800" lvl="1" indent="-228600" algn="just" rtl="0">
              <a:lnSpc>
                <a:spcPct val="110000"/>
              </a:lnSpc>
              <a:spcBef>
                <a:spcPts val="600"/>
              </a:spcBef>
              <a:spcAft>
                <a:spcPts val="0"/>
              </a:spcAft>
              <a:buSzPts val="2880"/>
              <a:buChar char="•"/>
            </a:pPr>
            <a:r>
              <a:rPr lang="en-US" sz="2400" dirty="0">
                <a:latin typeface="+mn-lt"/>
                <a:ea typeface="Calibri"/>
                <a:cs typeface="Calibri"/>
                <a:sym typeface="Calibri"/>
              </a:rPr>
              <a:t>Deep dive into the accuracy and precision of attitude control using intelligent flight controllers trained with RL.</a:t>
            </a:r>
          </a:p>
          <a:p>
            <a:pPr marL="228600" lvl="0" indent="-228600" algn="l" rtl="0">
              <a:lnSpc>
                <a:spcPct val="110000"/>
              </a:lnSpc>
              <a:spcBef>
                <a:spcPts val="1000"/>
              </a:spcBef>
              <a:spcAft>
                <a:spcPts val="0"/>
              </a:spcAft>
              <a:buSzPts val="3360"/>
              <a:buChar char="•"/>
            </a:pPr>
            <a:r>
              <a:rPr lang="en-US" sz="2400" dirty="0">
                <a:latin typeface="+mn-lt"/>
                <a:ea typeface="Calibri"/>
                <a:cs typeface="Calibri"/>
                <a:sym typeface="Calibri"/>
              </a:rPr>
              <a:t>Training Environment</a:t>
            </a:r>
            <a:endParaRPr lang="en-US" sz="2400" dirty="0">
              <a:latin typeface="+mn-lt"/>
            </a:endParaRPr>
          </a:p>
          <a:p>
            <a:pPr marL="685800" lvl="1" indent="-228600" algn="just" rtl="0">
              <a:lnSpc>
                <a:spcPct val="110000"/>
              </a:lnSpc>
              <a:spcBef>
                <a:spcPts val="600"/>
              </a:spcBef>
              <a:spcAft>
                <a:spcPts val="0"/>
              </a:spcAft>
              <a:buSzPts val="2880"/>
              <a:buChar char="•"/>
            </a:pPr>
            <a:r>
              <a:rPr lang="en-US" sz="2400" dirty="0">
                <a:latin typeface="+mn-lt"/>
                <a:ea typeface="Calibri"/>
                <a:cs typeface="Calibri"/>
                <a:sym typeface="Calibri"/>
              </a:rPr>
              <a:t>Introduction of </a:t>
            </a:r>
            <a:r>
              <a:rPr lang="en-US" sz="2400" dirty="0" err="1">
                <a:latin typeface="+mn-lt"/>
                <a:ea typeface="Calibri"/>
                <a:cs typeface="Calibri"/>
                <a:sym typeface="Calibri"/>
              </a:rPr>
              <a:t>GymFC</a:t>
            </a:r>
            <a:r>
              <a:rPr lang="en-US" sz="2400" dirty="0">
                <a:latin typeface="+mn-lt"/>
                <a:ea typeface="Calibri"/>
                <a:cs typeface="Calibri"/>
                <a:sym typeface="Calibri"/>
              </a:rPr>
              <a:t>, an OpenAI Environment, designed for training intelligent flight control systems.</a:t>
            </a:r>
            <a:endParaRPr lang="en-US" sz="2400" dirty="0">
              <a:latin typeface="+mn-lt"/>
            </a:endParaRPr>
          </a:p>
          <a:p>
            <a:pPr marL="228600" lvl="0" indent="-228600" algn="l" rtl="0">
              <a:lnSpc>
                <a:spcPct val="110000"/>
              </a:lnSpc>
              <a:spcBef>
                <a:spcPts val="1000"/>
              </a:spcBef>
              <a:spcAft>
                <a:spcPts val="0"/>
              </a:spcAft>
              <a:buSzPts val="3360"/>
              <a:buChar char="•"/>
            </a:pPr>
            <a:r>
              <a:rPr lang="en-US" sz="2400" dirty="0">
                <a:latin typeface="+mn-lt"/>
                <a:ea typeface="Calibri"/>
                <a:cs typeface="Calibri"/>
                <a:sym typeface="Calibri"/>
              </a:rPr>
              <a:t>RL Application</a:t>
            </a:r>
            <a:endParaRPr lang="en-US" sz="2400" dirty="0">
              <a:latin typeface="+mn-lt"/>
            </a:endParaRPr>
          </a:p>
          <a:p>
            <a:pPr marL="685800" lvl="1" indent="-228600" algn="just" rtl="0">
              <a:lnSpc>
                <a:spcPct val="110000"/>
              </a:lnSpc>
              <a:spcBef>
                <a:spcPts val="600"/>
              </a:spcBef>
              <a:spcAft>
                <a:spcPts val="0"/>
              </a:spcAft>
              <a:buSzPts val="2880"/>
              <a:buChar char="•"/>
            </a:pPr>
            <a:r>
              <a:rPr lang="en-US" sz="2400" dirty="0">
                <a:latin typeface="+mn-lt"/>
                <a:ea typeface="Calibri"/>
                <a:cs typeface="Calibri"/>
                <a:sym typeface="Calibri"/>
              </a:rPr>
              <a:t>Application of RL algorithms for attitude control and their potential transfer to physical hardware.</a:t>
            </a:r>
            <a:endParaRPr lang="en-US" sz="2400" dirty="0">
              <a:latin typeface="+mn-lt"/>
            </a:endParaRPr>
          </a:p>
        </p:txBody>
      </p:sp>
      <p:sp>
        <p:nvSpPr>
          <p:cNvPr id="2" name="Google Shape;220;p14">
            <a:extLst>
              <a:ext uri="{FF2B5EF4-FFF2-40B4-BE49-F238E27FC236}">
                <a16:creationId xmlns:a16="http://schemas.microsoft.com/office/drawing/2014/main" id="{F8381E29-094D-62B2-B55E-8B02366270D5}"/>
              </a:ext>
            </a:extLst>
          </p:cNvPr>
          <p:cNvSpPr txBox="1"/>
          <p:nvPr/>
        </p:nvSpPr>
        <p:spPr>
          <a:xfrm>
            <a:off x="436921" y="5853797"/>
            <a:ext cx="1139128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222222"/>
              </a:buClr>
              <a:buSzPts val="1800"/>
              <a:buFont typeface="Arial"/>
              <a:buNone/>
            </a:pPr>
            <a:r>
              <a:rPr lang="en-US" sz="1800" b="0" i="0" u="none" strike="noStrike" cap="none" dirty="0">
                <a:solidFill>
                  <a:srgbClr val="222222"/>
                </a:solidFill>
                <a:latin typeface="Arial"/>
                <a:ea typeface="Arial"/>
                <a:cs typeface="Arial"/>
                <a:sym typeface="Arial"/>
              </a:rPr>
              <a:t>Koch, William, et al. "Reinforcement learning for UAV attitude control." </a:t>
            </a:r>
            <a:r>
              <a:rPr lang="en-US" sz="1800" b="0" i="1" u="none" strike="noStrike" cap="none" dirty="0">
                <a:solidFill>
                  <a:srgbClr val="222222"/>
                </a:solidFill>
                <a:latin typeface="Arial"/>
                <a:ea typeface="Arial"/>
                <a:cs typeface="Arial"/>
                <a:sym typeface="Arial"/>
              </a:rPr>
              <a:t>ACM Transactions on Cyber-Physical Systems</a:t>
            </a:r>
            <a:r>
              <a:rPr lang="en-US" sz="1800" b="0" i="0" u="none" strike="noStrike" cap="none" dirty="0">
                <a:solidFill>
                  <a:srgbClr val="222222"/>
                </a:solidFill>
                <a:latin typeface="Arial"/>
                <a:ea typeface="Arial"/>
                <a:cs typeface="Arial"/>
                <a:sym typeface="Arial"/>
              </a:rPr>
              <a:t> 3.2 (2019): 1-21.</a:t>
            </a:r>
            <a:endParaRPr sz="1800" b="0" i="0" u="none" strike="noStrike" cap="none" dirty="0">
              <a:solidFill>
                <a:srgbClr val="222222"/>
              </a:solidFill>
              <a:latin typeface="Arial"/>
              <a:ea typeface="Arial"/>
              <a:cs typeface="Arial"/>
              <a:sym typeface="Arial"/>
            </a:endParaRPr>
          </a:p>
        </p:txBody>
      </p:sp>
    </p:spTree>
    <p:extLst>
      <p:ext uri="{BB962C8B-B14F-4D97-AF65-F5344CB8AC3E}">
        <p14:creationId xmlns:p14="http://schemas.microsoft.com/office/powerpoint/2010/main" val="29121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Literature-1 </a:t>
            </a:r>
            <a:r>
              <a:rPr lang="tr-TR" dirty="0" err="1"/>
              <a:t>Results</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pic>
        <p:nvPicPr>
          <p:cNvPr id="2" name="Google Shape;240;p16">
            <a:extLst>
              <a:ext uri="{FF2B5EF4-FFF2-40B4-BE49-F238E27FC236}">
                <a16:creationId xmlns:a16="http://schemas.microsoft.com/office/drawing/2014/main" id="{78C8A8E2-C991-6EFB-E31B-2A29FE52977A}"/>
              </a:ext>
            </a:extLst>
          </p:cNvPr>
          <p:cNvPicPr preferRelativeResize="0"/>
          <p:nvPr/>
        </p:nvPicPr>
        <p:blipFill rotWithShape="1">
          <a:blip r:embed="rId3">
            <a:alphaModFix/>
          </a:blip>
          <a:srcRect/>
          <a:stretch/>
        </p:blipFill>
        <p:spPr>
          <a:xfrm>
            <a:off x="1272687" y="1037537"/>
            <a:ext cx="9646625" cy="5112711"/>
          </a:xfrm>
          <a:prstGeom prst="rect">
            <a:avLst/>
          </a:prstGeom>
          <a:noFill/>
          <a:ln>
            <a:noFill/>
          </a:ln>
        </p:spPr>
      </p:pic>
    </p:spTree>
    <p:extLst>
      <p:ext uri="{BB962C8B-B14F-4D97-AF65-F5344CB8AC3E}">
        <p14:creationId xmlns:p14="http://schemas.microsoft.com/office/powerpoint/2010/main" val="4049533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Literature-2 </a:t>
            </a:r>
            <a:r>
              <a:rPr lang="tr-TR" dirty="0" err="1"/>
              <a:t>Overview</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sp>
        <p:nvSpPr>
          <p:cNvPr id="2" name="Google Shape;247;p17">
            <a:extLst>
              <a:ext uri="{FF2B5EF4-FFF2-40B4-BE49-F238E27FC236}">
                <a16:creationId xmlns:a16="http://schemas.microsoft.com/office/drawing/2014/main" id="{FC7680D6-0DB2-1B25-79B6-EA4AD305D008}"/>
              </a:ext>
            </a:extLst>
          </p:cNvPr>
          <p:cNvSpPr txBox="1">
            <a:spLocks/>
          </p:cNvSpPr>
          <p:nvPr/>
        </p:nvSpPr>
        <p:spPr>
          <a:xfrm>
            <a:off x="730044" y="1127535"/>
            <a:ext cx="11176820" cy="420855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10000"/>
              </a:lnSpc>
              <a:buSzPts val="3360"/>
              <a:buFont typeface="Arial"/>
              <a:buChar char="•"/>
            </a:pPr>
            <a:r>
              <a:rPr lang="en-US" sz="2400" dirty="0">
                <a:latin typeface="+mn-lt"/>
                <a:ea typeface="Calibri"/>
                <a:cs typeface="Calibri"/>
                <a:sym typeface="Calibri"/>
              </a:rPr>
              <a:t>Specific Focus</a:t>
            </a:r>
          </a:p>
          <a:p>
            <a:pPr marL="685800" lvl="1" indent="-228600" algn="just">
              <a:lnSpc>
                <a:spcPct val="110000"/>
              </a:lnSpc>
              <a:spcBef>
                <a:spcPts val="600"/>
              </a:spcBef>
              <a:buSzPts val="2880"/>
              <a:buFont typeface="Arial"/>
              <a:buChar char="•"/>
            </a:pPr>
            <a:r>
              <a:rPr lang="en-US" sz="2400" dirty="0">
                <a:latin typeface="+mn-lt"/>
              </a:rPr>
              <a:t>Controlling the quadcopter by using DDPG &amp; D4PG RL algorithms.</a:t>
            </a:r>
          </a:p>
          <a:p>
            <a:pPr marL="228600" indent="-228600">
              <a:lnSpc>
                <a:spcPct val="110000"/>
              </a:lnSpc>
              <a:spcBef>
                <a:spcPts val="1000"/>
              </a:spcBef>
              <a:buSzPts val="3360"/>
              <a:buFont typeface="Arial"/>
              <a:buChar char="•"/>
            </a:pPr>
            <a:r>
              <a:rPr lang="en-US" sz="2400" dirty="0">
                <a:latin typeface="+mn-lt"/>
                <a:ea typeface="Calibri"/>
                <a:cs typeface="Calibri"/>
                <a:sym typeface="Calibri"/>
              </a:rPr>
              <a:t>Training Environment</a:t>
            </a:r>
            <a:endParaRPr lang="en-US" sz="2400" dirty="0">
              <a:latin typeface="+mn-lt"/>
            </a:endParaRPr>
          </a:p>
          <a:p>
            <a:pPr marL="685800" lvl="1" indent="-228600" algn="just">
              <a:lnSpc>
                <a:spcPct val="110000"/>
              </a:lnSpc>
              <a:spcBef>
                <a:spcPts val="600"/>
              </a:spcBef>
              <a:buSzPts val="2880"/>
              <a:buFont typeface="Arial"/>
              <a:buChar char="•"/>
            </a:pPr>
            <a:r>
              <a:rPr lang="en-US" sz="2400" dirty="0" err="1">
                <a:latin typeface="+mn-lt"/>
                <a:ea typeface="Calibri"/>
                <a:cs typeface="Calibri"/>
                <a:sym typeface="Calibri"/>
              </a:rPr>
              <a:t>GymFC</a:t>
            </a:r>
            <a:r>
              <a:rPr lang="en-US" sz="2400" dirty="0">
                <a:latin typeface="+mn-lt"/>
                <a:ea typeface="Calibri"/>
                <a:cs typeface="Calibri"/>
                <a:sym typeface="Calibri"/>
              </a:rPr>
              <a:t> for training intelligent flight control of quadcopter.</a:t>
            </a:r>
          </a:p>
          <a:p>
            <a:pPr marL="228600" indent="-228600">
              <a:lnSpc>
                <a:spcPct val="110000"/>
              </a:lnSpc>
              <a:spcBef>
                <a:spcPts val="1000"/>
              </a:spcBef>
              <a:buSzPts val="3360"/>
              <a:buFont typeface="Arial"/>
              <a:buChar char="•"/>
            </a:pPr>
            <a:r>
              <a:rPr lang="en-US" sz="2400" dirty="0">
                <a:latin typeface="+mn-lt"/>
                <a:ea typeface="Calibri"/>
                <a:cs typeface="Calibri"/>
                <a:sym typeface="Calibri"/>
              </a:rPr>
              <a:t>RL Application</a:t>
            </a:r>
            <a:endParaRPr lang="en-US" sz="2400" dirty="0">
              <a:latin typeface="+mn-lt"/>
            </a:endParaRPr>
          </a:p>
          <a:p>
            <a:pPr marL="685800" lvl="1" indent="-228600" algn="just">
              <a:lnSpc>
                <a:spcPct val="110000"/>
              </a:lnSpc>
              <a:spcBef>
                <a:spcPts val="600"/>
              </a:spcBef>
              <a:buSzPts val="2880"/>
              <a:buFont typeface="Arial"/>
              <a:buChar char="•"/>
            </a:pPr>
            <a:r>
              <a:rPr lang="en-US" sz="2400" dirty="0">
                <a:latin typeface="+mn-lt"/>
                <a:ea typeface="Calibri"/>
                <a:cs typeface="Calibri"/>
                <a:sym typeface="Calibri"/>
              </a:rPr>
              <a:t>Comparative analysis of the performance of DDPG &amp;D4PG </a:t>
            </a:r>
            <a:endParaRPr lang="tr-TR" sz="2400" dirty="0">
              <a:latin typeface="+mn-lt"/>
              <a:ea typeface="Calibri"/>
              <a:cs typeface="Calibri"/>
              <a:sym typeface="Calibri"/>
            </a:endParaRPr>
          </a:p>
          <a:p>
            <a:pPr marL="457200" lvl="1" algn="just">
              <a:lnSpc>
                <a:spcPct val="110000"/>
              </a:lnSpc>
              <a:spcBef>
                <a:spcPts val="600"/>
              </a:spcBef>
              <a:buSzPts val="2880"/>
            </a:pPr>
            <a:r>
              <a:rPr lang="en-US" sz="2400" dirty="0">
                <a:latin typeface="+mn-lt"/>
                <a:ea typeface="Calibri"/>
                <a:cs typeface="Calibri"/>
                <a:sym typeface="Calibri"/>
              </a:rPr>
              <a:t>algorithms in terms of reward generation, actor loss, and critic performance.</a:t>
            </a:r>
          </a:p>
        </p:txBody>
      </p:sp>
    </p:spTree>
    <p:extLst>
      <p:ext uri="{BB962C8B-B14F-4D97-AF65-F5344CB8AC3E}">
        <p14:creationId xmlns:p14="http://schemas.microsoft.com/office/powerpoint/2010/main" val="1469934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Literature-2 </a:t>
            </a:r>
            <a:r>
              <a:rPr lang="tr-TR" dirty="0" err="1"/>
              <a:t>Results</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pic>
        <p:nvPicPr>
          <p:cNvPr id="2" name="Google Shape;271;p19">
            <a:extLst>
              <a:ext uri="{FF2B5EF4-FFF2-40B4-BE49-F238E27FC236}">
                <a16:creationId xmlns:a16="http://schemas.microsoft.com/office/drawing/2014/main" id="{07B54602-87A2-2B8F-1FD1-5D70487B5B31}"/>
              </a:ext>
            </a:extLst>
          </p:cNvPr>
          <p:cNvPicPr preferRelativeResize="0"/>
          <p:nvPr/>
        </p:nvPicPr>
        <p:blipFill rotWithShape="1">
          <a:blip r:embed="rId3">
            <a:alphaModFix/>
          </a:blip>
          <a:srcRect/>
          <a:stretch/>
        </p:blipFill>
        <p:spPr>
          <a:xfrm>
            <a:off x="1149914" y="920328"/>
            <a:ext cx="3142787" cy="5400000"/>
          </a:xfrm>
          <a:prstGeom prst="rect">
            <a:avLst/>
          </a:prstGeom>
          <a:noFill/>
          <a:ln>
            <a:noFill/>
          </a:ln>
        </p:spPr>
      </p:pic>
      <p:pic>
        <p:nvPicPr>
          <p:cNvPr id="3" name="Google Shape;272;p19">
            <a:extLst>
              <a:ext uri="{FF2B5EF4-FFF2-40B4-BE49-F238E27FC236}">
                <a16:creationId xmlns:a16="http://schemas.microsoft.com/office/drawing/2014/main" id="{FEFB1485-4AD1-940D-1431-ECF21E566939}"/>
              </a:ext>
            </a:extLst>
          </p:cNvPr>
          <p:cNvPicPr preferRelativeResize="0"/>
          <p:nvPr/>
        </p:nvPicPr>
        <p:blipFill rotWithShape="1">
          <a:blip r:embed="rId4">
            <a:alphaModFix/>
          </a:blip>
          <a:srcRect/>
          <a:stretch/>
        </p:blipFill>
        <p:spPr>
          <a:xfrm>
            <a:off x="4541253" y="920328"/>
            <a:ext cx="3109494" cy="5400000"/>
          </a:xfrm>
          <a:prstGeom prst="rect">
            <a:avLst/>
          </a:prstGeom>
          <a:noFill/>
          <a:ln>
            <a:noFill/>
          </a:ln>
        </p:spPr>
      </p:pic>
      <p:pic>
        <p:nvPicPr>
          <p:cNvPr id="4" name="Google Shape;273;p19">
            <a:extLst>
              <a:ext uri="{FF2B5EF4-FFF2-40B4-BE49-F238E27FC236}">
                <a16:creationId xmlns:a16="http://schemas.microsoft.com/office/drawing/2014/main" id="{E9E4FCC7-6DC2-6EB8-F1EA-5208CF78B794}"/>
              </a:ext>
            </a:extLst>
          </p:cNvPr>
          <p:cNvPicPr preferRelativeResize="0"/>
          <p:nvPr/>
        </p:nvPicPr>
        <p:blipFill rotWithShape="1">
          <a:blip r:embed="rId5">
            <a:alphaModFix/>
          </a:blip>
          <a:srcRect/>
          <a:stretch/>
        </p:blipFill>
        <p:spPr>
          <a:xfrm>
            <a:off x="7899299" y="920328"/>
            <a:ext cx="3083824" cy="5400000"/>
          </a:xfrm>
          <a:prstGeom prst="rect">
            <a:avLst/>
          </a:prstGeom>
          <a:noFill/>
          <a:ln>
            <a:noFill/>
          </a:ln>
        </p:spPr>
      </p:pic>
    </p:spTree>
    <p:extLst>
      <p:ext uri="{BB962C8B-B14F-4D97-AF65-F5344CB8AC3E}">
        <p14:creationId xmlns:p14="http://schemas.microsoft.com/office/powerpoint/2010/main" val="1021957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sz="4400" dirty="0">
                <a:latin typeface="Calibri"/>
                <a:ea typeface="Calibri"/>
                <a:cs typeface="Calibri"/>
                <a:sym typeface="Calibri"/>
              </a:rPr>
              <a:t>Outline</a:t>
            </a:r>
            <a:endParaRPr dirty="0"/>
          </a:p>
        </p:txBody>
      </p:sp>
      <p:sp>
        <p:nvSpPr>
          <p:cNvPr id="97" name="Google Shape;97;p2"/>
          <p:cNvSpPr txBox="1">
            <a:spLocks noGrp="1"/>
          </p:cNvSpPr>
          <p:nvPr>
            <p:ph type="body" idx="1"/>
          </p:nvPr>
        </p:nvSpPr>
        <p:spPr>
          <a:xfrm>
            <a:off x="1308294" y="1519310"/>
            <a:ext cx="10615851" cy="4530507"/>
          </a:xfrm>
          <a:prstGeom prst="rect">
            <a:avLst/>
          </a:prstGeom>
          <a:noFill/>
          <a:ln>
            <a:noFill/>
          </a:ln>
        </p:spPr>
        <p:txBody>
          <a:bodyPr spcFirstLastPara="1" wrap="square" lIns="91425" tIns="45700" rIns="91425" bIns="45700" anchor="t" anchorCtr="0">
            <a:normAutofit/>
          </a:bodyPr>
          <a:lstStyle/>
          <a:p>
            <a:pPr marL="285750" lvl="0" indent="-285750" algn="l" rtl="0">
              <a:lnSpc>
                <a:spcPct val="110000"/>
              </a:lnSpc>
              <a:spcBef>
                <a:spcPts val="0"/>
              </a:spcBef>
              <a:spcAft>
                <a:spcPts val="0"/>
              </a:spcAft>
              <a:buSzPts val="2880"/>
              <a:buChar char="•"/>
            </a:pPr>
            <a:r>
              <a:rPr lang="en-US" sz="2400" dirty="0">
                <a:solidFill>
                  <a:schemeClr val="bg1">
                    <a:lumMod val="75000"/>
                  </a:schemeClr>
                </a:solidFill>
                <a:latin typeface="+mj-lt"/>
              </a:rPr>
              <a:t>Introduction and Problem Statement</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tr-TR" sz="2400" dirty="0">
                <a:solidFill>
                  <a:schemeClr val="bg1">
                    <a:lumMod val="75000"/>
                  </a:schemeClr>
                </a:solidFill>
                <a:latin typeface="+mj-lt"/>
              </a:rPr>
              <a:t>DDPG </a:t>
            </a:r>
            <a:r>
              <a:rPr lang="tr-TR" sz="2400" dirty="0" err="1">
                <a:solidFill>
                  <a:schemeClr val="bg1">
                    <a:lumMod val="75000"/>
                  </a:schemeClr>
                </a:solidFill>
                <a:latin typeface="+mj-lt"/>
              </a:rPr>
              <a:t>and</a:t>
            </a:r>
            <a:r>
              <a:rPr lang="tr-TR" sz="2400" dirty="0">
                <a:solidFill>
                  <a:schemeClr val="bg1">
                    <a:lumMod val="75000"/>
                  </a:schemeClr>
                </a:solidFill>
                <a:latin typeface="+mj-lt"/>
              </a:rPr>
              <a:t> PPO</a:t>
            </a:r>
            <a:r>
              <a:rPr lang="en-US" sz="2400" dirty="0">
                <a:solidFill>
                  <a:schemeClr val="bg1">
                    <a:lumMod val="75000"/>
                  </a:schemeClr>
                </a:solidFill>
                <a:latin typeface="+mj-lt"/>
              </a:rPr>
              <a:t> Reinforcement Learning Algorithms</a:t>
            </a:r>
            <a:endParaRPr lang="tr-TR" sz="2400" dirty="0">
              <a:solidFill>
                <a:schemeClr val="bg1">
                  <a:lumMod val="75000"/>
                </a:schemeClr>
              </a:solidFill>
              <a:latin typeface="+mj-lt"/>
            </a:endParaRPr>
          </a:p>
          <a:p>
            <a:pPr marL="285750" indent="-285750">
              <a:buSzPts val="2880"/>
            </a:pPr>
            <a:r>
              <a:rPr lang="en-US" sz="2400" dirty="0">
                <a:solidFill>
                  <a:schemeClr val="bg1">
                    <a:lumMod val="75000"/>
                  </a:schemeClr>
                </a:solidFill>
                <a:latin typeface="+mj-lt"/>
              </a:rPr>
              <a:t>Literature Review</a:t>
            </a:r>
            <a:r>
              <a:rPr lang="tr-TR" sz="2400" dirty="0">
                <a:solidFill>
                  <a:schemeClr val="bg1">
                    <a:lumMod val="75000"/>
                  </a:schemeClr>
                </a:solidFill>
                <a:latin typeface="+mj-lt"/>
              </a:rPr>
              <a:t> (</a:t>
            </a:r>
            <a:r>
              <a:rPr lang="tr-TR" sz="2400" dirty="0" err="1">
                <a:solidFill>
                  <a:schemeClr val="bg1">
                    <a:lumMod val="75000"/>
                  </a:schemeClr>
                </a:solidFill>
                <a:latin typeface="+mj-lt"/>
              </a:rPr>
              <a:t>Related</a:t>
            </a:r>
            <a:r>
              <a:rPr lang="tr-TR" sz="2400" dirty="0">
                <a:solidFill>
                  <a:schemeClr val="bg1">
                    <a:lumMod val="75000"/>
                  </a:schemeClr>
                </a:solidFill>
                <a:latin typeface="+mj-lt"/>
              </a:rPr>
              <a:t> Works)</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en-US" sz="2400" dirty="0">
                <a:latin typeface="+mj-lt"/>
              </a:rPr>
              <a:t>Quadcopter Flight Simulation Model</a:t>
            </a:r>
            <a:endParaRPr sz="2400" dirty="0">
              <a:latin typeface="+mj-lt"/>
            </a:endParaRPr>
          </a:p>
          <a:p>
            <a:pPr marL="285750" lvl="3" indent="-285750" algn="l" rtl="0">
              <a:lnSpc>
                <a:spcPct val="110000"/>
              </a:lnSpc>
              <a:spcBef>
                <a:spcPts val="1000"/>
              </a:spcBef>
              <a:spcAft>
                <a:spcPts val="0"/>
              </a:spcAft>
              <a:buSzPts val="2880"/>
              <a:buChar char="•"/>
            </a:pPr>
            <a:r>
              <a:rPr lang="en-US" sz="2400" dirty="0">
                <a:solidFill>
                  <a:schemeClr val="bg1">
                    <a:lumMod val="75000"/>
                  </a:schemeClr>
                </a:solidFill>
                <a:latin typeface="+mj-lt"/>
              </a:rPr>
              <a:t>Flight Control System Structure</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err="1">
                <a:solidFill>
                  <a:schemeClr val="bg1">
                    <a:lumMod val="75000"/>
                  </a:schemeClr>
                </a:solidFill>
                <a:latin typeface="+mj-lt"/>
              </a:rPr>
              <a:t>Results</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a:solidFill>
                  <a:schemeClr val="bg1">
                    <a:lumMod val="75000"/>
                  </a:schemeClr>
                </a:solidFill>
                <a:latin typeface="+mj-lt"/>
              </a:rPr>
              <a:t>Conclusion </a:t>
            </a:r>
            <a:r>
              <a:rPr lang="tr-TR" sz="2400" dirty="0" err="1">
                <a:solidFill>
                  <a:schemeClr val="bg1">
                    <a:lumMod val="75000"/>
                  </a:schemeClr>
                </a:solidFill>
                <a:latin typeface="+mj-lt"/>
              </a:rPr>
              <a:t>and</a:t>
            </a:r>
            <a:r>
              <a:rPr lang="tr-TR" sz="2400" dirty="0">
                <a:solidFill>
                  <a:schemeClr val="bg1">
                    <a:lumMod val="75000"/>
                  </a:schemeClr>
                </a:solidFill>
                <a:latin typeface="+mj-lt"/>
              </a:rPr>
              <a:t> </a:t>
            </a:r>
            <a:r>
              <a:rPr lang="en-US" sz="2400" dirty="0">
                <a:solidFill>
                  <a:schemeClr val="bg1">
                    <a:lumMod val="75000"/>
                  </a:schemeClr>
                </a:solidFill>
                <a:latin typeface="+mj-lt"/>
              </a:rPr>
              <a:t>Contributions</a:t>
            </a:r>
            <a:endParaRPr dirty="0">
              <a:solidFill>
                <a:schemeClr val="bg1">
                  <a:lumMod val="75000"/>
                </a:schemeClr>
              </a:solidFill>
              <a:latin typeface="+mj-lt"/>
            </a:endParaRPr>
          </a:p>
        </p:txBody>
      </p:sp>
      <p:sp>
        <p:nvSpPr>
          <p:cNvPr id="98" name="Google Shape;98;p2"/>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7, 2024</a:t>
            </a:r>
          </a:p>
        </p:txBody>
      </p:sp>
      <p:sp>
        <p:nvSpPr>
          <p:cNvPr id="99" name="Google Shape;99;p2"/>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100" name="Google Shape;100;p2"/>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dirty="0"/>
          </a:p>
        </p:txBody>
      </p:sp>
    </p:spTree>
    <p:extLst>
      <p:ext uri="{BB962C8B-B14F-4D97-AF65-F5344CB8AC3E}">
        <p14:creationId xmlns:p14="http://schemas.microsoft.com/office/powerpoint/2010/main" val="2985411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err="1"/>
              <a:t>Simulink</a:t>
            </a:r>
            <a:r>
              <a:rPr lang="tr-TR" dirty="0"/>
              <a:t> Environment of Project</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pic>
        <p:nvPicPr>
          <p:cNvPr id="2" name="Picture 2">
            <a:extLst>
              <a:ext uri="{FF2B5EF4-FFF2-40B4-BE49-F238E27FC236}">
                <a16:creationId xmlns:a16="http://schemas.microsoft.com/office/drawing/2014/main" id="{8E3A5149-28B9-C97D-6DAD-0D1FD34F8F5E}"/>
              </a:ext>
            </a:extLst>
          </p:cNvPr>
          <p:cNvPicPr>
            <a:picLocks noChangeAspect="1"/>
          </p:cNvPicPr>
          <p:nvPr/>
        </p:nvPicPr>
        <p:blipFill>
          <a:blip r:embed="rId3"/>
          <a:stretch>
            <a:fillRect/>
          </a:stretch>
        </p:blipFill>
        <p:spPr>
          <a:xfrm>
            <a:off x="1353477" y="907525"/>
            <a:ext cx="9485046" cy="5368675"/>
          </a:xfrm>
          <a:prstGeom prst="rect">
            <a:avLst/>
          </a:prstGeom>
        </p:spPr>
      </p:pic>
    </p:spTree>
    <p:extLst>
      <p:ext uri="{BB962C8B-B14F-4D97-AF65-F5344CB8AC3E}">
        <p14:creationId xmlns:p14="http://schemas.microsoft.com/office/powerpoint/2010/main" val="1263392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sz="4400" dirty="0">
                <a:latin typeface="Calibri"/>
                <a:ea typeface="Calibri"/>
                <a:cs typeface="Calibri"/>
                <a:sym typeface="Calibri"/>
              </a:rPr>
              <a:t>Outline</a:t>
            </a:r>
            <a:endParaRPr dirty="0"/>
          </a:p>
        </p:txBody>
      </p:sp>
      <p:sp>
        <p:nvSpPr>
          <p:cNvPr id="97" name="Google Shape;97;p2"/>
          <p:cNvSpPr txBox="1">
            <a:spLocks noGrp="1"/>
          </p:cNvSpPr>
          <p:nvPr>
            <p:ph type="body" idx="1"/>
          </p:nvPr>
        </p:nvSpPr>
        <p:spPr>
          <a:xfrm>
            <a:off x="1308294" y="1519310"/>
            <a:ext cx="10615851" cy="4530507"/>
          </a:xfrm>
          <a:prstGeom prst="rect">
            <a:avLst/>
          </a:prstGeom>
          <a:noFill/>
          <a:ln>
            <a:noFill/>
          </a:ln>
        </p:spPr>
        <p:txBody>
          <a:bodyPr spcFirstLastPara="1" wrap="square" lIns="91425" tIns="45700" rIns="91425" bIns="45700" anchor="t" anchorCtr="0">
            <a:normAutofit/>
          </a:bodyPr>
          <a:lstStyle/>
          <a:p>
            <a:pPr marL="285750" lvl="0" indent="-285750" algn="l" rtl="0">
              <a:lnSpc>
                <a:spcPct val="110000"/>
              </a:lnSpc>
              <a:spcBef>
                <a:spcPts val="0"/>
              </a:spcBef>
              <a:spcAft>
                <a:spcPts val="0"/>
              </a:spcAft>
              <a:buSzPts val="2880"/>
              <a:buChar char="•"/>
            </a:pPr>
            <a:r>
              <a:rPr lang="en-US" sz="2400" dirty="0">
                <a:solidFill>
                  <a:schemeClr val="bg1">
                    <a:lumMod val="75000"/>
                  </a:schemeClr>
                </a:solidFill>
                <a:latin typeface="+mj-lt"/>
              </a:rPr>
              <a:t>Introduction and Problem Statement</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tr-TR" sz="2400" dirty="0">
                <a:solidFill>
                  <a:schemeClr val="bg1">
                    <a:lumMod val="75000"/>
                  </a:schemeClr>
                </a:solidFill>
                <a:latin typeface="+mj-lt"/>
              </a:rPr>
              <a:t>DDPG </a:t>
            </a:r>
            <a:r>
              <a:rPr lang="tr-TR" sz="2400" dirty="0" err="1">
                <a:solidFill>
                  <a:schemeClr val="bg1">
                    <a:lumMod val="75000"/>
                  </a:schemeClr>
                </a:solidFill>
                <a:latin typeface="+mj-lt"/>
              </a:rPr>
              <a:t>and</a:t>
            </a:r>
            <a:r>
              <a:rPr lang="tr-TR" sz="2400" dirty="0">
                <a:solidFill>
                  <a:schemeClr val="bg1">
                    <a:lumMod val="75000"/>
                  </a:schemeClr>
                </a:solidFill>
                <a:latin typeface="+mj-lt"/>
              </a:rPr>
              <a:t> PPO</a:t>
            </a:r>
            <a:r>
              <a:rPr lang="en-US" sz="2400" dirty="0">
                <a:solidFill>
                  <a:schemeClr val="bg1">
                    <a:lumMod val="75000"/>
                  </a:schemeClr>
                </a:solidFill>
                <a:latin typeface="+mj-lt"/>
              </a:rPr>
              <a:t> Reinforcement Learning Algorithms</a:t>
            </a:r>
            <a:endParaRPr lang="tr-TR" sz="2400" dirty="0">
              <a:solidFill>
                <a:schemeClr val="bg1">
                  <a:lumMod val="75000"/>
                </a:schemeClr>
              </a:solidFill>
              <a:latin typeface="+mj-lt"/>
            </a:endParaRPr>
          </a:p>
          <a:p>
            <a:pPr marL="285750" indent="-285750">
              <a:buSzPts val="2880"/>
            </a:pPr>
            <a:r>
              <a:rPr lang="en-US" sz="2400" dirty="0">
                <a:solidFill>
                  <a:schemeClr val="bg1">
                    <a:lumMod val="75000"/>
                  </a:schemeClr>
                </a:solidFill>
                <a:latin typeface="+mj-lt"/>
              </a:rPr>
              <a:t>Literature Review</a:t>
            </a:r>
            <a:r>
              <a:rPr lang="tr-TR" sz="2400" dirty="0">
                <a:solidFill>
                  <a:schemeClr val="bg1">
                    <a:lumMod val="75000"/>
                  </a:schemeClr>
                </a:solidFill>
                <a:latin typeface="+mj-lt"/>
              </a:rPr>
              <a:t> (</a:t>
            </a:r>
            <a:r>
              <a:rPr lang="tr-TR" sz="2400" dirty="0" err="1">
                <a:solidFill>
                  <a:schemeClr val="bg1">
                    <a:lumMod val="75000"/>
                  </a:schemeClr>
                </a:solidFill>
                <a:latin typeface="+mj-lt"/>
              </a:rPr>
              <a:t>Related</a:t>
            </a:r>
            <a:r>
              <a:rPr lang="tr-TR" sz="2400" dirty="0">
                <a:solidFill>
                  <a:schemeClr val="bg1">
                    <a:lumMod val="75000"/>
                  </a:schemeClr>
                </a:solidFill>
                <a:latin typeface="+mj-lt"/>
              </a:rPr>
              <a:t> Works)</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en-US" sz="2400" dirty="0">
                <a:solidFill>
                  <a:schemeClr val="bg1">
                    <a:lumMod val="75000"/>
                  </a:schemeClr>
                </a:solidFill>
                <a:latin typeface="+mj-lt"/>
              </a:rPr>
              <a:t>Quadcopter Flight Simulation Model</a:t>
            </a:r>
            <a:endParaRPr sz="2400"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en-US" sz="2400" dirty="0">
                <a:latin typeface="+mj-lt"/>
              </a:rPr>
              <a:t>Flight Control System Structure</a:t>
            </a:r>
            <a:endParaRPr sz="2400" dirty="0">
              <a:latin typeface="+mj-lt"/>
            </a:endParaRPr>
          </a:p>
          <a:p>
            <a:pPr marL="285750" lvl="3" indent="-285750" algn="l" rtl="0">
              <a:lnSpc>
                <a:spcPct val="110000"/>
              </a:lnSpc>
              <a:spcBef>
                <a:spcPts val="1000"/>
              </a:spcBef>
              <a:spcAft>
                <a:spcPts val="0"/>
              </a:spcAft>
              <a:buSzPts val="2880"/>
              <a:buChar char="•"/>
            </a:pPr>
            <a:r>
              <a:rPr lang="tr-TR" sz="2400" dirty="0" err="1">
                <a:solidFill>
                  <a:schemeClr val="bg1">
                    <a:lumMod val="75000"/>
                  </a:schemeClr>
                </a:solidFill>
                <a:latin typeface="+mj-lt"/>
              </a:rPr>
              <a:t>Results</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a:solidFill>
                  <a:schemeClr val="bg1">
                    <a:lumMod val="75000"/>
                  </a:schemeClr>
                </a:solidFill>
                <a:latin typeface="+mj-lt"/>
              </a:rPr>
              <a:t>Conclusion </a:t>
            </a:r>
            <a:r>
              <a:rPr lang="tr-TR" sz="2400" dirty="0" err="1">
                <a:solidFill>
                  <a:schemeClr val="bg1">
                    <a:lumMod val="75000"/>
                  </a:schemeClr>
                </a:solidFill>
                <a:latin typeface="+mj-lt"/>
              </a:rPr>
              <a:t>and</a:t>
            </a:r>
            <a:r>
              <a:rPr lang="tr-TR" sz="2400" dirty="0">
                <a:solidFill>
                  <a:schemeClr val="bg1">
                    <a:lumMod val="75000"/>
                  </a:schemeClr>
                </a:solidFill>
                <a:latin typeface="+mj-lt"/>
              </a:rPr>
              <a:t> </a:t>
            </a:r>
            <a:r>
              <a:rPr lang="en-US" sz="2400" dirty="0">
                <a:solidFill>
                  <a:schemeClr val="bg1">
                    <a:lumMod val="75000"/>
                  </a:schemeClr>
                </a:solidFill>
                <a:latin typeface="+mj-lt"/>
              </a:rPr>
              <a:t>Contributions</a:t>
            </a:r>
            <a:endParaRPr dirty="0">
              <a:solidFill>
                <a:schemeClr val="bg1">
                  <a:lumMod val="75000"/>
                </a:schemeClr>
              </a:solidFill>
              <a:latin typeface="+mj-lt"/>
            </a:endParaRPr>
          </a:p>
        </p:txBody>
      </p:sp>
      <p:sp>
        <p:nvSpPr>
          <p:cNvPr id="98" name="Google Shape;98;p2"/>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7, 2024</a:t>
            </a:r>
          </a:p>
        </p:txBody>
      </p:sp>
      <p:sp>
        <p:nvSpPr>
          <p:cNvPr id="99" name="Google Shape;99;p2"/>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100" name="Google Shape;100;p2"/>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dirty="0"/>
          </a:p>
        </p:txBody>
      </p:sp>
    </p:spTree>
    <p:extLst>
      <p:ext uri="{BB962C8B-B14F-4D97-AF65-F5344CB8AC3E}">
        <p14:creationId xmlns:p14="http://schemas.microsoft.com/office/powerpoint/2010/main" val="3798153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sz="4400" dirty="0">
                <a:latin typeface="Calibri"/>
                <a:ea typeface="Calibri"/>
                <a:cs typeface="Calibri"/>
                <a:sym typeface="Calibri"/>
              </a:rPr>
              <a:t>Outline</a:t>
            </a:r>
            <a:endParaRPr dirty="0"/>
          </a:p>
        </p:txBody>
      </p:sp>
      <p:sp>
        <p:nvSpPr>
          <p:cNvPr id="97" name="Google Shape;97;p2"/>
          <p:cNvSpPr txBox="1">
            <a:spLocks noGrp="1"/>
          </p:cNvSpPr>
          <p:nvPr>
            <p:ph type="body" idx="1"/>
          </p:nvPr>
        </p:nvSpPr>
        <p:spPr>
          <a:xfrm>
            <a:off x="1308294" y="1519310"/>
            <a:ext cx="10615851" cy="4530507"/>
          </a:xfrm>
          <a:prstGeom prst="rect">
            <a:avLst/>
          </a:prstGeom>
          <a:noFill/>
          <a:ln>
            <a:noFill/>
          </a:ln>
        </p:spPr>
        <p:txBody>
          <a:bodyPr spcFirstLastPara="1" wrap="square" lIns="91425" tIns="45700" rIns="91425" bIns="45700" anchor="t" anchorCtr="0">
            <a:normAutofit/>
          </a:bodyPr>
          <a:lstStyle/>
          <a:p>
            <a:pPr marL="285750" lvl="0" indent="-285750" algn="l" rtl="0">
              <a:lnSpc>
                <a:spcPct val="110000"/>
              </a:lnSpc>
              <a:spcBef>
                <a:spcPts val="0"/>
              </a:spcBef>
              <a:spcAft>
                <a:spcPts val="0"/>
              </a:spcAft>
              <a:buSzPts val="2880"/>
              <a:buChar char="•"/>
            </a:pPr>
            <a:r>
              <a:rPr lang="en-US" sz="2400" dirty="0">
                <a:latin typeface="+mj-lt"/>
              </a:rPr>
              <a:t>Introduction and Problem Statement</a:t>
            </a:r>
            <a:endParaRPr sz="2400" dirty="0">
              <a:latin typeface="+mj-lt"/>
            </a:endParaRPr>
          </a:p>
          <a:p>
            <a:pPr marL="285750" lvl="0" indent="-285750" algn="l" rtl="0">
              <a:lnSpc>
                <a:spcPct val="110000"/>
              </a:lnSpc>
              <a:spcBef>
                <a:spcPts val="1000"/>
              </a:spcBef>
              <a:spcAft>
                <a:spcPts val="0"/>
              </a:spcAft>
              <a:buSzPts val="2880"/>
              <a:buChar char="•"/>
            </a:pPr>
            <a:r>
              <a:rPr lang="tr-TR" sz="2400" dirty="0">
                <a:latin typeface="+mj-lt"/>
              </a:rPr>
              <a:t>DDPG </a:t>
            </a:r>
            <a:r>
              <a:rPr lang="tr-TR" sz="2400" dirty="0" err="1">
                <a:latin typeface="+mj-lt"/>
              </a:rPr>
              <a:t>and</a:t>
            </a:r>
            <a:r>
              <a:rPr lang="tr-TR" sz="2400" dirty="0">
                <a:latin typeface="+mj-lt"/>
              </a:rPr>
              <a:t> PPO</a:t>
            </a:r>
            <a:r>
              <a:rPr lang="en-US" sz="2400" dirty="0">
                <a:latin typeface="+mj-lt"/>
              </a:rPr>
              <a:t> Reinforcement Learning Algorithms</a:t>
            </a:r>
            <a:endParaRPr lang="tr-TR" sz="2400" dirty="0">
              <a:latin typeface="+mj-lt"/>
            </a:endParaRPr>
          </a:p>
          <a:p>
            <a:pPr marL="285750" lvl="0" indent="-285750" algn="l" rtl="0">
              <a:lnSpc>
                <a:spcPct val="110000"/>
              </a:lnSpc>
              <a:spcBef>
                <a:spcPts val="1000"/>
              </a:spcBef>
              <a:spcAft>
                <a:spcPts val="0"/>
              </a:spcAft>
              <a:buSzPts val="2880"/>
              <a:buChar char="•"/>
            </a:pPr>
            <a:r>
              <a:rPr lang="en-US" sz="2400" dirty="0">
                <a:latin typeface="+mj-lt"/>
              </a:rPr>
              <a:t>Literature Review</a:t>
            </a:r>
            <a:r>
              <a:rPr lang="tr-TR" sz="2400" dirty="0">
                <a:latin typeface="+mj-lt"/>
              </a:rPr>
              <a:t> (</a:t>
            </a:r>
            <a:r>
              <a:rPr lang="tr-TR" sz="2400" dirty="0" err="1">
                <a:latin typeface="+mj-lt"/>
              </a:rPr>
              <a:t>Related</a:t>
            </a:r>
            <a:r>
              <a:rPr lang="tr-TR" sz="2400" dirty="0">
                <a:latin typeface="+mj-lt"/>
              </a:rPr>
              <a:t> Works)</a:t>
            </a:r>
            <a:endParaRPr sz="2400" dirty="0">
              <a:latin typeface="+mj-lt"/>
            </a:endParaRPr>
          </a:p>
          <a:p>
            <a:pPr marL="285750" lvl="0" indent="-285750" algn="l" rtl="0">
              <a:lnSpc>
                <a:spcPct val="110000"/>
              </a:lnSpc>
              <a:spcBef>
                <a:spcPts val="1000"/>
              </a:spcBef>
              <a:spcAft>
                <a:spcPts val="0"/>
              </a:spcAft>
              <a:buSzPts val="2880"/>
              <a:buChar char="•"/>
            </a:pPr>
            <a:r>
              <a:rPr lang="en-US" sz="2400" dirty="0">
                <a:latin typeface="+mj-lt"/>
              </a:rPr>
              <a:t>Quadcopter Flight Simulation Model</a:t>
            </a:r>
            <a:endParaRPr dirty="0">
              <a:latin typeface="+mj-lt"/>
            </a:endParaRPr>
          </a:p>
          <a:p>
            <a:pPr marL="285750" lvl="3" indent="-285750" algn="l" rtl="0">
              <a:lnSpc>
                <a:spcPct val="110000"/>
              </a:lnSpc>
              <a:spcBef>
                <a:spcPts val="1000"/>
              </a:spcBef>
              <a:spcAft>
                <a:spcPts val="0"/>
              </a:spcAft>
              <a:buSzPts val="2880"/>
              <a:buChar char="•"/>
            </a:pPr>
            <a:r>
              <a:rPr lang="en-US" sz="2400" dirty="0">
                <a:latin typeface="+mj-lt"/>
              </a:rPr>
              <a:t>Flight Control System Structure</a:t>
            </a:r>
            <a:endParaRPr dirty="0">
              <a:latin typeface="+mj-lt"/>
            </a:endParaRPr>
          </a:p>
          <a:p>
            <a:pPr marL="285750" lvl="3" indent="-285750" algn="l" rtl="0">
              <a:lnSpc>
                <a:spcPct val="110000"/>
              </a:lnSpc>
              <a:spcBef>
                <a:spcPts val="1000"/>
              </a:spcBef>
              <a:spcAft>
                <a:spcPts val="0"/>
              </a:spcAft>
              <a:buSzPts val="2880"/>
              <a:buChar char="•"/>
            </a:pPr>
            <a:r>
              <a:rPr lang="tr-TR" sz="2400" dirty="0" err="1">
                <a:latin typeface="+mj-lt"/>
              </a:rPr>
              <a:t>Results</a:t>
            </a:r>
            <a:endParaRPr dirty="0">
              <a:latin typeface="+mj-lt"/>
            </a:endParaRPr>
          </a:p>
          <a:p>
            <a:pPr marL="285750" lvl="3" indent="-285750" algn="l" rtl="0">
              <a:lnSpc>
                <a:spcPct val="110000"/>
              </a:lnSpc>
              <a:spcBef>
                <a:spcPts val="1000"/>
              </a:spcBef>
              <a:spcAft>
                <a:spcPts val="0"/>
              </a:spcAft>
              <a:buSzPts val="2880"/>
              <a:buChar char="•"/>
            </a:pPr>
            <a:r>
              <a:rPr lang="tr-TR" sz="2400" dirty="0">
                <a:latin typeface="+mj-lt"/>
              </a:rPr>
              <a:t>Conclusion </a:t>
            </a:r>
            <a:r>
              <a:rPr lang="tr-TR" sz="2400" dirty="0" err="1">
                <a:latin typeface="+mj-lt"/>
              </a:rPr>
              <a:t>and</a:t>
            </a:r>
            <a:r>
              <a:rPr lang="tr-TR" sz="2400" dirty="0">
                <a:latin typeface="+mj-lt"/>
              </a:rPr>
              <a:t> </a:t>
            </a:r>
            <a:r>
              <a:rPr lang="en-US" sz="2400" dirty="0">
                <a:latin typeface="+mj-lt"/>
              </a:rPr>
              <a:t>Contributions</a:t>
            </a:r>
            <a:endParaRPr dirty="0">
              <a:latin typeface="+mj-lt"/>
            </a:endParaRPr>
          </a:p>
        </p:txBody>
      </p:sp>
      <p:sp>
        <p:nvSpPr>
          <p:cNvPr id="98" name="Google Shape;98;p2"/>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7, 2024</a:t>
            </a:r>
          </a:p>
        </p:txBody>
      </p:sp>
      <p:sp>
        <p:nvSpPr>
          <p:cNvPr id="99" name="Google Shape;99;p2"/>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100" name="Google Shape;100;p2"/>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Flight Controller </a:t>
            </a:r>
            <a:r>
              <a:rPr lang="tr-TR" dirty="0" err="1"/>
              <a:t>Block</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pic>
        <p:nvPicPr>
          <p:cNvPr id="3" name="Resim 2">
            <a:extLst>
              <a:ext uri="{FF2B5EF4-FFF2-40B4-BE49-F238E27FC236}">
                <a16:creationId xmlns:a16="http://schemas.microsoft.com/office/drawing/2014/main" id="{FDB7D488-A409-AEFF-A7E1-78EACB949528}"/>
              </a:ext>
            </a:extLst>
          </p:cNvPr>
          <p:cNvPicPr>
            <a:picLocks noChangeAspect="1"/>
          </p:cNvPicPr>
          <p:nvPr/>
        </p:nvPicPr>
        <p:blipFill>
          <a:blip r:embed="rId3"/>
          <a:stretch>
            <a:fillRect/>
          </a:stretch>
        </p:blipFill>
        <p:spPr>
          <a:xfrm>
            <a:off x="485422" y="907525"/>
            <a:ext cx="10840786" cy="5400000"/>
          </a:xfrm>
          <a:prstGeom prst="rect">
            <a:avLst/>
          </a:prstGeom>
        </p:spPr>
      </p:pic>
    </p:spTree>
    <p:extLst>
      <p:ext uri="{BB962C8B-B14F-4D97-AF65-F5344CB8AC3E}">
        <p14:creationId xmlns:p14="http://schemas.microsoft.com/office/powerpoint/2010/main" val="3449647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6" name="Picture 5">
            <a:extLst>
              <a:ext uri="{FF2B5EF4-FFF2-40B4-BE49-F238E27FC236}">
                <a16:creationId xmlns:a16="http://schemas.microsoft.com/office/drawing/2014/main" id="{78B4128F-028D-487B-B12F-6F32DEA3CBD9}"/>
              </a:ext>
            </a:extLst>
          </p:cNvPr>
          <p:cNvPicPr>
            <a:picLocks noChangeAspect="1"/>
          </p:cNvPicPr>
          <p:nvPr/>
        </p:nvPicPr>
        <p:blipFill>
          <a:blip r:embed="rId3"/>
          <a:stretch>
            <a:fillRect/>
          </a:stretch>
        </p:blipFill>
        <p:spPr>
          <a:xfrm>
            <a:off x="23750" y="1064818"/>
            <a:ext cx="12058183" cy="2838084"/>
          </a:xfrm>
          <a:prstGeom prst="rect">
            <a:avLst/>
          </a:prstGeom>
        </p:spPr>
      </p:pic>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dirty="0"/>
              <a:t>Roll</a:t>
            </a:r>
            <a:r>
              <a:rPr lang="tr-TR" dirty="0"/>
              <a:t> &amp; Pitch RL Agent</a:t>
            </a:r>
            <a:endParaRPr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 name="TextBox 1">
            <a:extLst>
              <a:ext uri="{FF2B5EF4-FFF2-40B4-BE49-F238E27FC236}">
                <a16:creationId xmlns:a16="http://schemas.microsoft.com/office/drawing/2014/main" id="{802E848C-F4BB-4D86-B30E-0F5ADC8BDEC8}"/>
              </a:ext>
            </a:extLst>
          </p:cNvPr>
          <p:cNvSpPr txBox="1"/>
          <p:nvPr/>
        </p:nvSpPr>
        <p:spPr>
          <a:xfrm>
            <a:off x="655780" y="4454859"/>
            <a:ext cx="2927929" cy="1815882"/>
          </a:xfrm>
          <a:prstGeom prst="rect">
            <a:avLst/>
          </a:prstGeom>
          <a:noFill/>
        </p:spPr>
        <p:txBody>
          <a:bodyPr wrap="square" rtlCol="0">
            <a:spAutoFit/>
          </a:bodyPr>
          <a:lstStyle/>
          <a:p>
            <a:r>
              <a:rPr lang="en-US" sz="1600" b="1" dirty="0"/>
              <a:t>Observation States</a:t>
            </a:r>
          </a:p>
          <a:p>
            <a:pPr marL="285750" indent="-285750">
              <a:buFont typeface="Arial" panose="020B0604020202020204" pitchFamily="34" charset="0"/>
              <a:buChar char="•"/>
            </a:pPr>
            <a:r>
              <a:rPr lang="en-US" sz="1600" dirty="0"/>
              <a:t>Roll angle </a:t>
            </a:r>
            <a:r>
              <a:rPr lang="tr-TR" sz="1600" dirty="0" err="1"/>
              <a:t>error</a:t>
            </a:r>
            <a:endParaRPr lang="en-US" sz="1600" dirty="0"/>
          </a:p>
          <a:p>
            <a:pPr marL="285750" indent="-285750">
              <a:buFont typeface="Arial" panose="020B0604020202020204" pitchFamily="34" charset="0"/>
              <a:buChar char="•"/>
            </a:pPr>
            <a:r>
              <a:rPr lang="en-US" sz="1600" dirty="0"/>
              <a:t>Pitch angle </a:t>
            </a:r>
            <a:r>
              <a:rPr lang="tr-TR" sz="1600" dirty="0" err="1"/>
              <a:t>error</a:t>
            </a:r>
            <a:endParaRPr lang="en-US" sz="1600" dirty="0"/>
          </a:p>
          <a:p>
            <a:pPr marL="285750" indent="-285750">
              <a:buFont typeface="Arial" panose="020B0604020202020204" pitchFamily="34" charset="0"/>
              <a:buChar char="•"/>
            </a:pPr>
            <a:r>
              <a:rPr lang="tr-TR" sz="1600" dirty="0" err="1"/>
              <a:t>Integral</a:t>
            </a:r>
            <a:r>
              <a:rPr lang="tr-TR" sz="1600" dirty="0"/>
              <a:t> of </a:t>
            </a:r>
            <a:r>
              <a:rPr lang="tr-TR" sz="1600" dirty="0" err="1"/>
              <a:t>roll</a:t>
            </a:r>
            <a:r>
              <a:rPr lang="tr-TR" sz="1600" dirty="0"/>
              <a:t> </a:t>
            </a:r>
            <a:r>
              <a:rPr lang="tr-TR" sz="1600" dirty="0" err="1"/>
              <a:t>angle</a:t>
            </a:r>
            <a:r>
              <a:rPr lang="tr-TR" sz="1600" dirty="0"/>
              <a:t> </a:t>
            </a:r>
            <a:r>
              <a:rPr lang="tr-TR" sz="1600" dirty="0" err="1"/>
              <a:t>error</a:t>
            </a:r>
            <a:endParaRPr lang="en-US" sz="1600" dirty="0"/>
          </a:p>
          <a:p>
            <a:pPr marL="285750" indent="-285750">
              <a:buFont typeface="Arial" panose="020B0604020202020204" pitchFamily="34" charset="0"/>
              <a:buChar char="•"/>
            </a:pPr>
            <a:r>
              <a:rPr lang="tr-TR" sz="1600" dirty="0" err="1"/>
              <a:t>Integral</a:t>
            </a:r>
            <a:r>
              <a:rPr lang="tr-TR" sz="1600" dirty="0"/>
              <a:t> of </a:t>
            </a:r>
            <a:r>
              <a:rPr lang="tr-TR" sz="1600" dirty="0" err="1"/>
              <a:t>pitch</a:t>
            </a:r>
            <a:r>
              <a:rPr lang="tr-TR" sz="1600" dirty="0"/>
              <a:t> </a:t>
            </a:r>
            <a:r>
              <a:rPr lang="tr-TR" sz="1600" dirty="0" err="1"/>
              <a:t>angle</a:t>
            </a:r>
            <a:r>
              <a:rPr lang="tr-TR" sz="1600" dirty="0"/>
              <a:t> </a:t>
            </a:r>
            <a:r>
              <a:rPr lang="tr-TR" sz="1600" dirty="0" err="1"/>
              <a:t>error</a:t>
            </a:r>
            <a:endParaRPr lang="en-US" sz="1600" dirty="0"/>
          </a:p>
          <a:p>
            <a:pPr marL="285750" indent="-285750">
              <a:buFont typeface="Arial" panose="020B0604020202020204" pitchFamily="34" charset="0"/>
              <a:buChar char="•"/>
            </a:pPr>
            <a:r>
              <a:rPr lang="en-US" sz="1600" dirty="0"/>
              <a:t>Estimated Roll body rate</a:t>
            </a:r>
          </a:p>
          <a:p>
            <a:pPr marL="285750" indent="-285750">
              <a:buFont typeface="Arial" panose="020B0604020202020204" pitchFamily="34" charset="0"/>
              <a:buChar char="•"/>
            </a:pPr>
            <a:r>
              <a:rPr lang="en-US" sz="1600" dirty="0"/>
              <a:t>Estimated Pitch body rate</a:t>
            </a:r>
          </a:p>
        </p:txBody>
      </p:sp>
      <p:cxnSp>
        <p:nvCxnSpPr>
          <p:cNvPr id="5" name="Straight Arrow Connector 4">
            <a:extLst>
              <a:ext uri="{FF2B5EF4-FFF2-40B4-BE49-F238E27FC236}">
                <a16:creationId xmlns:a16="http://schemas.microsoft.com/office/drawing/2014/main" id="{AA926BE6-6CC1-424B-9BBA-64D6FD0624D6}"/>
              </a:ext>
            </a:extLst>
          </p:cNvPr>
          <p:cNvCxnSpPr>
            <a:cxnSpLocks/>
          </p:cNvCxnSpPr>
          <p:nvPr/>
        </p:nvCxnSpPr>
        <p:spPr>
          <a:xfrm flipH="1">
            <a:off x="960582" y="3260436"/>
            <a:ext cx="1062183" cy="11944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E859ACC-61E3-48F2-B85B-8D3DFE668C84}"/>
              </a:ext>
            </a:extLst>
          </p:cNvPr>
          <p:cNvSpPr txBox="1"/>
          <p:nvPr/>
        </p:nvSpPr>
        <p:spPr>
          <a:xfrm>
            <a:off x="8437415" y="4442966"/>
            <a:ext cx="1944257" cy="830997"/>
          </a:xfrm>
          <a:prstGeom prst="rect">
            <a:avLst/>
          </a:prstGeom>
          <a:noFill/>
        </p:spPr>
        <p:txBody>
          <a:bodyPr wrap="square" rtlCol="0">
            <a:spAutoFit/>
          </a:bodyPr>
          <a:lstStyle/>
          <a:p>
            <a:r>
              <a:rPr lang="tr-TR" sz="1600" b="1" dirty="0"/>
              <a:t>Action</a:t>
            </a:r>
            <a:r>
              <a:rPr lang="en-US" sz="1600" b="1" dirty="0"/>
              <a:t> States</a:t>
            </a:r>
          </a:p>
          <a:p>
            <a:pPr marL="285750" indent="-285750">
              <a:buFont typeface="Arial" panose="020B0604020202020204" pitchFamily="34" charset="0"/>
              <a:buChar char="•"/>
            </a:pPr>
            <a:r>
              <a:rPr lang="tr-TR" sz="1600" dirty="0"/>
              <a:t>Tau Pitch</a:t>
            </a:r>
            <a:endParaRPr lang="en-US" sz="1600" dirty="0"/>
          </a:p>
          <a:p>
            <a:pPr marL="285750" indent="-285750">
              <a:buFont typeface="Arial" panose="020B0604020202020204" pitchFamily="34" charset="0"/>
              <a:buChar char="•"/>
            </a:pPr>
            <a:r>
              <a:rPr lang="tr-TR" sz="1600" dirty="0"/>
              <a:t>Tau Roll</a:t>
            </a:r>
            <a:endParaRPr lang="en-US" sz="1600" dirty="0"/>
          </a:p>
        </p:txBody>
      </p:sp>
      <p:cxnSp>
        <p:nvCxnSpPr>
          <p:cNvPr id="16" name="Straight Arrow Connector 15">
            <a:extLst>
              <a:ext uri="{FF2B5EF4-FFF2-40B4-BE49-F238E27FC236}">
                <a16:creationId xmlns:a16="http://schemas.microsoft.com/office/drawing/2014/main" id="{7E1EFE73-253F-479E-898F-9A64453A3931}"/>
              </a:ext>
            </a:extLst>
          </p:cNvPr>
          <p:cNvCxnSpPr>
            <a:cxnSpLocks/>
          </p:cNvCxnSpPr>
          <p:nvPr/>
        </p:nvCxnSpPr>
        <p:spPr>
          <a:xfrm>
            <a:off x="8696960" y="3059799"/>
            <a:ext cx="373149" cy="14016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F5CB95E-DC55-443B-8C36-988130A40D48}"/>
              </a:ext>
            </a:extLst>
          </p:cNvPr>
          <p:cNvCxnSpPr>
            <a:cxnSpLocks/>
          </p:cNvCxnSpPr>
          <p:nvPr/>
        </p:nvCxnSpPr>
        <p:spPr>
          <a:xfrm>
            <a:off x="4374363" y="3657673"/>
            <a:ext cx="967336" cy="12007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6CF73B8-DAD4-4C67-A5BA-0C11C3B86D07}"/>
                  </a:ext>
                </a:extLst>
              </p:cNvPr>
              <p:cNvSpPr txBox="1"/>
              <p:nvPr/>
            </p:nvSpPr>
            <p:spPr>
              <a:xfrm>
                <a:off x="10237894" y="2021314"/>
                <a:ext cx="1771650" cy="3620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𝜏</m:t>
                          </m:r>
                        </m:e>
                        <m:sub>
                          <m:r>
                            <m:rPr>
                              <m:nor/>
                            </m:rPr>
                            <a:rPr lang="el-GR" sz="1600" i="1" dirty="0">
                              <a:highlight>
                                <a:srgbClr val="FFFFFF"/>
                              </a:highlight>
                              <a:latin typeface="Cambria Math" panose="02040503050406030204" pitchFamily="18" charset="0"/>
                            </a:rPr>
                            <m:t>θ</m:t>
                          </m:r>
                        </m:sub>
                      </m:sSub>
                      <m:r>
                        <a:rPr lang="en-US" sz="1600">
                          <a:latin typeface="Cambria Math" panose="02040503050406030204" pitchFamily="18" charset="0"/>
                        </a:rPr>
                        <m:t>=</m:t>
                      </m:r>
                      <m:r>
                        <a:rPr lang="en-US" sz="1600" i="1">
                          <a:latin typeface="Cambria Math" panose="02040503050406030204" pitchFamily="18" charset="0"/>
                        </a:rPr>
                        <m:t>𝑏𝑙</m:t>
                      </m:r>
                      <m:d>
                        <m:dPr>
                          <m:ctrlPr>
                            <a:rPr lang="en-US" sz="1600" i="1">
                              <a:latin typeface="Cambria Math" panose="02040503050406030204" pitchFamily="18" charset="0"/>
                            </a:rPr>
                          </m:ctrlPr>
                        </m:dPr>
                        <m:e>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3</m:t>
                              </m:r>
                            </m:sub>
                            <m:sup>
                              <m:r>
                                <a:rPr lang="en-US" sz="1600">
                                  <a:latin typeface="Cambria Math" panose="02040503050406030204" pitchFamily="18" charset="0"/>
                                </a:rPr>
                                <m:t>2</m:t>
                              </m:r>
                            </m:sup>
                          </m:sSubSup>
                          <m:r>
                            <a:rPr lang="en-US" sz="1600">
                              <a:latin typeface="Cambria Math" panose="02040503050406030204" pitchFamily="18" charset="0"/>
                            </a:rPr>
                            <m:t>−</m:t>
                          </m:r>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1</m:t>
                              </m:r>
                            </m:sub>
                            <m:sup>
                              <m:r>
                                <a:rPr lang="en-US" sz="1600">
                                  <a:latin typeface="Cambria Math" panose="02040503050406030204" pitchFamily="18" charset="0"/>
                                </a:rPr>
                                <m:t>2</m:t>
                              </m:r>
                            </m:sup>
                          </m:sSubSup>
                        </m:e>
                      </m:d>
                      <m:r>
                        <a:rPr lang="en-US" sz="1600">
                          <a:latin typeface="Cambria Math" panose="02040503050406030204" pitchFamily="18" charset="0"/>
                        </a:rPr>
                        <m:t> </m:t>
                      </m:r>
                    </m:oMath>
                  </m:oMathPara>
                </a14:m>
                <a:endParaRPr lang="en-US" sz="1600" dirty="0"/>
              </a:p>
            </p:txBody>
          </p:sp>
        </mc:Choice>
        <mc:Fallback xmlns="">
          <p:sp>
            <p:nvSpPr>
              <p:cNvPr id="13" name="TextBox 12">
                <a:extLst>
                  <a:ext uri="{FF2B5EF4-FFF2-40B4-BE49-F238E27FC236}">
                    <a16:creationId xmlns:a16="http://schemas.microsoft.com/office/drawing/2014/main" id="{F6CF73B8-DAD4-4C67-A5BA-0C11C3B86D07}"/>
                  </a:ext>
                </a:extLst>
              </p:cNvPr>
              <p:cNvSpPr txBox="1">
                <a:spLocks noRot="1" noChangeAspect="1" noMove="1" noResize="1" noEditPoints="1" noAdjustHandles="1" noChangeArrowheads="1" noChangeShapeType="1" noTextEdit="1"/>
              </p:cNvSpPr>
              <p:nvPr/>
            </p:nvSpPr>
            <p:spPr>
              <a:xfrm>
                <a:off x="10237894" y="2021314"/>
                <a:ext cx="1771650" cy="362022"/>
              </a:xfrm>
              <a:prstGeom prst="rect">
                <a:avLst/>
              </a:prstGeom>
              <a:blipFill>
                <a:blip r:embed="rId4"/>
                <a:stretch>
                  <a:fillRect b="-67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88342D4-CDDA-49C2-8FFE-D820E4DE5B0A}"/>
                  </a:ext>
                </a:extLst>
              </p:cNvPr>
              <p:cNvSpPr txBox="1"/>
              <p:nvPr/>
            </p:nvSpPr>
            <p:spPr>
              <a:xfrm>
                <a:off x="10237894" y="3636330"/>
                <a:ext cx="1778000" cy="369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𝜏</m:t>
                          </m:r>
                        </m:e>
                        <m:sub>
                          <m:r>
                            <a:rPr lang="en-US" sz="1600" i="1">
                              <a:latin typeface="Cambria Math" panose="02040503050406030204" pitchFamily="18" charset="0"/>
                            </a:rPr>
                            <m:t>𝜑</m:t>
                          </m:r>
                        </m:sub>
                      </m:sSub>
                      <m:r>
                        <a:rPr lang="en-US" sz="1600">
                          <a:latin typeface="Cambria Math" panose="02040503050406030204" pitchFamily="18" charset="0"/>
                        </a:rPr>
                        <m:t>=</m:t>
                      </m:r>
                      <m:r>
                        <a:rPr lang="en-US" sz="1600" i="1">
                          <a:latin typeface="Cambria Math" panose="02040503050406030204" pitchFamily="18" charset="0"/>
                        </a:rPr>
                        <m:t>𝑏𝑙</m:t>
                      </m:r>
                      <m:d>
                        <m:dPr>
                          <m:ctrlPr>
                            <a:rPr lang="en-US" sz="1600" i="1">
                              <a:latin typeface="Cambria Math" panose="02040503050406030204" pitchFamily="18" charset="0"/>
                            </a:rPr>
                          </m:ctrlPr>
                        </m:dPr>
                        <m:e>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4</m:t>
                              </m:r>
                            </m:sub>
                            <m:sup>
                              <m:r>
                                <a:rPr lang="en-US" sz="1600">
                                  <a:latin typeface="Cambria Math" panose="02040503050406030204" pitchFamily="18" charset="0"/>
                                </a:rPr>
                                <m:t>2</m:t>
                              </m:r>
                            </m:sup>
                          </m:sSubSup>
                          <m:r>
                            <a:rPr lang="en-US" sz="1600">
                              <a:latin typeface="Cambria Math" panose="02040503050406030204" pitchFamily="18" charset="0"/>
                            </a:rPr>
                            <m:t>−</m:t>
                          </m:r>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2</m:t>
                              </m:r>
                            </m:sub>
                            <m:sup>
                              <m:r>
                                <a:rPr lang="en-US" sz="1600">
                                  <a:latin typeface="Cambria Math" panose="02040503050406030204" pitchFamily="18" charset="0"/>
                                </a:rPr>
                                <m:t>2</m:t>
                              </m:r>
                            </m:sup>
                          </m:sSubSup>
                        </m:e>
                      </m:d>
                    </m:oMath>
                  </m:oMathPara>
                </a14:m>
                <a:endParaRPr lang="en-US" sz="1600" dirty="0"/>
              </a:p>
            </p:txBody>
          </p:sp>
        </mc:Choice>
        <mc:Fallback xmlns="">
          <p:sp>
            <p:nvSpPr>
              <p:cNvPr id="14" name="TextBox 13">
                <a:extLst>
                  <a:ext uri="{FF2B5EF4-FFF2-40B4-BE49-F238E27FC236}">
                    <a16:creationId xmlns:a16="http://schemas.microsoft.com/office/drawing/2014/main" id="{C88342D4-CDDA-49C2-8FFE-D820E4DE5B0A}"/>
                  </a:ext>
                </a:extLst>
              </p:cNvPr>
              <p:cNvSpPr txBox="1">
                <a:spLocks noRot="1" noChangeAspect="1" noMove="1" noResize="1" noEditPoints="1" noAdjustHandles="1" noChangeArrowheads="1" noChangeShapeType="1" noTextEdit="1"/>
              </p:cNvSpPr>
              <p:nvPr/>
            </p:nvSpPr>
            <p:spPr>
              <a:xfrm>
                <a:off x="10237894" y="3636330"/>
                <a:ext cx="1778000" cy="369268"/>
              </a:xfrm>
              <a:prstGeom prst="rect">
                <a:avLst/>
              </a:prstGeom>
              <a:blipFill>
                <a:blip r:embed="rId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BE94D2CB-DFEA-A35E-C08E-EA887671E450}"/>
                  </a:ext>
                </a:extLst>
              </p:cNvPr>
              <p:cNvSpPr txBox="1"/>
              <p:nvPr/>
            </p:nvSpPr>
            <p:spPr>
              <a:xfrm>
                <a:off x="4416317" y="5008657"/>
                <a:ext cx="4993226" cy="3509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tr-TR" i="1" smtClean="0">
                              <a:highlight>
                                <a:srgbClr val="FFFFFF"/>
                              </a:highlight>
                              <a:latin typeface="Cambria Math" panose="02040503050406030204" pitchFamily="18" charset="0"/>
                            </a:rPr>
                          </m:ctrlPr>
                        </m:sSubPr>
                        <m:e>
                          <m:r>
                            <a:rPr lang="tr-TR" i="1">
                              <a:highlight>
                                <a:srgbClr val="FFFFFF"/>
                              </a:highlight>
                              <a:latin typeface="Cambria Math" panose="02040503050406030204" pitchFamily="18" charset="0"/>
                            </a:rPr>
                            <m:t>𝑟</m:t>
                          </m:r>
                        </m:e>
                        <m:sub>
                          <m:r>
                            <a:rPr lang="tr-TR" i="1">
                              <a:highlight>
                                <a:srgbClr val="FFFFFF"/>
                              </a:highlight>
                              <a:latin typeface="Cambria Math" panose="02040503050406030204" pitchFamily="18" charset="0"/>
                            </a:rPr>
                            <m:t>1</m:t>
                          </m:r>
                        </m:sub>
                      </m:sSub>
                      <m:d>
                        <m:dPr>
                          <m:ctrlPr>
                            <a:rPr lang="tr-TR" i="1">
                              <a:highlight>
                                <a:srgbClr val="FFFFFF"/>
                              </a:highlight>
                              <a:latin typeface="Cambria Math" panose="02040503050406030204" pitchFamily="18" charset="0"/>
                            </a:rPr>
                          </m:ctrlPr>
                        </m:dPr>
                        <m:e>
                          <m:r>
                            <a:rPr lang="tr-TR" i="1">
                              <a:highlight>
                                <a:srgbClr val="FFFFFF"/>
                              </a:highlight>
                              <a:latin typeface="Cambria Math" panose="02040503050406030204" pitchFamily="18" charset="0"/>
                            </a:rPr>
                            <m:t>𝑡</m:t>
                          </m:r>
                        </m:e>
                      </m:d>
                      <m:r>
                        <a:rPr lang="tr-TR" i="1">
                          <a:highlight>
                            <a:srgbClr val="FFFFFF"/>
                          </a:highlight>
                          <a:latin typeface="Cambria Math" panose="02040503050406030204" pitchFamily="18" charset="0"/>
                        </a:rPr>
                        <m:t>=</m:t>
                      </m:r>
                      <m:sSup>
                        <m:sSupPr>
                          <m:ctrlPr>
                            <a:rPr lang="tr-TR" i="1">
                              <a:highlight>
                                <a:srgbClr val="FFFFFF"/>
                              </a:highlight>
                              <a:latin typeface="Cambria Math" panose="02040503050406030204" pitchFamily="18" charset="0"/>
                            </a:rPr>
                          </m:ctrlPr>
                        </m:sSupPr>
                        <m:e>
                          <m:r>
                            <a:rPr lang="tr-TR" i="1">
                              <a:highlight>
                                <a:srgbClr val="FFFFFF"/>
                              </a:highlight>
                              <a:latin typeface="Cambria Math" panose="02040503050406030204" pitchFamily="18" charset="0"/>
                            </a:rPr>
                            <m:t>𝑒</m:t>
                          </m:r>
                        </m:e>
                        <m:sup>
                          <m:r>
                            <m:rPr>
                              <m:nor/>
                            </m:rPr>
                            <a:rPr lang="tr-TR" i="1" dirty="0">
                              <a:highlight>
                                <a:srgbClr val="FFFFFF"/>
                              </a:highlight>
                              <a:latin typeface="Cambria Math" panose="02040503050406030204" pitchFamily="18" charset="0"/>
                            </a:rPr>
                            <m:t>−(0.5|</m:t>
                          </m:r>
                          <m:r>
                            <m:rPr>
                              <m:nor/>
                            </m:rPr>
                            <a:rPr lang="el-GR" i="1" dirty="0">
                              <a:highlight>
                                <a:srgbClr val="FFFFFF"/>
                              </a:highlight>
                              <a:latin typeface="Cambria Math" panose="02040503050406030204" pitchFamily="18" charset="0"/>
                            </a:rPr>
                            <m:t>θ</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m:t>
                          </m:r>
                          <m:r>
                            <m:rPr>
                              <m:nor/>
                            </m:rPr>
                            <a:rPr lang="el-GR" i="1" dirty="0">
                              <a:highlight>
                                <a:srgbClr val="FFFFFF"/>
                              </a:highlight>
                              <a:latin typeface="Cambria Math" panose="02040503050406030204" pitchFamily="18" charset="0"/>
                            </a:rPr>
                            <m:t>θ</m:t>
                          </m:r>
                          <m:r>
                            <m:rPr>
                              <m:nor/>
                            </m:rPr>
                            <a:rPr lang="el-GR" i="1" dirty="0">
                              <a:highlight>
                                <a:srgbClr val="FFFFFF"/>
                              </a:highlight>
                              <a:latin typeface="Cambria Math" panose="02040503050406030204" pitchFamily="18" charset="0"/>
                            </a:rPr>
                            <m:t>|+0.5|</m:t>
                          </m:r>
                          <m:r>
                            <m:rPr>
                              <m:nor/>
                            </m:rPr>
                            <a:rPr lang="el-GR" i="1" dirty="0">
                              <a:highlight>
                                <a:srgbClr val="FFFFFF"/>
                              </a:highlight>
                              <a:latin typeface="Cambria Math" panose="02040503050406030204" pitchFamily="18" charset="0"/>
                            </a:rPr>
                            <m:t>φ</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m:t>
                          </m:r>
                          <m:r>
                            <m:rPr>
                              <m:nor/>
                            </m:rPr>
                            <a:rPr lang="el-GR" i="1" dirty="0">
                              <a:highlight>
                                <a:srgbClr val="FFFFFF"/>
                              </a:highlight>
                              <a:latin typeface="Cambria Math" panose="02040503050406030204" pitchFamily="18" charset="0"/>
                            </a:rPr>
                            <m:t>φ</m:t>
                          </m:r>
                          <m:r>
                            <m:rPr>
                              <m:nor/>
                            </m:rPr>
                            <a:rPr lang="el-GR" i="1" dirty="0">
                              <a:highlight>
                                <a:srgbClr val="FFFFFF"/>
                              </a:highlight>
                              <a:latin typeface="Cambria Math" panose="02040503050406030204" pitchFamily="18" charset="0"/>
                            </a:rPr>
                            <m:t>|)</m:t>
                          </m:r>
                        </m:sup>
                      </m:sSup>
                    </m:oMath>
                  </m:oMathPara>
                </a14:m>
                <a:endParaRPr lang="tr-TR" i="1" dirty="0"/>
              </a:p>
            </p:txBody>
          </p:sp>
        </mc:Choice>
        <mc:Fallback xmlns="">
          <p:sp>
            <p:nvSpPr>
              <p:cNvPr id="3" name="Metin kutusu 2">
                <a:extLst>
                  <a:ext uri="{FF2B5EF4-FFF2-40B4-BE49-F238E27FC236}">
                    <a16:creationId xmlns:a16="http://schemas.microsoft.com/office/drawing/2014/main" id="{BE94D2CB-DFEA-A35E-C08E-EA887671E450}"/>
                  </a:ext>
                </a:extLst>
              </p:cNvPr>
              <p:cNvSpPr txBox="1">
                <a:spLocks noRot="1" noChangeAspect="1" noMove="1" noResize="1" noEditPoints="1" noAdjustHandles="1" noChangeArrowheads="1" noChangeShapeType="1" noTextEdit="1"/>
              </p:cNvSpPr>
              <p:nvPr/>
            </p:nvSpPr>
            <p:spPr>
              <a:xfrm>
                <a:off x="4416317" y="5008657"/>
                <a:ext cx="4993226" cy="350930"/>
              </a:xfrm>
              <a:prstGeom prst="rect">
                <a:avLst/>
              </a:prstGeom>
              <a:blipFill>
                <a:blip r:embed="rId6"/>
                <a:stretch>
                  <a:fillRect t="-87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C66B8518-1F8F-0178-D1D9-8C1DA56E5740}"/>
                  </a:ext>
                </a:extLst>
              </p:cNvPr>
              <p:cNvSpPr txBox="1"/>
              <p:nvPr/>
            </p:nvSpPr>
            <p:spPr>
              <a:xfrm>
                <a:off x="4402098" y="5405682"/>
                <a:ext cx="6814542" cy="33118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tr-TR" i="1">
                              <a:highlight>
                                <a:srgbClr val="FFFFFF"/>
                              </a:highlight>
                              <a:latin typeface="Cambria Math" panose="02040503050406030204" pitchFamily="18" charset="0"/>
                            </a:rPr>
                          </m:ctrlPr>
                        </m:sSubPr>
                        <m:e>
                          <m:r>
                            <a:rPr lang="tr-TR" i="1">
                              <a:highlight>
                                <a:srgbClr val="FFFFFF"/>
                              </a:highlight>
                              <a:latin typeface="Cambria Math" panose="02040503050406030204" pitchFamily="18" charset="0"/>
                            </a:rPr>
                            <m:t>𝑟</m:t>
                          </m:r>
                        </m:e>
                        <m:sub>
                          <m:r>
                            <a:rPr lang="tr-TR" i="1">
                              <a:highlight>
                                <a:srgbClr val="FFFFFF"/>
                              </a:highlight>
                              <a:latin typeface="Cambria Math" panose="02040503050406030204" pitchFamily="18" charset="0"/>
                            </a:rPr>
                            <m:t>2</m:t>
                          </m:r>
                        </m:sub>
                      </m:sSub>
                      <m:d>
                        <m:dPr>
                          <m:ctrlPr>
                            <a:rPr lang="tr-TR" i="1">
                              <a:highlight>
                                <a:srgbClr val="FFFFFF"/>
                              </a:highlight>
                              <a:latin typeface="Cambria Math" panose="02040503050406030204" pitchFamily="18" charset="0"/>
                            </a:rPr>
                          </m:ctrlPr>
                        </m:dPr>
                        <m:e>
                          <m:r>
                            <a:rPr lang="tr-TR" i="1">
                              <a:highlight>
                                <a:srgbClr val="FFFFFF"/>
                              </a:highlight>
                              <a:latin typeface="Cambria Math" panose="02040503050406030204" pitchFamily="18" charset="0"/>
                            </a:rPr>
                            <m:t>𝑡</m:t>
                          </m:r>
                        </m:e>
                      </m:d>
                      <m:r>
                        <a:rPr lang="tr-TR" i="1">
                          <a:highlight>
                            <a:srgbClr val="FFFFFF"/>
                          </a:highlight>
                          <a:latin typeface="Cambria Math" panose="02040503050406030204" pitchFamily="18" charset="0"/>
                        </a:rPr>
                        <m:t>=−(</m:t>
                      </m:r>
                      <m:sSup>
                        <m:sSupPr>
                          <m:ctrlPr>
                            <a:rPr lang="tr-TR" i="1">
                              <a:highlight>
                                <a:srgbClr val="FFFFFF"/>
                              </a:highlight>
                              <a:latin typeface="Cambria Math" panose="02040503050406030204" pitchFamily="18" charset="0"/>
                            </a:rPr>
                          </m:ctrlPr>
                        </m:sSupPr>
                        <m:e>
                          <m:r>
                            <m:rPr>
                              <m:nor/>
                            </m:rPr>
                            <a:rPr lang="tr-TR" i="1">
                              <a:highlight>
                                <a:srgbClr val="FFFFFF"/>
                              </a:highlight>
                              <a:latin typeface="Cambria Math" panose="02040503050406030204" pitchFamily="18" charset="0"/>
                            </a:rPr>
                            <m:t>0.3</m:t>
                          </m:r>
                          <m:r>
                            <m:rPr>
                              <m:nor/>
                            </m:rPr>
                            <a:rPr lang="tr-TR" i="1" dirty="0">
                              <a:highlight>
                                <a:srgbClr val="FFFFFF"/>
                              </a:highlight>
                              <a:latin typeface="Cambria Math" panose="02040503050406030204" pitchFamily="18" charset="0"/>
                            </a:rPr>
                            <m:t>(</m:t>
                          </m:r>
                          <m:r>
                            <m:rPr>
                              <m:nor/>
                            </m:rPr>
                            <a:rPr lang="el-GR" i="1" dirty="0">
                              <a:highlight>
                                <a:srgbClr val="FFFFFF"/>
                              </a:highlight>
                              <a:latin typeface="Cambria Math" panose="02040503050406030204" pitchFamily="18" charset="0"/>
                            </a:rPr>
                            <m:t>θ</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 </m:t>
                          </m:r>
                          <m:r>
                            <m:rPr>
                              <m:nor/>
                            </m:rPr>
                            <a:rPr lang="el-GR" i="1" dirty="0">
                              <a:highlight>
                                <a:srgbClr val="FFFFFF"/>
                              </a:highlight>
                              <a:latin typeface="Cambria Math" panose="02040503050406030204" pitchFamily="18" charset="0"/>
                            </a:rPr>
                            <m:t>θ</m:t>
                          </m:r>
                          <m:r>
                            <m:rPr>
                              <m:nor/>
                            </m:rPr>
                            <a:rPr lang="el-GR" i="1" dirty="0">
                              <a:highlight>
                                <a:srgbClr val="FFFFFF"/>
                              </a:highlight>
                              <a:latin typeface="Cambria Math" panose="02040503050406030204" pitchFamily="18" charset="0"/>
                            </a:rPr>
                            <m:t>)</m:t>
                          </m:r>
                        </m:e>
                        <m:sup>
                          <m:r>
                            <a:rPr lang="tr-TR" i="1">
                              <a:highlight>
                                <a:srgbClr val="FFFFFF"/>
                              </a:highlight>
                              <a:latin typeface="Cambria Math" panose="02040503050406030204" pitchFamily="18" charset="0"/>
                            </a:rPr>
                            <m:t>2</m:t>
                          </m:r>
                        </m:sup>
                      </m:sSup>
                      <m:r>
                        <a:rPr lang="tr-TR" i="1">
                          <a:highlight>
                            <a:srgbClr val="FFFFFF"/>
                          </a:highlight>
                          <a:latin typeface="Cambria Math" panose="02040503050406030204" pitchFamily="18" charset="0"/>
                        </a:rPr>
                        <m:t>+</m:t>
                      </m:r>
                      <m:sSup>
                        <m:sSupPr>
                          <m:ctrlPr>
                            <a:rPr lang="tr-TR" i="1">
                              <a:highlight>
                                <a:srgbClr val="FFFFFF"/>
                              </a:highlight>
                              <a:latin typeface="Cambria Math" panose="02040503050406030204" pitchFamily="18" charset="0"/>
                            </a:rPr>
                          </m:ctrlPr>
                        </m:sSupPr>
                        <m:e>
                          <m:r>
                            <a:rPr lang="tr-TR" i="1">
                              <a:highlight>
                                <a:srgbClr val="FFFFFF"/>
                              </a:highlight>
                              <a:latin typeface="Cambria Math" panose="02040503050406030204" pitchFamily="18" charset="0"/>
                            </a:rPr>
                            <m:t>0.3</m:t>
                          </m:r>
                          <m:r>
                            <m:rPr>
                              <m:nor/>
                            </m:rPr>
                            <a:rPr lang="el-GR" i="1" dirty="0">
                              <a:highlight>
                                <a:srgbClr val="FFFFFF"/>
                              </a:highlight>
                              <a:latin typeface="Cambria Math" panose="02040503050406030204" pitchFamily="18" charset="0"/>
                            </a:rPr>
                            <m:t>(</m:t>
                          </m:r>
                          <m:r>
                            <m:rPr>
                              <m:nor/>
                            </m:rPr>
                            <a:rPr lang="el-GR" i="1" dirty="0">
                              <a:highlight>
                                <a:srgbClr val="FFFFFF"/>
                              </a:highlight>
                              <a:latin typeface="Cambria Math" panose="02040503050406030204" pitchFamily="18" charset="0"/>
                            </a:rPr>
                            <m:t>φ</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 </m:t>
                          </m:r>
                          <m:r>
                            <m:rPr>
                              <m:nor/>
                            </m:rPr>
                            <a:rPr lang="el-GR" i="1" dirty="0">
                              <a:highlight>
                                <a:srgbClr val="FFFFFF"/>
                              </a:highlight>
                              <a:latin typeface="Cambria Math" panose="02040503050406030204" pitchFamily="18" charset="0"/>
                            </a:rPr>
                            <m:t>φ</m:t>
                          </m:r>
                          <m:r>
                            <m:rPr>
                              <m:nor/>
                            </m:rPr>
                            <a:rPr lang="el-GR" i="1" dirty="0">
                              <a:highlight>
                                <a:srgbClr val="FFFFFF"/>
                              </a:highlight>
                              <a:latin typeface="Cambria Math" panose="02040503050406030204" pitchFamily="18" charset="0"/>
                            </a:rPr>
                            <m:t>)</m:t>
                          </m:r>
                        </m:e>
                        <m:sup>
                          <m:r>
                            <a:rPr lang="tr-TR" i="1">
                              <a:highlight>
                                <a:srgbClr val="FFFFFF"/>
                              </a:highlight>
                              <a:latin typeface="Cambria Math" panose="02040503050406030204" pitchFamily="18" charset="0"/>
                            </a:rPr>
                            <m:t>2</m:t>
                          </m:r>
                        </m:sup>
                      </m:sSup>
                      <m:r>
                        <a:rPr lang="tr-TR" i="1">
                          <a:highlight>
                            <a:srgbClr val="FFFFFF"/>
                          </a:highlight>
                          <a:latin typeface="Cambria Math" panose="02040503050406030204" pitchFamily="18" charset="0"/>
                        </a:rPr>
                        <m:t>+0.15</m:t>
                      </m:r>
                      <m:d>
                        <m:dPr>
                          <m:ctrlPr>
                            <a:rPr lang="tr-TR" i="1">
                              <a:highlight>
                                <a:srgbClr val="FFFFFF"/>
                              </a:highlight>
                              <a:latin typeface="Cambria Math" panose="02040503050406030204" pitchFamily="18" charset="0"/>
                            </a:rPr>
                          </m:ctrlPr>
                        </m:dPr>
                        <m:e>
                          <m:d>
                            <m:dPr>
                              <m:begChr m:val="|"/>
                              <m:endChr m:val="|"/>
                              <m:ctrlPr>
                                <a:rPr lang="tr-TR" i="1">
                                  <a:highlight>
                                    <a:srgbClr val="FFFFFF"/>
                                  </a:highlight>
                                  <a:latin typeface="Cambria Math" panose="02040503050406030204" pitchFamily="18" charset="0"/>
                                </a:rPr>
                              </m:ctrlPr>
                            </m:dPr>
                            <m:e>
                              <m:r>
                                <a:rPr lang="tr-TR" i="1">
                                  <a:highlight>
                                    <a:srgbClr val="FFFFFF"/>
                                  </a:highlight>
                                  <a:latin typeface="Cambria Math" panose="02040503050406030204" pitchFamily="18" charset="0"/>
                                </a:rPr>
                                <m:t>𝑝</m:t>
                              </m:r>
                            </m:e>
                          </m:d>
                          <m:r>
                            <a:rPr lang="tr-TR" i="1">
                              <a:highlight>
                                <a:srgbClr val="FFFFFF"/>
                              </a:highlight>
                              <a:latin typeface="Cambria Math" panose="02040503050406030204" pitchFamily="18" charset="0"/>
                            </a:rPr>
                            <m:t>+</m:t>
                          </m:r>
                          <m:d>
                            <m:dPr>
                              <m:begChr m:val="|"/>
                              <m:endChr m:val="|"/>
                              <m:ctrlPr>
                                <a:rPr lang="tr-TR" i="1">
                                  <a:highlight>
                                    <a:srgbClr val="FFFFFF"/>
                                  </a:highlight>
                                  <a:latin typeface="Cambria Math" panose="02040503050406030204" pitchFamily="18" charset="0"/>
                                </a:rPr>
                              </m:ctrlPr>
                            </m:dPr>
                            <m:e>
                              <m:r>
                                <a:rPr lang="tr-TR" i="1">
                                  <a:highlight>
                                    <a:srgbClr val="FFFFFF"/>
                                  </a:highlight>
                                  <a:latin typeface="Cambria Math" panose="02040503050406030204" pitchFamily="18" charset="0"/>
                                </a:rPr>
                                <m:t>𝑞</m:t>
                              </m:r>
                            </m:e>
                          </m:d>
                        </m:e>
                      </m:d>
                      <m:r>
                        <a:rPr lang="tr-TR" i="1">
                          <a:highlight>
                            <a:srgbClr val="FFFFFF"/>
                          </a:highlight>
                          <a:latin typeface="Cambria Math" panose="02040503050406030204" pitchFamily="18" charset="0"/>
                        </a:rPr>
                        <m:t>+0.1(</m:t>
                      </m:r>
                      <m:sSup>
                        <m:sSupPr>
                          <m:ctrlPr>
                            <a:rPr lang="tr-TR" i="1">
                              <a:highlight>
                                <a:srgbClr val="FFFFFF"/>
                              </a:highlight>
                              <a:latin typeface="Cambria Math" panose="02040503050406030204" pitchFamily="18" charset="0"/>
                            </a:rPr>
                          </m:ctrlPr>
                        </m:sSupPr>
                        <m:e>
                          <m:sSub>
                            <m:sSubPr>
                              <m:ctrlPr>
                                <a:rPr lang="en-US" i="1">
                                  <a:highlight>
                                    <a:srgbClr val="FFFFFF"/>
                                  </a:highlight>
                                  <a:latin typeface="Cambria Math" panose="02040503050406030204" pitchFamily="18" charset="0"/>
                                </a:rPr>
                              </m:ctrlPr>
                            </m:sSubPr>
                            <m:e>
                              <m:r>
                                <a:rPr lang="en-US" i="1">
                                  <a:highlight>
                                    <a:srgbClr val="FFFFFF"/>
                                  </a:highlight>
                                  <a:latin typeface="Cambria Math" panose="02040503050406030204" pitchFamily="18" charset="0"/>
                                </a:rPr>
                                <m:t>𝜏</m:t>
                              </m:r>
                            </m:e>
                            <m:sub>
                              <m:r>
                                <m:rPr>
                                  <m:nor/>
                                </m:rPr>
                                <a:rPr lang="el-GR" i="1" dirty="0">
                                  <a:highlight>
                                    <a:srgbClr val="FFFFFF"/>
                                  </a:highlight>
                                  <a:latin typeface="Cambria Math" panose="02040503050406030204" pitchFamily="18" charset="0"/>
                                </a:rPr>
                                <m:t>θ</m:t>
                              </m:r>
                            </m:sub>
                          </m:sSub>
                        </m:e>
                        <m:sup>
                          <m:r>
                            <a:rPr lang="tr-TR" i="1">
                              <a:highlight>
                                <a:srgbClr val="FFFFFF"/>
                              </a:highlight>
                              <a:latin typeface="Cambria Math" panose="02040503050406030204" pitchFamily="18" charset="0"/>
                            </a:rPr>
                            <m:t>2</m:t>
                          </m:r>
                        </m:sup>
                      </m:sSup>
                      <m:r>
                        <a:rPr lang="tr-TR" i="1">
                          <a:highlight>
                            <a:srgbClr val="FFFFFF"/>
                          </a:highlight>
                          <a:latin typeface="Cambria Math" panose="02040503050406030204" pitchFamily="18" charset="0"/>
                        </a:rPr>
                        <m:t>+</m:t>
                      </m:r>
                      <m:sSup>
                        <m:sSupPr>
                          <m:ctrlPr>
                            <a:rPr lang="tr-TR" i="1">
                              <a:highlight>
                                <a:srgbClr val="FFFFFF"/>
                              </a:highlight>
                              <a:latin typeface="Cambria Math" panose="02040503050406030204" pitchFamily="18" charset="0"/>
                            </a:rPr>
                          </m:ctrlPr>
                        </m:sSupPr>
                        <m:e>
                          <m:sSub>
                            <m:sSubPr>
                              <m:ctrlPr>
                                <a:rPr lang="en-US" i="1">
                                  <a:highlight>
                                    <a:srgbClr val="FFFFFF"/>
                                  </a:highlight>
                                  <a:latin typeface="Cambria Math" panose="02040503050406030204" pitchFamily="18" charset="0"/>
                                </a:rPr>
                              </m:ctrlPr>
                            </m:sSubPr>
                            <m:e>
                              <m:r>
                                <a:rPr lang="en-US" i="1">
                                  <a:highlight>
                                    <a:srgbClr val="FFFFFF"/>
                                  </a:highlight>
                                  <a:latin typeface="Cambria Math" panose="02040503050406030204" pitchFamily="18" charset="0"/>
                                </a:rPr>
                                <m:t>𝜏</m:t>
                              </m:r>
                            </m:e>
                            <m:sub>
                              <m:r>
                                <a:rPr lang="en-US" i="1">
                                  <a:highlight>
                                    <a:srgbClr val="FFFFFF"/>
                                  </a:highlight>
                                  <a:latin typeface="Cambria Math" panose="02040503050406030204" pitchFamily="18" charset="0"/>
                                </a:rPr>
                                <m:t>𝜑</m:t>
                              </m:r>
                            </m:sub>
                          </m:sSub>
                        </m:e>
                        <m:sup>
                          <m:r>
                            <a:rPr lang="tr-TR" i="1">
                              <a:highlight>
                                <a:srgbClr val="FFFFFF"/>
                              </a:highlight>
                              <a:latin typeface="Cambria Math" panose="02040503050406030204" pitchFamily="18" charset="0"/>
                            </a:rPr>
                            <m:t>2</m:t>
                          </m:r>
                        </m:sup>
                      </m:sSup>
                      <m:r>
                        <a:rPr lang="tr-TR" i="1">
                          <a:highlight>
                            <a:srgbClr val="FFFFFF"/>
                          </a:highlight>
                          <a:latin typeface="Cambria Math" panose="02040503050406030204" pitchFamily="18" charset="0"/>
                        </a:rPr>
                        <m:t>))</m:t>
                      </m:r>
                    </m:oMath>
                  </m:oMathPara>
                </a14:m>
                <a:endParaRPr lang="tr-TR" i="1" dirty="0">
                  <a:highlight>
                    <a:srgbClr val="FFFFFF"/>
                  </a:highlight>
                  <a:latin typeface="Cambria Math" panose="02040503050406030204" pitchFamily="18" charset="0"/>
                </a:endParaRPr>
              </a:p>
            </p:txBody>
          </p:sp>
        </mc:Choice>
        <mc:Fallback xmlns="">
          <p:sp>
            <p:nvSpPr>
              <p:cNvPr id="7" name="Metin kutusu 6">
                <a:extLst>
                  <a:ext uri="{FF2B5EF4-FFF2-40B4-BE49-F238E27FC236}">
                    <a16:creationId xmlns:a16="http://schemas.microsoft.com/office/drawing/2014/main" id="{C66B8518-1F8F-0178-D1D9-8C1DA56E5740}"/>
                  </a:ext>
                </a:extLst>
              </p:cNvPr>
              <p:cNvSpPr txBox="1">
                <a:spLocks noRot="1" noChangeAspect="1" noMove="1" noResize="1" noEditPoints="1" noAdjustHandles="1" noChangeArrowheads="1" noChangeShapeType="1" noTextEdit="1"/>
              </p:cNvSpPr>
              <p:nvPr/>
            </p:nvSpPr>
            <p:spPr>
              <a:xfrm>
                <a:off x="4402098" y="5405682"/>
                <a:ext cx="6814542" cy="331181"/>
              </a:xfrm>
              <a:prstGeom prst="rect">
                <a:avLst/>
              </a:prstGeom>
              <a:blipFill>
                <a:blip r:embed="rId7"/>
                <a:stretch>
                  <a:fillRect b="-18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Metin kutusu 7">
                <a:extLst>
                  <a:ext uri="{FF2B5EF4-FFF2-40B4-BE49-F238E27FC236}">
                    <a16:creationId xmlns:a16="http://schemas.microsoft.com/office/drawing/2014/main" id="{AEB31DD4-83AD-1440-C5C9-94FCAC8ECD55}"/>
                  </a:ext>
                </a:extLst>
              </p:cNvPr>
              <p:cNvSpPr txBox="1"/>
              <p:nvPr/>
            </p:nvSpPr>
            <p:spPr>
              <a:xfrm>
                <a:off x="4402098" y="5753155"/>
                <a:ext cx="6214532"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tr-TR" i="1" smtClean="0">
                              <a:highlight>
                                <a:srgbClr val="FFFFFF"/>
                              </a:highlight>
                              <a:latin typeface="Cambria Math" panose="02040503050406030204" pitchFamily="18" charset="0"/>
                            </a:rPr>
                          </m:ctrlPr>
                        </m:sSubPr>
                        <m:e>
                          <m:r>
                            <a:rPr lang="tr-TR" i="1">
                              <a:highlight>
                                <a:srgbClr val="FFFFFF"/>
                              </a:highlight>
                              <a:latin typeface="Cambria Math" panose="02040503050406030204" pitchFamily="18" charset="0"/>
                            </a:rPr>
                            <m:t>𝑟</m:t>
                          </m:r>
                        </m:e>
                        <m:sub>
                          <m:r>
                            <a:rPr lang="tr-TR" b="0" i="1" smtClean="0">
                              <a:highlight>
                                <a:srgbClr val="FFFFFF"/>
                              </a:highlight>
                              <a:latin typeface="Cambria Math" panose="02040503050406030204" pitchFamily="18" charset="0"/>
                            </a:rPr>
                            <m:t>3</m:t>
                          </m:r>
                        </m:sub>
                      </m:sSub>
                      <m:d>
                        <m:dPr>
                          <m:ctrlPr>
                            <a:rPr lang="tr-TR" i="1">
                              <a:highlight>
                                <a:srgbClr val="FFFFFF"/>
                              </a:highlight>
                              <a:latin typeface="Cambria Math" panose="02040503050406030204" pitchFamily="18" charset="0"/>
                            </a:rPr>
                          </m:ctrlPr>
                        </m:dPr>
                        <m:e>
                          <m:r>
                            <a:rPr lang="tr-TR" i="1">
                              <a:highlight>
                                <a:srgbClr val="FFFFFF"/>
                              </a:highlight>
                              <a:latin typeface="Cambria Math" panose="02040503050406030204" pitchFamily="18" charset="0"/>
                            </a:rPr>
                            <m:t>𝑡</m:t>
                          </m:r>
                        </m:e>
                      </m:d>
                      <m:r>
                        <a:rPr lang="tr-TR" i="1">
                          <a:highlight>
                            <a:srgbClr val="FFFFFF"/>
                          </a:highlight>
                          <a:latin typeface="Cambria Math" panose="02040503050406030204" pitchFamily="18" charset="0"/>
                        </a:rPr>
                        <m:t>=−(</m:t>
                      </m:r>
                      <m:sSup>
                        <m:sSupPr>
                          <m:ctrlPr>
                            <a:rPr lang="tr-TR" i="1">
                              <a:highlight>
                                <a:srgbClr val="FFFFFF"/>
                              </a:highlight>
                              <a:latin typeface="Cambria Math" panose="02040503050406030204" pitchFamily="18" charset="0"/>
                            </a:rPr>
                          </m:ctrlPr>
                        </m:sSupPr>
                        <m:e>
                          <m:r>
                            <m:rPr>
                              <m:nor/>
                            </m:rPr>
                            <a:rPr lang="tr-TR" i="1" dirty="0">
                              <a:highlight>
                                <a:srgbClr val="FFFFFF"/>
                              </a:highlight>
                              <a:latin typeface="Cambria Math" panose="02040503050406030204" pitchFamily="18" charset="0"/>
                            </a:rPr>
                            <m:t>(</m:t>
                          </m:r>
                          <m:r>
                            <m:rPr>
                              <m:nor/>
                            </m:rPr>
                            <a:rPr lang="el-GR" i="1" dirty="0">
                              <a:highlight>
                                <a:srgbClr val="FFFFFF"/>
                              </a:highlight>
                              <a:latin typeface="Cambria Math" panose="02040503050406030204" pitchFamily="18" charset="0"/>
                            </a:rPr>
                            <m:t>θ</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 </m:t>
                          </m:r>
                          <m:r>
                            <m:rPr>
                              <m:nor/>
                            </m:rPr>
                            <a:rPr lang="el-GR" i="1" dirty="0">
                              <a:highlight>
                                <a:srgbClr val="FFFFFF"/>
                              </a:highlight>
                              <a:latin typeface="Cambria Math" panose="02040503050406030204" pitchFamily="18" charset="0"/>
                            </a:rPr>
                            <m:t>θ</m:t>
                          </m:r>
                          <m:r>
                            <m:rPr>
                              <m:nor/>
                            </m:rPr>
                            <a:rPr lang="el-GR" i="1" dirty="0">
                              <a:highlight>
                                <a:srgbClr val="FFFFFF"/>
                              </a:highlight>
                              <a:latin typeface="Cambria Math" panose="02040503050406030204" pitchFamily="18" charset="0"/>
                            </a:rPr>
                            <m:t>)</m:t>
                          </m:r>
                        </m:e>
                        <m:sup>
                          <m:r>
                            <a:rPr lang="tr-TR" i="1">
                              <a:highlight>
                                <a:srgbClr val="FFFFFF"/>
                              </a:highlight>
                              <a:latin typeface="Cambria Math" panose="02040503050406030204" pitchFamily="18" charset="0"/>
                            </a:rPr>
                            <m:t>2</m:t>
                          </m:r>
                        </m:sup>
                      </m:sSup>
                      <m:r>
                        <a:rPr lang="tr-TR" i="1">
                          <a:highlight>
                            <a:srgbClr val="FFFFFF"/>
                          </a:highlight>
                          <a:latin typeface="Cambria Math" panose="02040503050406030204" pitchFamily="18" charset="0"/>
                        </a:rPr>
                        <m:t>+</m:t>
                      </m:r>
                      <m:sSup>
                        <m:sSupPr>
                          <m:ctrlPr>
                            <a:rPr lang="tr-TR" i="1">
                              <a:highlight>
                                <a:srgbClr val="FFFFFF"/>
                              </a:highlight>
                              <a:latin typeface="Cambria Math" panose="02040503050406030204" pitchFamily="18" charset="0"/>
                            </a:rPr>
                          </m:ctrlPr>
                        </m:sSupPr>
                        <m:e>
                          <m:r>
                            <m:rPr>
                              <m:nor/>
                            </m:rPr>
                            <a:rPr lang="el-GR" i="1" dirty="0">
                              <a:highlight>
                                <a:srgbClr val="FFFFFF"/>
                              </a:highlight>
                              <a:latin typeface="Cambria Math" panose="02040503050406030204" pitchFamily="18" charset="0"/>
                            </a:rPr>
                            <m:t>(</m:t>
                          </m:r>
                          <m:r>
                            <m:rPr>
                              <m:nor/>
                            </m:rPr>
                            <a:rPr lang="el-GR" i="1" dirty="0">
                              <a:highlight>
                                <a:srgbClr val="FFFFFF"/>
                              </a:highlight>
                              <a:latin typeface="Cambria Math" panose="02040503050406030204" pitchFamily="18" charset="0"/>
                            </a:rPr>
                            <m:t>φ</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 </m:t>
                          </m:r>
                          <m:r>
                            <m:rPr>
                              <m:nor/>
                            </m:rPr>
                            <a:rPr lang="el-GR" i="1" dirty="0">
                              <a:highlight>
                                <a:srgbClr val="FFFFFF"/>
                              </a:highlight>
                              <a:latin typeface="Cambria Math" panose="02040503050406030204" pitchFamily="18" charset="0"/>
                            </a:rPr>
                            <m:t>φ</m:t>
                          </m:r>
                          <m:r>
                            <m:rPr>
                              <m:nor/>
                            </m:rPr>
                            <a:rPr lang="el-GR" i="1" dirty="0">
                              <a:highlight>
                                <a:srgbClr val="FFFFFF"/>
                              </a:highlight>
                              <a:latin typeface="Cambria Math" panose="02040503050406030204" pitchFamily="18" charset="0"/>
                            </a:rPr>
                            <m:t>)</m:t>
                          </m:r>
                        </m:e>
                        <m:sup>
                          <m:r>
                            <a:rPr lang="tr-TR" i="1">
                              <a:highlight>
                                <a:srgbClr val="FFFFFF"/>
                              </a:highlight>
                              <a:latin typeface="Cambria Math" panose="02040503050406030204" pitchFamily="18" charset="0"/>
                            </a:rPr>
                            <m:t>2</m:t>
                          </m:r>
                        </m:sup>
                      </m:sSup>
                      <m:r>
                        <a:rPr lang="tr-TR" i="1">
                          <a:highlight>
                            <a:srgbClr val="FFFFFF"/>
                          </a:highlight>
                          <a:latin typeface="Cambria Math" panose="02040503050406030204" pitchFamily="18" charset="0"/>
                        </a:rPr>
                        <m:t>)</m:t>
                      </m:r>
                    </m:oMath>
                  </m:oMathPara>
                </a14:m>
                <a:endParaRPr lang="tr-TR" i="1" dirty="0">
                  <a:highlight>
                    <a:srgbClr val="FFFFFF"/>
                  </a:highlight>
                  <a:latin typeface="Cambria Math" panose="02040503050406030204" pitchFamily="18" charset="0"/>
                </a:endParaRPr>
              </a:p>
            </p:txBody>
          </p:sp>
        </mc:Choice>
        <mc:Fallback xmlns="">
          <p:sp>
            <p:nvSpPr>
              <p:cNvPr id="8" name="Metin kutusu 7">
                <a:extLst>
                  <a:ext uri="{FF2B5EF4-FFF2-40B4-BE49-F238E27FC236}">
                    <a16:creationId xmlns:a16="http://schemas.microsoft.com/office/drawing/2014/main" id="{AEB31DD4-83AD-1440-C5C9-94FCAC8ECD55}"/>
                  </a:ext>
                </a:extLst>
              </p:cNvPr>
              <p:cNvSpPr txBox="1">
                <a:spLocks noRot="1" noChangeAspect="1" noMove="1" noResize="1" noEditPoints="1" noAdjustHandles="1" noChangeArrowheads="1" noChangeShapeType="1" noTextEdit="1"/>
              </p:cNvSpPr>
              <p:nvPr/>
            </p:nvSpPr>
            <p:spPr>
              <a:xfrm>
                <a:off x="4402098" y="5753155"/>
                <a:ext cx="6214532" cy="307777"/>
              </a:xfrm>
              <a:prstGeom prst="rect">
                <a:avLst/>
              </a:prstGeom>
              <a:blipFill>
                <a:blip r:embed="rId8"/>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Metin kutusu 8">
                <a:extLst>
                  <a:ext uri="{FF2B5EF4-FFF2-40B4-BE49-F238E27FC236}">
                    <a16:creationId xmlns:a16="http://schemas.microsoft.com/office/drawing/2014/main" id="{9F5D24AB-6E02-D796-6104-71B19A64B9D2}"/>
                  </a:ext>
                </a:extLst>
              </p:cNvPr>
              <p:cNvSpPr txBox="1"/>
              <p:nvPr/>
            </p:nvSpPr>
            <p:spPr>
              <a:xfrm>
                <a:off x="4413956" y="6097038"/>
                <a:ext cx="6107288" cy="30784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tr-TR" i="1" smtClean="0">
                              <a:highlight>
                                <a:srgbClr val="FFFFFF"/>
                              </a:highlight>
                              <a:latin typeface="Cambria Math" panose="02040503050406030204" pitchFamily="18" charset="0"/>
                            </a:rPr>
                          </m:ctrlPr>
                        </m:sSubPr>
                        <m:e>
                          <m:r>
                            <a:rPr lang="tr-TR" i="1">
                              <a:highlight>
                                <a:srgbClr val="FFFFFF"/>
                              </a:highlight>
                              <a:latin typeface="Cambria Math" panose="02040503050406030204" pitchFamily="18" charset="0"/>
                            </a:rPr>
                            <m:t>𝑟</m:t>
                          </m:r>
                        </m:e>
                        <m:sub>
                          <m:r>
                            <a:rPr lang="tr-TR" b="0" i="1" smtClean="0">
                              <a:highlight>
                                <a:srgbClr val="FFFFFF"/>
                              </a:highlight>
                              <a:latin typeface="Cambria Math" panose="02040503050406030204" pitchFamily="18" charset="0"/>
                            </a:rPr>
                            <m:t>4</m:t>
                          </m:r>
                        </m:sub>
                      </m:sSub>
                      <m:d>
                        <m:dPr>
                          <m:ctrlPr>
                            <a:rPr lang="tr-TR" i="1">
                              <a:highlight>
                                <a:srgbClr val="FFFFFF"/>
                              </a:highlight>
                              <a:latin typeface="Cambria Math" panose="02040503050406030204" pitchFamily="18" charset="0"/>
                            </a:rPr>
                          </m:ctrlPr>
                        </m:dPr>
                        <m:e>
                          <m:r>
                            <a:rPr lang="tr-TR" i="1">
                              <a:highlight>
                                <a:srgbClr val="FFFFFF"/>
                              </a:highlight>
                              <a:latin typeface="Cambria Math" panose="02040503050406030204" pitchFamily="18" charset="0"/>
                            </a:rPr>
                            <m:t>𝑡</m:t>
                          </m:r>
                        </m:e>
                      </m:d>
                      <m:r>
                        <a:rPr lang="tr-TR" i="1">
                          <a:highlight>
                            <a:srgbClr val="FFFFFF"/>
                          </a:highlight>
                          <a:latin typeface="Cambria Math" panose="02040503050406030204" pitchFamily="18" charset="0"/>
                        </a:rPr>
                        <m:t>=−(</m:t>
                      </m:r>
                      <m:r>
                        <a:rPr lang="tr-TR" b="0" i="1" smtClean="0">
                          <a:highlight>
                            <a:srgbClr val="FFFFFF"/>
                          </a:highlight>
                          <a:latin typeface="Cambria Math" panose="02040503050406030204" pitchFamily="18" charset="0"/>
                        </a:rPr>
                        <m:t>0.5</m:t>
                      </m:r>
                      <m:r>
                        <m:rPr>
                          <m:nor/>
                        </m:rPr>
                        <a:rPr lang="tr-TR" i="1" dirty="0">
                          <a:highlight>
                            <a:srgbClr val="FFFFFF"/>
                          </a:highlight>
                          <a:latin typeface="Cambria Math" panose="02040503050406030204" pitchFamily="18" charset="0"/>
                        </a:rPr>
                        <m:t>(</m:t>
                      </m:r>
                      <m:r>
                        <m:rPr>
                          <m:nor/>
                        </m:rPr>
                        <a:rPr lang="el-GR" i="1" dirty="0">
                          <a:highlight>
                            <a:srgbClr val="FFFFFF"/>
                          </a:highlight>
                          <a:latin typeface="Cambria Math" panose="02040503050406030204" pitchFamily="18" charset="0"/>
                        </a:rPr>
                        <m:t>θ</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 </m:t>
                      </m:r>
                      <m:r>
                        <m:rPr>
                          <m:nor/>
                        </m:rPr>
                        <a:rPr lang="el-GR" i="1" dirty="0">
                          <a:highlight>
                            <a:srgbClr val="FFFFFF"/>
                          </a:highlight>
                          <a:latin typeface="Cambria Math" panose="02040503050406030204" pitchFamily="18" charset="0"/>
                        </a:rPr>
                        <m:t>θ</m:t>
                      </m:r>
                      <m:r>
                        <m:rPr>
                          <m:nor/>
                        </m:rPr>
                        <a:rPr lang="el-GR" i="1" dirty="0">
                          <a:highlight>
                            <a:srgbClr val="FFFFFF"/>
                          </a:highlight>
                          <a:latin typeface="Cambria Math" panose="02040503050406030204" pitchFamily="18" charset="0"/>
                        </a:rPr>
                        <m:t>)</m:t>
                      </m:r>
                      <m:r>
                        <a:rPr lang="tr-TR" i="1">
                          <a:highlight>
                            <a:srgbClr val="FFFFFF"/>
                          </a:highlight>
                          <a:latin typeface="Cambria Math" panose="02040503050406030204" pitchFamily="18" charset="0"/>
                        </a:rPr>
                        <m:t>+</m:t>
                      </m:r>
                      <m:r>
                        <a:rPr lang="tr-TR" b="0" i="1" smtClean="0">
                          <a:highlight>
                            <a:srgbClr val="FFFFFF"/>
                          </a:highlight>
                          <a:latin typeface="Cambria Math" panose="02040503050406030204" pitchFamily="18" charset="0"/>
                        </a:rPr>
                        <m:t>0.5</m:t>
                      </m:r>
                      <m:r>
                        <m:rPr>
                          <m:nor/>
                        </m:rPr>
                        <a:rPr lang="el-GR" i="1" dirty="0">
                          <a:highlight>
                            <a:srgbClr val="FFFFFF"/>
                          </a:highlight>
                          <a:latin typeface="Cambria Math" panose="02040503050406030204" pitchFamily="18" charset="0"/>
                        </a:rPr>
                        <m:t>(</m:t>
                      </m:r>
                      <m:r>
                        <m:rPr>
                          <m:nor/>
                        </m:rPr>
                        <a:rPr lang="el-GR" i="1" dirty="0">
                          <a:highlight>
                            <a:srgbClr val="FFFFFF"/>
                          </a:highlight>
                          <a:latin typeface="Cambria Math" panose="02040503050406030204" pitchFamily="18" charset="0"/>
                        </a:rPr>
                        <m:t>φ</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 </m:t>
                      </m:r>
                      <m:r>
                        <m:rPr>
                          <m:nor/>
                        </m:rPr>
                        <a:rPr lang="el-GR" i="1" dirty="0">
                          <a:highlight>
                            <a:srgbClr val="FFFFFF"/>
                          </a:highlight>
                          <a:latin typeface="Cambria Math" panose="02040503050406030204" pitchFamily="18" charset="0"/>
                        </a:rPr>
                        <m:t>φ</m:t>
                      </m:r>
                      <m:r>
                        <m:rPr>
                          <m:nor/>
                        </m:rPr>
                        <a:rPr lang="el-GR" i="1" dirty="0">
                          <a:highlight>
                            <a:srgbClr val="FFFFFF"/>
                          </a:highlight>
                          <a:latin typeface="Cambria Math" panose="02040503050406030204" pitchFamily="18" charset="0"/>
                        </a:rPr>
                        <m:t>)</m:t>
                      </m:r>
                      <m:r>
                        <a:rPr lang="tr-TR" i="1">
                          <a:highlight>
                            <a:srgbClr val="FFFFFF"/>
                          </a:highlight>
                          <a:latin typeface="Cambria Math" panose="02040503050406030204" pitchFamily="18" charset="0"/>
                        </a:rPr>
                        <m:t>)</m:t>
                      </m:r>
                    </m:oMath>
                  </m:oMathPara>
                </a14:m>
                <a:br>
                  <a:rPr lang="el-GR" dirty="0"/>
                </a:br>
                <a:endParaRPr lang="tr-TR" dirty="0"/>
              </a:p>
            </p:txBody>
          </p:sp>
        </mc:Choice>
        <mc:Fallback xmlns="">
          <p:sp>
            <p:nvSpPr>
              <p:cNvPr id="9" name="Metin kutusu 8">
                <a:extLst>
                  <a:ext uri="{FF2B5EF4-FFF2-40B4-BE49-F238E27FC236}">
                    <a16:creationId xmlns:a16="http://schemas.microsoft.com/office/drawing/2014/main" id="{9F5D24AB-6E02-D796-6104-71B19A64B9D2}"/>
                  </a:ext>
                </a:extLst>
              </p:cNvPr>
              <p:cNvSpPr txBox="1">
                <a:spLocks noRot="1" noChangeAspect="1" noMove="1" noResize="1" noEditPoints="1" noAdjustHandles="1" noChangeArrowheads="1" noChangeShapeType="1" noTextEdit="1"/>
              </p:cNvSpPr>
              <p:nvPr/>
            </p:nvSpPr>
            <p:spPr>
              <a:xfrm>
                <a:off x="4413956" y="6097038"/>
                <a:ext cx="6107288" cy="307841"/>
              </a:xfrm>
              <a:prstGeom prst="rect">
                <a:avLst/>
              </a:prstGeom>
              <a:blipFill>
                <a:blip r:embed="rId9"/>
                <a:stretch>
                  <a:fillRect b="-7843"/>
                </a:stretch>
              </a:blipFill>
            </p:spPr>
            <p:txBody>
              <a:bodyPr/>
              <a:lstStyle/>
              <a:p>
                <a:r>
                  <a:rPr lang="en-US">
                    <a:noFill/>
                  </a:rPr>
                  <a:t> </a:t>
                </a:r>
              </a:p>
            </p:txBody>
          </p:sp>
        </mc:Fallback>
      </mc:AlternateContent>
    </p:spTree>
    <p:extLst>
      <p:ext uri="{BB962C8B-B14F-4D97-AF65-F5344CB8AC3E}">
        <p14:creationId xmlns:p14="http://schemas.microsoft.com/office/powerpoint/2010/main" val="98152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sz="4400" dirty="0">
                <a:latin typeface="Calibri"/>
                <a:ea typeface="Calibri"/>
                <a:cs typeface="Calibri"/>
                <a:sym typeface="Calibri"/>
              </a:rPr>
              <a:t>Outline</a:t>
            </a:r>
            <a:endParaRPr dirty="0"/>
          </a:p>
        </p:txBody>
      </p:sp>
      <p:sp>
        <p:nvSpPr>
          <p:cNvPr id="97" name="Google Shape;97;p2"/>
          <p:cNvSpPr txBox="1">
            <a:spLocks noGrp="1"/>
          </p:cNvSpPr>
          <p:nvPr>
            <p:ph type="body" idx="1"/>
          </p:nvPr>
        </p:nvSpPr>
        <p:spPr>
          <a:xfrm>
            <a:off x="1308294" y="1519310"/>
            <a:ext cx="10615851" cy="4530507"/>
          </a:xfrm>
          <a:prstGeom prst="rect">
            <a:avLst/>
          </a:prstGeom>
          <a:noFill/>
          <a:ln>
            <a:noFill/>
          </a:ln>
        </p:spPr>
        <p:txBody>
          <a:bodyPr spcFirstLastPara="1" wrap="square" lIns="91425" tIns="45700" rIns="91425" bIns="45700" anchor="t" anchorCtr="0">
            <a:normAutofit/>
          </a:bodyPr>
          <a:lstStyle/>
          <a:p>
            <a:pPr marL="285750" lvl="0" indent="-285750" algn="l" rtl="0">
              <a:lnSpc>
                <a:spcPct val="110000"/>
              </a:lnSpc>
              <a:spcBef>
                <a:spcPts val="0"/>
              </a:spcBef>
              <a:spcAft>
                <a:spcPts val="0"/>
              </a:spcAft>
              <a:buSzPts val="2880"/>
              <a:buChar char="•"/>
            </a:pPr>
            <a:r>
              <a:rPr lang="en-US" sz="2400" dirty="0">
                <a:solidFill>
                  <a:schemeClr val="bg1">
                    <a:lumMod val="75000"/>
                  </a:schemeClr>
                </a:solidFill>
                <a:latin typeface="+mj-lt"/>
              </a:rPr>
              <a:t>Introduction and Problem Statement</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tr-TR" sz="2400" dirty="0">
                <a:solidFill>
                  <a:schemeClr val="bg1">
                    <a:lumMod val="75000"/>
                  </a:schemeClr>
                </a:solidFill>
                <a:latin typeface="+mj-lt"/>
              </a:rPr>
              <a:t>DDPG </a:t>
            </a:r>
            <a:r>
              <a:rPr lang="tr-TR" sz="2400" dirty="0" err="1">
                <a:solidFill>
                  <a:schemeClr val="bg1">
                    <a:lumMod val="75000"/>
                  </a:schemeClr>
                </a:solidFill>
                <a:latin typeface="+mj-lt"/>
              </a:rPr>
              <a:t>and</a:t>
            </a:r>
            <a:r>
              <a:rPr lang="tr-TR" sz="2400" dirty="0">
                <a:solidFill>
                  <a:schemeClr val="bg1">
                    <a:lumMod val="75000"/>
                  </a:schemeClr>
                </a:solidFill>
                <a:latin typeface="+mj-lt"/>
              </a:rPr>
              <a:t> PPO</a:t>
            </a:r>
            <a:r>
              <a:rPr lang="en-US" sz="2400" dirty="0">
                <a:solidFill>
                  <a:schemeClr val="bg1">
                    <a:lumMod val="75000"/>
                  </a:schemeClr>
                </a:solidFill>
                <a:latin typeface="+mj-lt"/>
              </a:rPr>
              <a:t> Reinforcement Learning Algorithms</a:t>
            </a:r>
            <a:endParaRPr lang="tr-TR" sz="2400" dirty="0">
              <a:solidFill>
                <a:schemeClr val="bg1">
                  <a:lumMod val="75000"/>
                </a:schemeClr>
              </a:solidFill>
              <a:latin typeface="+mj-lt"/>
            </a:endParaRPr>
          </a:p>
          <a:p>
            <a:pPr marL="285750" indent="-285750">
              <a:buSzPts val="2880"/>
            </a:pPr>
            <a:r>
              <a:rPr lang="en-US" sz="2400" dirty="0">
                <a:solidFill>
                  <a:schemeClr val="bg1">
                    <a:lumMod val="75000"/>
                  </a:schemeClr>
                </a:solidFill>
                <a:latin typeface="+mj-lt"/>
              </a:rPr>
              <a:t>Literature Review</a:t>
            </a:r>
            <a:r>
              <a:rPr lang="tr-TR" sz="2400" dirty="0">
                <a:solidFill>
                  <a:schemeClr val="bg1">
                    <a:lumMod val="75000"/>
                  </a:schemeClr>
                </a:solidFill>
                <a:latin typeface="+mj-lt"/>
              </a:rPr>
              <a:t> (</a:t>
            </a:r>
            <a:r>
              <a:rPr lang="tr-TR" sz="2400" dirty="0" err="1">
                <a:solidFill>
                  <a:schemeClr val="bg1">
                    <a:lumMod val="75000"/>
                  </a:schemeClr>
                </a:solidFill>
                <a:latin typeface="+mj-lt"/>
              </a:rPr>
              <a:t>Related</a:t>
            </a:r>
            <a:r>
              <a:rPr lang="tr-TR" sz="2400" dirty="0">
                <a:solidFill>
                  <a:schemeClr val="bg1">
                    <a:lumMod val="75000"/>
                  </a:schemeClr>
                </a:solidFill>
                <a:latin typeface="+mj-lt"/>
              </a:rPr>
              <a:t> Works)</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en-US" sz="2400" dirty="0">
                <a:solidFill>
                  <a:schemeClr val="bg1">
                    <a:lumMod val="75000"/>
                  </a:schemeClr>
                </a:solidFill>
                <a:latin typeface="+mj-lt"/>
              </a:rPr>
              <a:t>Quadcopter Flight Simulation Model</a:t>
            </a:r>
            <a:endParaRPr sz="2400"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en-US" sz="2400" dirty="0">
                <a:solidFill>
                  <a:schemeClr val="bg1">
                    <a:lumMod val="75000"/>
                  </a:schemeClr>
                </a:solidFill>
                <a:latin typeface="+mj-lt"/>
              </a:rPr>
              <a:t>Flight Control System Structure</a:t>
            </a:r>
            <a:endParaRPr sz="2400"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err="1">
                <a:latin typeface="+mj-lt"/>
              </a:rPr>
              <a:t>Results</a:t>
            </a:r>
            <a:endParaRPr sz="2400" dirty="0">
              <a:latin typeface="+mj-lt"/>
            </a:endParaRPr>
          </a:p>
          <a:p>
            <a:pPr marL="285750" lvl="3" indent="-285750" algn="l" rtl="0">
              <a:lnSpc>
                <a:spcPct val="110000"/>
              </a:lnSpc>
              <a:spcBef>
                <a:spcPts val="1000"/>
              </a:spcBef>
              <a:spcAft>
                <a:spcPts val="0"/>
              </a:spcAft>
              <a:buSzPts val="2880"/>
              <a:buChar char="•"/>
            </a:pPr>
            <a:r>
              <a:rPr lang="tr-TR" sz="2400" dirty="0">
                <a:solidFill>
                  <a:schemeClr val="bg1">
                    <a:lumMod val="75000"/>
                  </a:schemeClr>
                </a:solidFill>
                <a:latin typeface="+mj-lt"/>
              </a:rPr>
              <a:t>Conclusion </a:t>
            </a:r>
            <a:r>
              <a:rPr lang="tr-TR" sz="2400" dirty="0" err="1">
                <a:solidFill>
                  <a:schemeClr val="bg1">
                    <a:lumMod val="75000"/>
                  </a:schemeClr>
                </a:solidFill>
                <a:latin typeface="+mj-lt"/>
              </a:rPr>
              <a:t>and</a:t>
            </a:r>
            <a:r>
              <a:rPr lang="tr-TR" sz="2400" dirty="0">
                <a:solidFill>
                  <a:schemeClr val="bg1">
                    <a:lumMod val="75000"/>
                  </a:schemeClr>
                </a:solidFill>
                <a:latin typeface="+mj-lt"/>
              </a:rPr>
              <a:t> </a:t>
            </a:r>
            <a:r>
              <a:rPr lang="en-US" sz="2400" dirty="0">
                <a:solidFill>
                  <a:schemeClr val="bg1">
                    <a:lumMod val="75000"/>
                  </a:schemeClr>
                </a:solidFill>
                <a:latin typeface="+mj-lt"/>
              </a:rPr>
              <a:t>Contributions</a:t>
            </a:r>
            <a:endParaRPr dirty="0">
              <a:solidFill>
                <a:schemeClr val="bg1">
                  <a:lumMod val="75000"/>
                </a:schemeClr>
              </a:solidFill>
              <a:latin typeface="+mj-lt"/>
            </a:endParaRPr>
          </a:p>
        </p:txBody>
      </p:sp>
      <p:sp>
        <p:nvSpPr>
          <p:cNvPr id="98" name="Google Shape;98;p2"/>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7, 2024</a:t>
            </a:r>
          </a:p>
        </p:txBody>
      </p:sp>
      <p:sp>
        <p:nvSpPr>
          <p:cNvPr id="99" name="Google Shape;99;p2"/>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100" name="Google Shape;100;p2"/>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dirty="0"/>
          </a:p>
        </p:txBody>
      </p:sp>
    </p:spTree>
    <p:extLst>
      <p:ext uri="{BB962C8B-B14F-4D97-AF65-F5344CB8AC3E}">
        <p14:creationId xmlns:p14="http://schemas.microsoft.com/office/powerpoint/2010/main" val="4217148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err="1"/>
              <a:t>Trainig</a:t>
            </a:r>
            <a:r>
              <a:rPr lang="tr-TR" dirty="0"/>
              <a:t> </a:t>
            </a:r>
            <a:r>
              <a:rPr lang="tr-TR" dirty="0" err="1"/>
              <a:t>Results</a:t>
            </a:r>
            <a:r>
              <a:rPr lang="tr-TR" dirty="0"/>
              <a:t> 1</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44" name="Google Shape;344;p26"/>
          <p:cNvSpPr txBox="1"/>
          <p:nvPr/>
        </p:nvSpPr>
        <p:spPr>
          <a:xfrm>
            <a:off x="6698512" y="1201213"/>
            <a:ext cx="4420240"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pic>
        <p:nvPicPr>
          <p:cNvPr id="3" name="Resim 2">
            <a:extLst>
              <a:ext uri="{FF2B5EF4-FFF2-40B4-BE49-F238E27FC236}">
                <a16:creationId xmlns:a16="http://schemas.microsoft.com/office/drawing/2014/main" id="{2DE7A386-661F-3834-9412-658CCB4C0941}"/>
              </a:ext>
            </a:extLst>
          </p:cNvPr>
          <p:cNvPicPr>
            <a:picLocks noChangeAspect="1"/>
          </p:cNvPicPr>
          <p:nvPr/>
        </p:nvPicPr>
        <p:blipFill>
          <a:blip r:embed="rId3"/>
          <a:stretch>
            <a:fillRect/>
          </a:stretch>
        </p:blipFill>
        <p:spPr>
          <a:xfrm>
            <a:off x="1073247" y="1191492"/>
            <a:ext cx="5260990" cy="4320000"/>
          </a:xfrm>
          <a:prstGeom prst="rect">
            <a:avLst/>
          </a:prstGeom>
        </p:spPr>
      </p:pic>
      <mc:AlternateContent xmlns:mc="http://schemas.openxmlformats.org/markup-compatibility/2006">
        <mc:Choice xmlns:a14="http://schemas.microsoft.com/office/drawing/2010/main" Requires="a14">
          <p:sp>
            <p:nvSpPr>
              <p:cNvPr id="5" name="Metin kutusu 4">
                <a:extLst>
                  <a:ext uri="{FF2B5EF4-FFF2-40B4-BE49-F238E27FC236}">
                    <a16:creationId xmlns:a16="http://schemas.microsoft.com/office/drawing/2014/main" id="{C4415C3F-B328-5557-4C79-4DD8E5E9980C}"/>
                  </a:ext>
                </a:extLst>
              </p:cNvPr>
              <p:cNvSpPr txBox="1"/>
              <p:nvPr/>
            </p:nvSpPr>
            <p:spPr>
              <a:xfrm>
                <a:off x="1653823" y="5543570"/>
                <a:ext cx="6107288" cy="3509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tr-TR" i="1" smtClean="0">
                              <a:highlight>
                                <a:srgbClr val="FFFFFF"/>
                              </a:highlight>
                              <a:latin typeface="Cambria Math" panose="02040503050406030204" pitchFamily="18" charset="0"/>
                            </a:rPr>
                          </m:ctrlPr>
                        </m:sSubPr>
                        <m:e>
                          <m:r>
                            <a:rPr lang="tr-TR" i="1">
                              <a:highlight>
                                <a:srgbClr val="FFFFFF"/>
                              </a:highlight>
                              <a:latin typeface="Cambria Math" panose="02040503050406030204" pitchFamily="18" charset="0"/>
                            </a:rPr>
                            <m:t>𝑟</m:t>
                          </m:r>
                        </m:e>
                        <m:sub>
                          <m:r>
                            <a:rPr lang="tr-TR" i="1">
                              <a:highlight>
                                <a:srgbClr val="FFFFFF"/>
                              </a:highlight>
                              <a:latin typeface="Cambria Math" panose="02040503050406030204" pitchFamily="18" charset="0"/>
                            </a:rPr>
                            <m:t>1</m:t>
                          </m:r>
                        </m:sub>
                      </m:sSub>
                      <m:d>
                        <m:dPr>
                          <m:ctrlPr>
                            <a:rPr lang="tr-TR" i="1">
                              <a:highlight>
                                <a:srgbClr val="FFFFFF"/>
                              </a:highlight>
                              <a:latin typeface="Cambria Math" panose="02040503050406030204" pitchFamily="18" charset="0"/>
                            </a:rPr>
                          </m:ctrlPr>
                        </m:dPr>
                        <m:e>
                          <m:r>
                            <a:rPr lang="tr-TR" i="1">
                              <a:highlight>
                                <a:srgbClr val="FFFFFF"/>
                              </a:highlight>
                              <a:latin typeface="Cambria Math" panose="02040503050406030204" pitchFamily="18" charset="0"/>
                            </a:rPr>
                            <m:t>𝑡</m:t>
                          </m:r>
                        </m:e>
                      </m:d>
                      <m:r>
                        <a:rPr lang="tr-TR" i="1">
                          <a:highlight>
                            <a:srgbClr val="FFFFFF"/>
                          </a:highlight>
                          <a:latin typeface="Cambria Math" panose="02040503050406030204" pitchFamily="18" charset="0"/>
                        </a:rPr>
                        <m:t>=</m:t>
                      </m:r>
                      <m:sSup>
                        <m:sSupPr>
                          <m:ctrlPr>
                            <a:rPr lang="tr-TR" i="1">
                              <a:highlight>
                                <a:srgbClr val="FFFFFF"/>
                              </a:highlight>
                              <a:latin typeface="Cambria Math" panose="02040503050406030204" pitchFamily="18" charset="0"/>
                            </a:rPr>
                          </m:ctrlPr>
                        </m:sSupPr>
                        <m:e>
                          <m:r>
                            <a:rPr lang="tr-TR" i="1">
                              <a:highlight>
                                <a:srgbClr val="FFFFFF"/>
                              </a:highlight>
                              <a:latin typeface="Cambria Math" panose="02040503050406030204" pitchFamily="18" charset="0"/>
                            </a:rPr>
                            <m:t>𝑒</m:t>
                          </m:r>
                        </m:e>
                        <m:sup>
                          <m:r>
                            <m:rPr>
                              <m:nor/>
                            </m:rPr>
                            <a:rPr lang="tr-TR" i="1" dirty="0">
                              <a:highlight>
                                <a:srgbClr val="FFFFFF"/>
                              </a:highlight>
                              <a:latin typeface="Cambria Math" panose="02040503050406030204" pitchFamily="18" charset="0"/>
                            </a:rPr>
                            <m:t>−(0.5|</m:t>
                          </m:r>
                          <m:r>
                            <m:rPr>
                              <m:nor/>
                            </m:rPr>
                            <a:rPr lang="el-GR" i="1" dirty="0">
                              <a:highlight>
                                <a:srgbClr val="FFFFFF"/>
                              </a:highlight>
                              <a:latin typeface="Cambria Math" panose="02040503050406030204" pitchFamily="18" charset="0"/>
                            </a:rPr>
                            <m:t>θ</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m:t>
                          </m:r>
                          <m:r>
                            <m:rPr>
                              <m:nor/>
                            </m:rPr>
                            <a:rPr lang="el-GR" i="1" dirty="0">
                              <a:highlight>
                                <a:srgbClr val="FFFFFF"/>
                              </a:highlight>
                              <a:latin typeface="Cambria Math" panose="02040503050406030204" pitchFamily="18" charset="0"/>
                            </a:rPr>
                            <m:t>θ</m:t>
                          </m:r>
                          <m:r>
                            <m:rPr>
                              <m:nor/>
                            </m:rPr>
                            <a:rPr lang="el-GR" i="1" dirty="0">
                              <a:highlight>
                                <a:srgbClr val="FFFFFF"/>
                              </a:highlight>
                              <a:latin typeface="Cambria Math" panose="02040503050406030204" pitchFamily="18" charset="0"/>
                            </a:rPr>
                            <m:t>|+0.5|</m:t>
                          </m:r>
                          <m:r>
                            <m:rPr>
                              <m:nor/>
                            </m:rPr>
                            <a:rPr lang="el-GR" i="1" dirty="0">
                              <a:highlight>
                                <a:srgbClr val="FFFFFF"/>
                              </a:highlight>
                              <a:latin typeface="Cambria Math" panose="02040503050406030204" pitchFamily="18" charset="0"/>
                            </a:rPr>
                            <m:t>φ</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m:t>
                          </m:r>
                          <m:r>
                            <m:rPr>
                              <m:nor/>
                            </m:rPr>
                            <a:rPr lang="el-GR" i="1" dirty="0">
                              <a:highlight>
                                <a:srgbClr val="FFFFFF"/>
                              </a:highlight>
                              <a:latin typeface="Cambria Math" panose="02040503050406030204" pitchFamily="18" charset="0"/>
                            </a:rPr>
                            <m:t>φ</m:t>
                          </m:r>
                          <m:r>
                            <m:rPr>
                              <m:nor/>
                            </m:rPr>
                            <a:rPr lang="el-GR" i="1" dirty="0">
                              <a:highlight>
                                <a:srgbClr val="FFFFFF"/>
                              </a:highlight>
                              <a:latin typeface="Cambria Math" panose="02040503050406030204" pitchFamily="18" charset="0"/>
                            </a:rPr>
                            <m:t>|)</m:t>
                          </m:r>
                        </m:sup>
                      </m:sSup>
                    </m:oMath>
                  </m:oMathPara>
                </a14:m>
                <a:endParaRPr lang="tr-TR" i="1" dirty="0"/>
              </a:p>
            </p:txBody>
          </p:sp>
        </mc:Choice>
        <mc:Fallback>
          <p:sp>
            <p:nvSpPr>
              <p:cNvPr id="5" name="Metin kutusu 4">
                <a:extLst>
                  <a:ext uri="{FF2B5EF4-FFF2-40B4-BE49-F238E27FC236}">
                    <a16:creationId xmlns:a16="http://schemas.microsoft.com/office/drawing/2014/main" id="{C4415C3F-B328-5557-4C79-4DD8E5E9980C}"/>
                  </a:ext>
                </a:extLst>
              </p:cNvPr>
              <p:cNvSpPr txBox="1">
                <a:spLocks noRot="1" noChangeAspect="1" noMove="1" noResize="1" noEditPoints="1" noAdjustHandles="1" noChangeArrowheads="1" noChangeShapeType="1" noTextEdit="1"/>
              </p:cNvSpPr>
              <p:nvPr/>
            </p:nvSpPr>
            <p:spPr>
              <a:xfrm>
                <a:off x="1653823" y="5543570"/>
                <a:ext cx="6107288" cy="350930"/>
              </a:xfrm>
              <a:prstGeom prst="rect">
                <a:avLst/>
              </a:prstGeom>
              <a:blipFill>
                <a:blip r:embed="rId4"/>
                <a:stretch>
                  <a:fillRect t="-8621"/>
                </a:stretch>
              </a:blipFill>
            </p:spPr>
            <p:txBody>
              <a:bodyPr/>
              <a:lstStyle/>
              <a:p>
                <a:r>
                  <a:rPr lang="en-US">
                    <a:noFill/>
                  </a:rPr>
                  <a:t> </a:t>
                </a:r>
              </a:p>
            </p:txBody>
          </p:sp>
        </mc:Fallback>
      </mc:AlternateContent>
    </p:spTree>
    <p:extLst>
      <p:ext uri="{BB962C8B-B14F-4D97-AF65-F5344CB8AC3E}">
        <p14:creationId xmlns:p14="http://schemas.microsoft.com/office/powerpoint/2010/main" val="4109656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err="1"/>
              <a:t>Trainig</a:t>
            </a:r>
            <a:r>
              <a:rPr lang="tr-TR" dirty="0"/>
              <a:t> </a:t>
            </a:r>
            <a:r>
              <a:rPr lang="tr-TR" dirty="0" err="1"/>
              <a:t>Results</a:t>
            </a:r>
            <a:r>
              <a:rPr lang="tr-TR" dirty="0"/>
              <a:t> 2</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44" name="Google Shape;344;p26"/>
          <p:cNvSpPr txBox="1"/>
          <p:nvPr/>
        </p:nvSpPr>
        <p:spPr>
          <a:xfrm>
            <a:off x="7574844" y="1201213"/>
            <a:ext cx="3543908"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pic>
        <p:nvPicPr>
          <p:cNvPr id="3" name="Resim 2">
            <a:extLst>
              <a:ext uri="{FF2B5EF4-FFF2-40B4-BE49-F238E27FC236}">
                <a16:creationId xmlns:a16="http://schemas.microsoft.com/office/drawing/2014/main" id="{570EE4FB-385E-AF73-20C7-2976DA197054}"/>
              </a:ext>
            </a:extLst>
          </p:cNvPr>
          <p:cNvPicPr>
            <a:picLocks noChangeAspect="1"/>
          </p:cNvPicPr>
          <p:nvPr/>
        </p:nvPicPr>
        <p:blipFill>
          <a:blip r:embed="rId3"/>
          <a:stretch>
            <a:fillRect/>
          </a:stretch>
        </p:blipFill>
        <p:spPr>
          <a:xfrm>
            <a:off x="1073247" y="1191492"/>
            <a:ext cx="5400000" cy="4320000"/>
          </a:xfrm>
          <a:prstGeom prst="rect">
            <a:avLst/>
          </a:prstGeom>
        </p:spPr>
      </p:pic>
      <mc:AlternateContent xmlns:mc="http://schemas.openxmlformats.org/markup-compatibility/2006">
        <mc:Choice xmlns:a14="http://schemas.microsoft.com/office/drawing/2010/main" Requires="a14">
          <p:sp>
            <p:nvSpPr>
              <p:cNvPr id="5" name="Metin kutusu 4">
                <a:extLst>
                  <a:ext uri="{FF2B5EF4-FFF2-40B4-BE49-F238E27FC236}">
                    <a16:creationId xmlns:a16="http://schemas.microsoft.com/office/drawing/2014/main" id="{6028255E-F5ED-AE21-95B5-0E6AE0F2D42F}"/>
                  </a:ext>
                </a:extLst>
              </p:cNvPr>
              <p:cNvSpPr txBox="1"/>
              <p:nvPr/>
            </p:nvSpPr>
            <p:spPr>
              <a:xfrm>
                <a:off x="1710268" y="5511492"/>
                <a:ext cx="6107288" cy="33118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tr-TR" i="1" smtClean="0">
                              <a:highlight>
                                <a:srgbClr val="FFFFFF"/>
                              </a:highlight>
                              <a:latin typeface="Cambria Math" panose="02040503050406030204" pitchFamily="18" charset="0"/>
                            </a:rPr>
                          </m:ctrlPr>
                        </m:sSubPr>
                        <m:e>
                          <m:r>
                            <a:rPr lang="tr-TR" i="1">
                              <a:highlight>
                                <a:srgbClr val="FFFFFF"/>
                              </a:highlight>
                              <a:latin typeface="Cambria Math" panose="02040503050406030204" pitchFamily="18" charset="0"/>
                            </a:rPr>
                            <m:t>𝑟</m:t>
                          </m:r>
                        </m:e>
                        <m:sub>
                          <m:r>
                            <a:rPr lang="tr-TR" i="1">
                              <a:highlight>
                                <a:srgbClr val="FFFFFF"/>
                              </a:highlight>
                              <a:latin typeface="Cambria Math" panose="02040503050406030204" pitchFamily="18" charset="0"/>
                            </a:rPr>
                            <m:t>2</m:t>
                          </m:r>
                        </m:sub>
                      </m:sSub>
                      <m:d>
                        <m:dPr>
                          <m:ctrlPr>
                            <a:rPr lang="tr-TR" i="1">
                              <a:highlight>
                                <a:srgbClr val="FFFFFF"/>
                              </a:highlight>
                              <a:latin typeface="Cambria Math" panose="02040503050406030204" pitchFamily="18" charset="0"/>
                            </a:rPr>
                          </m:ctrlPr>
                        </m:dPr>
                        <m:e>
                          <m:r>
                            <a:rPr lang="tr-TR" i="1">
                              <a:highlight>
                                <a:srgbClr val="FFFFFF"/>
                              </a:highlight>
                              <a:latin typeface="Cambria Math" panose="02040503050406030204" pitchFamily="18" charset="0"/>
                            </a:rPr>
                            <m:t>𝑡</m:t>
                          </m:r>
                        </m:e>
                      </m:d>
                      <m:r>
                        <a:rPr lang="tr-TR" i="1">
                          <a:highlight>
                            <a:srgbClr val="FFFFFF"/>
                          </a:highlight>
                          <a:latin typeface="Cambria Math" panose="02040503050406030204" pitchFamily="18" charset="0"/>
                        </a:rPr>
                        <m:t>=−(</m:t>
                      </m:r>
                      <m:sSup>
                        <m:sSupPr>
                          <m:ctrlPr>
                            <a:rPr lang="tr-TR" i="1">
                              <a:highlight>
                                <a:srgbClr val="FFFFFF"/>
                              </a:highlight>
                              <a:latin typeface="Cambria Math" panose="02040503050406030204" pitchFamily="18" charset="0"/>
                            </a:rPr>
                          </m:ctrlPr>
                        </m:sSupPr>
                        <m:e>
                          <m:r>
                            <m:rPr>
                              <m:nor/>
                            </m:rPr>
                            <a:rPr lang="tr-TR" i="1">
                              <a:highlight>
                                <a:srgbClr val="FFFFFF"/>
                              </a:highlight>
                              <a:latin typeface="Cambria Math" panose="02040503050406030204" pitchFamily="18" charset="0"/>
                            </a:rPr>
                            <m:t>0.3</m:t>
                          </m:r>
                          <m:r>
                            <m:rPr>
                              <m:nor/>
                            </m:rPr>
                            <a:rPr lang="tr-TR" i="1" dirty="0">
                              <a:highlight>
                                <a:srgbClr val="FFFFFF"/>
                              </a:highlight>
                              <a:latin typeface="Cambria Math" panose="02040503050406030204" pitchFamily="18" charset="0"/>
                            </a:rPr>
                            <m:t>(</m:t>
                          </m:r>
                          <m:r>
                            <m:rPr>
                              <m:nor/>
                            </m:rPr>
                            <a:rPr lang="el-GR" i="1" dirty="0">
                              <a:highlight>
                                <a:srgbClr val="FFFFFF"/>
                              </a:highlight>
                              <a:latin typeface="Cambria Math" panose="02040503050406030204" pitchFamily="18" charset="0"/>
                            </a:rPr>
                            <m:t>θ</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 </m:t>
                          </m:r>
                          <m:r>
                            <m:rPr>
                              <m:nor/>
                            </m:rPr>
                            <a:rPr lang="el-GR" i="1" dirty="0">
                              <a:highlight>
                                <a:srgbClr val="FFFFFF"/>
                              </a:highlight>
                              <a:latin typeface="Cambria Math" panose="02040503050406030204" pitchFamily="18" charset="0"/>
                            </a:rPr>
                            <m:t>θ</m:t>
                          </m:r>
                          <m:r>
                            <m:rPr>
                              <m:nor/>
                            </m:rPr>
                            <a:rPr lang="el-GR" i="1" dirty="0">
                              <a:highlight>
                                <a:srgbClr val="FFFFFF"/>
                              </a:highlight>
                              <a:latin typeface="Cambria Math" panose="02040503050406030204" pitchFamily="18" charset="0"/>
                            </a:rPr>
                            <m:t>)</m:t>
                          </m:r>
                        </m:e>
                        <m:sup>
                          <m:r>
                            <a:rPr lang="tr-TR" i="1">
                              <a:highlight>
                                <a:srgbClr val="FFFFFF"/>
                              </a:highlight>
                              <a:latin typeface="Cambria Math" panose="02040503050406030204" pitchFamily="18" charset="0"/>
                            </a:rPr>
                            <m:t>2</m:t>
                          </m:r>
                        </m:sup>
                      </m:sSup>
                      <m:r>
                        <a:rPr lang="tr-TR" i="1">
                          <a:highlight>
                            <a:srgbClr val="FFFFFF"/>
                          </a:highlight>
                          <a:latin typeface="Cambria Math" panose="02040503050406030204" pitchFamily="18" charset="0"/>
                        </a:rPr>
                        <m:t>+</m:t>
                      </m:r>
                      <m:sSup>
                        <m:sSupPr>
                          <m:ctrlPr>
                            <a:rPr lang="tr-TR" i="1">
                              <a:highlight>
                                <a:srgbClr val="FFFFFF"/>
                              </a:highlight>
                              <a:latin typeface="Cambria Math" panose="02040503050406030204" pitchFamily="18" charset="0"/>
                            </a:rPr>
                          </m:ctrlPr>
                        </m:sSupPr>
                        <m:e>
                          <m:r>
                            <a:rPr lang="tr-TR" i="1">
                              <a:highlight>
                                <a:srgbClr val="FFFFFF"/>
                              </a:highlight>
                              <a:latin typeface="Cambria Math" panose="02040503050406030204" pitchFamily="18" charset="0"/>
                            </a:rPr>
                            <m:t>0.3</m:t>
                          </m:r>
                          <m:r>
                            <m:rPr>
                              <m:nor/>
                            </m:rPr>
                            <a:rPr lang="el-GR" i="1" dirty="0">
                              <a:highlight>
                                <a:srgbClr val="FFFFFF"/>
                              </a:highlight>
                              <a:latin typeface="Cambria Math" panose="02040503050406030204" pitchFamily="18" charset="0"/>
                            </a:rPr>
                            <m:t>(</m:t>
                          </m:r>
                          <m:r>
                            <m:rPr>
                              <m:nor/>
                            </m:rPr>
                            <a:rPr lang="el-GR" i="1" dirty="0">
                              <a:highlight>
                                <a:srgbClr val="FFFFFF"/>
                              </a:highlight>
                              <a:latin typeface="Cambria Math" panose="02040503050406030204" pitchFamily="18" charset="0"/>
                            </a:rPr>
                            <m:t>φ</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 </m:t>
                          </m:r>
                          <m:r>
                            <m:rPr>
                              <m:nor/>
                            </m:rPr>
                            <a:rPr lang="el-GR" i="1" dirty="0">
                              <a:highlight>
                                <a:srgbClr val="FFFFFF"/>
                              </a:highlight>
                              <a:latin typeface="Cambria Math" panose="02040503050406030204" pitchFamily="18" charset="0"/>
                            </a:rPr>
                            <m:t>φ</m:t>
                          </m:r>
                          <m:r>
                            <m:rPr>
                              <m:nor/>
                            </m:rPr>
                            <a:rPr lang="el-GR" i="1" dirty="0">
                              <a:highlight>
                                <a:srgbClr val="FFFFFF"/>
                              </a:highlight>
                              <a:latin typeface="Cambria Math" panose="02040503050406030204" pitchFamily="18" charset="0"/>
                            </a:rPr>
                            <m:t>)</m:t>
                          </m:r>
                        </m:e>
                        <m:sup>
                          <m:r>
                            <a:rPr lang="tr-TR" i="1">
                              <a:highlight>
                                <a:srgbClr val="FFFFFF"/>
                              </a:highlight>
                              <a:latin typeface="Cambria Math" panose="02040503050406030204" pitchFamily="18" charset="0"/>
                            </a:rPr>
                            <m:t>2</m:t>
                          </m:r>
                        </m:sup>
                      </m:sSup>
                      <m:r>
                        <a:rPr lang="tr-TR" i="1">
                          <a:highlight>
                            <a:srgbClr val="FFFFFF"/>
                          </a:highlight>
                          <a:latin typeface="Cambria Math" panose="02040503050406030204" pitchFamily="18" charset="0"/>
                        </a:rPr>
                        <m:t>+0.15</m:t>
                      </m:r>
                      <m:d>
                        <m:dPr>
                          <m:ctrlPr>
                            <a:rPr lang="tr-TR" i="1">
                              <a:highlight>
                                <a:srgbClr val="FFFFFF"/>
                              </a:highlight>
                              <a:latin typeface="Cambria Math" panose="02040503050406030204" pitchFamily="18" charset="0"/>
                            </a:rPr>
                          </m:ctrlPr>
                        </m:dPr>
                        <m:e>
                          <m:d>
                            <m:dPr>
                              <m:begChr m:val="|"/>
                              <m:endChr m:val="|"/>
                              <m:ctrlPr>
                                <a:rPr lang="tr-TR" i="1">
                                  <a:highlight>
                                    <a:srgbClr val="FFFFFF"/>
                                  </a:highlight>
                                  <a:latin typeface="Cambria Math" panose="02040503050406030204" pitchFamily="18" charset="0"/>
                                </a:rPr>
                              </m:ctrlPr>
                            </m:dPr>
                            <m:e>
                              <m:r>
                                <a:rPr lang="tr-TR" i="1">
                                  <a:highlight>
                                    <a:srgbClr val="FFFFFF"/>
                                  </a:highlight>
                                  <a:latin typeface="Cambria Math" panose="02040503050406030204" pitchFamily="18" charset="0"/>
                                </a:rPr>
                                <m:t>𝑝</m:t>
                              </m:r>
                            </m:e>
                          </m:d>
                          <m:r>
                            <a:rPr lang="tr-TR" i="1">
                              <a:highlight>
                                <a:srgbClr val="FFFFFF"/>
                              </a:highlight>
                              <a:latin typeface="Cambria Math" panose="02040503050406030204" pitchFamily="18" charset="0"/>
                            </a:rPr>
                            <m:t>+</m:t>
                          </m:r>
                          <m:d>
                            <m:dPr>
                              <m:begChr m:val="|"/>
                              <m:endChr m:val="|"/>
                              <m:ctrlPr>
                                <a:rPr lang="tr-TR" i="1">
                                  <a:highlight>
                                    <a:srgbClr val="FFFFFF"/>
                                  </a:highlight>
                                  <a:latin typeface="Cambria Math" panose="02040503050406030204" pitchFamily="18" charset="0"/>
                                </a:rPr>
                              </m:ctrlPr>
                            </m:dPr>
                            <m:e>
                              <m:r>
                                <a:rPr lang="tr-TR" i="1">
                                  <a:highlight>
                                    <a:srgbClr val="FFFFFF"/>
                                  </a:highlight>
                                  <a:latin typeface="Cambria Math" panose="02040503050406030204" pitchFamily="18" charset="0"/>
                                </a:rPr>
                                <m:t>𝑞</m:t>
                              </m:r>
                            </m:e>
                          </m:d>
                        </m:e>
                      </m:d>
                      <m:r>
                        <a:rPr lang="tr-TR" i="1">
                          <a:highlight>
                            <a:srgbClr val="FFFFFF"/>
                          </a:highlight>
                          <a:latin typeface="Cambria Math" panose="02040503050406030204" pitchFamily="18" charset="0"/>
                        </a:rPr>
                        <m:t>+0.1(</m:t>
                      </m:r>
                      <m:sSup>
                        <m:sSupPr>
                          <m:ctrlPr>
                            <a:rPr lang="tr-TR" i="1">
                              <a:highlight>
                                <a:srgbClr val="FFFFFF"/>
                              </a:highlight>
                              <a:latin typeface="Cambria Math" panose="02040503050406030204" pitchFamily="18" charset="0"/>
                            </a:rPr>
                          </m:ctrlPr>
                        </m:sSupPr>
                        <m:e>
                          <m:sSub>
                            <m:sSubPr>
                              <m:ctrlPr>
                                <a:rPr lang="en-US" i="1">
                                  <a:highlight>
                                    <a:srgbClr val="FFFFFF"/>
                                  </a:highlight>
                                  <a:latin typeface="Cambria Math" panose="02040503050406030204" pitchFamily="18" charset="0"/>
                                </a:rPr>
                              </m:ctrlPr>
                            </m:sSubPr>
                            <m:e>
                              <m:r>
                                <a:rPr lang="en-US" i="1">
                                  <a:highlight>
                                    <a:srgbClr val="FFFFFF"/>
                                  </a:highlight>
                                  <a:latin typeface="Cambria Math" panose="02040503050406030204" pitchFamily="18" charset="0"/>
                                </a:rPr>
                                <m:t>𝜏</m:t>
                              </m:r>
                            </m:e>
                            <m:sub>
                              <m:r>
                                <m:rPr>
                                  <m:nor/>
                                </m:rPr>
                                <a:rPr lang="el-GR" i="1" dirty="0">
                                  <a:highlight>
                                    <a:srgbClr val="FFFFFF"/>
                                  </a:highlight>
                                  <a:latin typeface="Cambria Math" panose="02040503050406030204" pitchFamily="18" charset="0"/>
                                </a:rPr>
                                <m:t>θ</m:t>
                              </m:r>
                            </m:sub>
                          </m:sSub>
                        </m:e>
                        <m:sup>
                          <m:r>
                            <a:rPr lang="tr-TR" i="1">
                              <a:highlight>
                                <a:srgbClr val="FFFFFF"/>
                              </a:highlight>
                              <a:latin typeface="Cambria Math" panose="02040503050406030204" pitchFamily="18" charset="0"/>
                            </a:rPr>
                            <m:t>2</m:t>
                          </m:r>
                        </m:sup>
                      </m:sSup>
                      <m:r>
                        <a:rPr lang="tr-TR" i="1">
                          <a:highlight>
                            <a:srgbClr val="FFFFFF"/>
                          </a:highlight>
                          <a:latin typeface="Cambria Math" panose="02040503050406030204" pitchFamily="18" charset="0"/>
                        </a:rPr>
                        <m:t>+</m:t>
                      </m:r>
                      <m:sSup>
                        <m:sSupPr>
                          <m:ctrlPr>
                            <a:rPr lang="tr-TR" i="1">
                              <a:highlight>
                                <a:srgbClr val="FFFFFF"/>
                              </a:highlight>
                              <a:latin typeface="Cambria Math" panose="02040503050406030204" pitchFamily="18" charset="0"/>
                            </a:rPr>
                          </m:ctrlPr>
                        </m:sSupPr>
                        <m:e>
                          <m:sSub>
                            <m:sSubPr>
                              <m:ctrlPr>
                                <a:rPr lang="en-US" i="1">
                                  <a:highlight>
                                    <a:srgbClr val="FFFFFF"/>
                                  </a:highlight>
                                  <a:latin typeface="Cambria Math" panose="02040503050406030204" pitchFamily="18" charset="0"/>
                                </a:rPr>
                              </m:ctrlPr>
                            </m:sSubPr>
                            <m:e>
                              <m:r>
                                <a:rPr lang="en-US" i="1">
                                  <a:highlight>
                                    <a:srgbClr val="FFFFFF"/>
                                  </a:highlight>
                                  <a:latin typeface="Cambria Math" panose="02040503050406030204" pitchFamily="18" charset="0"/>
                                </a:rPr>
                                <m:t>𝜏</m:t>
                              </m:r>
                            </m:e>
                            <m:sub>
                              <m:r>
                                <a:rPr lang="en-US" i="1">
                                  <a:highlight>
                                    <a:srgbClr val="FFFFFF"/>
                                  </a:highlight>
                                  <a:latin typeface="Cambria Math" panose="02040503050406030204" pitchFamily="18" charset="0"/>
                                </a:rPr>
                                <m:t>𝜑</m:t>
                              </m:r>
                            </m:sub>
                          </m:sSub>
                        </m:e>
                        <m:sup>
                          <m:r>
                            <a:rPr lang="tr-TR" i="1">
                              <a:highlight>
                                <a:srgbClr val="FFFFFF"/>
                              </a:highlight>
                              <a:latin typeface="Cambria Math" panose="02040503050406030204" pitchFamily="18" charset="0"/>
                            </a:rPr>
                            <m:t>2</m:t>
                          </m:r>
                        </m:sup>
                      </m:sSup>
                      <m:r>
                        <a:rPr lang="tr-TR" i="1">
                          <a:highlight>
                            <a:srgbClr val="FFFFFF"/>
                          </a:highlight>
                          <a:latin typeface="Cambria Math" panose="02040503050406030204" pitchFamily="18" charset="0"/>
                        </a:rPr>
                        <m:t>))</m:t>
                      </m:r>
                    </m:oMath>
                  </m:oMathPara>
                </a14:m>
                <a:endParaRPr lang="tr-TR" i="1" dirty="0">
                  <a:highlight>
                    <a:srgbClr val="FFFFFF"/>
                  </a:highlight>
                  <a:latin typeface="Cambria Math" panose="02040503050406030204" pitchFamily="18" charset="0"/>
                </a:endParaRPr>
              </a:p>
            </p:txBody>
          </p:sp>
        </mc:Choice>
        <mc:Fallback>
          <p:sp>
            <p:nvSpPr>
              <p:cNvPr id="5" name="Metin kutusu 4">
                <a:extLst>
                  <a:ext uri="{FF2B5EF4-FFF2-40B4-BE49-F238E27FC236}">
                    <a16:creationId xmlns:a16="http://schemas.microsoft.com/office/drawing/2014/main" id="{6028255E-F5ED-AE21-95B5-0E6AE0F2D42F}"/>
                  </a:ext>
                </a:extLst>
              </p:cNvPr>
              <p:cNvSpPr txBox="1">
                <a:spLocks noRot="1" noChangeAspect="1" noMove="1" noResize="1" noEditPoints="1" noAdjustHandles="1" noChangeArrowheads="1" noChangeShapeType="1" noTextEdit="1"/>
              </p:cNvSpPr>
              <p:nvPr/>
            </p:nvSpPr>
            <p:spPr>
              <a:xfrm>
                <a:off x="1710268" y="5511492"/>
                <a:ext cx="6107288" cy="331181"/>
              </a:xfrm>
              <a:prstGeom prst="rect">
                <a:avLst/>
              </a:prstGeom>
              <a:blipFill>
                <a:blip r:embed="rId4"/>
                <a:stretch>
                  <a:fillRect b="-1852"/>
                </a:stretch>
              </a:blipFill>
            </p:spPr>
            <p:txBody>
              <a:bodyPr/>
              <a:lstStyle/>
              <a:p>
                <a:r>
                  <a:rPr lang="en-US">
                    <a:noFill/>
                  </a:rPr>
                  <a:t> </a:t>
                </a:r>
              </a:p>
            </p:txBody>
          </p:sp>
        </mc:Fallback>
      </mc:AlternateContent>
    </p:spTree>
    <p:extLst>
      <p:ext uri="{BB962C8B-B14F-4D97-AF65-F5344CB8AC3E}">
        <p14:creationId xmlns:p14="http://schemas.microsoft.com/office/powerpoint/2010/main" val="2110601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err="1"/>
              <a:t>Trainig</a:t>
            </a:r>
            <a:r>
              <a:rPr lang="tr-TR" dirty="0"/>
              <a:t> </a:t>
            </a:r>
            <a:r>
              <a:rPr lang="tr-TR" dirty="0" err="1"/>
              <a:t>Results</a:t>
            </a:r>
            <a:r>
              <a:rPr lang="tr-TR" dirty="0"/>
              <a:t> 3</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44" name="Google Shape;344;p26"/>
          <p:cNvSpPr txBox="1"/>
          <p:nvPr/>
        </p:nvSpPr>
        <p:spPr>
          <a:xfrm>
            <a:off x="6784623" y="1201213"/>
            <a:ext cx="4334130"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598932" marR="0" lvl="1" algn="just" rtl="0">
              <a:lnSpc>
                <a:spcPct val="110000"/>
              </a:lnSpc>
              <a:spcBef>
                <a:spcPts val="600"/>
              </a:spcBef>
              <a:spcAft>
                <a:spcPts val="0"/>
              </a:spcAft>
              <a:buClr>
                <a:schemeClr val="accent1"/>
              </a:buClr>
              <a:buSzPct val="119999"/>
            </a:pPr>
            <a:endParaRPr lang="tr-TR" sz="2400" dirty="0">
              <a:solidFill>
                <a:schemeClr val="dk1"/>
              </a:solidFill>
              <a:latin typeface="+mj-lt"/>
            </a:endParaRPr>
          </a:p>
          <a:p>
            <a:pPr marL="598932" marR="0" lvl="1" algn="just" rtl="0">
              <a:lnSpc>
                <a:spcPct val="110000"/>
              </a:lnSpc>
              <a:spcBef>
                <a:spcPts val="600"/>
              </a:spcBef>
              <a:spcAft>
                <a:spcPts val="0"/>
              </a:spcAft>
              <a:buClr>
                <a:schemeClr val="accent1"/>
              </a:buClr>
              <a:buSzPct val="119999"/>
            </a:pPr>
            <a:endParaRPr lang="tr-TR" sz="2400" b="0" i="0" u="none" strike="noStrike" cap="none" dirty="0">
              <a:solidFill>
                <a:schemeClr val="dk1"/>
              </a:solidFill>
              <a:latin typeface="+mj-lt"/>
              <a:ea typeface="Arial"/>
              <a:cs typeface="Arial"/>
              <a:sym typeface="Arial"/>
            </a:endParaRPr>
          </a:p>
        </p:txBody>
      </p:sp>
      <p:pic>
        <p:nvPicPr>
          <p:cNvPr id="3" name="Resim 2">
            <a:extLst>
              <a:ext uri="{FF2B5EF4-FFF2-40B4-BE49-F238E27FC236}">
                <a16:creationId xmlns:a16="http://schemas.microsoft.com/office/drawing/2014/main" id="{BC4950CF-C334-EE8B-105C-8A7A89932F08}"/>
              </a:ext>
            </a:extLst>
          </p:cNvPr>
          <p:cNvPicPr>
            <a:picLocks noChangeAspect="1"/>
          </p:cNvPicPr>
          <p:nvPr/>
        </p:nvPicPr>
        <p:blipFill>
          <a:blip r:embed="rId3"/>
          <a:stretch>
            <a:fillRect/>
          </a:stretch>
        </p:blipFill>
        <p:spPr>
          <a:xfrm>
            <a:off x="1073247" y="1191492"/>
            <a:ext cx="5154059" cy="4320000"/>
          </a:xfrm>
          <a:prstGeom prst="rect">
            <a:avLst/>
          </a:prstGeom>
        </p:spPr>
      </p:pic>
      <mc:AlternateContent xmlns:mc="http://schemas.openxmlformats.org/markup-compatibility/2006">
        <mc:Choice xmlns:a14="http://schemas.microsoft.com/office/drawing/2010/main" Requires="a14">
          <p:sp>
            <p:nvSpPr>
              <p:cNvPr id="7" name="Metin kutusu 6">
                <a:extLst>
                  <a:ext uri="{FF2B5EF4-FFF2-40B4-BE49-F238E27FC236}">
                    <a16:creationId xmlns:a16="http://schemas.microsoft.com/office/drawing/2014/main" id="{52AEA9C8-F598-37B5-43F3-9A88203C9132}"/>
                  </a:ext>
                </a:extLst>
              </p:cNvPr>
              <p:cNvSpPr txBox="1"/>
              <p:nvPr/>
            </p:nvSpPr>
            <p:spPr>
              <a:xfrm>
                <a:off x="1436511" y="5578309"/>
                <a:ext cx="6214532"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tr-TR" i="1" smtClean="0">
                              <a:highlight>
                                <a:srgbClr val="FFFFFF"/>
                              </a:highlight>
                              <a:latin typeface="Cambria Math" panose="02040503050406030204" pitchFamily="18" charset="0"/>
                            </a:rPr>
                          </m:ctrlPr>
                        </m:sSubPr>
                        <m:e>
                          <m:r>
                            <a:rPr lang="tr-TR" i="1">
                              <a:highlight>
                                <a:srgbClr val="FFFFFF"/>
                              </a:highlight>
                              <a:latin typeface="Cambria Math" panose="02040503050406030204" pitchFamily="18" charset="0"/>
                            </a:rPr>
                            <m:t>𝑟</m:t>
                          </m:r>
                        </m:e>
                        <m:sub>
                          <m:r>
                            <a:rPr lang="tr-TR" b="0" i="1" smtClean="0">
                              <a:highlight>
                                <a:srgbClr val="FFFFFF"/>
                              </a:highlight>
                              <a:latin typeface="Cambria Math" panose="02040503050406030204" pitchFamily="18" charset="0"/>
                            </a:rPr>
                            <m:t>3</m:t>
                          </m:r>
                        </m:sub>
                      </m:sSub>
                      <m:d>
                        <m:dPr>
                          <m:ctrlPr>
                            <a:rPr lang="tr-TR" i="1">
                              <a:highlight>
                                <a:srgbClr val="FFFFFF"/>
                              </a:highlight>
                              <a:latin typeface="Cambria Math" panose="02040503050406030204" pitchFamily="18" charset="0"/>
                            </a:rPr>
                          </m:ctrlPr>
                        </m:dPr>
                        <m:e>
                          <m:r>
                            <a:rPr lang="tr-TR" i="1">
                              <a:highlight>
                                <a:srgbClr val="FFFFFF"/>
                              </a:highlight>
                              <a:latin typeface="Cambria Math" panose="02040503050406030204" pitchFamily="18" charset="0"/>
                            </a:rPr>
                            <m:t>𝑡</m:t>
                          </m:r>
                        </m:e>
                      </m:d>
                      <m:r>
                        <a:rPr lang="tr-TR" i="1">
                          <a:highlight>
                            <a:srgbClr val="FFFFFF"/>
                          </a:highlight>
                          <a:latin typeface="Cambria Math" panose="02040503050406030204" pitchFamily="18" charset="0"/>
                        </a:rPr>
                        <m:t>=−(</m:t>
                      </m:r>
                      <m:sSup>
                        <m:sSupPr>
                          <m:ctrlPr>
                            <a:rPr lang="tr-TR" i="1">
                              <a:highlight>
                                <a:srgbClr val="FFFFFF"/>
                              </a:highlight>
                              <a:latin typeface="Cambria Math" panose="02040503050406030204" pitchFamily="18" charset="0"/>
                            </a:rPr>
                          </m:ctrlPr>
                        </m:sSupPr>
                        <m:e>
                          <m:r>
                            <m:rPr>
                              <m:nor/>
                            </m:rPr>
                            <a:rPr lang="tr-TR" i="1" dirty="0">
                              <a:highlight>
                                <a:srgbClr val="FFFFFF"/>
                              </a:highlight>
                              <a:latin typeface="Cambria Math" panose="02040503050406030204" pitchFamily="18" charset="0"/>
                            </a:rPr>
                            <m:t>(</m:t>
                          </m:r>
                          <m:r>
                            <m:rPr>
                              <m:nor/>
                            </m:rPr>
                            <a:rPr lang="el-GR" i="1" dirty="0">
                              <a:highlight>
                                <a:srgbClr val="FFFFFF"/>
                              </a:highlight>
                              <a:latin typeface="Cambria Math" panose="02040503050406030204" pitchFamily="18" charset="0"/>
                            </a:rPr>
                            <m:t>θ</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 </m:t>
                          </m:r>
                          <m:r>
                            <m:rPr>
                              <m:nor/>
                            </m:rPr>
                            <a:rPr lang="el-GR" i="1" dirty="0">
                              <a:highlight>
                                <a:srgbClr val="FFFFFF"/>
                              </a:highlight>
                              <a:latin typeface="Cambria Math" panose="02040503050406030204" pitchFamily="18" charset="0"/>
                            </a:rPr>
                            <m:t>θ</m:t>
                          </m:r>
                          <m:r>
                            <m:rPr>
                              <m:nor/>
                            </m:rPr>
                            <a:rPr lang="el-GR" i="1" dirty="0">
                              <a:highlight>
                                <a:srgbClr val="FFFFFF"/>
                              </a:highlight>
                              <a:latin typeface="Cambria Math" panose="02040503050406030204" pitchFamily="18" charset="0"/>
                            </a:rPr>
                            <m:t>)</m:t>
                          </m:r>
                        </m:e>
                        <m:sup>
                          <m:r>
                            <a:rPr lang="tr-TR" i="1">
                              <a:highlight>
                                <a:srgbClr val="FFFFFF"/>
                              </a:highlight>
                              <a:latin typeface="Cambria Math" panose="02040503050406030204" pitchFamily="18" charset="0"/>
                            </a:rPr>
                            <m:t>2</m:t>
                          </m:r>
                        </m:sup>
                      </m:sSup>
                      <m:r>
                        <a:rPr lang="tr-TR" i="1">
                          <a:highlight>
                            <a:srgbClr val="FFFFFF"/>
                          </a:highlight>
                          <a:latin typeface="Cambria Math" panose="02040503050406030204" pitchFamily="18" charset="0"/>
                        </a:rPr>
                        <m:t>+</m:t>
                      </m:r>
                      <m:sSup>
                        <m:sSupPr>
                          <m:ctrlPr>
                            <a:rPr lang="tr-TR" i="1">
                              <a:highlight>
                                <a:srgbClr val="FFFFFF"/>
                              </a:highlight>
                              <a:latin typeface="Cambria Math" panose="02040503050406030204" pitchFamily="18" charset="0"/>
                            </a:rPr>
                          </m:ctrlPr>
                        </m:sSupPr>
                        <m:e>
                          <m:r>
                            <m:rPr>
                              <m:nor/>
                            </m:rPr>
                            <a:rPr lang="el-GR" i="1" dirty="0">
                              <a:highlight>
                                <a:srgbClr val="FFFFFF"/>
                              </a:highlight>
                              <a:latin typeface="Cambria Math" panose="02040503050406030204" pitchFamily="18" charset="0"/>
                            </a:rPr>
                            <m:t>(</m:t>
                          </m:r>
                          <m:r>
                            <m:rPr>
                              <m:nor/>
                            </m:rPr>
                            <a:rPr lang="el-GR" i="1" dirty="0">
                              <a:highlight>
                                <a:srgbClr val="FFFFFF"/>
                              </a:highlight>
                              <a:latin typeface="Cambria Math" panose="02040503050406030204" pitchFamily="18" charset="0"/>
                            </a:rPr>
                            <m:t>φ</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 </m:t>
                          </m:r>
                          <m:r>
                            <m:rPr>
                              <m:nor/>
                            </m:rPr>
                            <a:rPr lang="el-GR" i="1" dirty="0">
                              <a:highlight>
                                <a:srgbClr val="FFFFFF"/>
                              </a:highlight>
                              <a:latin typeface="Cambria Math" panose="02040503050406030204" pitchFamily="18" charset="0"/>
                            </a:rPr>
                            <m:t>φ</m:t>
                          </m:r>
                          <m:r>
                            <m:rPr>
                              <m:nor/>
                            </m:rPr>
                            <a:rPr lang="el-GR" i="1" dirty="0">
                              <a:highlight>
                                <a:srgbClr val="FFFFFF"/>
                              </a:highlight>
                              <a:latin typeface="Cambria Math" panose="02040503050406030204" pitchFamily="18" charset="0"/>
                            </a:rPr>
                            <m:t>)</m:t>
                          </m:r>
                        </m:e>
                        <m:sup>
                          <m:r>
                            <a:rPr lang="tr-TR" i="1">
                              <a:highlight>
                                <a:srgbClr val="FFFFFF"/>
                              </a:highlight>
                              <a:latin typeface="Cambria Math" panose="02040503050406030204" pitchFamily="18" charset="0"/>
                            </a:rPr>
                            <m:t>2</m:t>
                          </m:r>
                        </m:sup>
                      </m:sSup>
                      <m:r>
                        <a:rPr lang="tr-TR" i="1">
                          <a:highlight>
                            <a:srgbClr val="FFFFFF"/>
                          </a:highlight>
                          <a:latin typeface="Cambria Math" panose="02040503050406030204" pitchFamily="18" charset="0"/>
                        </a:rPr>
                        <m:t>)</m:t>
                      </m:r>
                    </m:oMath>
                  </m:oMathPara>
                </a14:m>
                <a:endParaRPr lang="tr-TR" i="1" dirty="0">
                  <a:highlight>
                    <a:srgbClr val="FFFFFF"/>
                  </a:highlight>
                  <a:latin typeface="Cambria Math" panose="02040503050406030204" pitchFamily="18" charset="0"/>
                </a:endParaRPr>
              </a:p>
            </p:txBody>
          </p:sp>
        </mc:Choice>
        <mc:Fallback>
          <p:sp>
            <p:nvSpPr>
              <p:cNvPr id="7" name="Metin kutusu 6">
                <a:extLst>
                  <a:ext uri="{FF2B5EF4-FFF2-40B4-BE49-F238E27FC236}">
                    <a16:creationId xmlns:a16="http://schemas.microsoft.com/office/drawing/2014/main" id="{52AEA9C8-F598-37B5-43F3-9A88203C9132}"/>
                  </a:ext>
                </a:extLst>
              </p:cNvPr>
              <p:cNvSpPr txBox="1">
                <a:spLocks noRot="1" noChangeAspect="1" noMove="1" noResize="1" noEditPoints="1" noAdjustHandles="1" noChangeArrowheads="1" noChangeShapeType="1" noTextEdit="1"/>
              </p:cNvSpPr>
              <p:nvPr/>
            </p:nvSpPr>
            <p:spPr>
              <a:xfrm>
                <a:off x="1436511" y="5578309"/>
                <a:ext cx="6214532" cy="307777"/>
              </a:xfrm>
              <a:prstGeom prst="rect">
                <a:avLst/>
              </a:prstGeom>
              <a:blipFill>
                <a:blip r:embed="rId4"/>
                <a:stretch>
                  <a:fillRect b="-7843"/>
                </a:stretch>
              </a:blipFill>
            </p:spPr>
            <p:txBody>
              <a:bodyPr/>
              <a:lstStyle/>
              <a:p>
                <a:r>
                  <a:rPr lang="en-US">
                    <a:noFill/>
                  </a:rPr>
                  <a:t> </a:t>
                </a:r>
              </a:p>
            </p:txBody>
          </p:sp>
        </mc:Fallback>
      </mc:AlternateContent>
    </p:spTree>
    <p:extLst>
      <p:ext uri="{BB962C8B-B14F-4D97-AF65-F5344CB8AC3E}">
        <p14:creationId xmlns:p14="http://schemas.microsoft.com/office/powerpoint/2010/main" val="3002438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err="1"/>
              <a:t>Trainig</a:t>
            </a:r>
            <a:r>
              <a:rPr lang="tr-TR" dirty="0"/>
              <a:t> </a:t>
            </a:r>
            <a:r>
              <a:rPr lang="tr-TR" dirty="0" err="1"/>
              <a:t>Results</a:t>
            </a:r>
            <a:r>
              <a:rPr lang="tr-TR" dirty="0"/>
              <a:t> 4</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44" name="Google Shape;344;p26"/>
          <p:cNvSpPr txBox="1"/>
          <p:nvPr/>
        </p:nvSpPr>
        <p:spPr>
          <a:xfrm>
            <a:off x="7765952" y="1191492"/>
            <a:ext cx="3352800"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pic>
        <p:nvPicPr>
          <p:cNvPr id="3" name="Resim 2">
            <a:extLst>
              <a:ext uri="{FF2B5EF4-FFF2-40B4-BE49-F238E27FC236}">
                <a16:creationId xmlns:a16="http://schemas.microsoft.com/office/drawing/2014/main" id="{14D9BD72-BB16-D926-6426-03C74A18C9B6}"/>
              </a:ext>
            </a:extLst>
          </p:cNvPr>
          <p:cNvPicPr>
            <a:picLocks noChangeAspect="1"/>
          </p:cNvPicPr>
          <p:nvPr/>
        </p:nvPicPr>
        <p:blipFill>
          <a:blip r:embed="rId3"/>
          <a:stretch>
            <a:fillRect/>
          </a:stretch>
        </p:blipFill>
        <p:spPr>
          <a:xfrm>
            <a:off x="1073247" y="1191492"/>
            <a:ext cx="5389307" cy="4320000"/>
          </a:xfrm>
          <a:prstGeom prst="rect">
            <a:avLst/>
          </a:prstGeom>
        </p:spPr>
      </p:pic>
      <mc:AlternateContent xmlns:mc="http://schemas.openxmlformats.org/markup-compatibility/2006">
        <mc:Choice xmlns:a14="http://schemas.microsoft.com/office/drawing/2010/main" Requires="a14">
          <p:sp>
            <p:nvSpPr>
              <p:cNvPr id="5" name="Metin kutusu 4">
                <a:extLst>
                  <a:ext uri="{FF2B5EF4-FFF2-40B4-BE49-F238E27FC236}">
                    <a16:creationId xmlns:a16="http://schemas.microsoft.com/office/drawing/2014/main" id="{D77E5A44-21AF-C861-5E00-39F72FEF9D5D}"/>
                  </a:ext>
                </a:extLst>
              </p:cNvPr>
              <p:cNvSpPr txBox="1"/>
              <p:nvPr/>
            </p:nvSpPr>
            <p:spPr>
              <a:xfrm>
                <a:off x="1658664" y="5666508"/>
                <a:ext cx="6107288" cy="30784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tr-TR" i="1" smtClean="0">
                              <a:highlight>
                                <a:srgbClr val="FFFFFF"/>
                              </a:highlight>
                              <a:latin typeface="Cambria Math" panose="02040503050406030204" pitchFamily="18" charset="0"/>
                            </a:rPr>
                          </m:ctrlPr>
                        </m:sSubPr>
                        <m:e>
                          <m:r>
                            <a:rPr lang="tr-TR" i="1">
                              <a:highlight>
                                <a:srgbClr val="FFFFFF"/>
                              </a:highlight>
                              <a:latin typeface="Cambria Math" panose="02040503050406030204" pitchFamily="18" charset="0"/>
                            </a:rPr>
                            <m:t>𝑟</m:t>
                          </m:r>
                        </m:e>
                        <m:sub>
                          <m:r>
                            <a:rPr lang="tr-TR" b="0" i="1" smtClean="0">
                              <a:highlight>
                                <a:srgbClr val="FFFFFF"/>
                              </a:highlight>
                              <a:latin typeface="Cambria Math" panose="02040503050406030204" pitchFamily="18" charset="0"/>
                            </a:rPr>
                            <m:t>4</m:t>
                          </m:r>
                        </m:sub>
                      </m:sSub>
                      <m:d>
                        <m:dPr>
                          <m:ctrlPr>
                            <a:rPr lang="tr-TR" i="1">
                              <a:highlight>
                                <a:srgbClr val="FFFFFF"/>
                              </a:highlight>
                              <a:latin typeface="Cambria Math" panose="02040503050406030204" pitchFamily="18" charset="0"/>
                            </a:rPr>
                          </m:ctrlPr>
                        </m:dPr>
                        <m:e>
                          <m:r>
                            <a:rPr lang="tr-TR" i="1">
                              <a:highlight>
                                <a:srgbClr val="FFFFFF"/>
                              </a:highlight>
                              <a:latin typeface="Cambria Math" panose="02040503050406030204" pitchFamily="18" charset="0"/>
                            </a:rPr>
                            <m:t>𝑡</m:t>
                          </m:r>
                        </m:e>
                      </m:d>
                      <m:r>
                        <a:rPr lang="tr-TR" i="1">
                          <a:highlight>
                            <a:srgbClr val="FFFFFF"/>
                          </a:highlight>
                          <a:latin typeface="Cambria Math" panose="02040503050406030204" pitchFamily="18" charset="0"/>
                        </a:rPr>
                        <m:t>=−(</m:t>
                      </m:r>
                      <m:r>
                        <a:rPr lang="tr-TR" b="0" i="1" smtClean="0">
                          <a:highlight>
                            <a:srgbClr val="FFFFFF"/>
                          </a:highlight>
                          <a:latin typeface="Cambria Math" panose="02040503050406030204" pitchFamily="18" charset="0"/>
                        </a:rPr>
                        <m:t>0.5</m:t>
                      </m:r>
                      <m:r>
                        <m:rPr>
                          <m:nor/>
                        </m:rPr>
                        <a:rPr lang="tr-TR" i="1" dirty="0">
                          <a:highlight>
                            <a:srgbClr val="FFFFFF"/>
                          </a:highlight>
                          <a:latin typeface="Cambria Math" panose="02040503050406030204" pitchFamily="18" charset="0"/>
                        </a:rPr>
                        <m:t>(</m:t>
                      </m:r>
                      <m:r>
                        <m:rPr>
                          <m:nor/>
                        </m:rPr>
                        <a:rPr lang="el-GR" i="1" dirty="0">
                          <a:highlight>
                            <a:srgbClr val="FFFFFF"/>
                          </a:highlight>
                          <a:latin typeface="Cambria Math" panose="02040503050406030204" pitchFamily="18" charset="0"/>
                        </a:rPr>
                        <m:t>θ</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 </m:t>
                      </m:r>
                      <m:r>
                        <m:rPr>
                          <m:nor/>
                        </m:rPr>
                        <a:rPr lang="el-GR" i="1" dirty="0">
                          <a:highlight>
                            <a:srgbClr val="FFFFFF"/>
                          </a:highlight>
                          <a:latin typeface="Cambria Math" panose="02040503050406030204" pitchFamily="18" charset="0"/>
                        </a:rPr>
                        <m:t>θ</m:t>
                      </m:r>
                      <m:r>
                        <m:rPr>
                          <m:nor/>
                        </m:rPr>
                        <a:rPr lang="el-GR" i="1" dirty="0">
                          <a:highlight>
                            <a:srgbClr val="FFFFFF"/>
                          </a:highlight>
                          <a:latin typeface="Cambria Math" panose="02040503050406030204" pitchFamily="18" charset="0"/>
                        </a:rPr>
                        <m:t>)</m:t>
                      </m:r>
                      <m:r>
                        <a:rPr lang="tr-TR" i="1">
                          <a:highlight>
                            <a:srgbClr val="FFFFFF"/>
                          </a:highlight>
                          <a:latin typeface="Cambria Math" panose="02040503050406030204" pitchFamily="18" charset="0"/>
                        </a:rPr>
                        <m:t>+</m:t>
                      </m:r>
                      <m:r>
                        <a:rPr lang="tr-TR" b="0" i="1" smtClean="0">
                          <a:highlight>
                            <a:srgbClr val="FFFFFF"/>
                          </a:highlight>
                          <a:latin typeface="Cambria Math" panose="02040503050406030204" pitchFamily="18" charset="0"/>
                        </a:rPr>
                        <m:t>0.5</m:t>
                      </m:r>
                      <m:r>
                        <m:rPr>
                          <m:nor/>
                        </m:rPr>
                        <a:rPr lang="el-GR" i="1" dirty="0">
                          <a:highlight>
                            <a:srgbClr val="FFFFFF"/>
                          </a:highlight>
                          <a:latin typeface="Cambria Math" panose="02040503050406030204" pitchFamily="18" charset="0"/>
                        </a:rPr>
                        <m:t>(</m:t>
                      </m:r>
                      <m:r>
                        <m:rPr>
                          <m:nor/>
                        </m:rPr>
                        <a:rPr lang="el-GR" i="1" dirty="0">
                          <a:highlight>
                            <a:srgbClr val="FFFFFF"/>
                          </a:highlight>
                          <a:latin typeface="Cambria Math" panose="02040503050406030204" pitchFamily="18" charset="0"/>
                        </a:rPr>
                        <m:t>φ</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 </m:t>
                      </m:r>
                      <m:r>
                        <m:rPr>
                          <m:nor/>
                        </m:rPr>
                        <a:rPr lang="el-GR" i="1" dirty="0">
                          <a:highlight>
                            <a:srgbClr val="FFFFFF"/>
                          </a:highlight>
                          <a:latin typeface="Cambria Math" panose="02040503050406030204" pitchFamily="18" charset="0"/>
                        </a:rPr>
                        <m:t>φ</m:t>
                      </m:r>
                      <m:r>
                        <m:rPr>
                          <m:nor/>
                        </m:rPr>
                        <a:rPr lang="el-GR" i="1" dirty="0">
                          <a:highlight>
                            <a:srgbClr val="FFFFFF"/>
                          </a:highlight>
                          <a:latin typeface="Cambria Math" panose="02040503050406030204" pitchFamily="18" charset="0"/>
                        </a:rPr>
                        <m:t>)</m:t>
                      </m:r>
                      <m:r>
                        <a:rPr lang="tr-TR" i="1">
                          <a:highlight>
                            <a:srgbClr val="FFFFFF"/>
                          </a:highlight>
                          <a:latin typeface="Cambria Math" panose="02040503050406030204" pitchFamily="18" charset="0"/>
                        </a:rPr>
                        <m:t>)</m:t>
                      </m:r>
                    </m:oMath>
                  </m:oMathPara>
                </a14:m>
                <a:br>
                  <a:rPr lang="el-GR" dirty="0"/>
                </a:br>
                <a:endParaRPr lang="tr-TR" dirty="0"/>
              </a:p>
            </p:txBody>
          </p:sp>
        </mc:Choice>
        <mc:Fallback>
          <p:sp>
            <p:nvSpPr>
              <p:cNvPr id="5" name="Metin kutusu 4">
                <a:extLst>
                  <a:ext uri="{FF2B5EF4-FFF2-40B4-BE49-F238E27FC236}">
                    <a16:creationId xmlns:a16="http://schemas.microsoft.com/office/drawing/2014/main" id="{D77E5A44-21AF-C861-5E00-39F72FEF9D5D}"/>
                  </a:ext>
                </a:extLst>
              </p:cNvPr>
              <p:cNvSpPr txBox="1">
                <a:spLocks noRot="1" noChangeAspect="1" noMove="1" noResize="1" noEditPoints="1" noAdjustHandles="1" noChangeArrowheads="1" noChangeShapeType="1" noTextEdit="1"/>
              </p:cNvSpPr>
              <p:nvPr/>
            </p:nvSpPr>
            <p:spPr>
              <a:xfrm>
                <a:off x="1658664" y="5666508"/>
                <a:ext cx="6107288" cy="307841"/>
              </a:xfrm>
              <a:prstGeom prst="rect">
                <a:avLst/>
              </a:prstGeom>
              <a:blipFill>
                <a:blip r:embed="rId4"/>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2712448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sz="4400" dirty="0">
                <a:latin typeface="Calibri"/>
                <a:ea typeface="Calibri"/>
                <a:cs typeface="Calibri"/>
                <a:sym typeface="Calibri"/>
              </a:rPr>
              <a:t>Outline</a:t>
            </a:r>
            <a:endParaRPr dirty="0"/>
          </a:p>
        </p:txBody>
      </p:sp>
      <p:sp>
        <p:nvSpPr>
          <p:cNvPr id="97" name="Google Shape;97;p2"/>
          <p:cNvSpPr txBox="1">
            <a:spLocks noGrp="1"/>
          </p:cNvSpPr>
          <p:nvPr>
            <p:ph type="body" idx="1"/>
          </p:nvPr>
        </p:nvSpPr>
        <p:spPr>
          <a:xfrm>
            <a:off x="1308294" y="1519310"/>
            <a:ext cx="10615851" cy="4530507"/>
          </a:xfrm>
          <a:prstGeom prst="rect">
            <a:avLst/>
          </a:prstGeom>
          <a:noFill/>
          <a:ln>
            <a:noFill/>
          </a:ln>
        </p:spPr>
        <p:txBody>
          <a:bodyPr spcFirstLastPara="1" wrap="square" lIns="91425" tIns="45700" rIns="91425" bIns="45700" anchor="t" anchorCtr="0">
            <a:normAutofit/>
          </a:bodyPr>
          <a:lstStyle/>
          <a:p>
            <a:pPr marL="285750" lvl="0" indent="-285750" algn="l" rtl="0">
              <a:lnSpc>
                <a:spcPct val="110000"/>
              </a:lnSpc>
              <a:spcBef>
                <a:spcPts val="0"/>
              </a:spcBef>
              <a:spcAft>
                <a:spcPts val="0"/>
              </a:spcAft>
              <a:buSzPts val="2880"/>
              <a:buChar char="•"/>
            </a:pPr>
            <a:r>
              <a:rPr lang="en-US" sz="2400" dirty="0">
                <a:solidFill>
                  <a:schemeClr val="bg1">
                    <a:lumMod val="75000"/>
                  </a:schemeClr>
                </a:solidFill>
                <a:latin typeface="+mj-lt"/>
              </a:rPr>
              <a:t>Introduction and Problem Statement</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tr-TR" sz="2400" dirty="0">
                <a:solidFill>
                  <a:schemeClr val="bg1">
                    <a:lumMod val="75000"/>
                  </a:schemeClr>
                </a:solidFill>
                <a:latin typeface="+mj-lt"/>
              </a:rPr>
              <a:t>DDPG </a:t>
            </a:r>
            <a:r>
              <a:rPr lang="tr-TR" sz="2400" dirty="0" err="1">
                <a:solidFill>
                  <a:schemeClr val="bg1">
                    <a:lumMod val="75000"/>
                  </a:schemeClr>
                </a:solidFill>
                <a:latin typeface="+mj-lt"/>
              </a:rPr>
              <a:t>and</a:t>
            </a:r>
            <a:r>
              <a:rPr lang="tr-TR" sz="2400" dirty="0">
                <a:solidFill>
                  <a:schemeClr val="bg1">
                    <a:lumMod val="75000"/>
                  </a:schemeClr>
                </a:solidFill>
                <a:latin typeface="+mj-lt"/>
              </a:rPr>
              <a:t> PPO</a:t>
            </a:r>
            <a:r>
              <a:rPr lang="en-US" sz="2400" dirty="0">
                <a:solidFill>
                  <a:schemeClr val="bg1">
                    <a:lumMod val="75000"/>
                  </a:schemeClr>
                </a:solidFill>
                <a:latin typeface="+mj-lt"/>
              </a:rPr>
              <a:t> Reinforcement Learning Algorithms</a:t>
            </a:r>
            <a:endParaRPr lang="tr-TR" sz="2400" dirty="0">
              <a:solidFill>
                <a:schemeClr val="bg1">
                  <a:lumMod val="75000"/>
                </a:schemeClr>
              </a:solidFill>
              <a:latin typeface="+mj-lt"/>
            </a:endParaRPr>
          </a:p>
          <a:p>
            <a:pPr marL="285750" indent="-285750">
              <a:buSzPts val="2880"/>
            </a:pPr>
            <a:r>
              <a:rPr lang="en-US" sz="2400" dirty="0">
                <a:solidFill>
                  <a:schemeClr val="bg1">
                    <a:lumMod val="75000"/>
                  </a:schemeClr>
                </a:solidFill>
                <a:latin typeface="+mj-lt"/>
              </a:rPr>
              <a:t>Literature Review</a:t>
            </a:r>
            <a:r>
              <a:rPr lang="tr-TR" sz="2400" dirty="0">
                <a:solidFill>
                  <a:schemeClr val="bg1">
                    <a:lumMod val="75000"/>
                  </a:schemeClr>
                </a:solidFill>
                <a:latin typeface="+mj-lt"/>
              </a:rPr>
              <a:t> (</a:t>
            </a:r>
            <a:r>
              <a:rPr lang="tr-TR" sz="2400" dirty="0" err="1">
                <a:solidFill>
                  <a:schemeClr val="bg1">
                    <a:lumMod val="75000"/>
                  </a:schemeClr>
                </a:solidFill>
                <a:latin typeface="+mj-lt"/>
              </a:rPr>
              <a:t>Related</a:t>
            </a:r>
            <a:r>
              <a:rPr lang="tr-TR" sz="2400" dirty="0">
                <a:solidFill>
                  <a:schemeClr val="bg1">
                    <a:lumMod val="75000"/>
                  </a:schemeClr>
                </a:solidFill>
                <a:latin typeface="+mj-lt"/>
              </a:rPr>
              <a:t> Works)</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en-US" sz="2400" dirty="0">
                <a:solidFill>
                  <a:schemeClr val="bg1">
                    <a:lumMod val="75000"/>
                  </a:schemeClr>
                </a:solidFill>
                <a:latin typeface="+mj-lt"/>
              </a:rPr>
              <a:t>Quadcopter Flight Simulation Model</a:t>
            </a:r>
            <a:endParaRPr sz="2400"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en-US" sz="2400" dirty="0">
                <a:solidFill>
                  <a:schemeClr val="bg1">
                    <a:lumMod val="75000"/>
                  </a:schemeClr>
                </a:solidFill>
                <a:latin typeface="+mj-lt"/>
              </a:rPr>
              <a:t>Flight Control System Structure</a:t>
            </a:r>
            <a:endParaRPr sz="2400"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err="1">
                <a:solidFill>
                  <a:schemeClr val="bg1">
                    <a:lumMod val="75000"/>
                  </a:schemeClr>
                </a:solidFill>
                <a:latin typeface="+mj-lt"/>
              </a:rPr>
              <a:t>Results</a:t>
            </a:r>
            <a:endParaRPr sz="2400"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a:latin typeface="+mj-lt"/>
              </a:rPr>
              <a:t>Conclusion </a:t>
            </a:r>
            <a:r>
              <a:rPr lang="tr-TR" sz="2400" dirty="0" err="1">
                <a:latin typeface="+mj-lt"/>
              </a:rPr>
              <a:t>and</a:t>
            </a:r>
            <a:r>
              <a:rPr lang="tr-TR" sz="2400" dirty="0">
                <a:latin typeface="+mj-lt"/>
              </a:rPr>
              <a:t> </a:t>
            </a:r>
            <a:r>
              <a:rPr lang="en-US" sz="2400" dirty="0">
                <a:latin typeface="+mj-lt"/>
              </a:rPr>
              <a:t>Contributions</a:t>
            </a:r>
            <a:endParaRPr sz="2400" dirty="0">
              <a:latin typeface="+mj-lt"/>
            </a:endParaRPr>
          </a:p>
        </p:txBody>
      </p:sp>
      <p:sp>
        <p:nvSpPr>
          <p:cNvPr id="98" name="Google Shape;98;p2"/>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7, 2024</a:t>
            </a:r>
          </a:p>
        </p:txBody>
      </p:sp>
      <p:sp>
        <p:nvSpPr>
          <p:cNvPr id="99" name="Google Shape;99;p2"/>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100" name="Google Shape;100;p2"/>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dirty="0"/>
          </a:p>
        </p:txBody>
      </p:sp>
    </p:spTree>
    <p:extLst>
      <p:ext uri="{BB962C8B-B14F-4D97-AF65-F5344CB8AC3E}">
        <p14:creationId xmlns:p14="http://schemas.microsoft.com/office/powerpoint/2010/main" val="349515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 </a:t>
            </a:r>
            <a:r>
              <a:rPr lang="tr-TR" dirty="0" err="1"/>
              <a:t>Contributions</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tr-TR" sz="2400" b="0" i="0" u="none" strike="noStrike" cap="none" dirty="0" err="1">
                <a:solidFill>
                  <a:schemeClr val="dk1"/>
                </a:solidFill>
                <a:latin typeface="+mj-lt"/>
                <a:ea typeface="Arial"/>
                <a:cs typeface="Arial"/>
                <a:sym typeface="Arial"/>
              </a:rPr>
              <a:t>In</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this</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project</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we</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aimed</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to</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make</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yaw</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controller</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and</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roll-pitch</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controller</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with</a:t>
            </a:r>
            <a:r>
              <a:rPr lang="tr-TR" sz="2400" b="0" i="0" u="none" strike="noStrike" cap="none" dirty="0">
                <a:solidFill>
                  <a:schemeClr val="dk1"/>
                </a:solidFill>
                <a:latin typeface="+mj-lt"/>
                <a:ea typeface="Arial"/>
                <a:cs typeface="Arial"/>
                <a:sym typeface="Arial"/>
              </a:rPr>
              <a:t> RL </a:t>
            </a:r>
            <a:r>
              <a:rPr lang="tr-TR" sz="2400" b="0" i="0" u="none" strike="noStrike" cap="none" dirty="0" err="1">
                <a:solidFill>
                  <a:schemeClr val="dk1"/>
                </a:solidFill>
                <a:latin typeface="+mj-lt"/>
                <a:ea typeface="Arial"/>
                <a:cs typeface="Arial"/>
                <a:sym typeface="Arial"/>
              </a:rPr>
              <a:t>agent</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distinctly</a:t>
            </a:r>
            <a:r>
              <a:rPr lang="tr-TR" sz="2400" dirty="0">
                <a:solidFill>
                  <a:schemeClr val="dk1"/>
                </a:solidFill>
                <a:latin typeface="+mj-lt"/>
              </a:rPr>
              <a:t>, </a:t>
            </a:r>
            <a:r>
              <a:rPr lang="tr-TR" sz="2400" dirty="0" err="1">
                <a:solidFill>
                  <a:schemeClr val="dk1"/>
                </a:solidFill>
                <a:latin typeface="+mj-lt"/>
              </a:rPr>
              <a:t>and</a:t>
            </a:r>
            <a:r>
              <a:rPr lang="tr-TR" sz="2400" dirty="0">
                <a:solidFill>
                  <a:schemeClr val="dk1"/>
                </a:solidFill>
                <a:latin typeface="+mj-lt"/>
              </a:rPr>
              <a:t> </a:t>
            </a:r>
            <a:r>
              <a:rPr lang="tr-TR" sz="2400" dirty="0" err="1">
                <a:solidFill>
                  <a:schemeClr val="dk1"/>
                </a:solidFill>
                <a:latin typeface="+mj-lt"/>
              </a:rPr>
              <a:t>this</a:t>
            </a:r>
            <a:r>
              <a:rPr lang="tr-TR" sz="2400" dirty="0">
                <a:solidFill>
                  <a:schemeClr val="dk1"/>
                </a:solidFill>
                <a:latin typeface="+mj-lt"/>
              </a:rPr>
              <a:t> </a:t>
            </a:r>
            <a:r>
              <a:rPr lang="tr-TR" sz="2400" dirty="0" err="1">
                <a:solidFill>
                  <a:schemeClr val="dk1"/>
                </a:solidFill>
                <a:latin typeface="+mj-lt"/>
              </a:rPr>
              <a:t>study</a:t>
            </a:r>
            <a:r>
              <a:rPr lang="tr-TR" sz="2400" dirty="0">
                <a:solidFill>
                  <a:schemeClr val="dk1"/>
                </a:solidFill>
                <a:latin typeface="+mj-lt"/>
              </a:rPr>
              <a:t> is not inside </a:t>
            </a:r>
            <a:r>
              <a:rPr lang="tr-TR" sz="2400" dirty="0" err="1">
                <a:solidFill>
                  <a:schemeClr val="dk1"/>
                </a:solidFill>
                <a:latin typeface="+mj-lt"/>
              </a:rPr>
              <a:t>any</a:t>
            </a:r>
            <a:r>
              <a:rPr lang="tr-TR" sz="2400" dirty="0">
                <a:solidFill>
                  <a:schemeClr val="dk1"/>
                </a:solidFill>
                <a:latin typeface="+mj-lt"/>
              </a:rPr>
              <a:t> literatüre </a:t>
            </a:r>
            <a:r>
              <a:rPr lang="tr-TR" sz="2400" dirty="0" err="1">
                <a:solidFill>
                  <a:schemeClr val="dk1"/>
                </a:solidFill>
                <a:latin typeface="+mj-lt"/>
              </a:rPr>
              <a:t>that</a:t>
            </a:r>
            <a:r>
              <a:rPr lang="tr-TR" sz="2400" dirty="0">
                <a:solidFill>
                  <a:schemeClr val="dk1"/>
                </a:solidFill>
                <a:latin typeface="+mj-lt"/>
              </a:rPr>
              <a:t> </a:t>
            </a:r>
            <a:r>
              <a:rPr lang="tr-TR" sz="2400" dirty="0" err="1">
                <a:solidFill>
                  <a:schemeClr val="dk1"/>
                </a:solidFill>
                <a:latin typeface="+mj-lt"/>
              </a:rPr>
              <a:t>we</a:t>
            </a:r>
            <a:r>
              <a:rPr lang="tr-TR" sz="2400" dirty="0">
                <a:solidFill>
                  <a:schemeClr val="dk1"/>
                </a:solidFill>
                <a:latin typeface="+mj-lt"/>
              </a:rPr>
              <a:t> </a:t>
            </a:r>
            <a:r>
              <a:rPr lang="tr-TR" sz="2400" dirty="0" err="1">
                <a:solidFill>
                  <a:schemeClr val="dk1"/>
                </a:solidFill>
                <a:latin typeface="+mj-lt"/>
              </a:rPr>
              <a:t>have</a:t>
            </a:r>
            <a:r>
              <a:rPr lang="tr-TR" sz="2400" dirty="0">
                <a:solidFill>
                  <a:schemeClr val="dk1"/>
                </a:solidFill>
                <a:latin typeface="+mj-lt"/>
              </a:rPr>
              <a:t> </a:t>
            </a:r>
            <a:r>
              <a:rPr lang="tr-TR" sz="2400" dirty="0" err="1">
                <a:solidFill>
                  <a:schemeClr val="dk1"/>
                </a:solidFill>
                <a:latin typeface="+mj-lt"/>
              </a:rPr>
              <a:t>seen</a:t>
            </a:r>
            <a:r>
              <a:rPr lang="tr-TR" sz="2400" dirty="0">
                <a:solidFill>
                  <a:schemeClr val="dk1"/>
                </a:solidFill>
                <a:latin typeface="+mj-lt"/>
              </a:rPr>
              <a:t>.</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tr-TR" sz="2400" b="0" i="0" u="none" strike="noStrike" cap="none" dirty="0" err="1">
                <a:solidFill>
                  <a:schemeClr val="dk1"/>
                </a:solidFill>
                <a:latin typeface="+mj-lt"/>
                <a:ea typeface="Arial"/>
                <a:cs typeface="Arial"/>
                <a:sym typeface="Arial"/>
              </a:rPr>
              <a:t>These</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training</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showed</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to</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possibilities</a:t>
            </a:r>
            <a:r>
              <a:rPr lang="tr-TR" sz="2400" b="0" i="0" u="none" strike="noStrike" cap="none" dirty="0">
                <a:solidFill>
                  <a:schemeClr val="dk1"/>
                </a:solidFill>
                <a:latin typeface="+mj-lt"/>
                <a:ea typeface="Arial"/>
                <a:cs typeface="Arial"/>
                <a:sym typeface="Arial"/>
              </a:rPr>
              <a:t> of </a:t>
            </a:r>
            <a:r>
              <a:rPr lang="tr-TR" sz="2400" b="0" i="0" u="none" strike="noStrike" cap="none" dirty="0" err="1">
                <a:solidFill>
                  <a:schemeClr val="dk1"/>
                </a:solidFill>
                <a:latin typeface="+mj-lt"/>
                <a:ea typeface="Arial"/>
                <a:cs typeface="Arial"/>
                <a:sym typeface="Arial"/>
              </a:rPr>
              <a:t>this</a:t>
            </a:r>
            <a:r>
              <a:rPr lang="tr-TR" sz="2400" b="0" i="0" u="none" strike="noStrike" cap="none" dirty="0">
                <a:solidFill>
                  <a:schemeClr val="dk1"/>
                </a:solidFill>
                <a:latin typeface="+mj-lt"/>
                <a:ea typeface="Arial"/>
                <a:cs typeface="Arial"/>
                <a:sym typeface="Arial"/>
              </a:rPr>
              <a:t> idea.</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tr-TR" sz="2400" dirty="0" err="1">
                <a:solidFill>
                  <a:schemeClr val="dk1"/>
                </a:solidFill>
                <a:latin typeface="+mj-lt"/>
              </a:rPr>
              <a:t>Different</a:t>
            </a:r>
            <a:r>
              <a:rPr lang="tr-TR" sz="2400" dirty="0">
                <a:solidFill>
                  <a:schemeClr val="dk1"/>
                </a:solidFill>
                <a:latin typeface="+mj-lt"/>
              </a:rPr>
              <a:t> </a:t>
            </a:r>
            <a:r>
              <a:rPr lang="tr-TR" sz="2400" dirty="0" err="1">
                <a:solidFill>
                  <a:schemeClr val="dk1"/>
                </a:solidFill>
                <a:latin typeface="+mj-lt"/>
              </a:rPr>
              <a:t>algorithmic</a:t>
            </a:r>
            <a:r>
              <a:rPr lang="tr-TR" sz="2400" dirty="0">
                <a:solidFill>
                  <a:schemeClr val="dk1"/>
                </a:solidFill>
                <a:latin typeface="+mj-lt"/>
              </a:rPr>
              <a:t> </a:t>
            </a:r>
            <a:r>
              <a:rPr lang="tr-TR" sz="2400" dirty="0" err="1">
                <a:solidFill>
                  <a:schemeClr val="dk1"/>
                </a:solidFill>
                <a:latin typeface="+mj-lt"/>
              </a:rPr>
              <a:t>parameters</a:t>
            </a:r>
            <a:r>
              <a:rPr lang="tr-TR" sz="2400" dirty="0">
                <a:solidFill>
                  <a:schemeClr val="dk1"/>
                </a:solidFill>
                <a:latin typeface="+mj-lt"/>
              </a:rPr>
              <a:t> </a:t>
            </a:r>
            <a:r>
              <a:rPr lang="tr-TR" sz="2400" dirty="0" err="1">
                <a:solidFill>
                  <a:schemeClr val="dk1"/>
                </a:solidFill>
                <a:latin typeface="+mj-lt"/>
              </a:rPr>
              <a:t>and</a:t>
            </a:r>
            <a:r>
              <a:rPr lang="tr-TR" sz="2400" dirty="0">
                <a:solidFill>
                  <a:schemeClr val="dk1"/>
                </a:solidFill>
                <a:latin typeface="+mj-lt"/>
              </a:rPr>
              <a:t> </a:t>
            </a:r>
            <a:r>
              <a:rPr lang="tr-TR" sz="2400" dirty="0" err="1">
                <a:solidFill>
                  <a:schemeClr val="dk1"/>
                </a:solidFill>
                <a:latin typeface="+mj-lt"/>
              </a:rPr>
              <a:t>observation</a:t>
            </a:r>
            <a:r>
              <a:rPr lang="tr-TR" sz="2400" dirty="0">
                <a:solidFill>
                  <a:schemeClr val="dk1"/>
                </a:solidFill>
                <a:latin typeface="+mj-lt"/>
              </a:rPr>
              <a:t> </a:t>
            </a:r>
            <a:r>
              <a:rPr lang="tr-TR" sz="2400" dirty="0" err="1">
                <a:solidFill>
                  <a:schemeClr val="dk1"/>
                </a:solidFill>
                <a:latin typeface="+mj-lt"/>
              </a:rPr>
              <a:t>states</a:t>
            </a:r>
            <a:r>
              <a:rPr lang="tr-TR" sz="2400" dirty="0">
                <a:solidFill>
                  <a:schemeClr val="dk1"/>
                </a:solidFill>
                <a:latin typeface="+mj-lt"/>
              </a:rPr>
              <a:t> </a:t>
            </a:r>
            <a:r>
              <a:rPr lang="tr-TR" sz="2400" dirty="0" err="1">
                <a:solidFill>
                  <a:schemeClr val="dk1"/>
                </a:solidFill>
                <a:latin typeface="+mj-lt"/>
              </a:rPr>
              <a:t>lead</a:t>
            </a:r>
            <a:r>
              <a:rPr lang="tr-TR" sz="2400" dirty="0">
                <a:solidFill>
                  <a:schemeClr val="dk1"/>
                </a:solidFill>
                <a:latin typeface="+mj-lt"/>
              </a:rPr>
              <a:t> </a:t>
            </a:r>
            <a:r>
              <a:rPr lang="tr-TR" sz="2400" dirty="0" err="1">
                <a:solidFill>
                  <a:schemeClr val="dk1"/>
                </a:solidFill>
                <a:latin typeface="+mj-lt"/>
              </a:rPr>
              <a:t>to</a:t>
            </a:r>
            <a:r>
              <a:rPr lang="tr-TR" sz="2400" dirty="0">
                <a:solidFill>
                  <a:schemeClr val="dk1"/>
                </a:solidFill>
                <a:latin typeface="+mj-lt"/>
              </a:rPr>
              <a:t> </a:t>
            </a:r>
            <a:r>
              <a:rPr lang="tr-TR" sz="2400" dirty="0" err="1">
                <a:solidFill>
                  <a:schemeClr val="dk1"/>
                </a:solidFill>
                <a:latin typeface="+mj-lt"/>
              </a:rPr>
              <a:t>different</a:t>
            </a:r>
            <a:r>
              <a:rPr lang="tr-TR" sz="2400" dirty="0">
                <a:solidFill>
                  <a:schemeClr val="dk1"/>
                </a:solidFill>
                <a:latin typeface="+mj-lt"/>
              </a:rPr>
              <a:t> </a:t>
            </a:r>
            <a:r>
              <a:rPr lang="tr-TR" sz="2400" dirty="0" err="1">
                <a:solidFill>
                  <a:schemeClr val="dk1"/>
                </a:solidFill>
                <a:latin typeface="+mj-lt"/>
              </a:rPr>
              <a:t>outputs</a:t>
            </a:r>
            <a:r>
              <a:rPr lang="tr-TR" sz="2400" dirty="0">
                <a:solidFill>
                  <a:schemeClr val="dk1"/>
                </a:solidFill>
                <a:latin typeface="+mj-lt"/>
              </a:rPr>
              <a:t>, </a:t>
            </a:r>
            <a:r>
              <a:rPr lang="tr-TR" sz="2400" dirty="0" err="1">
                <a:solidFill>
                  <a:schemeClr val="dk1"/>
                </a:solidFill>
                <a:latin typeface="+mj-lt"/>
              </a:rPr>
              <a:t>seen</a:t>
            </a:r>
            <a:r>
              <a:rPr lang="tr-TR" sz="2400" dirty="0">
                <a:solidFill>
                  <a:schemeClr val="dk1"/>
                </a:solidFill>
                <a:latin typeface="+mj-lt"/>
              </a:rPr>
              <a:t> at </a:t>
            </a:r>
            <a:r>
              <a:rPr lang="tr-TR" sz="2400" dirty="0" err="1">
                <a:solidFill>
                  <a:schemeClr val="dk1"/>
                </a:solidFill>
                <a:latin typeface="+mj-lt"/>
              </a:rPr>
              <a:t>results</a:t>
            </a:r>
            <a:r>
              <a:rPr lang="tr-TR" sz="2400" dirty="0">
                <a:solidFill>
                  <a:schemeClr val="dk1"/>
                </a:solidFill>
                <a:latin typeface="+mj-lt"/>
              </a:rPr>
              <a:t>.</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p:txBody>
      </p:sp>
    </p:spTree>
    <p:extLst>
      <p:ext uri="{BB962C8B-B14F-4D97-AF65-F5344CB8AC3E}">
        <p14:creationId xmlns:p14="http://schemas.microsoft.com/office/powerpoint/2010/main" val="1859997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 </a:t>
            </a:r>
            <a:r>
              <a:rPr lang="tr-TR" dirty="0" err="1"/>
              <a:t>References</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algn="l"/>
            <a:r>
              <a:rPr lang="tr-TR" sz="1600" dirty="0"/>
              <a:t>[1] N. </a:t>
            </a:r>
            <a:r>
              <a:rPr lang="tr-TR" sz="1600" dirty="0" err="1"/>
              <a:t>Bernini</a:t>
            </a:r>
            <a:r>
              <a:rPr lang="tr-TR" sz="1600" dirty="0"/>
              <a:t>, M. </a:t>
            </a:r>
            <a:r>
              <a:rPr lang="tr-TR" sz="1600" dirty="0" err="1"/>
              <a:t>Bessa</a:t>
            </a:r>
            <a:r>
              <a:rPr lang="tr-TR" sz="1600" dirty="0"/>
              <a:t>, R. </a:t>
            </a:r>
            <a:r>
              <a:rPr lang="tr-TR" sz="1600" dirty="0" err="1"/>
              <a:t>Delmas</a:t>
            </a:r>
            <a:r>
              <a:rPr lang="tr-TR" sz="1600" dirty="0"/>
              <a:t>, A. Gold, E. </a:t>
            </a:r>
            <a:r>
              <a:rPr lang="tr-TR" sz="1600" dirty="0" err="1"/>
              <a:t>Goubault</a:t>
            </a:r>
            <a:r>
              <a:rPr lang="tr-TR" sz="1600" dirty="0"/>
              <a:t>, R. </a:t>
            </a:r>
            <a:r>
              <a:rPr lang="tr-TR" sz="1600" dirty="0" err="1"/>
              <a:t>Pennec</a:t>
            </a:r>
            <a:r>
              <a:rPr lang="tr-TR" sz="1600" dirty="0"/>
              <a:t>, S. </a:t>
            </a:r>
            <a:r>
              <a:rPr lang="tr-TR" sz="1600" dirty="0" err="1"/>
              <a:t>Putot</a:t>
            </a:r>
            <a:r>
              <a:rPr lang="tr-TR" sz="1600" dirty="0"/>
              <a:t>, </a:t>
            </a:r>
            <a:r>
              <a:rPr lang="tr-TR" sz="1600" dirty="0" err="1"/>
              <a:t>and</a:t>
            </a:r>
            <a:r>
              <a:rPr lang="tr-TR" sz="1600" dirty="0"/>
              <a:t> F. </a:t>
            </a:r>
            <a:r>
              <a:rPr lang="tr-TR" sz="1600" dirty="0" err="1"/>
              <a:t>Sillion</a:t>
            </a:r>
            <a:r>
              <a:rPr lang="tr-TR" sz="1600" dirty="0"/>
              <a:t>, “</a:t>
            </a:r>
            <a:r>
              <a:rPr lang="tr-TR" sz="1600" dirty="0" err="1"/>
              <a:t>Reinforcement</a:t>
            </a:r>
            <a:r>
              <a:rPr lang="tr-TR" sz="1600" dirty="0"/>
              <a:t> </a:t>
            </a:r>
            <a:r>
              <a:rPr lang="tr-TR" sz="1600" dirty="0" err="1"/>
              <a:t>learning</a:t>
            </a:r>
            <a:r>
              <a:rPr lang="tr-TR" sz="1600" dirty="0"/>
              <a:t> </a:t>
            </a:r>
            <a:r>
              <a:rPr lang="tr-TR" sz="1600" dirty="0" err="1"/>
              <a:t>with</a:t>
            </a:r>
            <a:r>
              <a:rPr lang="tr-TR" sz="1600" dirty="0"/>
              <a:t> </a:t>
            </a:r>
            <a:r>
              <a:rPr lang="tr-TR" sz="1600" dirty="0" err="1"/>
              <a:t>formal</a:t>
            </a:r>
            <a:r>
              <a:rPr lang="tr-TR" sz="1600" dirty="0"/>
              <a:t> </a:t>
            </a:r>
            <a:r>
              <a:rPr lang="tr-TR" sz="1600" dirty="0" err="1"/>
              <a:t>performance</a:t>
            </a:r>
            <a:r>
              <a:rPr lang="tr-TR" sz="1600" dirty="0"/>
              <a:t> </a:t>
            </a:r>
            <a:r>
              <a:rPr lang="tr-TR" sz="1600" dirty="0" err="1"/>
              <a:t>metrics</a:t>
            </a:r>
            <a:r>
              <a:rPr lang="tr-TR" sz="1600" dirty="0"/>
              <a:t> </a:t>
            </a:r>
            <a:r>
              <a:rPr lang="tr-TR" sz="1600" dirty="0" err="1"/>
              <a:t>for</a:t>
            </a:r>
            <a:r>
              <a:rPr lang="tr-TR" sz="1600" dirty="0"/>
              <a:t> </a:t>
            </a:r>
            <a:r>
              <a:rPr lang="tr-TR" sz="1600" dirty="0" err="1"/>
              <a:t>quadcopter</a:t>
            </a:r>
            <a:r>
              <a:rPr lang="tr-TR" sz="1600" dirty="0"/>
              <a:t> </a:t>
            </a:r>
            <a:r>
              <a:rPr lang="tr-TR" sz="1600" dirty="0" err="1"/>
              <a:t>attitude</a:t>
            </a:r>
            <a:r>
              <a:rPr lang="tr-TR" sz="1600" dirty="0"/>
              <a:t> </a:t>
            </a:r>
            <a:r>
              <a:rPr lang="tr-TR" sz="1600" dirty="0" err="1"/>
              <a:t>control</a:t>
            </a:r>
            <a:r>
              <a:rPr lang="tr-TR" sz="1600" dirty="0"/>
              <a:t> </a:t>
            </a:r>
            <a:r>
              <a:rPr lang="tr-TR" sz="1600" dirty="0" err="1"/>
              <a:t>under</a:t>
            </a:r>
            <a:r>
              <a:rPr lang="tr-TR" sz="1600" dirty="0"/>
              <a:t> </a:t>
            </a:r>
            <a:r>
              <a:rPr lang="tr-TR" sz="1600" dirty="0" err="1"/>
              <a:t>non</a:t>
            </a:r>
            <a:r>
              <a:rPr lang="tr-TR" sz="1600" dirty="0"/>
              <a:t>-nominal </a:t>
            </a:r>
            <a:r>
              <a:rPr lang="tr-TR" sz="1600" dirty="0" err="1"/>
              <a:t>contexts,Engineering</a:t>
            </a:r>
            <a:r>
              <a:rPr lang="tr-TR" sz="1600" dirty="0"/>
              <a:t> Applications of </a:t>
            </a:r>
            <a:r>
              <a:rPr lang="tr-TR" sz="1600" dirty="0" err="1"/>
              <a:t>Artificial</a:t>
            </a:r>
            <a:r>
              <a:rPr lang="tr-TR" sz="1600" dirty="0"/>
              <a:t> </a:t>
            </a:r>
            <a:r>
              <a:rPr lang="tr-TR" sz="1600" dirty="0" err="1"/>
              <a:t>Intelligence</a:t>
            </a:r>
            <a:r>
              <a:rPr lang="tr-TR" sz="1600" dirty="0"/>
              <a:t>, </a:t>
            </a:r>
            <a:r>
              <a:rPr lang="tr-TR" sz="1600" dirty="0" err="1"/>
              <a:t>vol</a:t>
            </a:r>
            <a:r>
              <a:rPr lang="tr-TR" sz="1600" dirty="0"/>
              <a:t>. 127, p. 107090,2024.</a:t>
            </a:r>
            <a:br>
              <a:rPr lang="tr-TR" sz="1600" dirty="0"/>
            </a:br>
            <a:r>
              <a:rPr lang="tr-TR" sz="1600" dirty="0"/>
              <a:t>[2] E. </a:t>
            </a:r>
            <a:r>
              <a:rPr lang="tr-TR" sz="1600" dirty="0" err="1"/>
              <a:t>Bøhn</a:t>
            </a:r>
            <a:r>
              <a:rPr lang="tr-TR" sz="1600" dirty="0"/>
              <a:t>, E. M. </a:t>
            </a:r>
            <a:r>
              <a:rPr lang="tr-TR" sz="1600" dirty="0" err="1"/>
              <a:t>Coates</a:t>
            </a:r>
            <a:r>
              <a:rPr lang="tr-TR" sz="1600" dirty="0"/>
              <a:t>, S. </a:t>
            </a:r>
            <a:r>
              <a:rPr lang="tr-TR" sz="1600" dirty="0" err="1"/>
              <a:t>Moe</a:t>
            </a:r>
            <a:r>
              <a:rPr lang="tr-TR" sz="1600" dirty="0"/>
              <a:t>, </a:t>
            </a:r>
            <a:r>
              <a:rPr lang="tr-TR" sz="1600" dirty="0" err="1"/>
              <a:t>and</a:t>
            </a:r>
            <a:r>
              <a:rPr lang="tr-TR" sz="1600" dirty="0"/>
              <a:t> T. A. Johansen, “</a:t>
            </a:r>
            <a:r>
              <a:rPr lang="tr-TR" sz="1600" dirty="0" err="1"/>
              <a:t>Deep</a:t>
            </a:r>
            <a:r>
              <a:rPr lang="tr-TR" sz="1600" dirty="0"/>
              <a:t> </a:t>
            </a:r>
            <a:r>
              <a:rPr lang="tr-TR" sz="1600" dirty="0" err="1"/>
              <a:t>reinforcement</a:t>
            </a:r>
            <a:r>
              <a:rPr lang="tr-TR" sz="1600" dirty="0"/>
              <a:t> </a:t>
            </a:r>
            <a:r>
              <a:rPr lang="tr-TR" sz="1600" dirty="0" err="1"/>
              <a:t>learning</a:t>
            </a:r>
            <a:r>
              <a:rPr lang="tr-TR" sz="1600" dirty="0"/>
              <a:t> </a:t>
            </a:r>
            <a:r>
              <a:rPr lang="tr-TR" sz="1600" dirty="0" err="1"/>
              <a:t>attitude</a:t>
            </a:r>
            <a:r>
              <a:rPr lang="tr-TR" sz="1600" dirty="0"/>
              <a:t> </a:t>
            </a:r>
            <a:r>
              <a:rPr lang="tr-TR" sz="1600" dirty="0" err="1"/>
              <a:t>control</a:t>
            </a:r>
            <a:r>
              <a:rPr lang="tr-TR" sz="1600" dirty="0"/>
              <a:t> of </a:t>
            </a:r>
            <a:r>
              <a:rPr lang="tr-TR" sz="1600" dirty="0" err="1"/>
              <a:t>fixed-wing</a:t>
            </a:r>
            <a:r>
              <a:rPr lang="tr-TR" sz="1600" dirty="0"/>
              <a:t> </a:t>
            </a:r>
            <a:r>
              <a:rPr lang="tr-TR" sz="1600" dirty="0" err="1"/>
              <a:t>uavs</a:t>
            </a:r>
            <a:r>
              <a:rPr lang="tr-TR" sz="1600" dirty="0"/>
              <a:t> </a:t>
            </a:r>
            <a:r>
              <a:rPr lang="tr-TR" sz="1600" dirty="0" err="1"/>
              <a:t>using</a:t>
            </a:r>
            <a:r>
              <a:rPr lang="tr-TR" sz="1600" dirty="0"/>
              <a:t> </a:t>
            </a:r>
            <a:r>
              <a:rPr lang="tr-TR" sz="1600" dirty="0" err="1"/>
              <a:t>proximal</a:t>
            </a:r>
            <a:r>
              <a:rPr lang="tr-TR" sz="1600" dirty="0"/>
              <a:t> </a:t>
            </a:r>
            <a:r>
              <a:rPr lang="tr-TR" sz="1600" dirty="0" err="1"/>
              <a:t>policy</a:t>
            </a:r>
            <a:r>
              <a:rPr lang="tr-TR" sz="1600" dirty="0"/>
              <a:t> </a:t>
            </a:r>
            <a:r>
              <a:rPr lang="tr-TR" sz="1600" dirty="0" err="1"/>
              <a:t>optimization</a:t>
            </a:r>
            <a:r>
              <a:rPr lang="tr-TR" sz="1600" dirty="0"/>
              <a:t>,” in 2019 </a:t>
            </a:r>
            <a:r>
              <a:rPr lang="tr-TR" sz="1600" dirty="0" err="1"/>
              <a:t>international</a:t>
            </a:r>
            <a:r>
              <a:rPr lang="tr-TR" sz="1600" dirty="0"/>
              <a:t> </a:t>
            </a:r>
            <a:r>
              <a:rPr lang="tr-TR" sz="1600" dirty="0" err="1"/>
              <a:t>conference</a:t>
            </a:r>
            <a:r>
              <a:rPr lang="tr-TR" sz="1600" dirty="0"/>
              <a:t> on </a:t>
            </a:r>
            <a:r>
              <a:rPr lang="tr-TR" sz="1600" dirty="0" err="1"/>
              <a:t>unmanned</a:t>
            </a:r>
            <a:r>
              <a:rPr lang="tr-TR" sz="1600" dirty="0"/>
              <a:t> </a:t>
            </a:r>
            <a:r>
              <a:rPr lang="tr-TR" sz="1600" dirty="0" err="1"/>
              <a:t>aircraft</a:t>
            </a:r>
            <a:r>
              <a:rPr lang="tr-TR" sz="1600" dirty="0"/>
              <a:t> </a:t>
            </a:r>
            <a:r>
              <a:rPr lang="tr-TR" sz="1600" dirty="0" err="1"/>
              <a:t>systems</a:t>
            </a:r>
            <a:r>
              <a:rPr lang="tr-TR" sz="1600" dirty="0"/>
              <a:t>(ICUAS). IEEE, 2019, </a:t>
            </a:r>
            <a:r>
              <a:rPr lang="tr-TR" sz="1600" dirty="0" err="1"/>
              <a:t>pp</a:t>
            </a:r>
            <a:r>
              <a:rPr lang="tr-TR" sz="1600" dirty="0"/>
              <a:t>. 523–533.</a:t>
            </a:r>
            <a:br>
              <a:rPr lang="tr-TR" sz="1600" dirty="0"/>
            </a:br>
            <a:r>
              <a:rPr lang="tr-TR" sz="1600" dirty="0"/>
              <a:t>[3] U. H. </a:t>
            </a:r>
            <a:r>
              <a:rPr lang="tr-TR" sz="1600" dirty="0" err="1"/>
              <a:t>Ghouri</a:t>
            </a:r>
            <a:r>
              <a:rPr lang="tr-TR" sz="1600" dirty="0"/>
              <a:t>, M. U. </a:t>
            </a:r>
            <a:r>
              <a:rPr lang="tr-TR" sz="1600" dirty="0" err="1"/>
              <a:t>Zafar</a:t>
            </a:r>
            <a:r>
              <a:rPr lang="tr-TR" sz="1600" dirty="0"/>
              <a:t>, S. Bari, H. </a:t>
            </a:r>
            <a:r>
              <a:rPr lang="tr-TR" sz="1600" dirty="0" err="1"/>
              <a:t>Khan</a:t>
            </a:r>
            <a:r>
              <a:rPr lang="tr-TR" sz="1600" dirty="0"/>
              <a:t>, </a:t>
            </a:r>
            <a:r>
              <a:rPr lang="tr-TR" sz="1600" dirty="0" err="1"/>
              <a:t>and</a:t>
            </a:r>
            <a:r>
              <a:rPr lang="tr-TR" sz="1600" dirty="0"/>
              <a:t> M. U. </a:t>
            </a:r>
            <a:r>
              <a:rPr lang="tr-TR" sz="1600" dirty="0" err="1"/>
              <a:t>Khan</a:t>
            </a:r>
            <a:r>
              <a:rPr lang="tr-TR" sz="1600" dirty="0"/>
              <a:t>, “</a:t>
            </a:r>
            <a:r>
              <a:rPr lang="tr-TR" sz="1600" dirty="0" err="1"/>
              <a:t>Attitude</a:t>
            </a:r>
            <a:r>
              <a:rPr lang="tr-TR" sz="1600" dirty="0"/>
              <a:t> </a:t>
            </a:r>
            <a:r>
              <a:rPr lang="tr-TR" sz="1600" dirty="0" err="1"/>
              <a:t>control</a:t>
            </a:r>
            <a:r>
              <a:rPr lang="tr-TR" sz="1600" dirty="0"/>
              <a:t> of </a:t>
            </a:r>
            <a:r>
              <a:rPr lang="tr-TR" sz="1600" dirty="0" err="1"/>
              <a:t>quad-copter</a:t>
            </a:r>
            <a:r>
              <a:rPr lang="tr-TR" sz="1600" dirty="0"/>
              <a:t> </a:t>
            </a:r>
            <a:r>
              <a:rPr lang="tr-TR" sz="1600" dirty="0" err="1"/>
              <a:t>using</a:t>
            </a:r>
            <a:r>
              <a:rPr lang="tr-TR" sz="1600" dirty="0"/>
              <a:t> </a:t>
            </a:r>
            <a:r>
              <a:rPr lang="tr-TR" sz="1600" dirty="0" err="1"/>
              <a:t>deterministic</a:t>
            </a:r>
            <a:r>
              <a:rPr lang="tr-TR" sz="1600" dirty="0"/>
              <a:t> </a:t>
            </a:r>
            <a:r>
              <a:rPr lang="tr-TR" sz="1600" dirty="0" err="1"/>
              <a:t>policy</a:t>
            </a:r>
            <a:r>
              <a:rPr lang="tr-TR" sz="1600" dirty="0"/>
              <a:t> </a:t>
            </a:r>
            <a:r>
              <a:rPr lang="tr-TR" sz="1600" dirty="0" err="1"/>
              <a:t>gradient</a:t>
            </a:r>
            <a:r>
              <a:rPr lang="tr-TR" sz="1600" dirty="0"/>
              <a:t> </a:t>
            </a:r>
            <a:r>
              <a:rPr lang="tr-TR" sz="1600" dirty="0" err="1"/>
              <a:t>algorithms</a:t>
            </a:r>
            <a:r>
              <a:rPr lang="tr-TR" sz="1600" dirty="0"/>
              <a:t> (</a:t>
            </a:r>
            <a:r>
              <a:rPr lang="tr-TR" sz="1600" dirty="0" err="1"/>
              <a:t>dpga</a:t>
            </a:r>
            <a:r>
              <a:rPr lang="tr-TR" sz="1600" dirty="0"/>
              <a:t>),” in 2019 2nd International Conference on </a:t>
            </a:r>
            <a:r>
              <a:rPr lang="tr-TR" sz="1600" dirty="0" err="1"/>
              <a:t>Communication</a:t>
            </a:r>
            <a:r>
              <a:rPr lang="tr-TR" sz="1600" dirty="0"/>
              <a:t>, Computing </a:t>
            </a:r>
            <a:r>
              <a:rPr lang="tr-TR" sz="1600" dirty="0" err="1"/>
              <a:t>and</a:t>
            </a:r>
            <a:r>
              <a:rPr lang="tr-TR" sz="1600" dirty="0"/>
              <a:t> </a:t>
            </a:r>
            <a:r>
              <a:rPr lang="tr-TR" sz="1600" dirty="0" err="1"/>
              <a:t>Digital</a:t>
            </a:r>
            <a:r>
              <a:rPr lang="tr-TR" sz="1600" dirty="0"/>
              <a:t> </a:t>
            </a:r>
            <a:r>
              <a:rPr lang="tr-TR" sz="1600" dirty="0" err="1"/>
              <a:t>systems</a:t>
            </a:r>
            <a:r>
              <a:rPr lang="tr-TR" sz="1600" dirty="0"/>
              <a:t> (C-CODE). IEEE, 2019, </a:t>
            </a:r>
            <a:r>
              <a:rPr lang="tr-TR" sz="1600" dirty="0" err="1"/>
              <a:t>pp</a:t>
            </a:r>
            <a:r>
              <a:rPr lang="tr-TR" sz="1600" dirty="0"/>
              <a:t>. 149–153.</a:t>
            </a:r>
            <a:br>
              <a:rPr lang="tr-TR" sz="1600" dirty="0"/>
            </a:br>
            <a:r>
              <a:rPr lang="tr-TR" sz="1600" dirty="0"/>
              <a:t>[4] W. </a:t>
            </a:r>
            <a:r>
              <a:rPr lang="tr-TR" sz="1600" dirty="0" err="1"/>
              <a:t>Koch</a:t>
            </a:r>
            <a:r>
              <a:rPr lang="tr-TR" sz="1600" dirty="0"/>
              <a:t>, R. </a:t>
            </a:r>
            <a:r>
              <a:rPr lang="tr-TR" sz="1600" dirty="0" err="1"/>
              <a:t>Mancuso</a:t>
            </a:r>
            <a:r>
              <a:rPr lang="tr-TR" sz="1600" dirty="0"/>
              <a:t>, R. West, </a:t>
            </a:r>
            <a:r>
              <a:rPr lang="tr-TR" sz="1600" dirty="0" err="1"/>
              <a:t>and</a:t>
            </a:r>
            <a:r>
              <a:rPr lang="tr-TR" sz="1600" dirty="0"/>
              <a:t> A. </a:t>
            </a:r>
            <a:r>
              <a:rPr lang="tr-TR" sz="1600" dirty="0" err="1"/>
              <a:t>Bestavros</a:t>
            </a:r>
            <a:r>
              <a:rPr lang="tr-TR" sz="1600" dirty="0"/>
              <a:t>, “</a:t>
            </a:r>
            <a:r>
              <a:rPr lang="tr-TR" sz="1600" dirty="0" err="1"/>
              <a:t>Reinforcement</a:t>
            </a:r>
            <a:r>
              <a:rPr lang="tr-TR" sz="1600" dirty="0"/>
              <a:t> </a:t>
            </a:r>
            <a:r>
              <a:rPr lang="tr-TR" sz="1600" dirty="0" err="1"/>
              <a:t>learning</a:t>
            </a:r>
            <a:r>
              <a:rPr lang="tr-TR" sz="1600" dirty="0"/>
              <a:t> </a:t>
            </a:r>
            <a:r>
              <a:rPr lang="tr-TR" sz="1600" dirty="0" err="1"/>
              <a:t>for</a:t>
            </a:r>
            <a:r>
              <a:rPr lang="tr-TR" sz="1600" dirty="0"/>
              <a:t> </a:t>
            </a:r>
            <a:r>
              <a:rPr lang="tr-TR" sz="1600" dirty="0" err="1"/>
              <a:t>uav</a:t>
            </a:r>
            <a:r>
              <a:rPr lang="tr-TR" sz="1600" dirty="0"/>
              <a:t> </a:t>
            </a:r>
            <a:r>
              <a:rPr lang="tr-TR" sz="1600" dirty="0" err="1"/>
              <a:t>attitude</a:t>
            </a:r>
            <a:r>
              <a:rPr lang="tr-TR" sz="1600" dirty="0"/>
              <a:t> </a:t>
            </a:r>
            <a:r>
              <a:rPr lang="tr-TR" sz="1600" dirty="0" err="1"/>
              <a:t>control</a:t>
            </a:r>
            <a:r>
              <a:rPr lang="tr-TR" sz="1600" dirty="0"/>
              <a:t>,” ACM </a:t>
            </a:r>
            <a:r>
              <a:rPr lang="tr-TR" sz="1600" dirty="0" err="1"/>
              <a:t>Transactions</a:t>
            </a:r>
            <a:r>
              <a:rPr lang="tr-TR" sz="1600" dirty="0"/>
              <a:t> on </a:t>
            </a:r>
            <a:r>
              <a:rPr lang="tr-TR" sz="1600" dirty="0" err="1"/>
              <a:t>Cyber-Physical</a:t>
            </a:r>
            <a:r>
              <a:rPr lang="tr-TR" sz="1600" dirty="0"/>
              <a:t> </a:t>
            </a:r>
            <a:r>
              <a:rPr lang="tr-TR" sz="1600" dirty="0" err="1"/>
              <a:t>Systems</a:t>
            </a:r>
            <a:r>
              <a:rPr lang="tr-TR" sz="1600" dirty="0"/>
              <a:t>, </a:t>
            </a:r>
            <a:r>
              <a:rPr lang="tr-TR" sz="1600" dirty="0" err="1"/>
              <a:t>vol</a:t>
            </a:r>
            <a:r>
              <a:rPr lang="tr-TR" sz="1600" dirty="0"/>
              <a:t>. 3, </a:t>
            </a:r>
            <a:r>
              <a:rPr lang="tr-TR" sz="1600" dirty="0" err="1"/>
              <a:t>no</a:t>
            </a:r>
            <a:r>
              <a:rPr lang="tr-TR" sz="1600" dirty="0"/>
              <a:t>. 2, </a:t>
            </a:r>
            <a:r>
              <a:rPr lang="tr-TR" sz="1600" dirty="0" err="1"/>
              <a:t>pp</a:t>
            </a:r>
            <a:r>
              <a:rPr lang="tr-TR" sz="1600" dirty="0"/>
              <a:t>. 1–21, 2019.</a:t>
            </a:r>
            <a:br>
              <a:rPr lang="tr-TR" sz="1600" dirty="0"/>
            </a:br>
            <a:r>
              <a:rPr lang="tr-TR" sz="1600" dirty="0"/>
              <a:t>[5] Y. </a:t>
            </a:r>
            <a:r>
              <a:rPr lang="tr-TR" sz="1600" dirty="0" err="1"/>
              <a:t>Zhen</a:t>
            </a:r>
            <a:r>
              <a:rPr lang="tr-TR" sz="1600" dirty="0"/>
              <a:t>, M. </a:t>
            </a:r>
            <a:r>
              <a:rPr lang="tr-TR" sz="1600" dirty="0" err="1"/>
              <a:t>Hao</a:t>
            </a:r>
            <a:r>
              <a:rPr lang="tr-TR" sz="1600" dirty="0"/>
              <a:t>, </a:t>
            </a:r>
            <a:r>
              <a:rPr lang="tr-TR" sz="1600" dirty="0" err="1"/>
              <a:t>and</a:t>
            </a:r>
            <a:r>
              <a:rPr lang="tr-TR" sz="1600" dirty="0"/>
              <a:t> W. Sun, “</a:t>
            </a:r>
            <a:r>
              <a:rPr lang="tr-TR" sz="1600" dirty="0" err="1"/>
              <a:t>Deep</a:t>
            </a:r>
            <a:r>
              <a:rPr lang="tr-TR" sz="1600" dirty="0"/>
              <a:t> </a:t>
            </a:r>
            <a:r>
              <a:rPr lang="tr-TR" sz="1600" dirty="0" err="1"/>
              <a:t>reinforcement</a:t>
            </a:r>
            <a:r>
              <a:rPr lang="tr-TR" sz="1600" dirty="0"/>
              <a:t> </a:t>
            </a:r>
            <a:r>
              <a:rPr lang="tr-TR" sz="1600" dirty="0" err="1"/>
              <a:t>learning</a:t>
            </a:r>
            <a:r>
              <a:rPr lang="tr-TR" sz="1600" dirty="0"/>
              <a:t> </a:t>
            </a:r>
            <a:r>
              <a:rPr lang="tr-TR" sz="1600" dirty="0" err="1"/>
              <a:t>attitude</a:t>
            </a:r>
            <a:r>
              <a:rPr lang="tr-TR" sz="1600" dirty="0"/>
              <a:t> </a:t>
            </a:r>
            <a:r>
              <a:rPr lang="tr-TR" sz="1600" dirty="0" err="1"/>
              <a:t>control</a:t>
            </a:r>
            <a:r>
              <a:rPr lang="tr-TR" sz="1600" dirty="0"/>
              <a:t> of </a:t>
            </a:r>
            <a:r>
              <a:rPr lang="tr-TR" sz="1600" dirty="0" err="1"/>
              <a:t>fixed-wing</a:t>
            </a:r>
            <a:r>
              <a:rPr lang="tr-TR" sz="1600" dirty="0"/>
              <a:t> </a:t>
            </a:r>
            <a:r>
              <a:rPr lang="tr-TR" sz="1600" dirty="0" err="1"/>
              <a:t>uavs</a:t>
            </a:r>
            <a:r>
              <a:rPr lang="tr-TR" sz="1600" dirty="0"/>
              <a:t>,” in 2020 3rd International Conference on </a:t>
            </a:r>
            <a:r>
              <a:rPr lang="tr-TR" sz="1600" dirty="0" err="1"/>
              <a:t>Unmanned</a:t>
            </a:r>
            <a:r>
              <a:rPr lang="tr-TR" sz="1600" dirty="0"/>
              <a:t> </a:t>
            </a:r>
            <a:r>
              <a:rPr lang="tr-TR" sz="1600" dirty="0" err="1"/>
              <a:t>Systems</a:t>
            </a:r>
            <a:r>
              <a:rPr lang="tr-TR" sz="1600" dirty="0"/>
              <a:t> (ICUS). IEEE, 2020, </a:t>
            </a:r>
            <a:r>
              <a:rPr lang="tr-TR" sz="1600" dirty="0" err="1"/>
              <a:t>pp</a:t>
            </a:r>
            <a:r>
              <a:rPr lang="tr-TR" sz="1600" dirty="0"/>
              <a:t>. 239–244.</a:t>
            </a:r>
            <a:endParaRPr lang="tr-TR" sz="1600" b="0" i="0" dirty="0">
              <a:solidFill>
                <a:srgbClr val="495365"/>
              </a:solidFill>
              <a:effectLst/>
              <a:latin typeface="+mn-lt"/>
            </a:endParaRPr>
          </a:p>
          <a:p>
            <a:r>
              <a:rPr lang="tr-TR" sz="1600" dirty="0"/>
              <a:t>[6] </a:t>
            </a:r>
            <a:r>
              <a:rPr lang="en-US" sz="1600" dirty="0"/>
              <a:t>Reinforcement Learning Toolbox Documentation (mathworks.com)</a:t>
            </a:r>
            <a:endParaRPr sz="1600" dirty="0"/>
          </a:p>
        </p:txBody>
      </p:sp>
    </p:spTree>
    <p:extLst>
      <p:ext uri="{BB962C8B-B14F-4D97-AF65-F5344CB8AC3E}">
        <p14:creationId xmlns:p14="http://schemas.microsoft.com/office/powerpoint/2010/main" val="373462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sz="4400" dirty="0">
                <a:latin typeface="Calibri"/>
                <a:ea typeface="Calibri"/>
                <a:cs typeface="Calibri"/>
                <a:sym typeface="Calibri"/>
              </a:rPr>
              <a:t>Outline</a:t>
            </a:r>
            <a:endParaRPr dirty="0"/>
          </a:p>
        </p:txBody>
      </p:sp>
      <p:sp>
        <p:nvSpPr>
          <p:cNvPr id="97" name="Google Shape;97;p2"/>
          <p:cNvSpPr txBox="1">
            <a:spLocks noGrp="1"/>
          </p:cNvSpPr>
          <p:nvPr>
            <p:ph type="body" idx="1"/>
          </p:nvPr>
        </p:nvSpPr>
        <p:spPr>
          <a:xfrm>
            <a:off x="1308294" y="1519310"/>
            <a:ext cx="10615851" cy="4530507"/>
          </a:xfrm>
          <a:prstGeom prst="rect">
            <a:avLst/>
          </a:prstGeom>
          <a:noFill/>
          <a:ln>
            <a:noFill/>
          </a:ln>
        </p:spPr>
        <p:txBody>
          <a:bodyPr spcFirstLastPara="1" wrap="square" lIns="91425" tIns="45700" rIns="91425" bIns="45700" anchor="t" anchorCtr="0">
            <a:normAutofit/>
          </a:bodyPr>
          <a:lstStyle/>
          <a:p>
            <a:pPr marL="285750" lvl="0" indent="-285750" algn="l" rtl="0">
              <a:lnSpc>
                <a:spcPct val="110000"/>
              </a:lnSpc>
              <a:spcBef>
                <a:spcPts val="0"/>
              </a:spcBef>
              <a:spcAft>
                <a:spcPts val="0"/>
              </a:spcAft>
              <a:buSzPts val="2880"/>
              <a:buChar char="•"/>
            </a:pPr>
            <a:r>
              <a:rPr lang="en-US" sz="2400" dirty="0">
                <a:latin typeface="+mj-lt"/>
              </a:rPr>
              <a:t>Introduction and Problem Statement</a:t>
            </a:r>
            <a:endParaRPr sz="2400" dirty="0">
              <a:latin typeface="+mj-lt"/>
            </a:endParaRPr>
          </a:p>
          <a:p>
            <a:pPr marL="285750" lvl="0" indent="-285750" algn="l" rtl="0">
              <a:lnSpc>
                <a:spcPct val="110000"/>
              </a:lnSpc>
              <a:spcBef>
                <a:spcPts val="1000"/>
              </a:spcBef>
              <a:spcAft>
                <a:spcPts val="0"/>
              </a:spcAft>
              <a:buSzPts val="2880"/>
              <a:buChar char="•"/>
            </a:pPr>
            <a:r>
              <a:rPr lang="en-US" sz="2400" dirty="0">
                <a:solidFill>
                  <a:schemeClr val="bg1">
                    <a:lumMod val="75000"/>
                  </a:schemeClr>
                </a:solidFill>
                <a:latin typeface="+mj-lt"/>
              </a:rPr>
              <a:t>Some Reinforcement Learning Algorithms</a:t>
            </a:r>
            <a:endParaRPr lang="tr-T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en-US" sz="2400" dirty="0">
                <a:solidFill>
                  <a:schemeClr val="bg1">
                    <a:lumMod val="75000"/>
                  </a:schemeClr>
                </a:solidFill>
                <a:latin typeface="+mj-lt"/>
              </a:rPr>
              <a:t>Literature Review</a:t>
            </a:r>
            <a:r>
              <a:rPr lang="tr-TR" sz="2400" dirty="0">
                <a:solidFill>
                  <a:schemeClr val="bg1">
                    <a:lumMod val="75000"/>
                  </a:schemeClr>
                </a:solidFill>
                <a:latin typeface="+mj-lt"/>
              </a:rPr>
              <a:t> (</a:t>
            </a:r>
            <a:r>
              <a:rPr lang="tr-TR" sz="2400" dirty="0" err="1">
                <a:solidFill>
                  <a:schemeClr val="bg1">
                    <a:lumMod val="75000"/>
                  </a:schemeClr>
                </a:solidFill>
                <a:latin typeface="+mj-lt"/>
              </a:rPr>
              <a:t>Related</a:t>
            </a:r>
            <a:r>
              <a:rPr lang="tr-TR" sz="2400" dirty="0">
                <a:solidFill>
                  <a:schemeClr val="bg1">
                    <a:lumMod val="75000"/>
                  </a:schemeClr>
                </a:solidFill>
                <a:latin typeface="+mj-lt"/>
              </a:rPr>
              <a:t> Works)</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en-US" sz="2400" dirty="0">
                <a:solidFill>
                  <a:schemeClr val="bg1">
                    <a:lumMod val="75000"/>
                  </a:schemeClr>
                </a:solidFill>
                <a:latin typeface="+mj-lt"/>
              </a:rPr>
              <a:t>Quadcopter Flight Simulation Model</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en-US" sz="2400" dirty="0">
                <a:solidFill>
                  <a:schemeClr val="bg1">
                    <a:lumMod val="75000"/>
                  </a:schemeClr>
                </a:solidFill>
                <a:latin typeface="+mj-lt"/>
              </a:rPr>
              <a:t>Flight Control System Structure</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err="1">
                <a:solidFill>
                  <a:schemeClr val="bg1">
                    <a:lumMod val="75000"/>
                  </a:schemeClr>
                </a:solidFill>
                <a:latin typeface="+mj-lt"/>
              </a:rPr>
              <a:t>Results</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a:solidFill>
                  <a:schemeClr val="bg1">
                    <a:lumMod val="75000"/>
                  </a:schemeClr>
                </a:solidFill>
                <a:latin typeface="+mj-lt"/>
              </a:rPr>
              <a:t>Conclusion </a:t>
            </a:r>
            <a:r>
              <a:rPr lang="tr-TR" sz="2400" dirty="0" err="1">
                <a:solidFill>
                  <a:schemeClr val="bg1">
                    <a:lumMod val="75000"/>
                  </a:schemeClr>
                </a:solidFill>
                <a:latin typeface="+mj-lt"/>
              </a:rPr>
              <a:t>and</a:t>
            </a:r>
            <a:r>
              <a:rPr lang="tr-TR" sz="2400" dirty="0">
                <a:solidFill>
                  <a:schemeClr val="bg1">
                    <a:lumMod val="75000"/>
                  </a:schemeClr>
                </a:solidFill>
                <a:latin typeface="+mj-lt"/>
              </a:rPr>
              <a:t> </a:t>
            </a:r>
            <a:r>
              <a:rPr lang="en-US" sz="2400" dirty="0">
                <a:solidFill>
                  <a:schemeClr val="bg1">
                    <a:lumMod val="75000"/>
                  </a:schemeClr>
                </a:solidFill>
                <a:latin typeface="+mj-lt"/>
              </a:rPr>
              <a:t>Contributions</a:t>
            </a:r>
            <a:endParaRPr dirty="0">
              <a:solidFill>
                <a:schemeClr val="bg1">
                  <a:lumMod val="75000"/>
                </a:schemeClr>
              </a:solidFill>
              <a:latin typeface="+mj-lt"/>
            </a:endParaRPr>
          </a:p>
        </p:txBody>
      </p:sp>
      <p:sp>
        <p:nvSpPr>
          <p:cNvPr id="98" name="Google Shape;98;p2"/>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7, 2024</a:t>
            </a:r>
          </a:p>
        </p:txBody>
      </p:sp>
      <p:sp>
        <p:nvSpPr>
          <p:cNvPr id="99" name="Google Shape;99;p2"/>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100" name="Google Shape;100;p2"/>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dirty="0"/>
          </a:p>
        </p:txBody>
      </p:sp>
    </p:spTree>
    <p:extLst>
      <p:ext uri="{BB962C8B-B14F-4D97-AF65-F5344CB8AC3E}">
        <p14:creationId xmlns:p14="http://schemas.microsoft.com/office/powerpoint/2010/main" val="4082446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 </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2" name="Google Shape;371;p29">
            <a:extLst>
              <a:ext uri="{FF2B5EF4-FFF2-40B4-BE49-F238E27FC236}">
                <a16:creationId xmlns:a16="http://schemas.microsoft.com/office/drawing/2014/main" id="{3C174644-1A2F-007C-6032-475A5BF94FBA}"/>
              </a:ext>
            </a:extLst>
          </p:cNvPr>
          <p:cNvSpPr txBox="1"/>
          <p:nvPr/>
        </p:nvSpPr>
        <p:spPr>
          <a:xfrm>
            <a:off x="3048000" y="3075057"/>
            <a:ext cx="6105832"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0" i="0" u="none" strike="noStrike" cap="none" dirty="0">
                <a:solidFill>
                  <a:schemeClr val="dk1"/>
                </a:solidFill>
                <a:latin typeface="+mj-lt"/>
                <a:ea typeface="Calibri"/>
                <a:cs typeface="Calibri"/>
                <a:sym typeface="Calibri"/>
              </a:rPr>
              <a:t>Thanks for </a:t>
            </a:r>
            <a:r>
              <a:rPr lang="tr-TR" sz="4800" b="0" i="0" u="none" strike="noStrike" cap="none" dirty="0">
                <a:solidFill>
                  <a:schemeClr val="dk1"/>
                </a:solidFill>
                <a:latin typeface="+mj-lt"/>
                <a:ea typeface="Calibri"/>
                <a:cs typeface="Calibri"/>
                <a:sym typeface="Calibri"/>
              </a:rPr>
              <a:t>L</a:t>
            </a:r>
            <a:r>
              <a:rPr lang="en-US" sz="4800" b="0" i="0" u="none" strike="noStrike" cap="none" dirty="0" err="1">
                <a:solidFill>
                  <a:schemeClr val="dk1"/>
                </a:solidFill>
                <a:latin typeface="+mj-lt"/>
                <a:ea typeface="Calibri"/>
                <a:cs typeface="Calibri"/>
                <a:sym typeface="Calibri"/>
              </a:rPr>
              <a:t>istening</a:t>
            </a:r>
            <a:r>
              <a:rPr lang="en-US" sz="4800" b="0" i="0" u="none" strike="noStrike" cap="none" dirty="0">
                <a:solidFill>
                  <a:schemeClr val="dk1"/>
                </a:solidFill>
                <a:latin typeface="+mj-lt"/>
                <a:ea typeface="Calibri"/>
                <a:cs typeface="Calibri"/>
                <a:sym typeface="Calibri"/>
              </a:rPr>
              <a:t>.</a:t>
            </a:r>
            <a:endParaRPr sz="4800" b="0" i="0" u="none" strike="noStrike" cap="none" dirty="0">
              <a:solidFill>
                <a:schemeClr val="dk1"/>
              </a:solidFill>
              <a:latin typeface="+mj-lt"/>
              <a:ea typeface="Calibri"/>
              <a:cs typeface="Calibri"/>
              <a:sym typeface="Calibri"/>
            </a:endParaRPr>
          </a:p>
        </p:txBody>
      </p:sp>
    </p:spTree>
    <p:extLst>
      <p:ext uri="{BB962C8B-B14F-4D97-AF65-F5344CB8AC3E}">
        <p14:creationId xmlns:p14="http://schemas.microsoft.com/office/powerpoint/2010/main" val="147617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dirty="0" err="1">
                <a:latin typeface="Calibri"/>
                <a:ea typeface="Calibri"/>
                <a:cs typeface="Calibri"/>
                <a:sym typeface="Calibri"/>
              </a:rPr>
              <a:t>Introductio</a:t>
            </a:r>
            <a:r>
              <a:rPr lang="tr-TR" dirty="0">
                <a:latin typeface="Calibri"/>
                <a:ea typeface="Calibri"/>
                <a:cs typeface="Calibri"/>
                <a:sym typeface="Calibri"/>
              </a:rPr>
              <a:t>n</a:t>
            </a:r>
            <a:endParaRPr lang="en-US" dirty="0"/>
          </a:p>
        </p:txBody>
      </p:sp>
      <p:sp>
        <p:nvSpPr>
          <p:cNvPr id="116" name="Google Shape;116;p4"/>
          <p:cNvSpPr txBox="1">
            <a:spLocks noGrp="1"/>
          </p:cNvSpPr>
          <p:nvPr>
            <p:ph type="body" idx="1"/>
          </p:nvPr>
        </p:nvSpPr>
        <p:spPr>
          <a:xfrm>
            <a:off x="1308295" y="1519310"/>
            <a:ext cx="6870505" cy="4530507"/>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10000"/>
              </a:lnSpc>
              <a:spcBef>
                <a:spcPts val="0"/>
              </a:spcBef>
              <a:spcAft>
                <a:spcPts val="0"/>
              </a:spcAft>
              <a:buSzPct val="119999"/>
              <a:buChar char="•"/>
            </a:pPr>
            <a:r>
              <a:rPr lang="en-US" sz="2400" dirty="0">
                <a:latin typeface="+mj-lt"/>
                <a:ea typeface="Calibri"/>
                <a:cs typeface="Calibri"/>
                <a:sym typeface="Calibri"/>
              </a:rPr>
              <a:t>Flight control systems generally composed of</a:t>
            </a:r>
            <a:r>
              <a:rPr lang="tr-TR" sz="2400" dirty="0">
                <a:latin typeface="+mj-lt"/>
                <a:ea typeface="Calibri"/>
                <a:cs typeface="Calibri"/>
                <a:sym typeface="Calibri"/>
              </a:rPr>
              <a:t>;</a:t>
            </a:r>
          </a:p>
          <a:p>
            <a:pPr marL="685800" lvl="1" indent="-228600" algn="l">
              <a:spcBef>
                <a:spcPts val="0"/>
              </a:spcBef>
              <a:buSzPct val="119999"/>
            </a:pPr>
            <a:r>
              <a:rPr lang="en-US" sz="2000" dirty="0">
                <a:latin typeface="+mj-lt"/>
                <a:ea typeface="Calibri"/>
                <a:cs typeface="Calibri"/>
                <a:sym typeface="Calibri"/>
              </a:rPr>
              <a:t>Position</a:t>
            </a:r>
            <a:r>
              <a:rPr lang="tr-TR" sz="2000" dirty="0">
                <a:latin typeface="+mj-lt"/>
                <a:ea typeface="Calibri"/>
                <a:cs typeface="Calibri"/>
                <a:sym typeface="Calibri"/>
              </a:rPr>
              <a:t> &amp; </a:t>
            </a:r>
            <a:r>
              <a:rPr lang="en-US" sz="2000" dirty="0">
                <a:latin typeface="+mj-lt"/>
                <a:ea typeface="Calibri"/>
                <a:cs typeface="Calibri"/>
                <a:sym typeface="Calibri"/>
              </a:rPr>
              <a:t>altitude control</a:t>
            </a:r>
            <a:endParaRPr lang="tr-TR" sz="2000" dirty="0">
              <a:latin typeface="+mj-lt"/>
              <a:ea typeface="Calibri"/>
              <a:cs typeface="Calibri"/>
              <a:sym typeface="Calibri"/>
            </a:endParaRPr>
          </a:p>
          <a:p>
            <a:pPr marL="685800" lvl="1" indent="-228600" algn="l">
              <a:spcBef>
                <a:spcPts val="0"/>
              </a:spcBef>
              <a:buSzPct val="119999"/>
            </a:pPr>
            <a:r>
              <a:rPr lang="en-US" sz="2000" dirty="0">
                <a:latin typeface="+mj-lt"/>
                <a:ea typeface="Calibri"/>
                <a:cs typeface="Calibri"/>
                <a:sym typeface="Calibri"/>
              </a:rPr>
              <a:t>Speed control</a:t>
            </a:r>
          </a:p>
          <a:p>
            <a:pPr marL="685800" lvl="1" indent="-228600" algn="l">
              <a:spcBef>
                <a:spcPts val="0"/>
              </a:spcBef>
              <a:buSzPct val="119999"/>
            </a:pPr>
            <a:r>
              <a:rPr lang="en-US" sz="2000" dirty="0">
                <a:latin typeface="+mj-lt"/>
                <a:ea typeface="Calibri"/>
                <a:cs typeface="Calibri"/>
                <a:sym typeface="Calibri"/>
              </a:rPr>
              <a:t>Navigation control</a:t>
            </a:r>
          </a:p>
          <a:p>
            <a:pPr marL="685800" lvl="1" indent="-228600" algn="l">
              <a:spcBef>
                <a:spcPts val="0"/>
              </a:spcBef>
              <a:buSzPct val="119999"/>
            </a:pPr>
            <a:r>
              <a:rPr lang="en-US" sz="2000" b="1" dirty="0">
                <a:latin typeface="+mj-lt"/>
                <a:ea typeface="Calibri"/>
                <a:cs typeface="Calibri"/>
                <a:sym typeface="Calibri"/>
              </a:rPr>
              <a:t>Attitude control</a:t>
            </a:r>
          </a:p>
          <a:p>
            <a:pPr marL="228600" marR="0" lvl="0" indent="-228600" algn="l" rtl="0">
              <a:lnSpc>
                <a:spcPct val="110000"/>
              </a:lnSpc>
              <a:spcBef>
                <a:spcPts val="1000"/>
              </a:spcBef>
              <a:spcAft>
                <a:spcPts val="0"/>
              </a:spcAft>
              <a:buSzPct val="119999"/>
              <a:buChar char="•"/>
            </a:pPr>
            <a:r>
              <a:rPr lang="en-US" sz="2400" dirty="0">
                <a:latin typeface="+mj-lt"/>
                <a:ea typeface="Calibri"/>
                <a:cs typeface="Calibri"/>
                <a:sym typeface="Calibri"/>
              </a:rPr>
              <a:t>PID (Proportional-Integral-Derivative) controllers are used due to their simplicity, stability and real time response capabilities.</a:t>
            </a:r>
            <a:endParaRPr lang="en-US" sz="2400" dirty="0">
              <a:latin typeface="+mj-lt"/>
            </a:endParaRPr>
          </a:p>
          <a:p>
            <a:pPr marL="228600" marR="0" lvl="0" indent="-228600" algn="l" rtl="0">
              <a:lnSpc>
                <a:spcPct val="110000"/>
              </a:lnSpc>
              <a:spcBef>
                <a:spcPts val="1000"/>
              </a:spcBef>
              <a:spcAft>
                <a:spcPts val="0"/>
              </a:spcAft>
              <a:buSzPct val="119999"/>
              <a:buChar char="•"/>
            </a:pPr>
            <a:r>
              <a:rPr lang="en-US" sz="2400" dirty="0">
                <a:latin typeface="+mj-lt"/>
                <a:ea typeface="Calibri"/>
                <a:cs typeface="Calibri"/>
                <a:sym typeface="Calibri"/>
              </a:rPr>
              <a:t>While PID systems adequate for lots of operations, it has some challenges.</a:t>
            </a:r>
          </a:p>
        </p:txBody>
      </p:sp>
      <p:sp>
        <p:nvSpPr>
          <p:cNvPr id="117" name="Google Shape;117;p4"/>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a:t>
            </a:r>
            <a:r>
              <a:rPr lang="en-US" dirty="0"/>
              <a:t>, 2024</a:t>
            </a:r>
          </a:p>
        </p:txBody>
      </p:sp>
      <p:sp>
        <p:nvSpPr>
          <p:cNvPr id="118" name="Google Shape;118;p4"/>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p>
        </p:txBody>
      </p:sp>
      <p:sp>
        <p:nvSpPr>
          <p:cNvPr id="119" name="Google Shape;119;p4"/>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t>4</a:t>
            </a:fld>
            <a:endParaRPr lang="en-US"/>
          </a:p>
        </p:txBody>
      </p:sp>
      <p:pic>
        <p:nvPicPr>
          <p:cNvPr id="9" name="Resim 8">
            <a:extLst>
              <a:ext uri="{FF2B5EF4-FFF2-40B4-BE49-F238E27FC236}">
                <a16:creationId xmlns:a16="http://schemas.microsoft.com/office/drawing/2014/main" id="{E32A6264-779A-1079-DC4E-75A7A398B45D}"/>
              </a:ext>
            </a:extLst>
          </p:cNvPr>
          <p:cNvPicPr>
            <a:picLocks noChangeAspect="1"/>
          </p:cNvPicPr>
          <p:nvPr/>
        </p:nvPicPr>
        <p:blipFill>
          <a:blip r:embed="rId3"/>
          <a:stretch>
            <a:fillRect/>
          </a:stretch>
        </p:blipFill>
        <p:spPr>
          <a:xfrm>
            <a:off x="8178800" y="1577179"/>
            <a:ext cx="3551228" cy="37036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PID </a:t>
            </a:r>
            <a:r>
              <a:rPr lang="tr-TR" dirty="0" err="1"/>
              <a:t>Algorithms</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3360"/>
              <a:buChar char="•"/>
            </a:pPr>
            <a:r>
              <a:rPr lang="en-US" sz="2400" dirty="0">
                <a:latin typeface="+mj-lt"/>
                <a:ea typeface="Calibri"/>
                <a:cs typeface="Calibri"/>
                <a:sym typeface="Calibri"/>
              </a:rPr>
              <a:t>Limitations in Varying Environments</a:t>
            </a:r>
            <a:endParaRPr lang="en-US" sz="2400" dirty="0">
              <a:latin typeface="+mj-lt"/>
            </a:endParaRPr>
          </a:p>
          <a:p>
            <a:pPr marL="685800" lvl="1" indent="-228600" algn="just" rtl="0">
              <a:lnSpc>
                <a:spcPct val="110000"/>
              </a:lnSpc>
              <a:spcBef>
                <a:spcPts val="600"/>
              </a:spcBef>
              <a:spcAft>
                <a:spcPts val="0"/>
              </a:spcAft>
              <a:buSzPts val="2880"/>
              <a:buChar char="•"/>
            </a:pPr>
            <a:r>
              <a:rPr lang="en-US" sz="2400" dirty="0">
                <a:latin typeface="+mj-lt"/>
                <a:ea typeface="Calibri"/>
                <a:cs typeface="Calibri"/>
                <a:sym typeface="Calibri"/>
              </a:rPr>
              <a:t>PID controllers struggle with unknown dynamics such as wind and voltage sag.</a:t>
            </a:r>
            <a:endParaRPr lang="en-US" sz="2400" dirty="0">
              <a:latin typeface="+mj-lt"/>
            </a:endParaRPr>
          </a:p>
          <a:p>
            <a:pPr marL="228600" lvl="0" indent="-228600" algn="l" rtl="0">
              <a:lnSpc>
                <a:spcPct val="110000"/>
              </a:lnSpc>
              <a:spcBef>
                <a:spcPts val="1000"/>
              </a:spcBef>
              <a:spcAft>
                <a:spcPts val="0"/>
              </a:spcAft>
              <a:buSzPts val="3360"/>
              <a:buChar char="•"/>
            </a:pPr>
            <a:r>
              <a:rPr lang="en-US" sz="2400" dirty="0">
                <a:latin typeface="+mj-lt"/>
                <a:ea typeface="Calibri"/>
                <a:cs typeface="Calibri"/>
                <a:sym typeface="Calibri"/>
              </a:rPr>
              <a:t>Adaptability Requirement</a:t>
            </a:r>
            <a:endParaRPr lang="en-US" sz="2400" dirty="0">
              <a:latin typeface="+mj-lt"/>
            </a:endParaRPr>
          </a:p>
          <a:p>
            <a:pPr marL="685800" lvl="1" indent="-228600" algn="just" rtl="0">
              <a:lnSpc>
                <a:spcPct val="110000"/>
              </a:lnSpc>
              <a:spcBef>
                <a:spcPts val="600"/>
              </a:spcBef>
              <a:spcAft>
                <a:spcPts val="0"/>
              </a:spcAft>
              <a:buSzPts val="2880"/>
              <a:buChar char="•"/>
            </a:pPr>
            <a:r>
              <a:rPr lang="en-US" sz="2400" dirty="0">
                <a:latin typeface="+mj-lt"/>
                <a:ea typeface="Calibri"/>
                <a:cs typeface="Calibri"/>
                <a:sym typeface="Calibri"/>
              </a:rPr>
              <a:t>Next-gen systems need to adapt to mutable dynamics and varying environments.</a:t>
            </a:r>
          </a:p>
          <a:p>
            <a:pPr marL="228600" lvl="0" indent="-228600" algn="l" rtl="0">
              <a:lnSpc>
                <a:spcPct val="110000"/>
              </a:lnSpc>
              <a:spcBef>
                <a:spcPts val="1000"/>
              </a:spcBef>
              <a:spcAft>
                <a:spcPts val="0"/>
              </a:spcAft>
              <a:buSzPts val="3360"/>
              <a:buChar char="•"/>
            </a:pPr>
            <a:r>
              <a:rPr lang="en-US" sz="2400" dirty="0">
                <a:latin typeface="+mj-lt"/>
                <a:ea typeface="Calibri"/>
                <a:cs typeface="Calibri"/>
                <a:sym typeface="Calibri"/>
              </a:rPr>
              <a:t>Performance in Stable Environments</a:t>
            </a:r>
            <a:endParaRPr lang="en-US" sz="2400" dirty="0">
              <a:latin typeface="+mj-lt"/>
            </a:endParaRPr>
          </a:p>
          <a:p>
            <a:pPr marL="685800" lvl="1" indent="-228600" algn="just" rtl="0">
              <a:lnSpc>
                <a:spcPct val="110000"/>
              </a:lnSpc>
              <a:spcBef>
                <a:spcPts val="600"/>
              </a:spcBef>
              <a:spcAft>
                <a:spcPts val="0"/>
              </a:spcAft>
              <a:buSzPts val="2880"/>
              <a:buChar char="•"/>
            </a:pPr>
            <a:r>
              <a:rPr lang="en-US" sz="2400" dirty="0">
                <a:latin typeface="+mj-lt"/>
                <a:ea typeface="Calibri"/>
                <a:cs typeface="Calibri"/>
                <a:sym typeface="Calibri"/>
              </a:rPr>
              <a:t>PID controllers perform close to ideally in stable conditions.</a:t>
            </a:r>
            <a:endParaRPr lang="en-US" sz="2400" dirty="0">
              <a:latin typeface="+mj-lt"/>
            </a:endParaRPr>
          </a:p>
        </p:txBody>
      </p:sp>
    </p:spTree>
    <p:extLst>
      <p:ext uri="{BB962C8B-B14F-4D97-AF65-F5344CB8AC3E}">
        <p14:creationId xmlns:p14="http://schemas.microsoft.com/office/powerpoint/2010/main" val="223370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err="1"/>
              <a:t>Why</a:t>
            </a:r>
            <a:r>
              <a:rPr lang="tr-TR" dirty="0"/>
              <a:t> RL </a:t>
            </a:r>
            <a:r>
              <a:rPr lang="tr-TR" dirty="0" err="1"/>
              <a:t>Algorithms</a:t>
            </a:r>
            <a:r>
              <a:rPr lang="tr-TR" dirty="0"/>
              <a:t> </a:t>
            </a:r>
            <a:r>
              <a:rPr lang="tr-TR" dirty="0" err="1"/>
              <a:t>Used</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tr-TR" sz="2400" dirty="0" err="1">
                <a:solidFill>
                  <a:schemeClr val="dk1"/>
                </a:solidFill>
                <a:latin typeface="+mj-lt"/>
              </a:rPr>
              <a:t>Advantages</a:t>
            </a:r>
            <a:endParaRPr lang="tr-TR" sz="2400" dirty="0">
              <a:solidFill>
                <a:schemeClr val="dk1"/>
              </a:solidFill>
              <a:latin typeface="+mj-lt"/>
            </a:endParaRPr>
          </a:p>
          <a:p>
            <a:pPr marL="598932" marR="0" lvl="1" algn="just" rtl="0">
              <a:lnSpc>
                <a:spcPct val="110000"/>
              </a:lnSpc>
              <a:spcBef>
                <a:spcPts val="600"/>
              </a:spcBef>
              <a:spcAft>
                <a:spcPts val="0"/>
              </a:spcAft>
              <a:buClr>
                <a:schemeClr val="accent1"/>
              </a:buClr>
              <a:buSzPct val="119999"/>
            </a:pPr>
            <a:r>
              <a:rPr lang="en-US" sz="2400" dirty="0">
                <a:solidFill>
                  <a:schemeClr val="dk1"/>
                </a:solidFill>
                <a:latin typeface="+mj-lt"/>
              </a:rPr>
              <a:t>Self-Learning: RL agents learn control strategies through trial and error in a simulated environment, reducing manual tuning.</a:t>
            </a:r>
            <a:endParaRPr lang="tr-TR" sz="2400" dirty="0">
              <a:solidFill>
                <a:schemeClr val="dk1"/>
              </a:solidFill>
              <a:latin typeface="+mj-lt"/>
            </a:endParaRPr>
          </a:p>
          <a:p>
            <a:pPr marL="598932" marR="0" lvl="1" algn="just" rtl="0">
              <a:lnSpc>
                <a:spcPct val="110000"/>
              </a:lnSpc>
              <a:spcBef>
                <a:spcPts val="600"/>
              </a:spcBef>
              <a:spcAft>
                <a:spcPts val="0"/>
              </a:spcAft>
              <a:buClr>
                <a:schemeClr val="accent1"/>
              </a:buClr>
              <a:buSzPct val="119999"/>
            </a:pPr>
            <a:endParaRPr lang="tr-TR" sz="2400" dirty="0">
              <a:solidFill>
                <a:schemeClr val="dk1"/>
              </a:solidFill>
              <a:latin typeface="+mj-lt"/>
            </a:endParaRPr>
          </a:p>
          <a:p>
            <a:pPr marL="598932" marR="0" lvl="1" algn="just" rtl="0">
              <a:lnSpc>
                <a:spcPct val="110000"/>
              </a:lnSpc>
              <a:spcBef>
                <a:spcPts val="600"/>
              </a:spcBef>
              <a:spcAft>
                <a:spcPts val="0"/>
              </a:spcAft>
              <a:buClr>
                <a:schemeClr val="accent1"/>
              </a:buClr>
              <a:buSzPct val="119999"/>
            </a:pPr>
            <a:r>
              <a:rPr lang="en-US" sz="2400" dirty="0">
                <a:solidFill>
                  <a:schemeClr val="dk1"/>
                </a:solidFill>
                <a:latin typeface="+mj-lt"/>
              </a:rPr>
              <a:t>Adaptability: RL agents can adapt to changing environments and new tasks by continuously learning from experience.</a:t>
            </a:r>
            <a:endParaRPr lang="tr-TR" sz="2400" dirty="0">
              <a:solidFill>
                <a:schemeClr val="dk1"/>
              </a:solidFill>
              <a:latin typeface="+mj-lt"/>
            </a:endParaRPr>
          </a:p>
          <a:p>
            <a:pPr marL="598932" marR="0" lvl="1" algn="just" rtl="0">
              <a:lnSpc>
                <a:spcPct val="110000"/>
              </a:lnSpc>
              <a:spcBef>
                <a:spcPts val="600"/>
              </a:spcBef>
              <a:spcAft>
                <a:spcPts val="0"/>
              </a:spcAft>
              <a:buClr>
                <a:schemeClr val="accent1"/>
              </a:buClr>
              <a:buSzPct val="119999"/>
            </a:pPr>
            <a:endParaRPr lang="tr-TR" sz="2400" dirty="0">
              <a:solidFill>
                <a:schemeClr val="dk1"/>
              </a:solidFill>
              <a:latin typeface="+mj-lt"/>
            </a:endParaRPr>
          </a:p>
        </p:txBody>
      </p:sp>
    </p:spTree>
    <p:extLst>
      <p:ext uri="{BB962C8B-B14F-4D97-AF65-F5344CB8AC3E}">
        <p14:creationId xmlns:p14="http://schemas.microsoft.com/office/powerpoint/2010/main" val="66003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sz="4400" dirty="0">
                <a:latin typeface="Calibri"/>
                <a:ea typeface="Calibri"/>
                <a:cs typeface="Calibri"/>
                <a:sym typeface="Calibri"/>
              </a:rPr>
              <a:t>Outline</a:t>
            </a:r>
            <a:endParaRPr dirty="0"/>
          </a:p>
        </p:txBody>
      </p:sp>
      <p:sp>
        <p:nvSpPr>
          <p:cNvPr id="97" name="Google Shape;97;p2"/>
          <p:cNvSpPr txBox="1">
            <a:spLocks noGrp="1"/>
          </p:cNvSpPr>
          <p:nvPr>
            <p:ph type="body" idx="1"/>
          </p:nvPr>
        </p:nvSpPr>
        <p:spPr>
          <a:xfrm>
            <a:off x="1308294" y="1519310"/>
            <a:ext cx="10615851" cy="4530507"/>
          </a:xfrm>
          <a:prstGeom prst="rect">
            <a:avLst/>
          </a:prstGeom>
          <a:noFill/>
          <a:ln>
            <a:noFill/>
          </a:ln>
        </p:spPr>
        <p:txBody>
          <a:bodyPr spcFirstLastPara="1" wrap="square" lIns="91425" tIns="45700" rIns="91425" bIns="45700" anchor="t" anchorCtr="0">
            <a:normAutofit/>
          </a:bodyPr>
          <a:lstStyle/>
          <a:p>
            <a:pPr marL="285750" lvl="0" indent="-285750" algn="l" rtl="0">
              <a:lnSpc>
                <a:spcPct val="110000"/>
              </a:lnSpc>
              <a:spcBef>
                <a:spcPts val="0"/>
              </a:spcBef>
              <a:spcAft>
                <a:spcPts val="0"/>
              </a:spcAft>
              <a:buSzPts val="2880"/>
              <a:buChar char="•"/>
            </a:pPr>
            <a:r>
              <a:rPr lang="en-US" sz="2400" dirty="0">
                <a:solidFill>
                  <a:schemeClr val="bg1">
                    <a:lumMod val="75000"/>
                  </a:schemeClr>
                </a:solidFill>
                <a:latin typeface="+mj-lt"/>
              </a:rPr>
              <a:t>Introduction and Problem Statement</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tr-TR" sz="2400" dirty="0">
                <a:latin typeface="+mj-lt"/>
              </a:rPr>
              <a:t>DDPG </a:t>
            </a:r>
            <a:r>
              <a:rPr lang="tr-TR" sz="2400" dirty="0" err="1">
                <a:latin typeface="+mj-lt"/>
              </a:rPr>
              <a:t>and</a:t>
            </a:r>
            <a:r>
              <a:rPr lang="tr-TR" sz="2400" dirty="0">
                <a:latin typeface="+mj-lt"/>
              </a:rPr>
              <a:t> PPO</a:t>
            </a:r>
            <a:r>
              <a:rPr lang="en-US" sz="2400" dirty="0">
                <a:latin typeface="+mj-lt"/>
              </a:rPr>
              <a:t> Reinforcement Learning Algorithms</a:t>
            </a:r>
            <a:endParaRPr lang="tr-TR" sz="2400" dirty="0">
              <a:latin typeface="+mj-lt"/>
            </a:endParaRPr>
          </a:p>
          <a:p>
            <a:pPr marL="285750" lvl="0" indent="-285750" algn="l" rtl="0">
              <a:lnSpc>
                <a:spcPct val="110000"/>
              </a:lnSpc>
              <a:spcBef>
                <a:spcPts val="1000"/>
              </a:spcBef>
              <a:spcAft>
                <a:spcPts val="0"/>
              </a:spcAft>
              <a:buSzPts val="2880"/>
              <a:buChar char="•"/>
            </a:pPr>
            <a:r>
              <a:rPr lang="en-US" sz="2400" dirty="0">
                <a:solidFill>
                  <a:schemeClr val="bg1">
                    <a:lumMod val="75000"/>
                  </a:schemeClr>
                </a:solidFill>
                <a:latin typeface="+mj-lt"/>
              </a:rPr>
              <a:t>Literature Review</a:t>
            </a:r>
            <a:r>
              <a:rPr lang="tr-TR" sz="2400" dirty="0">
                <a:solidFill>
                  <a:schemeClr val="bg1">
                    <a:lumMod val="75000"/>
                  </a:schemeClr>
                </a:solidFill>
                <a:latin typeface="+mj-lt"/>
              </a:rPr>
              <a:t> (</a:t>
            </a:r>
            <a:r>
              <a:rPr lang="tr-TR" sz="2400" dirty="0" err="1">
                <a:solidFill>
                  <a:schemeClr val="bg1">
                    <a:lumMod val="75000"/>
                  </a:schemeClr>
                </a:solidFill>
                <a:latin typeface="+mj-lt"/>
              </a:rPr>
              <a:t>Related</a:t>
            </a:r>
            <a:r>
              <a:rPr lang="tr-TR" sz="2400" dirty="0">
                <a:solidFill>
                  <a:schemeClr val="bg1">
                    <a:lumMod val="75000"/>
                  </a:schemeClr>
                </a:solidFill>
                <a:latin typeface="+mj-lt"/>
              </a:rPr>
              <a:t> Works)</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en-US" sz="2400" dirty="0">
                <a:solidFill>
                  <a:schemeClr val="bg1">
                    <a:lumMod val="75000"/>
                  </a:schemeClr>
                </a:solidFill>
                <a:latin typeface="+mj-lt"/>
              </a:rPr>
              <a:t>Quadcopter Flight Simulation Model</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en-US" sz="2400" dirty="0">
                <a:solidFill>
                  <a:schemeClr val="bg1">
                    <a:lumMod val="75000"/>
                  </a:schemeClr>
                </a:solidFill>
                <a:latin typeface="+mj-lt"/>
              </a:rPr>
              <a:t>Flight Control System Structure</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err="1">
                <a:solidFill>
                  <a:schemeClr val="bg1">
                    <a:lumMod val="75000"/>
                  </a:schemeClr>
                </a:solidFill>
                <a:latin typeface="+mj-lt"/>
              </a:rPr>
              <a:t>Results</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a:solidFill>
                  <a:schemeClr val="bg1">
                    <a:lumMod val="75000"/>
                  </a:schemeClr>
                </a:solidFill>
                <a:latin typeface="+mj-lt"/>
              </a:rPr>
              <a:t>Conclusion </a:t>
            </a:r>
            <a:r>
              <a:rPr lang="tr-TR" sz="2400" dirty="0" err="1">
                <a:solidFill>
                  <a:schemeClr val="bg1">
                    <a:lumMod val="75000"/>
                  </a:schemeClr>
                </a:solidFill>
                <a:latin typeface="+mj-lt"/>
              </a:rPr>
              <a:t>and</a:t>
            </a:r>
            <a:r>
              <a:rPr lang="tr-TR" sz="2400" dirty="0">
                <a:solidFill>
                  <a:schemeClr val="bg1">
                    <a:lumMod val="75000"/>
                  </a:schemeClr>
                </a:solidFill>
                <a:latin typeface="+mj-lt"/>
              </a:rPr>
              <a:t> </a:t>
            </a:r>
            <a:r>
              <a:rPr lang="en-US" sz="2400" dirty="0">
                <a:solidFill>
                  <a:schemeClr val="bg1">
                    <a:lumMod val="75000"/>
                  </a:schemeClr>
                </a:solidFill>
                <a:latin typeface="+mj-lt"/>
              </a:rPr>
              <a:t>Contributions</a:t>
            </a:r>
            <a:endParaRPr dirty="0">
              <a:solidFill>
                <a:schemeClr val="bg1">
                  <a:lumMod val="75000"/>
                </a:schemeClr>
              </a:solidFill>
              <a:latin typeface="+mj-lt"/>
            </a:endParaRPr>
          </a:p>
        </p:txBody>
      </p:sp>
      <p:sp>
        <p:nvSpPr>
          <p:cNvPr id="98" name="Google Shape;98;p2"/>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7, 2024</a:t>
            </a:r>
          </a:p>
        </p:txBody>
      </p:sp>
      <p:sp>
        <p:nvSpPr>
          <p:cNvPr id="99" name="Google Shape;99;p2"/>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100" name="Google Shape;100;p2"/>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dirty="0"/>
          </a:p>
        </p:txBody>
      </p:sp>
    </p:spTree>
    <p:extLst>
      <p:ext uri="{BB962C8B-B14F-4D97-AF65-F5344CB8AC3E}">
        <p14:creationId xmlns:p14="http://schemas.microsoft.com/office/powerpoint/2010/main" val="149050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Autofit/>
          </a:bodyPr>
          <a:lstStyle/>
          <a:p>
            <a:pPr marL="0" lvl="0" indent="0" algn="l" rtl="0">
              <a:lnSpc>
                <a:spcPct val="90000"/>
              </a:lnSpc>
              <a:spcBef>
                <a:spcPts val="0"/>
              </a:spcBef>
              <a:spcAft>
                <a:spcPts val="0"/>
              </a:spcAft>
              <a:buClr>
                <a:schemeClr val="lt1"/>
              </a:buClr>
              <a:buSzPct val="100000"/>
              <a:buFont typeface="Arial"/>
              <a:buNone/>
            </a:pPr>
            <a:r>
              <a:rPr lang="tr-TR" sz="3600" dirty="0" err="1"/>
              <a:t>Deep</a:t>
            </a:r>
            <a:r>
              <a:rPr lang="tr-TR" sz="3600" dirty="0"/>
              <a:t> </a:t>
            </a:r>
            <a:r>
              <a:rPr lang="tr-TR" sz="3600" dirty="0" err="1"/>
              <a:t>Deterministic</a:t>
            </a:r>
            <a:r>
              <a:rPr lang="tr-TR" sz="3600" dirty="0"/>
              <a:t> </a:t>
            </a:r>
            <a:r>
              <a:rPr lang="tr-TR" sz="3600" dirty="0" err="1"/>
              <a:t>Policy</a:t>
            </a:r>
            <a:r>
              <a:rPr lang="tr-TR" sz="3600" dirty="0"/>
              <a:t> </a:t>
            </a:r>
            <a:r>
              <a:rPr lang="tr-TR" sz="3600" dirty="0" err="1"/>
              <a:t>Gradient</a:t>
            </a:r>
            <a:r>
              <a:rPr lang="tr-TR" sz="3600" dirty="0"/>
              <a:t> </a:t>
            </a:r>
            <a:r>
              <a:rPr lang="tr-TR" sz="3600" dirty="0" err="1"/>
              <a:t>Algorithm</a:t>
            </a:r>
            <a:r>
              <a:rPr lang="tr-TR" sz="3600" dirty="0"/>
              <a:t> (DDPG)</a:t>
            </a:r>
            <a:endParaRPr lang="en-US" sz="3600"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4" name="Google Shape;155;p8">
            <a:extLst>
              <a:ext uri="{FF2B5EF4-FFF2-40B4-BE49-F238E27FC236}">
                <a16:creationId xmlns:a16="http://schemas.microsoft.com/office/drawing/2014/main" id="{9E19A522-8897-AF72-4512-CA59D59E36C2}"/>
              </a:ext>
            </a:extLst>
          </p:cNvPr>
          <p:cNvSpPr txBox="1">
            <a:spLocks/>
          </p:cNvSpPr>
          <p:nvPr/>
        </p:nvSpPr>
        <p:spPr>
          <a:xfrm>
            <a:off x="834195" y="1519229"/>
            <a:ext cx="6815376" cy="443752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10000"/>
              </a:lnSpc>
              <a:buSzPts val="3360"/>
              <a:buFont typeface="Arial"/>
              <a:buChar char="•"/>
            </a:pPr>
            <a:r>
              <a:rPr lang="en-US" sz="2400" dirty="0">
                <a:solidFill>
                  <a:srgbClr val="212121"/>
                </a:solidFill>
                <a:highlight>
                  <a:srgbClr val="FFFFFF"/>
                </a:highlight>
                <a:latin typeface="+mn-lt"/>
                <a:ea typeface="Calibri"/>
                <a:cs typeface="Calibri"/>
                <a:sym typeface="Calibri"/>
              </a:rPr>
              <a:t>Model-free, online, off-policy reinforcement learning method</a:t>
            </a:r>
          </a:p>
          <a:p>
            <a:pPr marL="285750" indent="-285750">
              <a:lnSpc>
                <a:spcPct val="110000"/>
              </a:lnSpc>
              <a:spcBef>
                <a:spcPts val="1000"/>
              </a:spcBef>
              <a:buSzPts val="3360"/>
              <a:buFont typeface="Arial"/>
              <a:buChar char="•"/>
            </a:pPr>
            <a:r>
              <a:rPr lang="en-US" sz="2400" dirty="0">
                <a:solidFill>
                  <a:srgbClr val="212121"/>
                </a:solidFill>
                <a:highlight>
                  <a:srgbClr val="FFFFFF"/>
                </a:highlight>
                <a:latin typeface="+mn-lt"/>
                <a:ea typeface="Calibri"/>
                <a:cs typeface="Calibri"/>
                <a:sym typeface="Calibri"/>
              </a:rPr>
              <a:t>DDPG agent is an actor-critic reinforcement learning agent</a:t>
            </a:r>
          </a:p>
          <a:p>
            <a:pPr marL="285750" indent="-285750">
              <a:lnSpc>
                <a:spcPct val="110000"/>
              </a:lnSpc>
              <a:spcBef>
                <a:spcPts val="1000"/>
              </a:spcBef>
              <a:buSzPts val="3360"/>
              <a:buFont typeface="Arial"/>
              <a:buChar char="•"/>
            </a:pPr>
            <a:r>
              <a:rPr lang="en-US" sz="2400" b="1" dirty="0">
                <a:solidFill>
                  <a:srgbClr val="212121"/>
                </a:solidFill>
                <a:highlight>
                  <a:srgbClr val="FFFFFF"/>
                </a:highlight>
                <a:latin typeface="+mn-lt"/>
                <a:ea typeface="Calibri"/>
                <a:cs typeface="Calibri"/>
                <a:sym typeface="Calibri"/>
              </a:rPr>
              <a:t>Actor: </a:t>
            </a:r>
            <a:r>
              <a:rPr lang="en-US" sz="2400" dirty="0">
                <a:solidFill>
                  <a:srgbClr val="212121"/>
                </a:solidFill>
                <a:highlight>
                  <a:srgbClr val="FFFFFF"/>
                </a:highlight>
                <a:latin typeface="+mn-lt"/>
                <a:ea typeface="Calibri"/>
                <a:cs typeface="Calibri"/>
                <a:sym typeface="Calibri"/>
              </a:rPr>
              <a:t>takes state and returns corresponding actions </a:t>
            </a:r>
            <a:endParaRPr lang="en-US" sz="2400" dirty="0">
              <a:latin typeface="+mn-lt"/>
            </a:endParaRPr>
          </a:p>
          <a:p>
            <a:pPr marL="285750" indent="-285750">
              <a:lnSpc>
                <a:spcPct val="110000"/>
              </a:lnSpc>
              <a:spcBef>
                <a:spcPts val="1000"/>
              </a:spcBef>
              <a:buSzPts val="3360"/>
              <a:buFont typeface="Arial"/>
              <a:buChar char="•"/>
            </a:pPr>
            <a:r>
              <a:rPr lang="en-US" sz="2400" b="1" dirty="0">
                <a:solidFill>
                  <a:srgbClr val="212121"/>
                </a:solidFill>
                <a:highlight>
                  <a:srgbClr val="FFFFFF"/>
                </a:highlight>
                <a:latin typeface="+mn-lt"/>
                <a:ea typeface="Calibri"/>
                <a:cs typeface="Calibri"/>
                <a:sym typeface="Calibri"/>
              </a:rPr>
              <a:t>Critic: </a:t>
            </a:r>
            <a:r>
              <a:rPr lang="en-US" sz="2400" dirty="0">
                <a:solidFill>
                  <a:srgbClr val="212121"/>
                </a:solidFill>
                <a:highlight>
                  <a:srgbClr val="FFFFFF"/>
                </a:highlight>
                <a:latin typeface="+mn-lt"/>
                <a:ea typeface="Calibri"/>
                <a:cs typeface="Calibri"/>
                <a:sym typeface="Calibri"/>
              </a:rPr>
              <a:t>takes observation and action as input and return corresponding expectation of the long term reward</a:t>
            </a:r>
          </a:p>
        </p:txBody>
      </p:sp>
      <p:pic>
        <p:nvPicPr>
          <p:cNvPr id="5" name="Google Shape;159;p8">
            <a:extLst>
              <a:ext uri="{FF2B5EF4-FFF2-40B4-BE49-F238E27FC236}">
                <a16:creationId xmlns:a16="http://schemas.microsoft.com/office/drawing/2014/main" id="{8B9AAA07-96E6-6C68-C946-D03F902DF547}"/>
              </a:ext>
            </a:extLst>
          </p:cNvPr>
          <p:cNvPicPr preferRelativeResize="0"/>
          <p:nvPr/>
        </p:nvPicPr>
        <p:blipFill rotWithShape="1">
          <a:blip r:embed="rId3">
            <a:alphaModFix/>
          </a:blip>
          <a:srcRect/>
          <a:stretch/>
        </p:blipFill>
        <p:spPr>
          <a:xfrm>
            <a:off x="7732231" y="1856235"/>
            <a:ext cx="3977985" cy="3292125"/>
          </a:xfrm>
          <a:prstGeom prst="rect">
            <a:avLst/>
          </a:prstGeom>
          <a:noFill/>
          <a:ln>
            <a:noFill/>
          </a:ln>
        </p:spPr>
      </p:pic>
    </p:spTree>
    <p:extLst>
      <p:ext uri="{BB962C8B-B14F-4D97-AF65-F5344CB8AC3E}">
        <p14:creationId xmlns:p14="http://schemas.microsoft.com/office/powerpoint/2010/main" val="210658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Autofit/>
          </a:bodyPr>
          <a:lstStyle/>
          <a:p>
            <a:pPr marL="0" lvl="0" indent="0" algn="l" rtl="0">
              <a:lnSpc>
                <a:spcPct val="90000"/>
              </a:lnSpc>
              <a:spcBef>
                <a:spcPts val="0"/>
              </a:spcBef>
              <a:spcAft>
                <a:spcPts val="0"/>
              </a:spcAft>
              <a:buClr>
                <a:schemeClr val="lt1"/>
              </a:buClr>
              <a:buSzPct val="100000"/>
              <a:buFont typeface="Arial"/>
              <a:buNone/>
            </a:pPr>
            <a:r>
              <a:rPr lang="tr-TR" sz="3600" dirty="0" err="1"/>
              <a:t>Deep</a:t>
            </a:r>
            <a:r>
              <a:rPr lang="tr-TR" sz="3600" dirty="0"/>
              <a:t> </a:t>
            </a:r>
            <a:r>
              <a:rPr lang="tr-TR" sz="3600" dirty="0" err="1"/>
              <a:t>Deterministic</a:t>
            </a:r>
            <a:r>
              <a:rPr lang="tr-TR" sz="3600" dirty="0"/>
              <a:t> </a:t>
            </a:r>
            <a:r>
              <a:rPr lang="tr-TR" sz="3600" dirty="0" err="1"/>
              <a:t>Policy</a:t>
            </a:r>
            <a:r>
              <a:rPr lang="tr-TR" sz="3600" dirty="0"/>
              <a:t> </a:t>
            </a:r>
            <a:r>
              <a:rPr lang="tr-TR" sz="3600" dirty="0" err="1"/>
              <a:t>Gradient</a:t>
            </a:r>
            <a:r>
              <a:rPr lang="tr-TR" sz="3600" dirty="0"/>
              <a:t> </a:t>
            </a:r>
            <a:r>
              <a:rPr lang="tr-TR" sz="3600" dirty="0" err="1"/>
              <a:t>Algorithm</a:t>
            </a:r>
            <a:r>
              <a:rPr lang="tr-TR" sz="3600" dirty="0"/>
              <a:t> (DDPG)</a:t>
            </a:r>
            <a:endParaRPr lang="en-US" sz="3600"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4" name="Resim 3">
            <a:extLst>
              <a:ext uri="{FF2B5EF4-FFF2-40B4-BE49-F238E27FC236}">
                <a16:creationId xmlns:a16="http://schemas.microsoft.com/office/drawing/2014/main" id="{E8A66425-5940-A4AC-CA23-EC663DCAFAD3}"/>
              </a:ext>
            </a:extLst>
          </p:cNvPr>
          <p:cNvPicPr>
            <a:picLocks noChangeAspect="1"/>
          </p:cNvPicPr>
          <p:nvPr/>
        </p:nvPicPr>
        <p:blipFill>
          <a:blip r:embed="rId3"/>
          <a:stretch>
            <a:fillRect/>
          </a:stretch>
        </p:blipFill>
        <p:spPr>
          <a:xfrm>
            <a:off x="229318" y="1546169"/>
            <a:ext cx="5637363" cy="3600000"/>
          </a:xfrm>
          <a:prstGeom prst="rect">
            <a:avLst/>
          </a:prstGeom>
        </p:spPr>
      </p:pic>
      <p:pic>
        <p:nvPicPr>
          <p:cNvPr id="7" name="Resim 6">
            <a:extLst>
              <a:ext uri="{FF2B5EF4-FFF2-40B4-BE49-F238E27FC236}">
                <a16:creationId xmlns:a16="http://schemas.microsoft.com/office/drawing/2014/main" id="{3E825717-39F9-2C14-9149-7C4989AD5092}"/>
              </a:ext>
            </a:extLst>
          </p:cNvPr>
          <p:cNvPicPr>
            <a:picLocks noChangeAspect="1"/>
          </p:cNvPicPr>
          <p:nvPr/>
        </p:nvPicPr>
        <p:blipFill>
          <a:blip r:embed="rId4"/>
          <a:stretch>
            <a:fillRect/>
          </a:stretch>
        </p:blipFill>
        <p:spPr>
          <a:xfrm>
            <a:off x="6619241" y="1089000"/>
            <a:ext cx="4787058" cy="2340000"/>
          </a:xfrm>
          <a:prstGeom prst="rect">
            <a:avLst/>
          </a:prstGeom>
        </p:spPr>
      </p:pic>
      <p:pic>
        <p:nvPicPr>
          <p:cNvPr id="9" name="Resim 8">
            <a:extLst>
              <a:ext uri="{FF2B5EF4-FFF2-40B4-BE49-F238E27FC236}">
                <a16:creationId xmlns:a16="http://schemas.microsoft.com/office/drawing/2014/main" id="{26711DEF-30F5-6473-DF59-79A22D8365A2}"/>
              </a:ext>
            </a:extLst>
          </p:cNvPr>
          <p:cNvPicPr>
            <a:picLocks noChangeAspect="1"/>
          </p:cNvPicPr>
          <p:nvPr/>
        </p:nvPicPr>
        <p:blipFill>
          <a:blip r:embed="rId5"/>
          <a:stretch>
            <a:fillRect/>
          </a:stretch>
        </p:blipFill>
        <p:spPr>
          <a:xfrm>
            <a:off x="6619241" y="3517865"/>
            <a:ext cx="4860000" cy="2520000"/>
          </a:xfrm>
          <a:prstGeom prst="rect">
            <a:avLst/>
          </a:prstGeom>
        </p:spPr>
      </p:pic>
    </p:spTree>
    <p:extLst>
      <p:ext uri="{BB962C8B-B14F-4D97-AF65-F5344CB8AC3E}">
        <p14:creationId xmlns:p14="http://schemas.microsoft.com/office/powerpoint/2010/main" val="2222978032"/>
      </p:ext>
    </p:extLst>
  </p:cSld>
  <p:clrMapOvr>
    <a:masterClrMapping/>
  </p:clrMapOvr>
</p:sld>
</file>

<file path=ppt/theme/theme1.xml><?xml version="1.0" encoding="utf-8"?>
<a:theme xmlns:a="http://schemas.openxmlformats.org/drawingml/2006/main" name="beamer">
  <a:themeElements>
    <a:clrScheme name="BeamerBlue">
      <a:dk1>
        <a:srgbClr val="000000"/>
      </a:dk1>
      <a:lt1>
        <a:srgbClr val="FFFFFF"/>
      </a:lt1>
      <a:dk2>
        <a:srgbClr val="44546A"/>
      </a:dk2>
      <a:lt2>
        <a:srgbClr val="E7E6E6"/>
      </a:lt2>
      <a:accent1>
        <a:srgbClr val="3331B4"/>
      </a:accent1>
      <a:accent2>
        <a:srgbClr val="26268C"/>
      </a:accent2>
      <a:accent3>
        <a:srgbClr val="1C1B67"/>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1282</TotalTime>
  <Words>3213</Words>
  <Application>Microsoft Office PowerPoint</Application>
  <PresentationFormat>Widescreen</PresentationFormat>
  <Paragraphs>317</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Cambria Math</vt:lpstr>
      <vt:lpstr>Calibri</vt:lpstr>
      <vt:lpstr>Noto Sans Symbols</vt:lpstr>
      <vt:lpstr>beamer</vt:lpstr>
      <vt:lpstr>Reinforcement Learning for Parrot Mambo Minidrone Attitude Control</vt:lpstr>
      <vt:lpstr>Outline</vt:lpstr>
      <vt:lpstr>Outline</vt:lpstr>
      <vt:lpstr>Introduction</vt:lpstr>
      <vt:lpstr>PID Algorithms</vt:lpstr>
      <vt:lpstr>Why RL Algorithms Used</vt:lpstr>
      <vt:lpstr>Outline</vt:lpstr>
      <vt:lpstr>Deep Deterministic Policy Gradient Algorithm (DDPG)</vt:lpstr>
      <vt:lpstr>Deep Deterministic Policy Gradient Algorithm (DDPG)</vt:lpstr>
      <vt:lpstr> Proximal Policy Optimization (PPO)</vt:lpstr>
      <vt:lpstr>Proximal Policy Optimization (PPO)</vt:lpstr>
      <vt:lpstr>Outline</vt:lpstr>
      <vt:lpstr>Literature-1 Overview</vt:lpstr>
      <vt:lpstr>Literature-1 Results</vt:lpstr>
      <vt:lpstr>Literature-2 Overview</vt:lpstr>
      <vt:lpstr>Literature-2 Results</vt:lpstr>
      <vt:lpstr>Outline</vt:lpstr>
      <vt:lpstr>Simulink Environment of Project</vt:lpstr>
      <vt:lpstr>Outline</vt:lpstr>
      <vt:lpstr>Flight Controller Block</vt:lpstr>
      <vt:lpstr>Roll &amp; Pitch RL Agent</vt:lpstr>
      <vt:lpstr>Outline</vt:lpstr>
      <vt:lpstr>Trainig Results 1</vt:lpstr>
      <vt:lpstr>Trainig Results 2</vt:lpstr>
      <vt:lpstr>Trainig Results 3</vt:lpstr>
      <vt:lpstr>Trainig Results 4</vt:lpstr>
      <vt:lpstr>Outline</vt:lpstr>
      <vt:lpstr> Contributions</vt:lpstr>
      <vt:lpstr> 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for Parrot Mambo Minidrone Attitude Control</dc:title>
  <dc:creator>Bryngelson, Spencer H.</dc:creator>
  <cp:keywords>Gizlilik Derecesini Seçiniz</cp:keywords>
  <cp:lastModifiedBy>Mücahid Rıdvan Kaplan</cp:lastModifiedBy>
  <cp:revision>80</cp:revision>
  <dcterms:created xsi:type="dcterms:W3CDTF">2022-05-01T20:51:21Z</dcterms:created>
  <dcterms:modified xsi:type="dcterms:W3CDTF">2024-06-07T07:06:10Z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8cc40769-153f-4bfc-ac7b-ee3f2e254c45</vt:lpwstr>
  </property>
  <property fmtid="{D5CDD505-2E9C-101B-9397-08002B2CF9AE}" pid="3" name="LANGUAGE">
    <vt:lpwstr>EN</vt:lpwstr>
  </property>
  <property fmtid="{D5CDD505-2E9C-101B-9397-08002B2CF9AE}" pid="4" name="CATEGORY">
    <vt:lpwstr>CT1</vt:lpwstr>
  </property>
  <property fmtid="{D5CDD505-2E9C-101B-9397-08002B2CF9AE}" pid="5" name="MILLICLASSIFICATION">
    <vt:lpwstr>AHc2n3B9s</vt:lpwstr>
  </property>
  <property fmtid="{D5CDD505-2E9C-101B-9397-08002B2CF9AE}" pid="6" name="KVKK">
    <vt:lpwstr>Azkd5nx11</vt:lpwstr>
  </property>
  <property fmtid="{D5CDD505-2E9C-101B-9397-08002B2CF9AE}" pid="7" name="LABELING">
    <vt:lpwstr>Labeling2</vt:lpwstr>
  </property>
</Properties>
</file>