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307" r:id="rId4"/>
    <p:sldId id="308" r:id="rId5"/>
    <p:sldId id="313" r:id="rId6"/>
    <p:sldId id="314" r:id="rId7"/>
    <p:sldId id="309" r:id="rId8"/>
    <p:sldId id="310" r:id="rId9"/>
    <p:sldId id="311" r:id="rId10"/>
    <p:sldId id="312" r:id="rId11"/>
    <p:sldId id="306" r:id="rId12"/>
    <p:sldId id="315" r:id="rId13"/>
    <p:sldId id="316" r:id="rId14"/>
    <p:sldId id="295" r:id="rId15"/>
    <p:sldId id="303" r:id="rId16"/>
    <p:sldId id="304" r:id="rId17"/>
    <p:sldId id="301" r:id="rId18"/>
    <p:sldId id="302" r:id="rId19"/>
    <p:sldId id="318" r:id="rId20"/>
    <p:sldId id="319" r:id="rId21"/>
    <p:sldId id="320" r:id="rId22"/>
    <p:sldId id="322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Noto Sans Symbol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7A09AD-BDB1-412F-8C08-A78853C61C4E}">
          <p14:sldIdLst>
            <p14:sldId id="256"/>
          </p14:sldIdLst>
        </p14:section>
        <p14:section name="Introduction" id="{B167EC93-9CC8-4C10-A0CD-650C21815008}">
          <p14:sldIdLst>
            <p14:sldId id="259"/>
            <p14:sldId id="307"/>
            <p14:sldId id="308"/>
          </p14:sldIdLst>
        </p14:section>
        <p14:section name="Training Algorithms" id="{B1893223-A602-4F5E-8D4A-117EEEA4548D}">
          <p14:sldIdLst>
            <p14:sldId id="313"/>
            <p14:sldId id="314"/>
          </p14:sldIdLst>
        </p14:section>
        <p14:section name="Related Work" id="{3ED16331-D574-4C65-AB94-463CC0241A82}">
          <p14:sldIdLst>
            <p14:sldId id="309"/>
            <p14:sldId id="310"/>
            <p14:sldId id="311"/>
            <p14:sldId id="312"/>
          </p14:sldIdLst>
        </p14:section>
        <p14:section name="Project Overview" id="{C4E2A496-96C7-46E2-BB3B-3FDCCBF78035}">
          <p14:sldIdLst>
            <p14:sldId id="306"/>
            <p14:sldId id="315"/>
            <p14:sldId id="316"/>
            <p14:sldId id="295"/>
          </p14:sldIdLst>
        </p14:section>
        <p14:section name="Results" id="{C514DBA8-2612-46A3-AFBD-08C455E732E6}">
          <p14:sldIdLst>
            <p14:sldId id="303"/>
            <p14:sldId id="304"/>
            <p14:sldId id="301"/>
            <p14:sldId id="302"/>
          </p14:sldIdLst>
        </p14:section>
        <p14:section name="Conclusions" id="{8DFAE975-7BC6-452D-A748-078E79C2D86A}">
          <p14:sldIdLst>
            <p14:sldId id="318"/>
            <p14:sldId id="319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96" autoAdjust="0"/>
  </p:normalViewPr>
  <p:slideViewPr>
    <p:cSldViewPr snapToGrid="0">
      <p:cViewPr varScale="1">
        <p:scale>
          <a:sx n="68" d="100"/>
          <a:sy n="68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02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39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60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68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This is the agent and its environment block</a:t>
            </a:r>
            <a:r>
              <a:rPr lang="tr-TR" noProof="0" dirty="0"/>
              <a:t> </a:t>
            </a:r>
            <a:r>
              <a:rPr lang="tr-TR" noProof="0" dirty="0" err="1"/>
              <a:t>for</a:t>
            </a:r>
            <a:r>
              <a:rPr lang="tr-TR" noProof="0" dirty="0"/>
              <a:t> </a:t>
            </a:r>
            <a:r>
              <a:rPr lang="tr-TR" noProof="0" dirty="0" err="1"/>
              <a:t>roll</a:t>
            </a:r>
            <a:r>
              <a:rPr lang="tr-TR" noProof="0" dirty="0"/>
              <a:t> </a:t>
            </a:r>
            <a:r>
              <a:rPr lang="tr-TR" noProof="0" dirty="0" err="1"/>
              <a:t>and</a:t>
            </a:r>
            <a:r>
              <a:rPr lang="tr-TR" noProof="0" dirty="0"/>
              <a:t> </a:t>
            </a:r>
            <a:r>
              <a:rPr lang="tr-TR" noProof="0" dirty="0" err="1"/>
              <a:t>pitch</a:t>
            </a:r>
            <a:r>
              <a:rPr lang="tr-TR" noProof="0" dirty="0"/>
              <a:t> </a:t>
            </a:r>
            <a:r>
              <a:rPr lang="tr-TR" noProof="0" dirty="0" err="1"/>
              <a:t>attitude</a:t>
            </a:r>
            <a:r>
              <a:rPr lang="tr-TR" noProof="0" dirty="0"/>
              <a:t> </a:t>
            </a:r>
            <a:r>
              <a:rPr lang="tr-TR" noProof="0" dirty="0" err="1"/>
              <a:t>control</a:t>
            </a:r>
            <a:r>
              <a:rPr lang="en-US" noProof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Input parameters are observation, reward Function and flag.  the output is the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2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193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986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681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4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+mj-lt"/>
                <a:ea typeface="Calibri"/>
                <a:cs typeface="Calibri"/>
                <a:sym typeface="Calibri"/>
              </a:rPr>
              <a:t>In this project we focused on attitude control which controls the orientation with roll, pitch, yaw angles.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942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05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21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72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4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46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1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8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72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3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8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07</a:t>
            </a:r>
            <a:r>
              <a:rPr lang="en-US" dirty="0"/>
              <a:t> </a:t>
            </a:r>
            <a:r>
              <a:rPr lang="tr-TR" dirty="0" err="1"/>
              <a:t>Jun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71;p19">
            <a:extLst>
              <a:ext uri="{FF2B5EF4-FFF2-40B4-BE49-F238E27FC236}">
                <a16:creationId xmlns:a16="http://schemas.microsoft.com/office/drawing/2014/main" id="{07B54602-87A2-2B8F-1FD1-5D70487B5B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914" y="920328"/>
            <a:ext cx="3142787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72;p19">
            <a:extLst>
              <a:ext uri="{FF2B5EF4-FFF2-40B4-BE49-F238E27FC236}">
                <a16:creationId xmlns:a16="http://schemas.microsoft.com/office/drawing/2014/main" id="{FEFB1485-4AD1-940D-1431-ECF21E5669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1253" y="920328"/>
            <a:ext cx="3109494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73;p19">
            <a:extLst>
              <a:ext uri="{FF2B5EF4-FFF2-40B4-BE49-F238E27FC236}">
                <a16:creationId xmlns:a16="http://schemas.microsoft.com/office/drawing/2014/main" id="{E9E4FCC7-6DC2-6EB8-F1EA-5208CF78B79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9299" y="920328"/>
            <a:ext cx="3083824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95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Quadcopter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DB7D488-A409-AEFF-A7E1-78EACB94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2" y="907525"/>
            <a:ext cx="108407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Simulink</a:t>
            </a:r>
            <a:r>
              <a:rPr lang="tr-TR" dirty="0"/>
              <a:t> Environment of Project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3A5149-28B9-C97D-6DAD-0D1FD34F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77" y="907525"/>
            <a:ext cx="9485046" cy="5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6BF1E6B-736C-ABA3-1E32-262C14887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536"/>
            <a:ext cx="12192000" cy="41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5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B4128F-028D-487B-B12F-6F32DEA3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" y="1720593"/>
            <a:ext cx="12058183" cy="2838084"/>
          </a:xfrm>
          <a:prstGeom prst="rect">
            <a:avLst/>
          </a:prstGeom>
        </p:spPr>
      </p:pic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Jun</a:t>
            </a:r>
            <a:r>
              <a:rPr lang="tr-TR" dirty="0"/>
              <a:t> 7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09533" y="3742267"/>
            <a:ext cx="2101970" cy="1775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CF73B8-DAD4-4C67-A5BA-0C11C3B86D07}"/>
                  </a:ext>
                </a:extLst>
              </p:cNvPr>
              <p:cNvSpPr txBox="1"/>
              <p:nvPr/>
            </p:nvSpPr>
            <p:spPr>
              <a:xfrm>
                <a:off x="10201755" y="2671384"/>
                <a:ext cx="1771650" cy="36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CF73B8-DAD4-4C67-A5BA-0C11C3B8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755" y="2671384"/>
                <a:ext cx="1771650" cy="369268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8342D4-CDDA-49C2-8FFE-D820E4DE5B0A}"/>
                  </a:ext>
                </a:extLst>
              </p:cNvPr>
              <p:cNvSpPr txBox="1"/>
              <p:nvPr/>
            </p:nvSpPr>
            <p:spPr>
              <a:xfrm>
                <a:off x="10195405" y="4230238"/>
                <a:ext cx="1778000" cy="36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8342D4-CDDA-49C2-8FFE-D820E4DE5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405" y="4230238"/>
                <a:ext cx="1778000" cy="3692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574844" y="1201213"/>
            <a:ext cx="3543908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DE7A386-661F-3834-9412-658CCB4C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260990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4415C3F-B328-5557-4C79-4DD8E5E9980C}"/>
              </a:ext>
            </a:extLst>
          </p:cNvPr>
          <p:cNvSpPr txBox="1"/>
          <p:nvPr/>
        </p:nvSpPr>
        <p:spPr>
          <a:xfrm>
            <a:off x="1653823" y="5543570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r1(t) = e−(0.5|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θ|+0.5|φ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φ|)</a:t>
            </a:r>
            <a:br>
              <a:rPr lang="el-G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965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574844" y="1201213"/>
            <a:ext cx="3543908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70EE4FB-385E-AF73-20C7-2976DA19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400000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028255E-F5ED-AE21-95B5-0E6AE0F2D42F}"/>
              </a:ext>
            </a:extLst>
          </p:cNvPr>
          <p:cNvSpPr txBox="1"/>
          <p:nvPr/>
        </p:nvSpPr>
        <p:spPr>
          <a:xfrm>
            <a:off x="1710268" y="5511492"/>
            <a:ext cx="6107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r2(t) = −(0.3(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+ 0.3(φ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+ 0.15(|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p|+|q|) + 0.1(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τθ 2 + τφ2))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060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784623" y="1201213"/>
            <a:ext cx="4334130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C4950CF-C334-EE8B-105C-8A7A8993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154059" cy="4320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AEA9C8-F598-37B5-43F3-9A88203C9132}"/>
              </a:ext>
            </a:extLst>
          </p:cNvPr>
          <p:cNvSpPr txBox="1"/>
          <p:nvPr/>
        </p:nvSpPr>
        <p:spPr>
          <a:xfrm>
            <a:off x="1436511" y="5578309"/>
            <a:ext cx="6214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r3(t) = −((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243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765952" y="1191492"/>
            <a:ext cx="3352800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4D9BD72-BB16-D926-6426-03C74A18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389307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77E5A44-21AF-C861-5E00-39F72FEF9D5D}"/>
              </a:ext>
            </a:extLst>
          </p:cNvPr>
          <p:cNvSpPr txBox="1"/>
          <p:nvPr/>
        </p:nvSpPr>
        <p:spPr>
          <a:xfrm>
            <a:off x="1658664" y="5666508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r4(t) = −(0.5(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 + 0.5(φ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φ))</a:t>
            </a:r>
            <a:br>
              <a:rPr lang="el-G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244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Analysis of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34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Introductio</a:t>
            </a:r>
            <a:r>
              <a:rPr lang="tr-TR" dirty="0"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US"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308295" y="1519310"/>
            <a:ext cx="6870505" cy="45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Flight control systems generally composed of</a:t>
            </a:r>
            <a:r>
              <a:rPr lang="tr-TR" sz="2400" dirty="0">
                <a:latin typeface="+mj-lt"/>
                <a:ea typeface="Calibri"/>
                <a:cs typeface="Calibri"/>
                <a:sym typeface="Calibri"/>
              </a:rPr>
              <a:t>;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Position</a:t>
            </a:r>
            <a:r>
              <a:rPr lang="tr-TR" sz="2000" dirty="0">
                <a:latin typeface="+mj-lt"/>
                <a:ea typeface="Calibri"/>
                <a:cs typeface="Calibri"/>
                <a:sym typeface="Calibri"/>
              </a:rPr>
              <a:t> &amp;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altitude control</a:t>
            </a:r>
            <a:endParaRPr lang="tr-TR" sz="2000" dirty="0">
              <a:latin typeface="+mj-lt"/>
              <a:ea typeface="Calibri"/>
              <a:cs typeface="Calibri"/>
              <a:sym typeface="Calibri"/>
            </a:endParaRP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Speed control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Navigation control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b="1" dirty="0">
                <a:latin typeface="+mj-lt"/>
                <a:ea typeface="Calibri"/>
                <a:cs typeface="Calibri"/>
                <a:sym typeface="Calibri"/>
              </a:rPr>
              <a:t>Attitude control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(Proportional-Integral-Derivative) controllers are used due to their simplicity, stability and real time response capabilities.</a:t>
            </a:r>
            <a:endParaRPr lang="en-US" sz="2400" dirty="0">
              <a:latin typeface="+mj-lt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While PID systems adequate for lots of operations, it has some challenges.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Jun</a:t>
            </a:r>
            <a:r>
              <a:rPr lang="tr-TR" dirty="0"/>
              <a:t> 7</a:t>
            </a:r>
            <a:r>
              <a:rPr lang="en-US" dirty="0"/>
              <a:t>, 2024</a:t>
            </a:r>
          </a:p>
        </p:txBody>
      </p:sp>
      <p:sp>
        <p:nvSpPr>
          <p:cNvPr id="118" name="Google Shape;118;p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32A6264-779A-1079-DC4E-75A7A398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1577179"/>
            <a:ext cx="3551228" cy="37036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Conclusions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99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tr-TR" dirty="0"/>
              <a:t>[1] N. </a:t>
            </a:r>
            <a:r>
              <a:rPr lang="tr-TR" dirty="0" err="1"/>
              <a:t>Bernini</a:t>
            </a:r>
            <a:r>
              <a:rPr lang="tr-TR" dirty="0"/>
              <a:t>, M. </a:t>
            </a:r>
            <a:r>
              <a:rPr lang="tr-TR" dirty="0" err="1"/>
              <a:t>Bessa</a:t>
            </a:r>
            <a:r>
              <a:rPr lang="tr-TR" dirty="0"/>
              <a:t>, R. </a:t>
            </a:r>
            <a:r>
              <a:rPr lang="tr-TR" dirty="0" err="1"/>
              <a:t>Delmas</a:t>
            </a:r>
            <a:r>
              <a:rPr lang="tr-TR" dirty="0"/>
              <a:t>, A. Gold, E. </a:t>
            </a:r>
            <a:r>
              <a:rPr lang="tr-TR" dirty="0" err="1"/>
              <a:t>Goubault</a:t>
            </a:r>
            <a:r>
              <a:rPr lang="tr-TR" dirty="0"/>
              <a:t>, R. </a:t>
            </a:r>
            <a:r>
              <a:rPr lang="tr-TR" dirty="0" err="1"/>
              <a:t>Pennec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/>
              <a:t>S. </a:t>
            </a:r>
            <a:r>
              <a:rPr lang="tr-TR" dirty="0" err="1"/>
              <a:t>Putot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F. </a:t>
            </a:r>
            <a:r>
              <a:rPr lang="tr-TR" dirty="0" err="1"/>
              <a:t>Sillion</a:t>
            </a:r>
            <a:r>
              <a:rPr lang="tr-TR" dirty="0"/>
              <a:t>, “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formal </a:t>
            </a:r>
            <a:r>
              <a:rPr lang="tr-TR" dirty="0" err="1"/>
              <a:t>performance</a:t>
            </a:r>
            <a:br>
              <a:rPr lang="tr-TR" dirty="0"/>
            </a:br>
            <a:r>
              <a:rPr lang="tr-TR" dirty="0" err="1"/>
              <a:t>metrics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-nominal </a:t>
            </a:r>
            <a:r>
              <a:rPr lang="tr-TR" dirty="0" err="1"/>
              <a:t>contexts,Engineering</a:t>
            </a:r>
            <a:r>
              <a:rPr lang="tr-TR" dirty="0"/>
              <a:t> Applications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, </a:t>
            </a:r>
            <a:r>
              <a:rPr lang="tr-TR" dirty="0" err="1"/>
              <a:t>vol</a:t>
            </a:r>
            <a:r>
              <a:rPr lang="tr-TR" dirty="0"/>
              <a:t>. 127, p. 107090,</a:t>
            </a:r>
            <a:br>
              <a:rPr lang="tr-TR" dirty="0"/>
            </a:br>
            <a:r>
              <a:rPr lang="tr-TR" dirty="0"/>
              <a:t>2024.</a:t>
            </a:r>
            <a:br>
              <a:rPr lang="tr-TR" dirty="0"/>
            </a:br>
            <a:r>
              <a:rPr lang="tr-TR" dirty="0"/>
              <a:t>[2] E. </a:t>
            </a:r>
            <a:r>
              <a:rPr lang="tr-TR" dirty="0" err="1"/>
              <a:t>Bøhn</a:t>
            </a:r>
            <a:r>
              <a:rPr lang="tr-TR" dirty="0"/>
              <a:t>, E. M. </a:t>
            </a:r>
            <a:r>
              <a:rPr lang="tr-TR" dirty="0" err="1"/>
              <a:t>Coates</a:t>
            </a:r>
            <a:r>
              <a:rPr lang="tr-TR" dirty="0"/>
              <a:t>, S. </a:t>
            </a:r>
            <a:r>
              <a:rPr lang="tr-TR" dirty="0" err="1"/>
              <a:t>Moe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T. A. Johansen, “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br>
              <a:rPr lang="tr-TR" dirty="0"/>
            </a:b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fixed-wing</a:t>
            </a:r>
            <a:r>
              <a:rPr lang="tr-TR" dirty="0"/>
              <a:t> </a:t>
            </a:r>
            <a:r>
              <a:rPr lang="tr-TR" dirty="0" err="1"/>
              <a:t>uavs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proximal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opti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 err="1"/>
              <a:t>mization</a:t>
            </a:r>
            <a:r>
              <a:rPr lang="tr-TR" dirty="0"/>
              <a:t>,” in 2019 </a:t>
            </a:r>
            <a:r>
              <a:rPr lang="tr-TR" dirty="0" err="1"/>
              <a:t>international</a:t>
            </a:r>
            <a:r>
              <a:rPr lang="tr-TR" dirty="0"/>
              <a:t> </a:t>
            </a:r>
            <a:r>
              <a:rPr lang="tr-TR" dirty="0" err="1"/>
              <a:t>conference</a:t>
            </a:r>
            <a:r>
              <a:rPr lang="tr-TR" dirty="0"/>
              <a:t> on </a:t>
            </a:r>
            <a:r>
              <a:rPr lang="tr-TR" dirty="0" err="1"/>
              <a:t>unmanned</a:t>
            </a:r>
            <a:r>
              <a:rPr lang="tr-TR" dirty="0"/>
              <a:t> </a:t>
            </a:r>
            <a:r>
              <a:rPr lang="tr-TR" dirty="0" err="1"/>
              <a:t>aircraft</a:t>
            </a:r>
            <a:r>
              <a:rPr lang="tr-TR" dirty="0"/>
              <a:t>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(ICUAS). IEEE, 2019, </a:t>
            </a:r>
            <a:r>
              <a:rPr lang="tr-TR" dirty="0" err="1"/>
              <a:t>pp</a:t>
            </a:r>
            <a:r>
              <a:rPr lang="tr-TR" dirty="0"/>
              <a:t>. 523–533.</a:t>
            </a:r>
            <a:br>
              <a:rPr lang="tr-TR" dirty="0"/>
            </a:br>
            <a:r>
              <a:rPr lang="tr-TR" dirty="0"/>
              <a:t>[3] U. H. </a:t>
            </a:r>
            <a:r>
              <a:rPr lang="tr-TR" dirty="0" err="1"/>
              <a:t>Ghouri</a:t>
            </a:r>
            <a:r>
              <a:rPr lang="tr-TR" dirty="0"/>
              <a:t>, M. U. </a:t>
            </a:r>
            <a:r>
              <a:rPr lang="tr-TR" dirty="0" err="1"/>
              <a:t>Zafar</a:t>
            </a:r>
            <a:r>
              <a:rPr lang="tr-TR" dirty="0"/>
              <a:t>, S. Bari, H. </a:t>
            </a:r>
            <a:r>
              <a:rPr lang="tr-TR" dirty="0" err="1"/>
              <a:t>Khan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M. U. </a:t>
            </a:r>
            <a:r>
              <a:rPr lang="tr-TR" dirty="0" err="1"/>
              <a:t>Khan</a:t>
            </a:r>
            <a:r>
              <a:rPr lang="tr-TR" dirty="0"/>
              <a:t>, “</a:t>
            </a:r>
            <a:r>
              <a:rPr lang="tr-TR" dirty="0" err="1"/>
              <a:t>Attitude</a:t>
            </a:r>
            <a:br>
              <a:rPr lang="tr-TR" dirty="0"/>
            </a:b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quad-copter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deterministic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dpga</a:t>
            </a:r>
            <a:r>
              <a:rPr lang="tr-TR" dirty="0"/>
              <a:t>),” in 2019 2nd International Conference on </a:t>
            </a:r>
            <a:r>
              <a:rPr lang="tr-TR" dirty="0" err="1"/>
              <a:t>Communication</a:t>
            </a:r>
            <a:r>
              <a:rPr lang="tr-TR" dirty="0"/>
              <a:t>, Com-</a:t>
            </a:r>
            <a:br>
              <a:rPr lang="tr-TR" dirty="0"/>
            </a:br>
            <a:r>
              <a:rPr lang="tr-TR" dirty="0" err="1"/>
              <a:t>puting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(C-CODE). IEEE, 2019, </a:t>
            </a:r>
            <a:r>
              <a:rPr lang="tr-TR" dirty="0" err="1"/>
              <a:t>pp</a:t>
            </a:r>
            <a:r>
              <a:rPr lang="tr-TR" dirty="0"/>
              <a:t>. 149–153.</a:t>
            </a:r>
            <a:br>
              <a:rPr lang="tr-TR" dirty="0"/>
            </a:br>
            <a:r>
              <a:rPr lang="tr-TR" dirty="0"/>
              <a:t>[4] W. </a:t>
            </a:r>
            <a:r>
              <a:rPr lang="tr-TR" dirty="0" err="1"/>
              <a:t>Koch</a:t>
            </a:r>
            <a:r>
              <a:rPr lang="tr-TR" dirty="0"/>
              <a:t>, R. </a:t>
            </a:r>
            <a:r>
              <a:rPr lang="tr-TR" dirty="0" err="1"/>
              <a:t>Mancuso</a:t>
            </a:r>
            <a:r>
              <a:rPr lang="tr-TR" dirty="0"/>
              <a:t>, R. West, </a:t>
            </a:r>
            <a:r>
              <a:rPr lang="tr-TR" dirty="0" err="1"/>
              <a:t>and</a:t>
            </a:r>
            <a:r>
              <a:rPr lang="tr-TR" dirty="0"/>
              <a:t> A. </a:t>
            </a:r>
            <a:r>
              <a:rPr lang="tr-TR" dirty="0" err="1"/>
              <a:t>Bestavros</a:t>
            </a:r>
            <a:r>
              <a:rPr lang="tr-TR" dirty="0"/>
              <a:t>, “</a:t>
            </a:r>
            <a:r>
              <a:rPr lang="tr-TR" dirty="0" err="1"/>
              <a:t>Reinforcement</a:t>
            </a:r>
            <a:br>
              <a:rPr lang="tr-TR" dirty="0"/>
            </a:b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uav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,” ACM </a:t>
            </a:r>
            <a:r>
              <a:rPr lang="tr-TR" dirty="0" err="1"/>
              <a:t>Transactions</a:t>
            </a:r>
            <a:r>
              <a:rPr lang="tr-TR" dirty="0"/>
              <a:t> on </a:t>
            </a:r>
            <a:r>
              <a:rPr lang="tr-TR" dirty="0" err="1"/>
              <a:t>Cyber-Physical</a:t>
            </a:r>
            <a:br>
              <a:rPr lang="tr-TR" dirty="0"/>
            </a:b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vol</a:t>
            </a:r>
            <a:r>
              <a:rPr lang="tr-TR" dirty="0"/>
              <a:t>. 3, </a:t>
            </a:r>
            <a:r>
              <a:rPr lang="tr-TR" dirty="0" err="1"/>
              <a:t>no</a:t>
            </a:r>
            <a:r>
              <a:rPr lang="tr-TR" dirty="0"/>
              <a:t>. 2, </a:t>
            </a:r>
            <a:r>
              <a:rPr lang="tr-TR" dirty="0" err="1"/>
              <a:t>pp</a:t>
            </a:r>
            <a:r>
              <a:rPr lang="tr-TR" dirty="0"/>
              <a:t>. 1–21, 2019.</a:t>
            </a:r>
            <a:br>
              <a:rPr lang="tr-TR" dirty="0"/>
            </a:br>
            <a:r>
              <a:rPr lang="tr-TR" dirty="0"/>
              <a:t>[5] Y. </a:t>
            </a:r>
            <a:r>
              <a:rPr lang="tr-TR" dirty="0" err="1"/>
              <a:t>Zhen</a:t>
            </a:r>
            <a:r>
              <a:rPr lang="tr-TR" dirty="0"/>
              <a:t>, M. </a:t>
            </a:r>
            <a:r>
              <a:rPr lang="tr-TR" dirty="0" err="1"/>
              <a:t>Hao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W. Sun, “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attitude</a:t>
            </a:r>
            <a:br>
              <a:rPr lang="tr-TR" dirty="0"/>
            </a:b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fixed-wing</a:t>
            </a:r>
            <a:r>
              <a:rPr lang="tr-TR" dirty="0"/>
              <a:t> </a:t>
            </a:r>
            <a:r>
              <a:rPr lang="tr-TR" dirty="0" err="1"/>
              <a:t>uavs</a:t>
            </a:r>
            <a:r>
              <a:rPr lang="tr-TR" dirty="0"/>
              <a:t>,” in 2020 3rd International Conference on</a:t>
            </a:r>
            <a:br>
              <a:rPr lang="tr-TR" dirty="0"/>
            </a:br>
            <a:r>
              <a:rPr lang="tr-TR" dirty="0" err="1"/>
              <a:t>Unmanned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(ICUS). IEEE, 2020, </a:t>
            </a:r>
            <a:r>
              <a:rPr lang="tr-TR" dirty="0" err="1"/>
              <a:t>pp</a:t>
            </a:r>
            <a:r>
              <a:rPr lang="tr-TR" dirty="0"/>
              <a:t>. 239–244.</a:t>
            </a:r>
          </a:p>
          <a:p>
            <a:br>
              <a:rPr lang="tr-TR" b="0" i="0" dirty="0">
                <a:solidFill>
                  <a:srgbClr val="495365"/>
                </a:solidFill>
                <a:effectLst/>
                <a:latin typeface="+mn-lt"/>
              </a:rPr>
            </a:br>
            <a:endParaRPr lang="tr-TR" b="0" i="0" dirty="0">
              <a:solidFill>
                <a:srgbClr val="495365"/>
              </a:solidFill>
              <a:effectLst/>
              <a:latin typeface="+mn-lt"/>
            </a:endParaRPr>
          </a:p>
          <a:p>
            <a:r>
              <a:rPr lang="tr-TR" dirty="0"/>
              <a:t>[6] </a:t>
            </a:r>
            <a:r>
              <a:rPr lang="en-US" dirty="0"/>
              <a:t>Reinforcement Learning Toolbox Documentation (mathworks.com)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62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Google Shape;371;p29">
            <a:extLst>
              <a:ext uri="{FF2B5EF4-FFF2-40B4-BE49-F238E27FC236}">
                <a16:creationId xmlns:a16="http://schemas.microsoft.com/office/drawing/2014/main" id="{3C174644-1A2F-007C-6032-475A5BF94FBA}"/>
              </a:ext>
            </a:extLst>
          </p:cNvPr>
          <p:cNvSpPr txBox="1"/>
          <p:nvPr/>
        </p:nvSpPr>
        <p:spPr>
          <a:xfrm>
            <a:off x="3048000" y="3075057"/>
            <a:ext cx="61058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</a:t>
            </a:r>
            <a:r>
              <a:rPr lang="tr-TR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istening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4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1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PID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Limitations in Varying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struggle with unknown dynamics such as wind and voltage sag.</a:t>
            </a:r>
            <a:endParaRPr lang="en-US" sz="2400"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Adaptability Requirement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Next-gen systems need to adapt to mutable dynamics and varying environments.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Performance in Stable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perform close to ideally in stable conditions.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7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Why</a:t>
            </a:r>
            <a:r>
              <a:rPr lang="tr-TR" dirty="0"/>
              <a:t> RL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Advantages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Self-Learning: RL agents learn control strategies through trial and error in a simulated environment, reducing manual tuning.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Adaptability: RL agents can adapt to changing environments and new tasks by continuously learning from experience.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0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Training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9F02A6-1A11-07D5-70A1-2C012FDB3138}"/>
              </a:ext>
            </a:extLst>
          </p:cNvPr>
          <p:cNvSpPr txBox="1"/>
          <p:nvPr/>
        </p:nvSpPr>
        <p:spPr>
          <a:xfrm>
            <a:off x="-3" y="917246"/>
            <a:ext cx="92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1- </a:t>
            </a:r>
            <a:r>
              <a:rPr lang="tr-TR" sz="2800" dirty="0" err="1"/>
              <a:t>Deep</a:t>
            </a:r>
            <a:r>
              <a:rPr lang="tr-TR" sz="2800" dirty="0"/>
              <a:t> </a:t>
            </a:r>
            <a:r>
              <a:rPr lang="tr-TR" sz="2800" dirty="0" err="1"/>
              <a:t>Deterministic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Gradient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r>
              <a:rPr lang="tr-TR" sz="2800" dirty="0"/>
              <a:t> (DDPG)</a:t>
            </a:r>
          </a:p>
        </p:txBody>
      </p:sp>
      <p:sp>
        <p:nvSpPr>
          <p:cNvPr id="4" name="Google Shape;155;p8">
            <a:extLst>
              <a:ext uri="{FF2B5EF4-FFF2-40B4-BE49-F238E27FC236}">
                <a16:creationId xmlns:a16="http://schemas.microsoft.com/office/drawing/2014/main" id="{9E19A522-8897-AF72-4512-CA59D59E36C2}"/>
              </a:ext>
            </a:extLst>
          </p:cNvPr>
          <p:cNvSpPr txBox="1">
            <a:spLocks/>
          </p:cNvSpPr>
          <p:nvPr/>
        </p:nvSpPr>
        <p:spPr>
          <a:xfrm>
            <a:off x="834195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Model-free, online, off-policy reinforcement learning method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DDPG agent is an actor-critic reinforcement learning agent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Actor: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state and returns corresponding actions </a:t>
            </a:r>
            <a:endParaRPr lang="en-US" sz="2400" dirty="0">
              <a:latin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Critic: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observation and action as input and return corresponding expectation of the long term reward</a:t>
            </a:r>
          </a:p>
        </p:txBody>
      </p:sp>
      <p:pic>
        <p:nvPicPr>
          <p:cNvPr id="5" name="Google Shape;159;p8">
            <a:extLst>
              <a:ext uri="{FF2B5EF4-FFF2-40B4-BE49-F238E27FC236}">
                <a16:creationId xmlns:a16="http://schemas.microsoft.com/office/drawing/2014/main" id="{8B9AAA07-96E6-6C68-C946-D03F902DF5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231" y="1856235"/>
            <a:ext cx="3977985" cy="32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650A61C-3B21-2FCB-9C85-76584AD05DD5}"/>
              </a:ext>
            </a:extLst>
          </p:cNvPr>
          <p:cNvSpPr txBox="1"/>
          <p:nvPr/>
        </p:nvSpPr>
        <p:spPr>
          <a:xfrm>
            <a:off x="-2" y="917246"/>
            <a:ext cx="68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2- </a:t>
            </a:r>
            <a:r>
              <a:rPr lang="tr-TR" sz="2800" dirty="0" err="1"/>
              <a:t>Proximal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Optimization</a:t>
            </a:r>
            <a:r>
              <a:rPr lang="tr-TR" sz="2800" dirty="0"/>
              <a:t> (PPO)</a:t>
            </a:r>
          </a:p>
        </p:txBody>
      </p:sp>
      <p:sp>
        <p:nvSpPr>
          <p:cNvPr id="5" name="Google Shape;166;p9">
            <a:extLst>
              <a:ext uri="{FF2B5EF4-FFF2-40B4-BE49-F238E27FC236}">
                <a16:creationId xmlns:a16="http://schemas.microsoft.com/office/drawing/2014/main" id="{11DEF098-ABCE-7E18-A465-F63D8C8DA27F}"/>
              </a:ext>
            </a:extLst>
          </p:cNvPr>
          <p:cNvSpPr txBox="1">
            <a:spLocks/>
          </p:cNvSpPr>
          <p:nvPr/>
        </p:nvSpPr>
        <p:spPr>
          <a:xfrm>
            <a:off x="777750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Model-free, online, on-policy, policy gradient reinforcement learning algorithm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Working process is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Decide step size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Construct a circle with radius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 (trust region)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Once having the best point, determine the direction</a:t>
            </a: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Repeat until the optimal point is reached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70;p9">
            <a:extLst>
              <a:ext uri="{FF2B5EF4-FFF2-40B4-BE49-F238E27FC236}">
                <a16:creationId xmlns:a16="http://schemas.microsoft.com/office/drawing/2014/main" id="{43524E10-4A74-0EE5-6052-5A7E14D56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280" y="1787102"/>
            <a:ext cx="4016088" cy="3901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Deep dive into the accuracy and precision of attitude control using intelligent flight controllers trained with RL.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Training Environment</a:t>
            </a:r>
            <a:endParaRPr lang="en-US" sz="2400" dirty="0">
              <a:latin typeface="+mn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Introduction of </a:t>
            </a:r>
            <a:r>
              <a:rPr lang="en-US" sz="2400" dirty="0" err="1">
                <a:latin typeface="+mn-lt"/>
                <a:ea typeface="Calibri"/>
                <a:cs typeface="Calibri"/>
                <a:sym typeface="Calibri"/>
              </a:rPr>
              <a:t>GymFC</a:t>
            </a: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, an OpenAI Environment, designed for training intelligent flight control systems.</a:t>
            </a:r>
            <a:endParaRPr lang="en-US" sz="2400" dirty="0">
              <a:latin typeface="+mn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RL Application</a:t>
            </a:r>
            <a:endParaRPr lang="en-US" sz="2400" dirty="0">
              <a:latin typeface="+mn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Application of RL algorithms for attitude control and their potential transfer to physical hardware.</a:t>
            </a:r>
            <a:endParaRPr lang="en-US" sz="2400" dirty="0">
              <a:latin typeface="+mn-lt"/>
            </a:endParaRPr>
          </a:p>
        </p:txBody>
      </p:sp>
      <p:sp>
        <p:nvSpPr>
          <p:cNvPr id="2" name="Google Shape;220;p14">
            <a:extLst>
              <a:ext uri="{FF2B5EF4-FFF2-40B4-BE49-F238E27FC236}">
                <a16:creationId xmlns:a16="http://schemas.microsoft.com/office/drawing/2014/main" id="{F8381E29-094D-62B2-B55E-8B02366270D5}"/>
              </a:ext>
            </a:extLst>
          </p:cNvPr>
          <p:cNvSpPr txBox="1"/>
          <p:nvPr/>
        </p:nvSpPr>
        <p:spPr>
          <a:xfrm>
            <a:off x="436921" y="5853797"/>
            <a:ext cx="11391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Koch, William, et al. "Reinforcement learning for UAV attitude control."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ACM Transactions on Cyber-Physical Systems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3.2 (2019): 1-21.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1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40;p16">
            <a:extLst>
              <a:ext uri="{FF2B5EF4-FFF2-40B4-BE49-F238E27FC236}">
                <a16:creationId xmlns:a16="http://schemas.microsoft.com/office/drawing/2014/main" id="{78C8A8E2-C991-6EFB-E31B-2A29FE529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687" y="1037537"/>
            <a:ext cx="9646625" cy="5112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3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7;p17">
            <a:extLst>
              <a:ext uri="{FF2B5EF4-FFF2-40B4-BE49-F238E27FC236}">
                <a16:creationId xmlns:a16="http://schemas.microsoft.com/office/drawing/2014/main" id="{FC7680D6-0DB2-1B25-79B6-EA4AD305D008}"/>
              </a:ext>
            </a:extLst>
          </p:cNvPr>
          <p:cNvSpPr txBox="1">
            <a:spLocks/>
          </p:cNvSpPr>
          <p:nvPr/>
        </p:nvSpPr>
        <p:spPr>
          <a:xfrm>
            <a:off x="730044" y="1127535"/>
            <a:ext cx="11176820" cy="420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>
                <a:latin typeface="+mn-lt"/>
              </a:rPr>
              <a:t>Controlling the quadcopter by using DDPG &amp; D4PG RL algorithms.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Training Environment</a:t>
            </a:r>
            <a:endParaRPr lang="en-US" sz="2400" dirty="0">
              <a:latin typeface="+mn-lt"/>
            </a:endParaRP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 err="1">
                <a:latin typeface="+mn-lt"/>
                <a:ea typeface="Calibri"/>
                <a:cs typeface="Calibri"/>
                <a:sym typeface="Calibri"/>
              </a:rPr>
              <a:t>GymFC</a:t>
            </a: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 for training intelligent flight control of quadcopter.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RL Application</a:t>
            </a:r>
            <a:endParaRPr lang="en-US" sz="2400" dirty="0">
              <a:latin typeface="+mn-lt"/>
            </a:endParaRP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Comparative analysis of the performance of DDPG &amp;D4PG </a:t>
            </a:r>
            <a:endParaRPr lang="tr-TR" sz="24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1" algn="just">
              <a:lnSpc>
                <a:spcPct val="110000"/>
              </a:lnSpc>
              <a:spcBef>
                <a:spcPts val="600"/>
              </a:spcBef>
              <a:buSzPts val="2880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algorithms in terms of reward generation, actor loss, and critic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69934724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1237</Words>
  <Application>Microsoft Office PowerPoint</Application>
  <PresentationFormat>Geniş ekran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Noto Sans Symbols</vt:lpstr>
      <vt:lpstr>Cambria Math</vt:lpstr>
      <vt:lpstr>beamer</vt:lpstr>
      <vt:lpstr>Reinforcement Learning for Parrot Mambo Minidrone Attitude Control</vt:lpstr>
      <vt:lpstr>Introduction</vt:lpstr>
      <vt:lpstr>PID Algorithms</vt:lpstr>
      <vt:lpstr>Why RL Algorithms Used</vt:lpstr>
      <vt:lpstr>Training Algorithms</vt:lpstr>
      <vt:lpstr> </vt:lpstr>
      <vt:lpstr>Literature-1 Overview</vt:lpstr>
      <vt:lpstr>Literature-1 Results</vt:lpstr>
      <vt:lpstr>Literature-2 Overview</vt:lpstr>
      <vt:lpstr>Literature-2 Results</vt:lpstr>
      <vt:lpstr>Quadcopter Model</vt:lpstr>
      <vt:lpstr>Simulink Environment of Project</vt:lpstr>
      <vt:lpstr>Flight Control System Block</vt:lpstr>
      <vt:lpstr>Roll &amp; Pitch RL Agent</vt:lpstr>
      <vt:lpstr> </vt:lpstr>
      <vt:lpstr> </vt:lpstr>
      <vt:lpstr>Trainig Results</vt:lpstr>
      <vt:lpstr> </vt:lpstr>
      <vt:lpstr> Analysis of Results</vt:lpstr>
      <vt:lpstr> Conclusions</vt:lpstr>
      <vt:lpstr> 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65</cp:revision>
  <dcterms:created xsi:type="dcterms:W3CDTF">2022-05-01T20:51:21Z</dcterms:created>
  <dcterms:modified xsi:type="dcterms:W3CDTF">2024-06-05T20:06:59Z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