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63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94" r:id="rId13"/>
    <p:sldId id="286" r:id="rId14"/>
    <p:sldId id="293" r:id="rId15"/>
    <p:sldId id="295" r:id="rId16"/>
    <p:sldId id="296" r:id="rId17"/>
    <p:sldId id="292" r:id="rId18"/>
    <p:sldId id="284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Noto Sans Symbol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Varsayılan Bölüm" id="{3A700AF5-2595-4908-9FCC-B1518A2BD47D}">
          <p14:sldIdLst>
            <p14:sldId id="256"/>
            <p14:sldId id="285"/>
          </p14:sldIdLst>
        </p14:section>
        <p14:section name="Article" id="{35E97FFD-F117-450D-91EF-9C2F84C3E07D}">
          <p14:sldIdLst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Progress" id="{8958BE7A-20B7-4BF1-AEF5-7A27CD4DBB4B}">
          <p14:sldIdLst>
            <p14:sldId id="294"/>
            <p14:sldId id="286"/>
            <p14:sldId id="293"/>
            <p14:sldId id="295"/>
            <p14:sldId id="296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maresh.dm/how-ddpg-deep-deterministic-policy-gradient-algorithms-works-in-reinforcement-learning-117e6a932e6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environment</a:t>
            </a:r>
            <a:r>
              <a:rPr lang="tr-TR" dirty="0"/>
              <a:t> at </a:t>
            </a:r>
            <a:r>
              <a:rPr lang="tr-TR" dirty="0" err="1"/>
              <a:t>Simulink</a:t>
            </a:r>
            <a:r>
              <a:rPr lang="tr-TR" dirty="0"/>
              <a:t> platform.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Signal</a:t>
            </a:r>
            <a:r>
              <a:rPr lang="tr-TR" dirty="0"/>
              <a:t> Editor               :  AC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creted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Sensors</a:t>
            </a:r>
            <a:r>
              <a:rPr lang="tr-TR" dirty="0"/>
              <a:t>                       : 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: ………………………………….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Environment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Airframe</a:t>
            </a:r>
            <a:r>
              <a:rPr lang="tr-TR" dirty="0"/>
              <a:t>                      : ………………………………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 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flight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orange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normally</a:t>
            </a:r>
            <a:r>
              <a:rPr lang="tr-TR" dirty="0"/>
              <a:t> </a:t>
            </a:r>
            <a:r>
              <a:rPr lang="tr-TR" dirty="0" err="1"/>
              <a:t>controlled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controller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inside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RL </a:t>
            </a:r>
            <a:r>
              <a:rPr lang="tr-TR" dirty="0" err="1"/>
              <a:t>agents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controling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fine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trained</a:t>
            </a:r>
            <a:r>
              <a:rPr lang="tr-TR" dirty="0"/>
              <a:t> .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of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blocks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it is done </a:t>
            </a:r>
            <a:r>
              <a:rPr lang="tr-TR" dirty="0" err="1"/>
              <a:t>simultaneously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itself</a:t>
            </a:r>
            <a:r>
              <a:rPr lang="tr-TR" dirty="0"/>
              <a:t> </a:t>
            </a:r>
            <a:r>
              <a:rPr lang="tr-TR" dirty="0" err="1"/>
              <a:t>wrongly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struct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PID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attitude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quadcopter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…………………………………….</a:t>
            </a: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observation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trained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not an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trained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episodes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not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episodes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-1.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,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around</a:t>
            </a:r>
            <a:r>
              <a:rPr lang="tr-TR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problem </a:t>
            </a:r>
            <a:r>
              <a:rPr lang="tr-TR" dirty="0" err="1"/>
              <a:t>with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Agent </a:t>
            </a: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trials</a:t>
            </a:r>
            <a:r>
              <a:rPr lang="tr-TR" dirty="0"/>
              <a:t> </a:t>
            </a:r>
            <a:r>
              <a:rPr lang="tr-TR" dirty="0" err="1"/>
              <a:t>started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but has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soon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Observation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not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limited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chosen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algorithms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</a:t>
            </a:r>
            <a:r>
              <a:rPr lang="tr-TR" dirty="0" err="1"/>
              <a:t>simultaneously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Whatever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is </a:t>
            </a:r>
            <a:r>
              <a:rPr lang="tr-TR" dirty="0" err="1"/>
              <a:t>configuration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configured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configure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affects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searched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128? </a:t>
            </a:r>
            <a:r>
              <a:rPr lang="tr-TR" dirty="0" err="1"/>
              <a:t>layer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Our</a:t>
            </a:r>
            <a:r>
              <a:rPr lang="tr-TR" dirty="0"/>
              <a:t> Project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controlling</a:t>
            </a:r>
            <a:r>
              <a:rPr lang="tr-TR" dirty="0"/>
              <a:t> of </a:t>
            </a: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RL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instead</a:t>
            </a:r>
            <a:r>
              <a:rPr lang="tr-TR" dirty="0"/>
              <a:t> of PID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Becasue</a:t>
            </a:r>
            <a:r>
              <a:rPr lang="tr-TR" dirty="0"/>
              <a:t> PID </a:t>
            </a:r>
            <a:r>
              <a:rPr lang="tr-TR" dirty="0" err="1"/>
              <a:t>system</a:t>
            </a:r>
            <a:r>
              <a:rPr lang="tr-TR" dirty="0"/>
              <a:t> is not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unknown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planned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DDPG </a:t>
            </a:r>
            <a:r>
              <a:rPr lang="tr-TR" dirty="0" err="1"/>
              <a:t>and</a:t>
            </a:r>
            <a:r>
              <a:rPr lang="tr-TR" dirty="0"/>
              <a:t> PPO </a:t>
            </a:r>
            <a:r>
              <a:rPr lang="tr-TR" dirty="0" err="1"/>
              <a:t>agents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xy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z </a:t>
            </a:r>
            <a:r>
              <a:rPr lang="tr-TR" dirty="0" err="1"/>
              <a:t>controller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chose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 </a:t>
            </a:r>
            <a:r>
              <a:rPr lang="tr-TR" dirty="0" err="1"/>
              <a:t>proposal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literatures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noticed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is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. </a:t>
            </a:r>
            <a:r>
              <a:rPr lang="tr-TR" dirty="0" err="1"/>
              <a:t>Therefore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focused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planning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reward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unlike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literatüre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posiible</a:t>
            </a:r>
            <a:r>
              <a:rPr lang="tr-TR" dirty="0"/>
              <a:t>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Actor-critic 🡪 </a:t>
            </a: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searches for an optimal policy that maximizes the expected cumulative long-term reward.</a:t>
            </a:r>
            <a:endParaRPr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How DDPG (Deep Deterministic Policy Gradient) Algorithms works in reinforcement learning ? | by </a:t>
            </a:r>
            <a:r>
              <a:rPr lang="en-US" u="sng" dirty="0" err="1">
                <a:solidFill>
                  <a:schemeClr val="hlink"/>
                </a:solidFill>
                <a:latin typeface="+mj-lt"/>
                <a:hlinkClick r:id="rId3"/>
              </a:rPr>
              <a:t>Amaresh</a:t>
            </a: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 </a:t>
            </a:r>
            <a:r>
              <a:rPr lang="en-US" u="sng" dirty="0" err="1">
                <a:solidFill>
                  <a:schemeClr val="hlink"/>
                </a:solidFill>
                <a:latin typeface="+mj-lt"/>
                <a:hlinkClick r:id="rId3"/>
              </a:rPr>
              <a:t>Marekar</a:t>
            </a:r>
            <a:r>
              <a:rPr lang="en-US" u="sng" dirty="0">
                <a:solidFill>
                  <a:schemeClr val="hlink"/>
                </a:solidFill>
                <a:latin typeface="+mj-lt"/>
                <a:hlinkClick r:id="rId3"/>
              </a:rPr>
              <a:t> | Medium</a:t>
            </a:r>
            <a:endParaRPr lang="tr-TR" u="sng" dirty="0">
              <a:solidFill>
                <a:schemeClr val="hlink"/>
              </a:solidFill>
              <a:latin typeface="+mj-lt"/>
            </a:endParaRP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Actor       : decides by selecting actions based on the current policy  (policy is modelled)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                 explores the action space to maximize reward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Critic       :   value function , evaluates the actions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 noProof="0" dirty="0">
                <a:solidFill>
                  <a:schemeClr val="hlink"/>
                </a:solidFill>
                <a:latin typeface="+mj-lt"/>
                <a:ea typeface="Calibri"/>
                <a:cs typeface="Calibri"/>
                <a:sym typeface="Calibri"/>
              </a:rPr>
              <a:t>	estimates the value of actions by providing feedback on their performance</a:t>
            </a:r>
          </a:p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“Proximal” means staying close to the original style</a:t>
            </a:r>
            <a:endParaRPr lang="tr-TR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“Policy Optimization” is about finding better strategies. </a:t>
            </a:r>
            <a:endParaRPr lang="tr-TR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As an alternative way to the supervised learning method to make intelligent flight  control system is using the RL algorithms as this projects main aim.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This Project focuses on intelligent flight controller with RL algorithms to make better accuracy and precision of attitude control.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9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 err="1"/>
              <a:t>Mücahid</a:t>
            </a:r>
            <a:r>
              <a:rPr lang="en-US" dirty="0"/>
              <a:t> </a:t>
            </a:r>
            <a:r>
              <a:rPr lang="en-US" dirty="0" err="1"/>
              <a:t>Rıdvan</a:t>
            </a:r>
            <a:r>
              <a:rPr lang="en-US" dirty="0"/>
              <a:t>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0505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DDPG &amp; D4PG Algorithms 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1"/>
          </p:nvPr>
        </p:nvSpPr>
        <p:spPr>
          <a:xfrm>
            <a:off x="730044" y="1127534"/>
            <a:ext cx="11176820" cy="465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DDPG: Deep Deterministic Policy Gradient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D4PG : Distributed Distributional Deterministic Policy Gradient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Extended and enhanced algorithm of DDPG for improving :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Stability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Sample efficiency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Performance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Google Shape;259;p1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60" name="Google Shape;260;p1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0505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Angle Stabilization Performances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914" y="920328"/>
            <a:ext cx="3142787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253" y="920328"/>
            <a:ext cx="3109494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9299" y="920328"/>
            <a:ext cx="3083824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285270-3288-466B-01D5-5CAE6957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9"/>
          <a:stretch/>
        </p:blipFill>
        <p:spPr>
          <a:xfrm>
            <a:off x="809490" y="907525"/>
            <a:ext cx="10573020" cy="5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F070C7-DE6E-6A9F-7330-032436B3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417"/>
            <a:ext cx="12192000" cy="4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F5750-D31F-A672-DA8E-E809803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4" y="1196701"/>
            <a:ext cx="10696431" cy="44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EEFE17-561A-4DBC-CA4F-179976E8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2" y="2324533"/>
            <a:ext cx="11761856" cy="22089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2E848C-F4BB-4D86-B30E-0F5ADC8BDEC8}"/>
              </a:ext>
            </a:extLst>
          </p:cNvPr>
          <p:cNvSpPr txBox="1"/>
          <p:nvPr/>
        </p:nvSpPr>
        <p:spPr>
          <a:xfrm>
            <a:off x="655780" y="4454859"/>
            <a:ext cx="29279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Observation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Roll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 angle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Roll body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Pitch body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26BE6-6CC1-424B-9BBA-64D6FD0624D6}"/>
              </a:ext>
            </a:extLst>
          </p:cNvPr>
          <p:cNvCxnSpPr>
            <a:cxnSpLocks/>
          </p:cNvCxnSpPr>
          <p:nvPr/>
        </p:nvCxnSpPr>
        <p:spPr>
          <a:xfrm flipH="1">
            <a:off x="960582" y="3260436"/>
            <a:ext cx="1062183" cy="1194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59ACC-61E3-48F2-B85B-8D3DFE668C84}"/>
              </a:ext>
            </a:extLst>
          </p:cNvPr>
          <p:cNvSpPr txBox="1"/>
          <p:nvPr/>
        </p:nvSpPr>
        <p:spPr>
          <a:xfrm>
            <a:off x="8437415" y="4442966"/>
            <a:ext cx="194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Action</a:t>
            </a:r>
            <a:r>
              <a:rPr lang="en-US" sz="1600" b="1" dirty="0"/>
              <a:t>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Pitch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Tau Roll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EFE73-253F-479E-898F-9A64453A3931}"/>
              </a:ext>
            </a:extLst>
          </p:cNvPr>
          <p:cNvCxnSpPr>
            <a:cxnSpLocks/>
          </p:cNvCxnSpPr>
          <p:nvPr/>
        </p:nvCxnSpPr>
        <p:spPr>
          <a:xfrm>
            <a:off x="8659094" y="3664055"/>
            <a:ext cx="411015" cy="797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/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algn="ctr">
                  <a:lnSpc>
                    <a:spcPct val="110000"/>
                  </a:lnSpc>
                  <a:spcBef>
                    <a:spcPts val="600"/>
                  </a:spcBef>
                  <a:buClr>
                    <a:schemeClr val="accent1"/>
                  </a:buClr>
                  <a:buSzPct val="119999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i="1" smtClean="0">
                            <a:latin typeface="+mj-lt"/>
                          </a:rPr>
                          <m:t>r</m:t>
                        </m:r>
                      </m:e>
                      <m:sub>
                        <m:r>
                          <a:rPr lang="ar-AE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baseline="0" dirty="0">
                    <a:latin typeface="+mj-lt"/>
                  </a:rPr>
                  <a:t>= -</a:t>
                </a:r>
                <a:r>
                  <a:rPr lang="en-US" sz="2000" i="1" u="none" strike="noStrike" baseline="0" dirty="0">
                    <a:latin typeface="+mj-lt"/>
                  </a:rPr>
                  <a:t>clip(sum(|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000" i="1" smtClean="0">
                            <a:latin typeface="+mj-lt"/>
                          </a:rPr>
                          <m:t>e</m:t>
                        </m:r>
                      </m:e>
                      <m:sub>
                        <m:r>
                          <a:rPr lang="ar-AE" sz="20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|/3</a:t>
                </a:r>
                <a:r>
                  <a:rPr lang="ar-AE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i="1" dirty="0">
                            <a:latin typeface="+mj-lt"/>
                          </a:rPr>
                          <m:t>Ω</m:t>
                        </m:r>
                      </m:e>
                      <m:sub>
                        <m:r>
                          <a:rPr lang="ar-AE" sz="20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tr-TR" sz="2000" i="1" u="none" strike="noStrike" cap="none" dirty="0">
                    <a:solidFill>
                      <a:schemeClr val="dk1"/>
                    </a:solidFill>
                    <a:latin typeface="+mj-lt"/>
                    <a:sym typeface="Arial"/>
                  </a:rPr>
                  <a:t>,0,1)</a:t>
                </a:r>
                <a:endParaRPr lang="ar-AE" sz="2000" i="1" u="none" strike="noStrike" cap="none" dirty="0">
                  <a:solidFill>
                    <a:schemeClr val="dk1"/>
                  </a:solidFill>
                  <a:latin typeface="+mj-lt"/>
                  <a:sym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5823EB-B7FF-4C21-A4EF-F798DD66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7" y="1551710"/>
                <a:ext cx="4507345" cy="404663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CB95E-DC55-443B-8C36-988130A40D4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322618" y="1956373"/>
            <a:ext cx="258622" cy="168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C3DE3-ADD3-4B27-98C6-27EF0127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5" y="1131828"/>
            <a:ext cx="7099988" cy="5212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475B9-E6B8-4458-AC08-5D966D33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3" y="1830962"/>
            <a:ext cx="3197812" cy="38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Deep Deterministic Policy Gradient (DDPG) Algorithm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M</a:t>
            </a: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odel-free, online, off-policy reinforcement learning method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DDPG agent is an actor-critic reinforcement learning agent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1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Actor: </a:t>
            </a:r>
            <a:r>
              <a:rPr lang="en-US" sz="2800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takes state and returns corresponding actions </a:t>
            </a:r>
            <a:endParaRPr dirty="0">
              <a:latin typeface="+mj-lt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sz="2800" b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Critic: </a:t>
            </a:r>
            <a:r>
              <a:rPr lang="en-US" sz="280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  <a:endParaRPr sz="2800"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57" name="Google Shape;157;p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2091821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Trust Region Policy Optimization (TRPO) Algorithm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</a:t>
            </a:r>
            <a:r>
              <a:rPr lang="en-US" b="0" i="0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odel-free, online, on-policy, policy gradient reinforcement learning algorithm</a:t>
            </a:r>
            <a:endParaRPr b="0" i="0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Font typeface="Arial"/>
              <a:buChar char="•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Working process is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Decide</a:t>
            </a:r>
            <a:r>
              <a:rPr lang="tr-TR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step 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size </a:t>
            </a:r>
            <a:r>
              <a:rPr lang="en-US" b="0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α</a:t>
            </a:r>
            <a:endParaRPr b="0" i="1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b="0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α (trust region)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Once having the best point, determine the direction</a:t>
            </a:r>
            <a:endParaRPr i="1" dirty="0">
              <a:solidFill>
                <a:srgbClr val="242424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Font typeface="Noto Sans Symbols"/>
              <a:buChar char="⮚"/>
            </a:pP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Repeat until the optimal point is reached</a:t>
            </a:r>
            <a:endParaRPr i="1" dirty="0">
              <a:solidFill>
                <a:srgbClr val="21212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68" name="Google Shape;168;p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Proximal Policy Optimization (PPO) Algorithm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789039" y="1383173"/>
            <a:ext cx="5857567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</a:rPr>
              <a:t>3 main advantages: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Simplicity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Stability</a:t>
            </a:r>
            <a:endParaRPr dirty="0">
              <a:latin typeface="+mj-lt"/>
            </a:endParaRPr>
          </a:p>
          <a:p>
            <a:pPr marL="742950" lvl="1" indent="-28575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Sample efficiency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Easier to implement and tune while performing well in challenging environments.</a:t>
            </a:r>
            <a:endParaRPr lang="tr-TR" dirty="0">
              <a:latin typeface="+mj-lt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Instead of making big changes all at once, PPO encourages small and gradual improvements.</a:t>
            </a:r>
            <a:endParaRPr dirty="0">
              <a:latin typeface="+mj-lt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179" name="Google Shape;179;p1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F351D07-A5CA-BA69-2D07-0D211499B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54" y="2278280"/>
            <a:ext cx="5520678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Article 1 – RL for UAV attitude control</a:t>
            </a: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730044" y="1127534"/>
            <a:ext cx="11176820" cy="465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Specific Focus</a:t>
            </a:r>
            <a:endParaRPr dirty="0">
              <a:latin typeface="+mj-lt"/>
              <a:ea typeface="Calibri"/>
              <a:cs typeface="Calibri"/>
              <a:sym typeface="Calibri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Deep dive into the accuracy and precision of attitude control using intelligent flight controllers trained with RL.</a:t>
            </a:r>
            <a:endParaRPr dirty="0">
              <a:latin typeface="+mj-lt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Training Environment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Introduction of </a:t>
            </a: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GymFC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, an </a:t>
            </a: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OpenAI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 Environment, designed for training intelligent flight control systems.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RL Application</a:t>
            </a:r>
            <a:endParaRPr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Application of RL algorithms for attitude control and their potential transfer to physical hardware.</a:t>
            </a:r>
            <a:endParaRPr dirty="0">
              <a:latin typeface="+mj-lt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18" name="Google Shape;218;p1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436921" y="5853797"/>
            <a:ext cx="11391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Koch, William, et al. "Reinforcement learning for UAV attitude control."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ACM Transactions on Cyber-Physical Systems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3.2 (2019): 1-21.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28" name="Google Shape;228;p15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344" y="1344749"/>
            <a:ext cx="8893311" cy="41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687" y="1037537"/>
            <a:ext cx="9646625" cy="511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3600" dirty="0"/>
              <a:t>Article 2 – Attitude Control of Quad-copter using DPGA</a:t>
            </a:r>
            <a:endParaRPr sz="3600" dirty="0"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730044" y="1127535"/>
            <a:ext cx="11176820" cy="420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Specific Focus</a:t>
            </a: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</a:rPr>
              <a:t>Controlling the quadcopter by using DDPG &amp; D4PG RL algorithms.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Training Environment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 err="1">
                <a:latin typeface="+mj-lt"/>
                <a:ea typeface="Calibri"/>
                <a:cs typeface="Calibri"/>
                <a:sym typeface="Calibri"/>
              </a:rPr>
              <a:t>GymFC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 for training intelligent flight control of quadcopter.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RL Application</a:t>
            </a:r>
            <a:endParaRPr lang="en-US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Comparative analysis of the performance of DDPG &amp;D4PG algorithms in terms of reward generation, actor loss, and critic performance.</a:t>
            </a:r>
          </a:p>
        </p:txBody>
      </p:sp>
      <p:sp>
        <p:nvSpPr>
          <p:cNvPr id="248" name="Google Shape;248;p1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April 25, 2024</a:t>
            </a:r>
            <a:endParaRPr dirty="0"/>
          </a:p>
        </p:txBody>
      </p:sp>
      <p:sp>
        <p:nvSpPr>
          <p:cNvPr id="249" name="Google Shape;249;p1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CMP-620 Reinforcement Learning – Project Proposal</a:t>
            </a: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436921" y="5706317"/>
            <a:ext cx="113912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Ghouri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Usama </a:t>
            </a:r>
            <a:r>
              <a:rPr lang="en-US" sz="1800" b="0" i="0" u="none" strike="noStrike" cap="none" dirty="0" err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Hamayun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et al. "Attitude control of quad-copter using deterministic policy gradient algorithms (DPGA)." </a:t>
            </a:r>
            <a:r>
              <a:rPr lang="en-US" sz="18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2019 2nd International Conference on Communication, Computing and Digital systems (C-CODE)</a:t>
            </a:r>
            <a:r>
              <a:rPr lang="en-US" sz="18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IEEE, 2019.</a:t>
            </a:r>
            <a:endParaRPr sz="18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1396</Words>
  <Application>Microsoft Office PowerPoint</Application>
  <PresentationFormat>Geniş ekran</PresentationFormat>
  <Paragraphs>194</Paragraphs>
  <Slides>18</Slides>
  <Notes>18</Notes>
  <HiddenSlides>9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Noto Sans Symbols</vt:lpstr>
      <vt:lpstr>Cambria Math</vt:lpstr>
      <vt:lpstr>Arial</vt:lpstr>
      <vt:lpstr>Calibri</vt:lpstr>
      <vt:lpstr>beamer</vt:lpstr>
      <vt:lpstr>Reinforcement Learning for Parrot Mambo Minidrone Attitude Control</vt:lpstr>
      <vt:lpstr>Introduction</vt:lpstr>
      <vt:lpstr>Deep Deterministic Policy Gradient (DDPG) Algorithm</vt:lpstr>
      <vt:lpstr>Trust Region Policy Optimization (TRPO) Algorithm</vt:lpstr>
      <vt:lpstr>Proximal Policy Optimization (PPO) Algorithm</vt:lpstr>
      <vt:lpstr>Article 1 – RL for UAV attitude control</vt:lpstr>
      <vt:lpstr>Environment</vt:lpstr>
      <vt:lpstr>Results</vt:lpstr>
      <vt:lpstr>Article 2 – Attitude Control of Quad-copter using DPGA</vt:lpstr>
      <vt:lpstr> DDPG &amp; D4PG Algorithms </vt:lpstr>
      <vt:lpstr>Angle Stabilization Performances</vt:lpstr>
      <vt:lpstr>Simulink Environment of Project</vt:lpstr>
      <vt:lpstr>Flight Control System Block</vt:lpstr>
      <vt:lpstr>Roll &amp; Pitch PID Attitude Controller</vt:lpstr>
      <vt:lpstr>Roll &amp; Pitch RL Agent</vt:lpstr>
      <vt:lpstr>Agent Training</vt:lpstr>
      <vt:lpstr>Future Plans &amp; Progress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41</cp:revision>
  <dcterms:created xsi:type="dcterms:W3CDTF">2022-05-01T20:51:21Z</dcterms:created>
  <dcterms:modified xsi:type="dcterms:W3CDTF">2024-05-08T18:51:20Z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