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307" r:id="rId4"/>
    <p:sldId id="308" r:id="rId5"/>
    <p:sldId id="313" r:id="rId6"/>
    <p:sldId id="323" r:id="rId7"/>
    <p:sldId id="314" r:id="rId8"/>
    <p:sldId id="324" r:id="rId9"/>
    <p:sldId id="309" r:id="rId10"/>
    <p:sldId id="310" r:id="rId11"/>
    <p:sldId id="311" r:id="rId12"/>
    <p:sldId id="312" r:id="rId13"/>
    <p:sldId id="315" r:id="rId14"/>
    <p:sldId id="306" r:id="rId15"/>
    <p:sldId id="295" r:id="rId16"/>
    <p:sldId id="303" r:id="rId17"/>
    <p:sldId id="304" r:id="rId18"/>
    <p:sldId id="301" r:id="rId19"/>
    <p:sldId id="302" r:id="rId20"/>
    <p:sldId id="319" r:id="rId21"/>
    <p:sldId id="320" r:id="rId22"/>
    <p:sldId id="322" r:id="rId23"/>
  </p:sldIdLst>
  <p:sldSz cx="12192000" cy="68580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Noto Sans Symbols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57A09AD-BDB1-412F-8C08-A78853C61C4E}">
          <p14:sldIdLst>
            <p14:sldId id="256"/>
          </p14:sldIdLst>
        </p14:section>
        <p14:section name="Introduction" id="{B167EC93-9CC8-4C10-A0CD-650C21815008}">
          <p14:sldIdLst>
            <p14:sldId id="259"/>
            <p14:sldId id="307"/>
            <p14:sldId id="308"/>
          </p14:sldIdLst>
        </p14:section>
        <p14:section name="Training Algorithms" id="{B1893223-A602-4F5E-8D4A-117EEEA4548D}">
          <p14:sldIdLst>
            <p14:sldId id="313"/>
            <p14:sldId id="323"/>
            <p14:sldId id="314"/>
            <p14:sldId id="324"/>
          </p14:sldIdLst>
        </p14:section>
        <p14:section name="Related Work" id="{3ED16331-D574-4C65-AB94-463CC0241A82}">
          <p14:sldIdLst>
            <p14:sldId id="309"/>
            <p14:sldId id="310"/>
            <p14:sldId id="311"/>
            <p14:sldId id="312"/>
          </p14:sldIdLst>
        </p14:section>
        <p14:section name="Project Overview" id="{C4E2A496-96C7-46E2-BB3B-3FDCCBF78035}">
          <p14:sldIdLst>
            <p14:sldId id="315"/>
            <p14:sldId id="306"/>
            <p14:sldId id="295"/>
          </p14:sldIdLst>
        </p14:section>
        <p14:section name="Results" id="{C514DBA8-2612-46A3-AFBD-08C455E732E6}">
          <p14:sldIdLst>
            <p14:sldId id="303"/>
            <p14:sldId id="304"/>
            <p14:sldId id="301"/>
            <p14:sldId id="302"/>
          </p14:sldIdLst>
        </p14:section>
        <p14:section name="Conclusions" id="{8DFAE975-7BC6-452D-A748-078E79C2D86A}">
          <p14:sldIdLst>
            <p14:sldId id="319"/>
            <p14:sldId id="320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5uORYicMT0MeaOpO/20tnano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045" autoAdjust="0"/>
  </p:normalViewPr>
  <p:slideViewPr>
    <p:cSldViewPr snapToGrid="0">
      <p:cViewPr varScale="1">
        <p:scale>
          <a:sx n="53" d="100"/>
          <a:sy n="53" d="100"/>
        </p:scale>
        <p:origin x="18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9728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239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4022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605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394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 err="1"/>
              <a:t>Reward</a:t>
            </a:r>
            <a:r>
              <a:rPr lang="tr-TR" noProof="0" dirty="0"/>
              <a:t> fonksiyonların formülleri düzenlenecek.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This is the agent and its environment block</a:t>
            </a:r>
            <a:r>
              <a:rPr lang="tr-TR" noProof="0" dirty="0"/>
              <a:t> </a:t>
            </a:r>
            <a:r>
              <a:rPr lang="tr-TR" noProof="0" dirty="0" err="1"/>
              <a:t>for</a:t>
            </a:r>
            <a:r>
              <a:rPr lang="tr-TR" noProof="0" dirty="0"/>
              <a:t> </a:t>
            </a:r>
            <a:r>
              <a:rPr lang="tr-TR" noProof="0" dirty="0" err="1"/>
              <a:t>roll</a:t>
            </a:r>
            <a:r>
              <a:rPr lang="tr-TR" noProof="0" dirty="0"/>
              <a:t> </a:t>
            </a:r>
            <a:r>
              <a:rPr lang="tr-TR" noProof="0" dirty="0" err="1"/>
              <a:t>and</a:t>
            </a:r>
            <a:r>
              <a:rPr lang="tr-TR" noProof="0" dirty="0"/>
              <a:t> </a:t>
            </a:r>
            <a:r>
              <a:rPr lang="tr-TR" noProof="0" dirty="0" err="1"/>
              <a:t>pitch</a:t>
            </a:r>
            <a:r>
              <a:rPr lang="tr-TR" noProof="0" dirty="0"/>
              <a:t> </a:t>
            </a:r>
            <a:r>
              <a:rPr lang="tr-TR" noProof="0" dirty="0" err="1"/>
              <a:t>attitude</a:t>
            </a:r>
            <a:r>
              <a:rPr lang="tr-TR" noProof="0" dirty="0"/>
              <a:t> </a:t>
            </a:r>
            <a:r>
              <a:rPr lang="tr-TR" noProof="0" dirty="0" err="1"/>
              <a:t>control</a:t>
            </a:r>
            <a:r>
              <a:rPr lang="en-US" noProof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Input parameters are observation, reward Function and flag.  the output is the 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456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/>
              <a:t>Normalde </a:t>
            </a:r>
            <a:r>
              <a:rPr lang="tr-TR" noProof="0" dirty="0" err="1"/>
              <a:t>rewardün</a:t>
            </a:r>
            <a:r>
              <a:rPr lang="tr-TR" noProof="0" dirty="0"/>
              <a:t> </a:t>
            </a:r>
            <a:r>
              <a:rPr lang="tr-TR" noProof="0" dirty="0" err="1"/>
              <a:t>maximize</a:t>
            </a:r>
            <a:r>
              <a:rPr lang="tr-TR" noProof="0" dirty="0"/>
              <a:t> etmesi beklenir. Osilasyon belirli </a:t>
            </a:r>
            <a:r>
              <a:rPr lang="tr-TR" noProof="0" dirty="0" err="1"/>
              <a:t>steplede</a:t>
            </a:r>
            <a:r>
              <a:rPr lang="tr-TR" noProof="0" dirty="0"/>
              <a:t> </a:t>
            </a:r>
            <a:r>
              <a:rPr lang="tr-TR" noProof="0" dirty="0" err="1"/>
              <a:t>reward</a:t>
            </a:r>
            <a:r>
              <a:rPr lang="tr-TR" noProof="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 err="1"/>
              <a:t>Average</a:t>
            </a:r>
            <a:r>
              <a:rPr lang="tr-TR" noProof="0" dirty="0"/>
              <a:t> </a:t>
            </a:r>
            <a:r>
              <a:rPr lang="tr-TR" noProof="0" dirty="0" err="1"/>
              <a:t>reward</a:t>
            </a:r>
            <a:r>
              <a:rPr lang="tr-TR" noProof="0" dirty="0"/>
              <a:t> 10 tanesinin ortalaması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 err="1"/>
              <a:t>Reward</a:t>
            </a:r>
            <a:r>
              <a:rPr lang="tr-TR" noProof="0" dirty="0"/>
              <a:t> </a:t>
            </a:r>
            <a:r>
              <a:rPr lang="tr-TR" noProof="0" dirty="0" err="1"/>
              <a:t>function</a:t>
            </a:r>
            <a:r>
              <a:rPr lang="tr-TR" noProof="0" dirty="0"/>
              <a:t>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/>
              <a:t>&lt;</a:t>
            </a:r>
            <a:r>
              <a:rPr lang="tr-TR" noProof="0" dirty="0" err="1"/>
              <a:t>roll</a:t>
            </a:r>
            <a:r>
              <a:rPr lang="tr-TR" noProof="0" dirty="0"/>
              <a:t> </a:t>
            </a:r>
            <a:r>
              <a:rPr lang="tr-TR" noProof="0" dirty="0" err="1"/>
              <a:t>error</a:t>
            </a:r>
            <a:r>
              <a:rPr lang="tr-TR" noProof="0" dirty="0"/>
              <a:t> ve </a:t>
            </a:r>
            <a:r>
              <a:rPr lang="tr-TR" noProof="0" dirty="0" err="1"/>
              <a:t>pitch</a:t>
            </a:r>
            <a:r>
              <a:rPr lang="tr-TR" noProof="0" dirty="0"/>
              <a:t> </a:t>
            </a:r>
            <a:r>
              <a:rPr lang="tr-TR" noProof="0" dirty="0" err="1"/>
              <a:t>error</a:t>
            </a:r>
            <a:r>
              <a:rPr lang="tr-TR" noProof="0" dirty="0"/>
              <a:t> 0.5 . Bunların </a:t>
            </a:r>
            <a:r>
              <a:rPr lang="tr-TR" noProof="0" dirty="0" err="1"/>
              <a:t>weight</a:t>
            </a:r>
            <a:r>
              <a:rPr lang="tr-TR" noProof="0" dirty="0"/>
              <a:t> değerleri 2side 0.5 </a:t>
            </a:r>
            <a:r>
              <a:rPr lang="tr-TR" noProof="0" dirty="0" err="1"/>
              <a:t>ikiside</a:t>
            </a:r>
            <a:r>
              <a:rPr lang="tr-TR" noProof="0" dirty="0"/>
              <a:t> aynı  oranda ödül + ceza.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/>
              <a:t>&lt;1 bölü e üzeri  denklem… Bu hata sıfıra gittikçe </a:t>
            </a:r>
            <a:r>
              <a:rPr lang="tr-TR" noProof="0" dirty="0" err="1"/>
              <a:t>reward</a:t>
            </a:r>
            <a:r>
              <a:rPr lang="tr-TR" noProof="0" dirty="0"/>
              <a:t> 1 e yaklaşacak demek. Hata sonsuza  giderse </a:t>
            </a:r>
            <a:r>
              <a:rPr lang="tr-TR" noProof="0" dirty="0" err="1"/>
              <a:t>reward</a:t>
            </a:r>
            <a:r>
              <a:rPr lang="tr-TR" noProof="0" dirty="0"/>
              <a:t> 0 olacak . </a:t>
            </a:r>
            <a:r>
              <a:rPr lang="tr-TR" noProof="0" dirty="0" err="1"/>
              <a:t>Exponential</a:t>
            </a:r>
            <a:r>
              <a:rPr lang="tr-TR" noProof="0" dirty="0"/>
              <a:t> terim </a:t>
            </a:r>
            <a:r>
              <a:rPr lang="tr-TR" noProof="0" dirty="0" err="1"/>
              <a:t>klullanrak</a:t>
            </a:r>
            <a:r>
              <a:rPr lang="tr-TR" noProof="0" dirty="0"/>
              <a:t> hataya 0 ve 1 arasına </a:t>
            </a:r>
            <a:r>
              <a:rPr lang="tr-TR" noProof="0" dirty="0" err="1"/>
              <a:t>sınırlandırk</a:t>
            </a:r>
            <a:r>
              <a:rPr lang="tr-TR" noProof="0" dirty="0"/>
              <a:t> [değer]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/>
              <a:t>Maksimum step 2000 yapıldı, bu bize ne sağladı&lt;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/>
              <a:t>Her bir step maksimum 1 olabilir, bu yüzden her bir </a:t>
            </a:r>
            <a:r>
              <a:rPr lang="tr-TR" noProof="0" dirty="0" err="1"/>
              <a:t>episode</a:t>
            </a:r>
            <a:r>
              <a:rPr lang="tr-TR" noProof="0" dirty="0"/>
              <a:t> maksimum 2000 </a:t>
            </a:r>
            <a:r>
              <a:rPr lang="tr-TR" noProof="0" dirty="0" err="1"/>
              <a:t>değerinni</a:t>
            </a:r>
            <a:r>
              <a:rPr lang="tr-TR" noProof="0" dirty="0"/>
              <a:t> alır&gt;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/>
              <a:t>Training </a:t>
            </a:r>
            <a:r>
              <a:rPr lang="tr-TR" noProof="0" dirty="0" err="1"/>
              <a:t>stopping</a:t>
            </a:r>
            <a:r>
              <a:rPr lang="tr-TR" noProof="0" dirty="0"/>
              <a:t> </a:t>
            </a:r>
            <a:r>
              <a:rPr lang="tr-TR" noProof="0" dirty="0" err="1"/>
              <a:t>criteria</a:t>
            </a:r>
            <a:r>
              <a:rPr lang="tr-TR" noProof="0" dirty="0"/>
              <a:t> 1500 olarak seçildi. {hiçbir zaman 900 ün üzerine geçemedik ve anlık osilasyonlar oldu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220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/>
              <a:t>Katsayı ve </a:t>
            </a:r>
            <a:r>
              <a:rPr lang="tr-TR" noProof="0" dirty="0" err="1"/>
              <a:t>üssel</a:t>
            </a:r>
            <a:r>
              <a:rPr lang="tr-TR" noProof="0" dirty="0"/>
              <a:t> ifadelerden dolayı değişen hata oranlarında </a:t>
            </a:r>
            <a:r>
              <a:rPr lang="tr-TR" noProof="0" dirty="0" err="1"/>
              <a:t>episoode</a:t>
            </a:r>
            <a:r>
              <a:rPr lang="tr-TR" noProof="0" dirty="0"/>
              <a:t> </a:t>
            </a:r>
            <a:r>
              <a:rPr lang="tr-TR" noProof="0" dirty="0" err="1"/>
              <a:t>reward</a:t>
            </a:r>
            <a:r>
              <a:rPr lang="tr-TR" noProof="0" dirty="0"/>
              <a:t> değerinde hızlı yükseliş ve alçalışlar oluşmakta.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/>
              <a:t>Başlangıçta    &lt; 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 err="1"/>
              <a:t>Steady</a:t>
            </a:r>
            <a:r>
              <a:rPr lang="tr-TR" noProof="0" dirty="0"/>
              <a:t> </a:t>
            </a:r>
            <a:r>
              <a:rPr lang="tr-TR" noProof="0" dirty="0" err="1"/>
              <a:t>State</a:t>
            </a:r>
            <a:r>
              <a:rPr lang="tr-TR" noProof="0" dirty="0"/>
              <a:t> Yakınında &lt;&gt;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/>
              <a:t>Sistem kararlı değildi </a:t>
            </a:r>
            <a:r>
              <a:rPr lang="tr-TR" noProof="0" dirty="0" err="1"/>
              <a:t>roll</a:t>
            </a:r>
            <a:r>
              <a:rPr lang="tr-TR" noProof="0" dirty="0"/>
              <a:t> ekseni etrafında dönmekte.</a:t>
            </a: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4193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/>
              <a:t>Bu </a:t>
            </a:r>
            <a:r>
              <a:rPr lang="tr-TR" noProof="0" dirty="0" err="1"/>
              <a:t>rewar</a:t>
            </a:r>
            <a:r>
              <a:rPr lang="tr-TR" noProof="0" dirty="0"/>
              <a:t> </a:t>
            </a:r>
            <a:r>
              <a:rPr lang="tr-TR" noProof="0" dirty="0" err="1"/>
              <a:t>function</a:t>
            </a:r>
            <a:r>
              <a:rPr lang="tr-TR" noProof="0" dirty="0"/>
              <a:t> kullanarak değerlendirmeler </a:t>
            </a: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986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3681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tr-TR" sz="1200" dirty="0">
                <a:latin typeface="+mj-lt"/>
                <a:ea typeface="Calibri"/>
                <a:cs typeface="Calibri"/>
                <a:sym typeface="Calibri"/>
              </a:rPr>
              <a:t>Flight </a:t>
            </a:r>
            <a:r>
              <a:rPr lang="tr-TR" sz="1200" dirty="0" err="1">
                <a:latin typeface="+mj-lt"/>
                <a:ea typeface="Calibri"/>
                <a:cs typeface="Calibri"/>
                <a:sym typeface="Calibri"/>
              </a:rPr>
              <a:t>control</a:t>
            </a:r>
            <a:r>
              <a:rPr lang="tr-TR" sz="1200" dirty="0"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tr-TR" sz="1200" dirty="0" err="1">
                <a:latin typeface="+mj-lt"/>
                <a:ea typeface="Calibri"/>
                <a:cs typeface="Calibri"/>
                <a:sym typeface="Calibri"/>
              </a:rPr>
              <a:t>systems</a:t>
            </a:r>
            <a:r>
              <a:rPr lang="tr-TR" sz="1200" dirty="0"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tr-TR" sz="1200" dirty="0" err="1">
                <a:latin typeface="+mj-lt"/>
                <a:ea typeface="Calibri"/>
                <a:cs typeface="Calibri"/>
                <a:sym typeface="Calibri"/>
              </a:rPr>
              <a:t>are</a:t>
            </a:r>
            <a:r>
              <a:rPr lang="tr-TR" sz="1200" dirty="0">
                <a:latin typeface="+mj-lt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tr-TR" sz="1200" dirty="0"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tr-TR" sz="1200" dirty="0"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latin typeface="+mj-lt"/>
                <a:ea typeface="Calibri"/>
                <a:cs typeface="Calibri"/>
                <a:sym typeface="Calibri"/>
              </a:rPr>
              <a:t>In this project we focused on attitude control which controls the orientation with roll, pitch, yaw angles.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Yapılabilirliği üzerine bir çalışma yürütüldü istenilen </a:t>
            </a:r>
            <a:r>
              <a:rPr lang="tr-TR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performasnların</a:t>
            </a:r>
            <a:r>
              <a:rPr lang="tr-TR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sergilenemediği görüldü. Training yapılamadığı fakat </a:t>
            </a:r>
            <a:r>
              <a:rPr lang="tr-TR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drone</a:t>
            </a:r>
            <a:r>
              <a:rPr lang="tr-TR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üzerinde </a:t>
            </a:r>
            <a:r>
              <a:rPr lang="tr-TR" sz="12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nonlinear</a:t>
            </a:r>
            <a:r>
              <a:rPr lang="tr-TR" sz="12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sistemde RL çalışması yoktu ve biz bunu denemiş olduk.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1200" dirty="0">
                <a:solidFill>
                  <a:schemeClr val="dk1"/>
                </a:solidFill>
                <a:latin typeface="+mj-lt"/>
              </a:rPr>
              <a:t>Algoritma </a:t>
            </a:r>
            <a:r>
              <a:rPr lang="tr-TR" sz="1200" dirty="0" err="1">
                <a:solidFill>
                  <a:schemeClr val="dk1"/>
                </a:solidFill>
                <a:latin typeface="+mj-lt"/>
              </a:rPr>
              <a:t>learning</a:t>
            </a:r>
            <a:r>
              <a:rPr lang="tr-TR" sz="1200" dirty="0">
                <a:solidFill>
                  <a:schemeClr val="dk1"/>
                </a:solidFill>
                <a:latin typeface="+mj-lt"/>
              </a:rPr>
              <a:t> rate </a:t>
            </a:r>
            <a:r>
              <a:rPr lang="tr-TR" sz="1200" dirty="0" err="1">
                <a:solidFill>
                  <a:schemeClr val="dk1"/>
                </a:solidFill>
                <a:latin typeface="+mj-lt"/>
              </a:rPr>
              <a:t>observation</a:t>
            </a:r>
            <a:r>
              <a:rPr lang="tr-TR" sz="12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1200" dirty="0" err="1">
                <a:solidFill>
                  <a:schemeClr val="dk1"/>
                </a:solidFill>
                <a:latin typeface="+mj-lt"/>
              </a:rPr>
              <a:t>sattae</a:t>
            </a:r>
            <a:r>
              <a:rPr lang="tr-TR" sz="12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1200" dirty="0" err="1">
                <a:solidFill>
                  <a:schemeClr val="dk1"/>
                </a:solidFill>
                <a:latin typeface="+mj-lt"/>
              </a:rPr>
              <a:t>training</a:t>
            </a:r>
            <a:r>
              <a:rPr lang="tr-TR" sz="1200" dirty="0">
                <a:solidFill>
                  <a:schemeClr val="dk1"/>
                </a:solidFill>
                <a:latin typeface="+mj-lt"/>
              </a:rPr>
              <a:t> times:5 saat vb.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1200" dirty="0">
                <a:solidFill>
                  <a:schemeClr val="dk1"/>
                </a:solidFill>
                <a:latin typeface="+mj-lt"/>
              </a:rPr>
              <a:t>Training </a:t>
            </a:r>
            <a:r>
              <a:rPr lang="tr-TR" sz="1200" dirty="0" err="1">
                <a:solidFill>
                  <a:schemeClr val="dk1"/>
                </a:solidFill>
                <a:latin typeface="+mj-lt"/>
              </a:rPr>
              <a:t>episode</a:t>
            </a:r>
            <a:r>
              <a:rPr lang="tr-TR" sz="12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1200" dirty="0" err="1">
                <a:solidFill>
                  <a:schemeClr val="dk1"/>
                </a:solidFill>
                <a:latin typeface="+mj-lt"/>
              </a:rPr>
              <a:t>related</a:t>
            </a:r>
            <a:r>
              <a:rPr lang="tr-TR" sz="12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1200" dirty="0" err="1">
                <a:solidFill>
                  <a:schemeClr val="dk1"/>
                </a:solidFill>
                <a:latin typeface="+mj-lt"/>
              </a:rPr>
              <a:t>with</a:t>
            </a:r>
            <a:r>
              <a:rPr lang="tr-TR" sz="1200" dirty="0">
                <a:solidFill>
                  <a:schemeClr val="dk1"/>
                </a:solidFill>
                <a:latin typeface="+mj-lt"/>
              </a:rPr>
              <a:t> zaman </a:t>
            </a:r>
            <a:endParaRPr lang="tr-TR" sz="12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/>
              <a:t>Oldukça uzun bir zam</a:t>
            </a: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3942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052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21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72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49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7467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 err="1"/>
              <a:t>Reward</a:t>
            </a:r>
            <a:r>
              <a:rPr lang="tr-TR" noProof="0" dirty="0"/>
              <a:t> fonksiyon düzenlenecek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0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515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noProof="0" dirty="0"/>
              <a:t>DDPG PPO </a:t>
            </a:r>
            <a:r>
              <a:rPr lang="tr-TR" noProof="0" dirty="0" err="1"/>
              <a:t>actor</a:t>
            </a:r>
            <a:r>
              <a:rPr lang="tr-TR" noProof="0" dirty="0"/>
              <a:t> </a:t>
            </a:r>
            <a:r>
              <a:rPr lang="tr-TR" noProof="0" dirty="0" err="1"/>
              <a:t>critic</a:t>
            </a:r>
            <a:r>
              <a:rPr lang="tr-TR" noProof="0" dirty="0"/>
              <a:t> figürleri alınacak</a:t>
            </a: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739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88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839788" y="130920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839788" y="213311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3"/>
          </p:nvPr>
        </p:nvSpPr>
        <p:spPr>
          <a:xfrm>
            <a:off x="6172200" y="130920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4"/>
          </p:nvPr>
        </p:nvSpPr>
        <p:spPr>
          <a:xfrm>
            <a:off x="6172200" y="213311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78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148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1925" y="6331058"/>
            <a:ext cx="3946453" cy="2175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Arial"/>
              <a:buNone/>
            </a:pPr>
            <a:r>
              <a:rPr lang="en-US" sz="3959" dirty="0"/>
              <a:t>Reinforcement Learning for Parrot Mambo Minidrone Attitude Control</a:t>
            </a:r>
            <a:endParaRPr sz="3959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Mücahid Rıdvan K</a:t>
            </a:r>
            <a:r>
              <a:rPr lang="tr-TR" dirty="0"/>
              <a:t>APLAN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Mehmet </a:t>
            </a:r>
            <a:r>
              <a:rPr lang="tr-TR" dirty="0"/>
              <a:t>SAKARYA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</a:pP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2081211" y="4542885"/>
            <a:ext cx="8029574" cy="90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Computer Engineering &amp; Hacettepe University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tr-TR" dirty="0"/>
              <a:t>07</a:t>
            </a:r>
            <a:r>
              <a:rPr lang="en-US" dirty="0"/>
              <a:t> </a:t>
            </a:r>
            <a:r>
              <a:rPr lang="tr-TR" dirty="0" err="1"/>
              <a:t>Jun</a:t>
            </a:r>
            <a:r>
              <a:rPr lang="en-US" dirty="0"/>
              <a:t>, 2024</a:t>
            </a:r>
            <a:endParaRPr dirty="0"/>
          </a:p>
        </p:txBody>
      </p:sp>
      <p:pic>
        <p:nvPicPr>
          <p:cNvPr id="91" name="Google Shape;91;p1" descr="Parrot MAMBO Fly Mini Drone ONLY DRONE AND CABLE / Like New/ No Battery |  e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8469" y="2875826"/>
            <a:ext cx="2639569" cy="263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id="{D8102E82-B09F-4BB2-BA0E-98C70B5DF1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8346" b="20919"/>
          <a:stretch/>
        </p:blipFill>
        <p:spPr>
          <a:xfrm>
            <a:off x="644011" y="3574910"/>
            <a:ext cx="2599290" cy="13666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Literature-1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240;p16">
            <a:extLst>
              <a:ext uri="{FF2B5EF4-FFF2-40B4-BE49-F238E27FC236}">
                <a16:creationId xmlns:a16="http://schemas.microsoft.com/office/drawing/2014/main" id="{78C8A8E2-C991-6EFB-E31B-2A29FE5297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687" y="1037537"/>
            <a:ext cx="9646625" cy="5112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53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Literature-2 </a:t>
            </a:r>
            <a:r>
              <a:rPr lang="tr-TR" dirty="0" err="1"/>
              <a:t>Overview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Google Shape;247;p17">
            <a:extLst>
              <a:ext uri="{FF2B5EF4-FFF2-40B4-BE49-F238E27FC236}">
                <a16:creationId xmlns:a16="http://schemas.microsoft.com/office/drawing/2014/main" id="{FC7680D6-0DB2-1B25-79B6-EA4AD305D008}"/>
              </a:ext>
            </a:extLst>
          </p:cNvPr>
          <p:cNvSpPr txBox="1">
            <a:spLocks/>
          </p:cNvSpPr>
          <p:nvPr/>
        </p:nvSpPr>
        <p:spPr>
          <a:xfrm>
            <a:off x="730044" y="1127535"/>
            <a:ext cx="11176820" cy="420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10000"/>
              </a:lnSpc>
              <a:buSzPts val="3360"/>
              <a:buFont typeface="Arial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Specific Focus</a:t>
            </a:r>
          </a:p>
          <a:p>
            <a:pPr marL="685800" lvl="1" indent="-228600" algn="just">
              <a:lnSpc>
                <a:spcPct val="110000"/>
              </a:lnSpc>
              <a:spcBef>
                <a:spcPts val="600"/>
              </a:spcBef>
              <a:buSzPts val="2880"/>
              <a:buFont typeface="Arial"/>
              <a:buChar char="•"/>
            </a:pPr>
            <a:r>
              <a:rPr lang="en-US" sz="2400" dirty="0">
                <a:latin typeface="+mn-lt"/>
              </a:rPr>
              <a:t>Controlling the quadcopter by using DDPG &amp; D4PG RL algorithms.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Training Environment</a:t>
            </a:r>
            <a:endParaRPr lang="en-US" sz="2400" dirty="0">
              <a:latin typeface="+mn-lt"/>
            </a:endParaRPr>
          </a:p>
          <a:p>
            <a:pPr marL="685800" lvl="1" indent="-228600" algn="just">
              <a:lnSpc>
                <a:spcPct val="110000"/>
              </a:lnSpc>
              <a:spcBef>
                <a:spcPts val="600"/>
              </a:spcBef>
              <a:buSzPts val="2880"/>
              <a:buFont typeface="Arial"/>
              <a:buChar char="•"/>
            </a:pPr>
            <a:r>
              <a:rPr lang="en-US" sz="2400" dirty="0" err="1">
                <a:latin typeface="+mn-lt"/>
                <a:ea typeface="Calibri"/>
                <a:cs typeface="Calibri"/>
                <a:sym typeface="Calibri"/>
              </a:rPr>
              <a:t>GymFC</a:t>
            </a: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 for training intelligent flight control of quadcopter.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RL Application</a:t>
            </a:r>
            <a:endParaRPr lang="en-US" sz="2400" dirty="0">
              <a:latin typeface="+mn-lt"/>
            </a:endParaRPr>
          </a:p>
          <a:p>
            <a:pPr marL="685800" lvl="1" indent="-228600" algn="just">
              <a:lnSpc>
                <a:spcPct val="110000"/>
              </a:lnSpc>
              <a:spcBef>
                <a:spcPts val="600"/>
              </a:spcBef>
              <a:buSzPts val="2880"/>
              <a:buFont typeface="Arial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Comparative analysis of the performance of DDPG &amp;D4PG </a:t>
            </a:r>
            <a:endParaRPr lang="tr-TR" sz="2400" dirty="0">
              <a:latin typeface="+mn-lt"/>
              <a:ea typeface="Calibri"/>
              <a:cs typeface="Calibri"/>
              <a:sym typeface="Calibri"/>
            </a:endParaRPr>
          </a:p>
          <a:p>
            <a:pPr marL="457200" lvl="1" algn="just">
              <a:lnSpc>
                <a:spcPct val="110000"/>
              </a:lnSpc>
              <a:spcBef>
                <a:spcPts val="600"/>
              </a:spcBef>
              <a:buSzPts val="2880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algorithms in terms of reward generation, actor loss, and critic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6993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Literature-2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271;p19">
            <a:extLst>
              <a:ext uri="{FF2B5EF4-FFF2-40B4-BE49-F238E27FC236}">
                <a16:creationId xmlns:a16="http://schemas.microsoft.com/office/drawing/2014/main" id="{07B54602-87A2-2B8F-1FD1-5D70487B5B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9914" y="920328"/>
            <a:ext cx="3142787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72;p19">
            <a:extLst>
              <a:ext uri="{FF2B5EF4-FFF2-40B4-BE49-F238E27FC236}">
                <a16:creationId xmlns:a16="http://schemas.microsoft.com/office/drawing/2014/main" id="{FEFB1485-4AD1-940D-1431-ECF21E56693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1253" y="920328"/>
            <a:ext cx="3109494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73;p19">
            <a:extLst>
              <a:ext uri="{FF2B5EF4-FFF2-40B4-BE49-F238E27FC236}">
                <a16:creationId xmlns:a16="http://schemas.microsoft.com/office/drawing/2014/main" id="{E9E4FCC7-6DC2-6EB8-F1EA-5208CF78B79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9299" y="920328"/>
            <a:ext cx="3083824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95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Simulink</a:t>
            </a:r>
            <a:r>
              <a:rPr lang="tr-TR" dirty="0"/>
              <a:t> Environment of Project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E3A5149-28B9-C97D-6DAD-0D1FD34F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77" y="907525"/>
            <a:ext cx="9485046" cy="53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Flight Controller </a:t>
            </a:r>
            <a:r>
              <a:rPr lang="tr-TR" dirty="0" err="1"/>
              <a:t>Block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DB7D488-A409-AEFF-A7E1-78EACB949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2" y="907525"/>
            <a:ext cx="1084078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4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B4128F-028D-487B-B12F-6F32DEA3C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0" y="1064818"/>
            <a:ext cx="12058183" cy="2838084"/>
          </a:xfrm>
          <a:prstGeom prst="rect">
            <a:avLst/>
          </a:prstGeom>
        </p:spPr>
      </p:pic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Roll</a:t>
            </a:r>
            <a:r>
              <a:rPr lang="tr-TR" dirty="0"/>
              <a:t> &amp; Pitch RL Agent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Jun</a:t>
            </a:r>
            <a:r>
              <a:rPr lang="tr-TR" dirty="0"/>
              <a:t> 7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E848C-F4BB-4D86-B30E-0F5ADC8BDEC8}"/>
              </a:ext>
            </a:extLst>
          </p:cNvPr>
          <p:cNvSpPr txBox="1"/>
          <p:nvPr/>
        </p:nvSpPr>
        <p:spPr>
          <a:xfrm>
            <a:off x="655780" y="4454859"/>
            <a:ext cx="29279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Observation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Roll angle </a:t>
            </a:r>
            <a:r>
              <a:rPr lang="tr-TR" sz="1600" dirty="0" err="1"/>
              <a:t>error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Pitch angle </a:t>
            </a:r>
            <a:r>
              <a:rPr lang="tr-TR" sz="1600" dirty="0" err="1"/>
              <a:t>error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Integral</a:t>
            </a:r>
            <a:r>
              <a:rPr lang="tr-TR" sz="1600" dirty="0"/>
              <a:t> of </a:t>
            </a:r>
            <a:r>
              <a:rPr lang="tr-TR" sz="1600" dirty="0" err="1"/>
              <a:t>roll</a:t>
            </a:r>
            <a:r>
              <a:rPr lang="tr-TR" sz="1600" dirty="0"/>
              <a:t> </a:t>
            </a:r>
            <a:r>
              <a:rPr lang="tr-TR" sz="1600" dirty="0" err="1"/>
              <a:t>angle</a:t>
            </a:r>
            <a:r>
              <a:rPr lang="tr-TR" sz="1600" dirty="0"/>
              <a:t> </a:t>
            </a:r>
            <a:r>
              <a:rPr lang="tr-TR" sz="1600" dirty="0" err="1"/>
              <a:t>error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/>
              <a:t>Integral</a:t>
            </a:r>
            <a:r>
              <a:rPr lang="tr-TR" sz="1600" dirty="0"/>
              <a:t> of </a:t>
            </a:r>
            <a:r>
              <a:rPr lang="tr-TR" sz="1600" dirty="0" err="1"/>
              <a:t>pitch</a:t>
            </a:r>
            <a:r>
              <a:rPr lang="tr-TR" sz="1600" dirty="0"/>
              <a:t> </a:t>
            </a:r>
            <a:r>
              <a:rPr lang="tr-TR" sz="1600" dirty="0" err="1"/>
              <a:t>angle</a:t>
            </a:r>
            <a:r>
              <a:rPr lang="tr-TR" sz="1600" dirty="0"/>
              <a:t> </a:t>
            </a:r>
            <a:r>
              <a:rPr lang="tr-TR" sz="1600" dirty="0" err="1"/>
              <a:t>error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Roll body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Pitch body rate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26BE6-6CC1-424B-9BBA-64D6FD0624D6}"/>
              </a:ext>
            </a:extLst>
          </p:cNvPr>
          <p:cNvCxnSpPr>
            <a:cxnSpLocks/>
          </p:cNvCxnSpPr>
          <p:nvPr/>
        </p:nvCxnSpPr>
        <p:spPr>
          <a:xfrm flipH="1">
            <a:off x="960582" y="3260436"/>
            <a:ext cx="1062183" cy="1194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859ACC-61E3-48F2-B85B-8D3DFE668C84}"/>
              </a:ext>
            </a:extLst>
          </p:cNvPr>
          <p:cNvSpPr txBox="1"/>
          <p:nvPr/>
        </p:nvSpPr>
        <p:spPr>
          <a:xfrm>
            <a:off x="8437415" y="4442966"/>
            <a:ext cx="194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Action</a:t>
            </a:r>
            <a:r>
              <a:rPr lang="en-US" sz="1600" b="1" dirty="0"/>
              <a:t>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Tau Pitch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Tau Roll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EFE73-253F-479E-898F-9A64453A3931}"/>
              </a:ext>
            </a:extLst>
          </p:cNvPr>
          <p:cNvCxnSpPr>
            <a:cxnSpLocks/>
          </p:cNvCxnSpPr>
          <p:nvPr/>
        </p:nvCxnSpPr>
        <p:spPr>
          <a:xfrm>
            <a:off x="8659094" y="3664055"/>
            <a:ext cx="411015" cy="797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CB95E-DC55-443B-8C36-988130A40D48}"/>
              </a:ext>
            </a:extLst>
          </p:cNvPr>
          <p:cNvCxnSpPr>
            <a:cxnSpLocks/>
          </p:cNvCxnSpPr>
          <p:nvPr/>
        </p:nvCxnSpPr>
        <p:spPr>
          <a:xfrm>
            <a:off x="3911183" y="3659276"/>
            <a:ext cx="1430516" cy="1199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CF73B8-DAD4-4C67-A5BA-0C11C3B86D07}"/>
                  </a:ext>
                </a:extLst>
              </p:cNvPr>
              <p:cNvSpPr txBox="1"/>
              <p:nvPr/>
            </p:nvSpPr>
            <p:spPr>
              <a:xfrm>
                <a:off x="10201755" y="2671384"/>
                <a:ext cx="1771650" cy="369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𝑏𝑙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CF73B8-DAD4-4C67-A5BA-0C11C3B86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755" y="2671384"/>
                <a:ext cx="1771650" cy="369268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8342D4-CDDA-49C2-8FFE-D820E4DE5B0A}"/>
                  </a:ext>
                </a:extLst>
              </p:cNvPr>
              <p:cNvSpPr txBox="1"/>
              <p:nvPr/>
            </p:nvSpPr>
            <p:spPr>
              <a:xfrm>
                <a:off x="10195405" y="4230238"/>
                <a:ext cx="1778000" cy="369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𝑏𝑙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8342D4-CDDA-49C2-8FFE-D820E4DE5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405" y="4230238"/>
                <a:ext cx="1778000" cy="3692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etin kutusu 2">
            <a:extLst>
              <a:ext uri="{FF2B5EF4-FFF2-40B4-BE49-F238E27FC236}">
                <a16:creationId xmlns:a16="http://schemas.microsoft.com/office/drawing/2014/main" id="{BE94D2CB-DFEA-A35E-C08E-EA887671E450}"/>
              </a:ext>
            </a:extLst>
          </p:cNvPr>
          <p:cNvSpPr txBox="1"/>
          <p:nvPr/>
        </p:nvSpPr>
        <p:spPr>
          <a:xfrm>
            <a:off x="4402098" y="5068609"/>
            <a:ext cx="6107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r1(t) = e−(0.5|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θ|+0.5|φ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φ|)</a:t>
            </a:r>
            <a:br>
              <a:rPr lang="el-GR" dirty="0"/>
            </a:b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66B8518-1F8F-0178-D1D9-8C1DA56E5740}"/>
              </a:ext>
            </a:extLst>
          </p:cNvPr>
          <p:cNvSpPr txBox="1"/>
          <p:nvPr/>
        </p:nvSpPr>
        <p:spPr>
          <a:xfrm>
            <a:off x="4402098" y="5405683"/>
            <a:ext cx="6107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r2(t) = −(0.3(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θ)2 + 0.3(φ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φ)2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+ 0.15(|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p|+|q|) + 0.1(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τθ 2 + τφ2))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EB31DD4-83AD-1440-C5C9-94FCAC8ECD55}"/>
              </a:ext>
            </a:extLst>
          </p:cNvPr>
          <p:cNvSpPr txBox="1"/>
          <p:nvPr/>
        </p:nvSpPr>
        <p:spPr>
          <a:xfrm>
            <a:off x="4402098" y="5753155"/>
            <a:ext cx="6214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r3(t) = −((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θ)2 + (φ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φ)2)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F5D24AB-6E02-D796-6104-71B19A64B9D2}"/>
              </a:ext>
            </a:extLst>
          </p:cNvPr>
          <p:cNvSpPr txBox="1"/>
          <p:nvPr/>
        </p:nvSpPr>
        <p:spPr>
          <a:xfrm>
            <a:off x="4413956" y="6097038"/>
            <a:ext cx="6107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r4(t) = −(0.5(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θ) + 0.5(φ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φ))</a:t>
            </a:r>
            <a:br>
              <a:rPr lang="el-G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152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6698512" y="1201213"/>
            <a:ext cx="4420240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DE7A386-661F-3834-9412-658CCB4C0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47" y="1191492"/>
            <a:ext cx="5260990" cy="43200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4415C3F-B328-5557-4C79-4DD8E5E9980C}"/>
              </a:ext>
            </a:extLst>
          </p:cNvPr>
          <p:cNvSpPr txBox="1"/>
          <p:nvPr/>
        </p:nvSpPr>
        <p:spPr>
          <a:xfrm>
            <a:off x="1653823" y="5543570"/>
            <a:ext cx="6107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r1(t) = e−(0.5|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θ|+0.5|φ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φ|)</a:t>
            </a:r>
            <a:br>
              <a:rPr lang="el-G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965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7574844" y="1201213"/>
            <a:ext cx="3543908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70EE4FB-385E-AF73-20C7-2976DA19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47" y="1191492"/>
            <a:ext cx="5400000" cy="43200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028255E-F5ED-AE21-95B5-0E6AE0F2D42F}"/>
              </a:ext>
            </a:extLst>
          </p:cNvPr>
          <p:cNvSpPr txBox="1"/>
          <p:nvPr/>
        </p:nvSpPr>
        <p:spPr>
          <a:xfrm>
            <a:off x="1710268" y="5511492"/>
            <a:ext cx="6107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r2(t) = −(0.3(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θ)2 + 0.3(φ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φ)2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+ 0.15(|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p|+|q|) + 0.1(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τθ 2 + τφ2))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060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Trainig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6784623" y="1201213"/>
            <a:ext cx="4334130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endParaRPr lang="tr-TR"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C4950CF-C334-EE8B-105C-8A7A8993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47" y="1191492"/>
            <a:ext cx="5154059" cy="43200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2AEA9C8-F598-37B5-43F3-9A88203C9132}"/>
              </a:ext>
            </a:extLst>
          </p:cNvPr>
          <p:cNvSpPr txBox="1"/>
          <p:nvPr/>
        </p:nvSpPr>
        <p:spPr>
          <a:xfrm>
            <a:off x="1436511" y="5578309"/>
            <a:ext cx="6214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r3(t) = −((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θ)2 + (φ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φ)2)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243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7765952" y="1191492"/>
            <a:ext cx="3352800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4D9BD72-BB16-D926-6426-03C74A18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47" y="1191492"/>
            <a:ext cx="5389307" cy="43200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77E5A44-21AF-C861-5E00-39F72FEF9D5D}"/>
              </a:ext>
            </a:extLst>
          </p:cNvPr>
          <p:cNvSpPr txBox="1"/>
          <p:nvPr/>
        </p:nvSpPr>
        <p:spPr>
          <a:xfrm>
            <a:off x="1658664" y="5666508"/>
            <a:ext cx="6107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r4(t) = −(0.5(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θ) + 0.5(φ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φ))</a:t>
            </a:r>
            <a:br>
              <a:rPr lang="el-G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244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Introductio</a:t>
            </a:r>
            <a:r>
              <a:rPr lang="tr-TR" dirty="0">
                <a:latin typeface="Calibri"/>
                <a:ea typeface="Calibri"/>
                <a:cs typeface="Calibri"/>
                <a:sym typeface="Calibri"/>
              </a:rPr>
              <a:t>n</a:t>
            </a:r>
            <a:endParaRPr lang="en-US" dirty="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1308295" y="1519310"/>
            <a:ext cx="6870505" cy="453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19999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Flight control systems generally composed of</a:t>
            </a:r>
            <a:r>
              <a:rPr lang="tr-TR" sz="2400" dirty="0">
                <a:latin typeface="+mj-lt"/>
                <a:ea typeface="Calibri"/>
                <a:cs typeface="Calibri"/>
                <a:sym typeface="Calibri"/>
              </a:rPr>
              <a:t>;</a:t>
            </a:r>
          </a:p>
          <a:p>
            <a:pPr marL="685800" lvl="1" indent="-228600" algn="l">
              <a:spcBef>
                <a:spcPts val="0"/>
              </a:spcBef>
              <a:buSzPct val="119999"/>
            </a:pP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Position</a:t>
            </a:r>
            <a:r>
              <a:rPr lang="tr-TR" sz="2000" dirty="0">
                <a:latin typeface="+mj-lt"/>
                <a:ea typeface="Calibri"/>
                <a:cs typeface="Calibri"/>
                <a:sym typeface="Calibri"/>
              </a:rPr>
              <a:t> &amp; </a:t>
            </a: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altitude control</a:t>
            </a:r>
            <a:endParaRPr lang="tr-TR" sz="2000" dirty="0">
              <a:latin typeface="+mj-lt"/>
              <a:ea typeface="Calibri"/>
              <a:cs typeface="Calibri"/>
              <a:sym typeface="Calibri"/>
            </a:endParaRPr>
          </a:p>
          <a:p>
            <a:pPr marL="685800" lvl="1" indent="-228600" algn="l">
              <a:spcBef>
                <a:spcPts val="0"/>
              </a:spcBef>
              <a:buSzPct val="119999"/>
            </a:pP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Speed control</a:t>
            </a:r>
          </a:p>
          <a:p>
            <a:pPr marL="685800" lvl="1" indent="-228600" algn="l">
              <a:spcBef>
                <a:spcPts val="0"/>
              </a:spcBef>
              <a:buSzPct val="119999"/>
            </a:pP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Navigation control</a:t>
            </a:r>
          </a:p>
          <a:p>
            <a:pPr marL="685800" lvl="1" indent="-228600" algn="l">
              <a:spcBef>
                <a:spcPts val="0"/>
              </a:spcBef>
              <a:buSzPct val="119999"/>
            </a:pPr>
            <a:r>
              <a:rPr lang="en-US" sz="2000" b="1" dirty="0">
                <a:latin typeface="+mj-lt"/>
                <a:ea typeface="Calibri"/>
                <a:cs typeface="Calibri"/>
                <a:sym typeface="Calibri"/>
              </a:rPr>
              <a:t>Attitude control</a:t>
            </a: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19999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PID (Proportional-Integral-Derivative) controllers are used due to their simplicity, stability and real time response capabilities.</a:t>
            </a:r>
            <a:endParaRPr lang="en-US" sz="2400" dirty="0">
              <a:latin typeface="+mj-lt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19999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While PID systems adequate for lots of operations, it has some challenges.</a:t>
            </a:r>
          </a:p>
        </p:txBody>
      </p:sp>
      <p:sp>
        <p:nvSpPr>
          <p:cNvPr id="117" name="Google Shape;117;p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Jun</a:t>
            </a:r>
            <a:r>
              <a:rPr lang="tr-TR" dirty="0"/>
              <a:t> 7</a:t>
            </a:r>
            <a:r>
              <a:rPr lang="en-US" dirty="0"/>
              <a:t>, 2024</a:t>
            </a:r>
          </a:p>
        </p:txBody>
      </p:sp>
      <p:sp>
        <p:nvSpPr>
          <p:cNvPr id="118" name="Google Shape;118;p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32A6264-779A-1079-DC4E-75A7A398B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0" y="1577179"/>
            <a:ext cx="3551228" cy="370364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r>
              <a:rPr lang="tr-TR" dirty="0" err="1"/>
              <a:t>Contributions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In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this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project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we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aimed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to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make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yaw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controller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and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roll-pitch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controller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with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RL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agent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distinctly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,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and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this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study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is not inside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any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literatüre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that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we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have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seen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These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training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showed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to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possibilities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of </a:t>
            </a:r>
            <a:r>
              <a:rPr lang="tr-TR" sz="2400" b="0" i="0" u="none" strike="noStrike" cap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this</a:t>
            </a:r>
            <a:r>
              <a:rPr lang="tr-TR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idea.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Different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algorithmic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parameters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and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observation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states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lead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to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different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outputs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,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seen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at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results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9997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tr-TR" dirty="0"/>
              <a:t>[1] N. </a:t>
            </a:r>
            <a:r>
              <a:rPr lang="tr-TR" dirty="0" err="1"/>
              <a:t>Bernini</a:t>
            </a:r>
            <a:r>
              <a:rPr lang="tr-TR" dirty="0"/>
              <a:t>, M. </a:t>
            </a:r>
            <a:r>
              <a:rPr lang="tr-TR" dirty="0" err="1"/>
              <a:t>Bessa</a:t>
            </a:r>
            <a:r>
              <a:rPr lang="tr-TR" dirty="0"/>
              <a:t>, R. </a:t>
            </a:r>
            <a:r>
              <a:rPr lang="tr-TR" dirty="0" err="1"/>
              <a:t>Delmas</a:t>
            </a:r>
            <a:r>
              <a:rPr lang="tr-TR" dirty="0"/>
              <a:t>, A. Gold, E. </a:t>
            </a:r>
            <a:r>
              <a:rPr lang="tr-TR" dirty="0" err="1"/>
              <a:t>Goubault</a:t>
            </a:r>
            <a:r>
              <a:rPr lang="tr-TR" dirty="0"/>
              <a:t>, R. </a:t>
            </a:r>
            <a:r>
              <a:rPr lang="tr-TR" dirty="0" err="1"/>
              <a:t>Pennec</a:t>
            </a:r>
            <a:r>
              <a:rPr lang="tr-TR" dirty="0"/>
              <a:t>,</a:t>
            </a:r>
            <a:br>
              <a:rPr lang="tr-TR" dirty="0"/>
            </a:br>
            <a:r>
              <a:rPr lang="tr-TR" dirty="0"/>
              <a:t>S. </a:t>
            </a:r>
            <a:r>
              <a:rPr lang="tr-TR" dirty="0" err="1"/>
              <a:t>Putot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F. </a:t>
            </a:r>
            <a:r>
              <a:rPr lang="tr-TR" dirty="0" err="1"/>
              <a:t>Sillion</a:t>
            </a:r>
            <a:r>
              <a:rPr lang="tr-TR" dirty="0"/>
              <a:t>, “</a:t>
            </a:r>
            <a:r>
              <a:rPr lang="tr-TR" dirty="0" err="1"/>
              <a:t>Reinforcement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formal </a:t>
            </a:r>
            <a:r>
              <a:rPr lang="tr-TR" dirty="0" err="1"/>
              <a:t>performance</a:t>
            </a:r>
            <a:br>
              <a:rPr lang="tr-TR" dirty="0"/>
            </a:br>
            <a:r>
              <a:rPr lang="tr-TR" dirty="0" err="1"/>
              <a:t>metrics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quadcopter</a:t>
            </a:r>
            <a:r>
              <a:rPr lang="tr-TR" dirty="0"/>
              <a:t> </a:t>
            </a:r>
            <a:r>
              <a:rPr lang="tr-TR" dirty="0" err="1"/>
              <a:t>attitude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/>
              <a:t>non</a:t>
            </a:r>
            <a:r>
              <a:rPr lang="tr-TR" dirty="0"/>
              <a:t>-nominal </a:t>
            </a:r>
            <a:r>
              <a:rPr lang="tr-TR" dirty="0" err="1"/>
              <a:t>contexts,Engineering</a:t>
            </a:r>
            <a:r>
              <a:rPr lang="tr-TR" dirty="0"/>
              <a:t> Applications of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r>
              <a:rPr lang="tr-TR" dirty="0"/>
              <a:t>, </a:t>
            </a:r>
            <a:r>
              <a:rPr lang="tr-TR" dirty="0" err="1"/>
              <a:t>vol</a:t>
            </a:r>
            <a:r>
              <a:rPr lang="tr-TR" dirty="0"/>
              <a:t>. 127, p. 107090,</a:t>
            </a:r>
            <a:br>
              <a:rPr lang="tr-TR" dirty="0"/>
            </a:br>
            <a:r>
              <a:rPr lang="tr-TR" dirty="0"/>
              <a:t>2024.</a:t>
            </a:r>
            <a:br>
              <a:rPr lang="tr-TR" dirty="0"/>
            </a:br>
            <a:r>
              <a:rPr lang="tr-TR" dirty="0"/>
              <a:t>[2] E. </a:t>
            </a:r>
            <a:r>
              <a:rPr lang="tr-TR" dirty="0" err="1"/>
              <a:t>Bøhn</a:t>
            </a:r>
            <a:r>
              <a:rPr lang="tr-TR" dirty="0"/>
              <a:t>, E. M. </a:t>
            </a:r>
            <a:r>
              <a:rPr lang="tr-TR" dirty="0" err="1"/>
              <a:t>Coates</a:t>
            </a:r>
            <a:r>
              <a:rPr lang="tr-TR" dirty="0"/>
              <a:t>, S. </a:t>
            </a:r>
            <a:r>
              <a:rPr lang="tr-TR" dirty="0" err="1"/>
              <a:t>Moe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T. A. Johansen, “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reinforcement</a:t>
            </a:r>
            <a:br>
              <a:rPr lang="tr-TR" dirty="0"/>
            </a:b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attitude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of </a:t>
            </a:r>
            <a:r>
              <a:rPr lang="tr-TR" dirty="0" err="1"/>
              <a:t>fixed-wing</a:t>
            </a:r>
            <a:r>
              <a:rPr lang="tr-TR" dirty="0"/>
              <a:t> </a:t>
            </a:r>
            <a:r>
              <a:rPr lang="tr-TR" dirty="0" err="1"/>
              <a:t>uavs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proximal</a:t>
            </a:r>
            <a:r>
              <a:rPr lang="tr-TR" dirty="0"/>
              <a:t> </a:t>
            </a:r>
            <a:r>
              <a:rPr lang="tr-TR" dirty="0" err="1"/>
              <a:t>policy</a:t>
            </a:r>
            <a:r>
              <a:rPr lang="tr-TR" dirty="0"/>
              <a:t> </a:t>
            </a:r>
            <a:r>
              <a:rPr lang="tr-TR" dirty="0" err="1"/>
              <a:t>opti</a:t>
            </a:r>
            <a:r>
              <a:rPr lang="tr-TR" dirty="0"/>
              <a:t>-</a:t>
            </a:r>
            <a:br>
              <a:rPr lang="tr-TR" dirty="0"/>
            </a:br>
            <a:r>
              <a:rPr lang="tr-TR" dirty="0" err="1"/>
              <a:t>mization</a:t>
            </a:r>
            <a:r>
              <a:rPr lang="tr-TR" dirty="0"/>
              <a:t>,” in 2019 </a:t>
            </a:r>
            <a:r>
              <a:rPr lang="tr-TR" dirty="0" err="1"/>
              <a:t>international</a:t>
            </a:r>
            <a:r>
              <a:rPr lang="tr-TR" dirty="0"/>
              <a:t> </a:t>
            </a:r>
            <a:r>
              <a:rPr lang="tr-TR" dirty="0" err="1"/>
              <a:t>conference</a:t>
            </a:r>
            <a:r>
              <a:rPr lang="tr-TR" dirty="0"/>
              <a:t> on </a:t>
            </a:r>
            <a:r>
              <a:rPr lang="tr-TR" dirty="0" err="1"/>
              <a:t>unmanned</a:t>
            </a:r>
            <a:r>
              <a:rPr lang="tr-TR" dirty="0"/>
              <a:t> </a:t>
            </a:r>
            <a:r>
              <a:rPr lang="tr-TR" dirty="0" err="1"/>
              <a:t>aircraft</a:t>
            </a:r>
            <a:r>
              <a:rPr lang="tr-TR" dirty="0"/>
              <a:t> </a:t>
            </a:r>
            <a:r>
              <a:rPr lang="tr-TR" dirty="0" err="1"/>
              <a:t>systems</a:t>
            </a:r>
            <a:br>
              <a:rPr lang="tr-TR" dirty="0"/>
            </a:br>
            <a:r>
              <a:rPr lang="tr-TR" dirty="0"/>
              <a:t>(ICUAS). IEEE, 2019, </a:t>
            </a:r>
            <a:r>
              <a:rPr lang="tr-TR" dirty="0" err="1"/>
              <a:t>pp</a:t>
            </a:r>
            <a:r>
              <a:rPr lang="tr-TR" dirty="0"/>
              <a:t>. 523–533.</a:t>
            </a:r>
            <a:br>
              <a:rPr lang="tr-TR" dirty="0"/>
            </a:br>
            <a:r>
              <a:rPr lang="tr-TR" dirty="0"/>
              <a:t>[3] U. H. </a:t>
            </a:r>
            <a:r>
              <a:rPr lang="tr-TR" dirty="0" err="1"/>
              <a:t>Ghouri</a:t>
            </a:r>
            <a:r>
              <a:rPr lang="tr-TR" dirty="0"/>
              <a:t>, M. U. </a:t>
            </a:r>
            <a:r>
              <a:rPr lang="tr-TR" dirty="0" err="1"/>
              <a:t>Zafar</a:t>
            </a:r>
            <a:r>
              <a:rPr lang="tr-TR" dirty="0"/>
              <a:t>, S. Bari, H. </a:t>
            </a:r>
            <a:r>
              <a:rPr lang="tr-TR" dirty="0" err="1"/>
              <a:t>Khan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M. U. </a:t>
            </a:r>
            <a:r>
              <a:rPr lang="tr-TR" dirty="0" err="1"/>
              <a:t>Khan</a:t>
            </a:r>
            <a:r>
              <a:rPr lang="tr-TR" dirty="0"/>
              <a:t>, “</a:t>
            </a:r>
            <a:r>
              <a:rPr lang="tr-TR" dirty="0" err="1"/>
              <a:t>Attitude</a:t>
            </a:r>
            <a:br>
              <a:rPr lang="tr-TR" dirty="0"/>
            </a:br>
            <a:r>
              <a:rPr lang="tr-TR" dirty="0" err="1"/>
              <a:t>control</a:t>
            </a:r>
            <a:r>
              <a:rPr lang="tr-TR" dirty="0"/>
              <a:t> of </a:t>
            </a:r>
            <a:r>
              <a:rPr lang="tr-TR" dirty="0" err="1"/>
              <a:t>quad-copter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deterministic</a:t>
            </a:r>
            <a:r>
              <a:rPr lang="tr-TR" dirty="0"/>
              <a:t> </a:t>
            </a:r>
            <a:r>
              <a:rPr lang="tr-TR" dirty="0" err="1"/>
              <a:t>policy</a:t>
            </a:r>
            <a:r>
              <a:rPr lang="tr-TR" dirty="0"/>
              <a:t>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algorithms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dpga</a:t>
            </a:r>
            <a:r>
              <a:rPr lang="tr-TR" dirty="0"/>
              <a:t>),” in 2019 2nd International Conference on </a:t>
            </a:r>
            <a:r>
              <a:rPr lang="tr-TR" dirty="0" err="1"/>
              <a:t>Communication</a:t>
            </a:r>
            <a:r>
              <a:rPr lang="tr-TR" dirty="0"/>
              <a:t>, Com-</a:t>
            </a:r>
            <a:br>
              <a:rPr lang="tr-TR" dirty="0"/>
            </a:br>
            <a:r>
              <a:rPr lang="tr-TR" dirty="0" err="1"/>
              <a:t>puting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Digital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(C-CODE). IEEE, 2019, </a:t>
            </a:r>
            <a:r>
              <a:rPr lang="tr-TR" dirty="0" err="1"/>
              <a:t>pp</a:t>
            </a:r>
            <a:r>
              <a:rPr lang="tr-TR" dirty="0"/>
              <a:t>. 149–153.</a:t>
            </a:r>
            <a:br>
              <a:rPr lang="tr-TR" dirty="0"/>
            </a:br>
            <a:r>
              <a:rPr lang="tr-TR" dirty="0"/>
              <a:t>[4] W. </a:t>
            </a:r>
            <a:r>
              <a:rPr lang="tr-TR" dirty="0" err="1"/>
              <a:t>Koch</a:t>
            </a:r>
            <a:r>
              <a:rPr lang="tr-TR" dirty="0"/>
              <a:t>, R. </a:t>
            </a:r>
            <a:r>
              <a:rPr lang="tr-TR" dirty="0" err="1"/>
              <a:t>Mancuso</a:t>
            </a:r>
            <a:r>
              <a:rPr lang="tr-TR" dirty="0"/>
              <a:t>, R. West, </a:t>
            </a:r>
            <a:r>
              <a:rPr lang="tr-TR" dirty="0" err="1"/>
              <a:t>and</a:t>
            </a:r>
            <a:r>
              <a:rPr lang="tr-TR" dirty="0"/>
              <a:t> A. </a:t>
            </a:r>
            <a:r>
              <a:rPr lang="tr-TR" dirty="0" err="1"/>
              <a:t>Bestavros</a:t>
            </a:r>
            <a:r>
              <a:rPr lang="tr-TR" dirty="0"/>
              <a:t>, “</a:t>
            </a:r>
            <a:r>
              <a:rPr lang="tr-TR" dirty="0" err="1"/>
              <a:t>Reinforcement</a:t>
            </a:r>
            <a:br>
              <a:rPr lang="tr-TR" dirty="0"/>
            </a:b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uav</a:t>
            </a:r>
            <a:r>
              <a:rPr lang="tr-TR" dirty="0"/>
              <a:t> </a:t>
            </a:r>
            <a:r>
              <a:rPr lang="tr-TR" dirty="0" err="1"/>
              <a:t>attitude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,” ACM </a:t>
            </a:r>
            <a:r>
              <a:rPr lang="tr-TR" dirty="0" err="1"/>
              <a:t>Transactions</a:t>
            </a:r>
            <a:r>
              <a:rPr lang="tr-TR" dirty="0"/>
              <a:t> on </a:t>
            </a:r>
            <a:r>
              <a:rPr lang="tr-TR" dirty="0" err="1"/>
              <a:t>Cyber-Physical</a:t>
            </a:r>
            <a:br>
              <a:rPr lang="tr-TR" dirty="0"/>
            </a:br>
            <a:r>
              <a:rPr lang="tr-TR" dirty="0" err="1"/>
              <a:t>Systems</a:t>
            </a:r>
            <a:r>
              <a:rPr lang="tr-TR" dirty="0"/>
              <a:t>, </a:t>
            </a:r>
            <a:r>
              <a:rPr lang="tr-TR" dirty="0" err="1"/>
              <a:t>vol</a:t>
            </a:r>
            <a:r>
              <a:rPr lang="tr-TR" dirty="0"/>
              <a:t>. 3, </a:t>
            </a:r>
            <a:r>
              <a:rPr lang="tr-TR" dirty="0" err="1"/>
              <a:t>no</a:t>
            </a:r>
            <a:r>
              <a:rPr lang="tr-TR" dirty="0"/>
              <a:t>. 2, </a:t>
            </a:r>
            <a:r>
              <a:rPr lang="tr-TR" dirty="0" err="1"/>
              <a:t>pp</a:t>
            </a:r>
            <a:r>
              <a:rPr lang="tr-TR" dirty="0"/>
              <a:t>. 1–21, 2019.</a:t>
            </a:r>
            <a:br>
              <a:rPr lang="tr-TR" dirty="0"/>
            </a:br>
            <a:r>
              <a:rPr lang="tr-TR" dirty="0"/>
              <a:t>[5] Y. </a:t>
            </a:r>
            <a:r>
              <a:rPr lang="tr-TR" dirty="0" err="1"/>
              <a:t>Zhen</a:t>
            </a:r>
            <a:r>
              <a:rPr lang="tr-TR" dirty="0"/>
              <a:t>, M. </a:t>
            </a:r>
            <a:r>
              <a:rPr lang="tr-TR" dirty="0" err="1"/>
              <a:t>Hao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W. Sun, “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reinforcement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attitude</a:t>
            </a:r>
            <a:br>
              <a:rPr lang="tr-TR" dirty="0"/>
            </a:br>
            <a:r>
              <a:rPr lang="tr-TR" dirty="0" err="1"/>
              <a:t>control</a:t>
            </a:r>
            <a:r>
              <a:rPr lang="tr-TR" dirty="0"/>
              <a:t> of </a:t>
            </a:r>
            <a:r>
              <a:rPr lang="tr-TR" dirty="0" err="1"/>
              <a:t>fixed-wing</a:t>
            </a:r>
            <a:r>
              <a:rPr lang="tr-TR" dirty="0"/>
              <a:t> </a:t>
            </a:r>
            <a:r>
              <a:rPr lang="tr-TR" dirty="0" err="1"/>
              <a:t>uavs</a:t>
            </a:r>
            <a:r>
              <a:rPr lang="tr-TR" dirty="0"/>
              <a:t>,” in 2020 3rd International Conference on</a:t>
            </a:r>
            <a:br>
              <a:rPr lang="tr-TR" dirty="0"/>
            </a:br>
            <a:r>
              <a:rPr lang="tr-TR" dirty="0" err="1"/>
              <a:t>Unmanned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(ICUS). IEEE, 2020, </a:t>
            </a:r>
            <a:r>
              <a:rPr lang="tr-TR" dirty="0" err="1"/>
              <a:t>pp</a:t>
            </a:r>
            <a:r>
              <a:rPr lang="tr-TR" dirty="0"/>
              <a:t>. 239–244.</a:t>
            </a:r>
          </a:p>
          <a:p>
            <a:br>
              <a:rPr lang="tr-TR" b="0" i="0" dirty="0">
                <a:solidFill>
                  <a:srgbClr val="495365"/>
                </a:solidFill>
                <a:effectLst/>
                <a:latin typeface="+mn-lt"/>
              </a:rPr>
            </a:br>
            <a:endParaRPr lang="tr-TR" b="0" i="0" dirty="0">
              <a:solidFill>
                <a:srgbClr val="495365"/>
              </a:solidFill>
              <a:effectLst/>
              <a:latin typeface="+mn-lt"/>
            </a:endParaRPr>
          </a:p>
          <a:p>
            <a:r>
              <a:rPr lang="tr-TR" dirty="0"/>
              <a:t>[6] </a:t>
            </a:r>
            <a:r>
              <a:rPr lang="en-US" dirty="0"/>
              <a:t>Reinforcement Learning Toolbox Documentation (mathworks.com)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623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" name="Google Shape;371;p29">
            <a:extLst>
              <a:ext uri="{FF2B5EF4-FFF2-40B4-BE49-F238E27FC236}">
                <a16:creationId xmlns:a16="http://schemas.microsoft.com/office/drawing/2014/main" id="{3C174644-1A2F-007C-6032-475A5BF94FBA}"/>
              </a:ext>
            </a:extLst>
          </p:cNvPr>
          <p:cNvSpPr txBox="1"/>
          <p:nvPr/>
        </p:nvSpPr>
        <p:spPr>
          <a:xfrm>
            <a:off x="3048000" y="3075057"/>
            <a:ext cx="610583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Thanks for </a:t>
            </a:r>
            <a:r>
              <a:rPr lang="tr-TR" sz="4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</a:t>
            </a:r>
            <a:r>
              <a:rPr lang="en-US" sz="48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istening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  <a:endParaRPr sz="48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17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PID </a:t>
            </a:r>
            <a:r>
              <a:rPr lang="tr-TR" dirty="0" err="1"/>
              <a:t>Algorithms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Limitations in Varying Environments</a:t>
            </a:r>
            <a:endParaRPr lang="en-US" sz="2400"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PID controllers struggle with unknown dynamics such as wind and voltage sag.</a:t>
            </a:r>
            <a:endParaRPr lang="en-US" sz="2400" dirty="0">
              <a:latin typeface="+mj-lt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Adaptability Requirement</a:t>
            </a:r>
            <a:endParaRPr lang="en-US" sz="2400"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Next-gen systems need to adapt to mutable dynamics and varying environments.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Performance in Stable Environments</a:t>
            </a:r>
            <a:endParaRPr lang="en-US" sz="2400"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PID controllers perform close to ideally in stable conditions.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370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Why</a:t>
            </a:r>
            <a:r>
              <a:rPr lang="tr-TR" dirty="0"/>
              <a:t> RL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Used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Advantages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Self-Learning: RL agents learn control strategies through trial and error in a simulated environment, reducing manual tuning.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Adaptability: RL agents can adapt to changing environments and new tasks by continuously learning from experience.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endParaRPr lang="tr-TR" sz="24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00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Training </a:t>
            </a:r>
            <a:r>
              <a:rPr lang="tr-TR" dirty="0" err="1"/>
              <a:t>Algorithms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BF9F02A6-1A11-07D5-70A1-2C012FDB3138}"/>
              </a:ext>
            </a:extLst>
          </p:cNvPr>
          <p:cNvSpPr txBox="1"/>
          <p:nvPr/>
        </p:nvSpPr>
        <p:spPr>
          <a:xfrm>
            <a:off x="-3" y="917246"/>
            <a:ext cx="92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1- </a:t>
            </a:r>
            <a:r>
              <a:rPr lang="tr-TR" sz="2800" dirty="0" err="1"/>
              <a:t>Deep</a:t>
            </a:r>
            <a:r>
              <a:rPr lang="tr-TR" sz="2800" dirty="0"/>
              <a:t> </a:t>
            </a:r>
            <a:r>
              <a:rPr lang="tr-TR" sz="2800" dirty="0" err="1"/>
              <a:t>Deterministic</a:t>
            </a:r>
            <a:r>
              <a:rPr lang="tr-TR" sz="2800" dirty="0"/>
              <a:t> </a:t>
            </a:r>
            <a:r>
              <a:rPr lang="tr-TR" sz="2800" dirty="0" err="1"/>
              <a:t>Policy</a:t>
            </a:r>
            <a:r>
              <a:rPr lang="tr-TR" sz="2800" dirty="0"/>
              <a:t> </a:t>
            </a:r>
            <a:r>
              <a:rPr lang="tr-TR" sz="2800" dirty="0" err="1"/>
              <a:t>Gradient</a:t>
            </a:r>
            <a:r>
              <a:rPr lang="tr-TR" sz="2800" dirty="0"/>
              <a:t> </a:t>
            </a:r>
            <a:r>
              <a:rPr lang="tr-TR" sz="2800" dirty="0" err="1"/>
              <a:t>Algorithm</a:t>
            </a:r>
            <a:r>
              <a:rPr lang="tr-TR" sz="2800" dirty="0"/>
              <a:t> (DDPG)</a:t>
            </a:r>
          </a:p>
        </p:txBody>
      </p:sp>
      <p:sp>
        <p:nvSpPr>
          <p:cNvPr id="4" name="Google Shape;155;p8">
            <a:extLst>
              <a:ext uri="{FF2B5EF4-FFF2-40B4-BE49-F238E27FC236}">
                <a16:creationId xmlns:a16="http://schemas.microsoft.com/office/drawing/2014/main" id="{9E19A522-8897-AF72-4512-CA59D59E36C2}"/>
              </a:ext>
            </a:extLst>
          </p:cNvPr>
          <p:cNvSpPr txBox="1">
            <a:spLocks/>
          </p:cNvSpPr>
          <p:nvPr/>
        </p:nvSpPr>
        <p:spPr>
          <a:xfrm>
            <a:off x="834195" y="1519229"/>
            <a:ext cx="6815376" cy="44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0000"/>
              </a:lnSpc>
              <a:buSzPts val="336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Model-free, online, off-policy reinforcement learning method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DDPG agent is an actor-critic reinforcement learning agent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b="1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Actor: 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takes state and returns corresponding actions </a:t>
            </a:r>
            <a:endParaRPr lang="en-US" sz="2400" dirty="0">
              <a:latin typeface="+mn-lt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b="1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Critic: 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takes observation and action as input and return corresponding expectation of the long term reward</a:t>
            </a:r>
          </a:p>
        </p:txBody>
      </p:sp>
      <p:pic>
        <p:nvPicPr>
          <p:cNvPr id="5" name="Google Shape;159;p8">
            <a:extLst>
              <a:ext uri="{FF2B5EF4-FFF2-40B4-BE49-F238E27FC236}">
                <a16:creationId xmlns:a16="http://schemas.microsoft.com/office/drawing/2014/main" id="{8B9AAA07-96E6-6C68-C946-D03F902DF5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2231" y="1856235"/>
            <a:ext cx="3977985" cy="329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5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8A66425-5940-A4AC-CA23-EC663DCAF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18" y="1546169"/>
            <a:ext cx="5637363" cy="36000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E825717-39F9-2C14-9149-7C4989AD5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241" y="1089000"/>
            <a:ext cx="4787058" cy="23400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6711DEF-30F5-6473-DF59-79A22D836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241" y="3517865"/>
            <a:ext cx="48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650A61C-3B21-2FCB-9C85-76584AD05DD5}"/>
              </a:ext>
            </a:extLst>
          </p:cNvPr>
          <p:cNvSpPr txBox="1"/>
          <p:nvPr/>
        </p:nvSpPr>
        <p:spPr>
          <a:xfrm>
            <a:off x="-2" y="917246"/>
            <a:ext cx="68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2- </a:t>
            </a:r>
            <a:r>
              <a:rPr lang="tr-TR" sz="2800" dirty="0" err="1"/>
              <a:t>Proximal</a:t>
            </a:r>
            <a:r>
              <a:rPr lang="tr-TR" sz="2800" dirty="0"/>
              <a:t> </a:t>
            </a:r>
            <a:r>
              <a:rPr lang="tr-TR" sz="2800" dirty="0" err="1"/>
              <a:t>Policy</a:t>
            </a:r>
            <a:r>
              <a:rPr lang="tr-TR" sz="2800" dirty="0"/>
              <a:t> </a:t>
            </a:r>
            <a:r>
              <a:rPr lang="tr-TR" sz="2800" dirty="0" err="1"/>
              <a:t>Optimization</a:t>
            </a:r>
            <a:r>
              <a:rPr lang="tr-TR" sz="2800" dirty="0"/>
              <a:t> (PPO)</a:t>
            </a:r>
          </a:p>
        </p:txBody>
      </p:sp>
      <p:sp>
        <p:nvSpPr>
          <p:cNvPr id="5" name="Google Shape;166;p9">
            <a:extLst>
              <a:ext uri="{FF2B5EF4-FFF2-40B4-BE49-F238E27FC236}">
                <a16:creationId xmlns:a16="http://schemas.microsoft.com/office/drawing/2014/main" id="{11DEF098-ABCE-7E18-A465-F63D8C8DA27F}"/>
              </a:ext>
            </a:extLst>
          </p:cNvPr>
          <p:cNvSpPr txBox="1">
            <a:spLocks/>
          </p:cNvSpPr>
          <p:nvPr/>
        </p:nvSpPr>
        <p:spPr>
          <a:xfrm>
            <a:off x="777750" y="1519229"/>
            <a:ext cx="6815376" cy="44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0000"/>
              </a:lnSpc>
              <a:buSzPts val="336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Model-free, online, on-policy, policy gradient reinforcement learning algorithm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Working process is</a:t>
            </a:r>
            <a:endParaRPr lang="en-US" sz="2400" dirty="0">
              <a:latin typeface="+mn-lt"/>
            </a:endParaRPr>
          </a:p>
          <a:p>
            <a:pPr marL="742950" lvl="1" indent="-285750" algn="just">
              <a:lnSpc>
                <a:spcPct val="110000"/>
              </a:lnSpc>
              <a:spcBef>
                <a:spcPts val="600"/>
              </a:spcBef>
              <a:buSzPts val="2880"/>
              <a:buFont typeface="Noto Sans Symbols"/>
              <a:buChar char="⮚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Decide step size </a:t>
            </a:r>
            <a:r>
              <a:rPr lang="en-US" sz="2400" i="1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α</a:t>
            </a:r>
            <a:endParaRPr lang="en-US" sz="2400" i="1" dirty="0">
              <a:solidFill>
                <a:srgbClr val="21212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  <a:p>
            <a:pPr marL="742950" lvl="1" indent="-285750" algn="just">
              <a:lnSpc>
                <a:spcPct val="110000"/>
              </a:lnSpc>
              <a:spcBef>
                <a:spcPts val="600"/>
              </a:spcBef>
              <a:buSzPts val="2880"/>
              <a:buFont typeface="Noto Sans Symbols"/>
              <a:buChar char="⮚"/>
            </a:pPr>
            <a:r>
              <a:rPr lang="en-US" sz="2400" i="1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Construct a circle with radius </a:t>
            </a:r>
            <a:r>
              <a:rPr lang="en-US" sz="2400" i="1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α (trust region)</a:t>
            </a:r>
            <a:endParaRPr lang="en-US" sz="2400" dirty="0">
              <a:latin typeface="+mn-lt"/>
            </a:endParaRPr>
          </a:p>
          <a:p>
            <a:pPr marL="742950" lvl="1" indent="-285750" algn="just">
              <a:lnSpc>
                <a:spcPct val="110000"/>
              </a:lnSpc>
              <a:spcBef>
                <a:spcPts val="600"/>
              </a:spcBef>
              <a:buSzPts val="2880"/>
              <a:buFont typeface="Noto Sans Symbols"/>
              <a:buChar char="⮚"/>
            </a:pPr>
            <a:r>
              <a:rPr lang="en-US" sz="2400" i="1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Once having the best point, determine the direction</a:t>
            </a:r>
          </a:p>
          <a:p>
            <a:pPr marL="742950" lvl="1" indent="-285750" algn="just">
              <a:lnSpc>
                <a:spcPct val="110000"/>
              </a:lnSpc>
              <a:spcBef>
                <a:spcPts val="600"/>
              </a:spcBef>
              <a:buSzPts val="2880"/>
              <a:buFont typeface="Noto Sans Symbols"/>
              <a:buChar char="⮚"/>
            </a:pPr>
            <a:r>
              <a:rPr lang="en-US" sz="2400" i="1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Repeat until the optimal point is reached</a:t>
            </a:r>
            <a:endParaRPr lang="en-US" sz="2400" i="1" dirty="0">
              <a:solidFill>
                <a:srgbClr val="21212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70;p9">
            <a:extLst>
              <a:ext uri="{FF2B5EF4-FFF2-40B4-BE49-F238E27FC236}">
                <a16:creationId xmlns:a16="http://schemas.microsoft.com/office/drawing/2014/main" id="{43524E10-4A74-0EE5-6052-5A7E14D56C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280" y="1787102"/>
            <a:ext cx="4016088" cy="3901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8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A6F2B09-2D14-FD69-DCD7-C6AD038A4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5" y="1563442"/>
            <a:ext cx="6136906" cy="39600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96E657F-7EC7-B3FB-830B-9D1528B51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240" y="1037991"/>
            <a:ext cx="4728795" cy="25200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E71A342-E89A-3BFE-DAC6-33E7ACAE9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240" y="3557991"/>
            <a:ext cx="4808904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7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Literature-1 </a:t>
            </a:r>
            <a:r>
              <a:rPr lang="tr-TR" dirty="0" err="1"/>
              <a:t>Overview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Specific Focus</a:t>
            </a: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Deep dive into the accuracy and precision of attitude control using intelligent flight controllers trained with RL.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Training Environment</a:t>
            </a:r>
            <a:endParaRPr lang="en-US" sz="2400" dirty="0">
              <a:latin typeface="+mn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Introduction of </a:t>
            </a:r>
            <a:r>
              <a:rPr lang="en-US" sz="2400" dirty="0" err="1">
                <a:latin typeface="+mn-lt"/>
                <a:ea typeface="Calibri"/>
                <a:cs typeface="Calibri"/>
                <a:sym typeface="Calibri"/>
              </a:rPr>
              <a:t>GymFC</a:t>
            </a: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, an OpenAI Environment, designed for training intelligent flight control systems.</a:t>
            </a:r>
            <a:endParaRPr lang="en-US" sz="2400" dirty="0">
              <a:latin typeface="+mn-lt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RL Application</a:t>
            </a:r>
            <a:endParaRPr lang="en-US" sz="2400" dirty="0">
              <a:latin typeface="+mn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Application of RL algorithms for attitude control and their potential transfer to physical hardware.</a:t>
            </a:r>
            <a:endParaRPr lang="en-US" sz="2400" dirty="0">
              <a:latin typeface="+mn-lt"/>
            </a:endParaRPr>
          </a:p>
        </p:txBody>
      </p:sp>
      <p:sp>
        <p:nvSpPr>
          <p:cNvPr id="2" name="Google Shape;220;p14">
            <a:extLst>
              <a:ext uri="{FF2B5EF4-FFF2-40B4-BE49-F238E27FC236}">
                <a16:creationId xmlns:a16="http://schemas.microsoft.com/office/drawing/2014/main" id="{F8381E29-094D-62B2-B55E-8B02366270D5}"/>
              </a:ext>
            </a:extLst>
          </p:cNvPr>
          <p:cNvSpPr txBox="1"/>
          <p:nvPr/>
        </p:nvSpPr>
        <p:spPr>
          <a:xfrm>
            <a:off x="436921" y="5853797"/>
            <a:ext cx="113912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Koch, William, et al. "Reinforcement learning for UAV attitude control." </a:t>
            </a:r>
            <a:r>
              <a:rPr lang="en-US" sz="1800" b="0" i="1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ACM Transactions on Cyber-Physical Systems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3.2 (2019): 1-21.</a:t>
            </a:r>
            <a:endParaRPr sz="18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12169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1606</Words>
  <Application>Microsoft Office PowerPoint</Application>
  <PresentationFormat>Geniş ekran</PresentationFormat>
  <Paragraphs>220</Paragraphs>
  <Slides>22</Slides>
  <Notes>22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Noto Sans Symbols</vt:lpstr>
      <vt:lpstr>Cambria Math</vt:lpstr>
      <vt:lpstr>Arial</vt:lpstr>
      <vt:lpstr>Calibri</vt:lpstr>
      <vt:lpstr>beamer</vt:lpstr>
      <vt:lpstr>Reinforcement Learning for Parrot Mambo Minidrone Attitude Control</vt:lpstr>
      <vt:lpstr>Introduction</vt:lpstr>
      <vt:lpstr>PID Algorithms</vt:lpstr>
      <vt:lpstr>Why RL Algorithms Used</vt:lpstr>
      <vt:lpstr>Training Algorithms</vt:lpstr>
      <vt:lpstr> </vt:lpstr>
      <vt:lpstr> </vt:lpstr>
      <vt:lpstr> </vt:lpstr>
      <vt:lpstr>Literature-1 Overview</vt:lpstr>
      <vt:lpstr>Literature-1 Results</vt:lpstr>
      <vt:lpstr>Literature-2 Overview</vt:lpstr>
      <vt:lpstr>Literature-2 Results</vt:lpstr>
      <vt:lpstr>Simulink Environment of Project</vt:lpstr>
      <vt:lpstr>Flight Controller Block</vt:lpstr>
      <vt:lpstr>Roll &amp; Pitch RL Agent</vt:lpstr>
      <vt:lpstr> </vt:lpstr>
      <vt:lpstr> </vt:lpstr>
      <vt:lpstr>Trainig Results</vt:lpstr>
      <vt:lpstr> </vt:lpstr>
      <vt:lpstr> Contributions</vt:lpstr>
      <vt:lpstr> 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Parrot Mambo Minidrone Attitude Control</dc:title>
  <dc:creator>Bryngelson, Spencer H.</dc:creator>
  <cp:keywords>Gizlilik Derecesini Seçiniz</cp:keywords>
  <cp:lastModifiedBy>Mehmet Sakarya</cp:lastModifiedBy>
  <cp:revision>69</cp:revision>
  <dcterms:created xsi:type="dcterms:W3CDTF">2022-05-01T20:51:21Z</dcterms:created>
  <dcterms:modified xsi:type="dcterms:W3CDTF">2024-06-06T20:32:49Z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8cc40769-153f-4bfc-ac7b-ee3f2e254c45</vt:lpwstr>
  </property>
  <property fmtid="{D5CDD505-2E9C-101B-9397-08002B2CF9AE}" pid="3" name="LANGUAGE">
    <vt:lpwstr>EN</vt:lpwstr>
  </property>
  <property fmtid="{D5CDD505-2E9C-101B-9397-08002B2CF9AE}" pid="4" name="CATEGORY">
    <vt:lpwstr>CT1</vt:lpwstr>
  </property>
  <property fmtid="{D5CDD505-2E9C-101B-9397-08002B2CF9AE}" pid="5" name="MILLICLASSIFICATION">
    <vt:lpwstr>AHc2n3B9s</vt:lpwstr>
  </property>
  <property fmtid="{D5CDD505-2E9C-101B-9397-08002B2CF9AE}" pid="6" name="KVKK">
    <vt:lpwstr>Azkd5nx11</vt:lpwstr>
  </property>
  <property fmtid="{D5CDD505-2E9C-101B-9397-08002B2CF9AE}" pid="7" name="LABELING">
    <vt:lpwstr>Labeling2</vt:lpwstr>
  </property>
</Properties>
</file>