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88" r:id="rId21"/>
    <p:sldId id="289" r:id="rId22"/>
    <p:sldId id="290" r:id="rId23"/>
    <p:sldId id="291" r:id="rId24"/>
    <p:sldId id="292" r:id="rId25"/>
    <p:sldId id="276" r:id="rId26"/>
    <p:sldId id="277" r:id="rId27"/>
    <p:sldId id="280" r:id="rId28"/>
    <p:sldId id="278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Doğrudan Bellek Erişimli (DMA) G/Ç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7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8237A DMA </a:t>
            </a:r>
            <a:r>
              <a:rPr lang="tr-TR" dirty="0" smtClean="0">
                <a:solidFill>
                  <a:srgbClr val="0070C0"/>
                </a:solidFill>
              </a:rPr>
              <a:t>Denetleyicisi (devam)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Öncelik </a:t>
            </a:r>
            <a:r>
              <a:rPr lang="tr-TR" b="1" dirty="0">
                <a:solidFill>
                  <a:srgbClr val="FF0000"/>
                </a:solidFill>
              </a:rPr>
              <a:t>Modları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tr-TR" dirty="0" smtClean="0"/>
              <a:t>8237A DMA denetleyici 2 adet öncelik moduna sahiptir</a:t>
            </a:r>
          </a:p>
          <a:p>
            <a:pPr lvl="1"/>
            <a:r>
              <a:rPr lang="tr-TR" b="1" i="1" dirty="0" smtClean="0">
                <a:solidFill>
                  <a:srgbClr val="FF0000"/>
                </a:solidFill>
              </a:rPr>
              <a:t>Sabit Öncelik: </a:t>
            </a:r>
            <a:r>
              <a:rPr lang="tr-TR" dirty="0" smtClean="0"/>
              <a:t>Sabit öncelik söz konusu olduğunda </a:t>
            </a:r>
            <a:r>
              <a:rPr lang="tr-TR" b="1" dirty="0" smtClean="0"/>
              <a:t>kanal 0</a:t>
            </a:r>
            <a:r>
              <a:rPr lang="tr-TR" dirty="0" smtClean="0"/>
              <a:t> en yüksek, </a:t>
            </a:r>
            <a:r>
              <a:rPr lang="tr-TR" b="1" dirty="0" smtClean="0"/>
              <a:t>kanal 3</a:t>
            </a:r>
            <a:r>
              <a:rPr lang="tr-TR" dirty="0" smtClean="0"/>
              <a:t> ise en düşük önceliğe sahiptir</a:t>
            </a:r>
          </a:p>
          <a:p>
            <a:pPr lvl="1"/>
            <a:r>
              <a:rPr lang="tr-TR" b="1" i="1" dirty="0" smtClean="0">
                <a:solidFill>
                  <a:srgbClr val="FF0000"/>
                </a:solidFill>
              </a:rPr>
              <a:t>Döner Öncelik: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En son hizmet edilen kanala bir sonraki adımda en düşük öncelik verilir</a:t>
            </a: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250443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46633" y="-48767"/>
            <a:ext cx="4212334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718"/>
            <a:ext cx="8229600" cy="207082"/>
          </a:xfrm>
        </p:spPr>
        <p:txBody>
          <a:bodyPr>
            <a:noAutofit/>
          </a:bodyPr>
          <a:lstStyle/>
          <a:p>
            <a:r>
              <a:rPr lang="tr-TR" sz="2800" dirty="0">
                <a:solidFill>
                  <a:srgbClr val="0070C0"/>
                </a:solidFill>
              </a:rPr>
              <a:t>8237A DMA </a:t>
            </a:r>
            <a:r>
              <a:rPr lang="tr-TR" sz="2800" dirty="0" smtClean="0">
                <a:solidFill>
                  <a:srgbClr val="0070C0"/>
                </a:solidFill>
              </a:rPr>
              <a:t>Denetleyicisi (devam)</a:t>
            </a:r>
            <a:endParaRPr lang="tr-T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1259"/>
            <a:ext cx="339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Adresleme Mekanizması: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16527" y="4723456"/>
            <a:ext cx="533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A0 – A7 </a:t>
            </a:r>
            <a:r>
              <a:rPr lang="en-US" sz="1200" dirty="0" err="1" smtClean="0">
                <a:solidFill>
                  <a:srgbClr val="FF0000"/>
                </a:solidFill>
              </a:rPr>
              <a:t>hatirlarsaniz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pinler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ile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yoluna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koyulacakti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Fakat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dikkat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ederseniz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bizim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koyacagimiz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adresler</a:t>
            </a:r>
            <a:r>
              <a:rPr lang="en-US" sz="1200" dirty="0" smtClean="0">
                <a:solidFill>
                  <a:srgbClr val="FF0000"/>
                </a:solidFill>
              </a:rPr>
              <a:t> 8 bit </a:t>
            </a:r>
            <a:r>
              <a:rPr lang="en-US" sz="1200" dirty="0" err="1" smtClean="0">
                <a:solidFill>
                  <a:srgbClr val="FF0000"/>
                </a:solidFill>
              </a:rPr>
              <a:t>olmasina</a:t>
            </a:r>
            <a:r>
              <a:rPr lang="en-US" sz="1200" dirty="0" smtClean="0">
                <a:solidFill>
                  <a:srgbClr val="FF0000"/>
                </a:solidFill>
              </a:rPr>
              <a:t> ragmen </a:t>
            </a:r>
            <a:r>
              <a:rPr lang="en-US" sz="1200" dirty="0" err="1" smtClean="0">
                <a:solidFill>
                  <a:srgbClr val="FF0000"/>
                </a:solidFill>
              </a:rPr>
              <a:t>karsi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taraftaki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iste</a:t>
            </a:r>
            <a:r>
              <a:rPr lang="en-US" sz="1200" dirty="0" smtClean="0">
                <a:solidFill>
                  <a:srgbClr val="FF0000"/>
                </a:solidFill>
              </a:rPr>
              <a:t> base, current </a:t>
            </a:r>
            <a:r>
              <a:rPr lang="en-US" sz="1200" dirty="0" err="1" smtClean="0">
                <a:solidFill>
                  <a:srgbClr val="FF0000"/>
                </a:solidFill>
              </a:rPr>
              <a:t>falan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diye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az</a:t>
            </a:r>
            <a:r>
              <a:rPr lang="en-US" sz="1200" dirty="0" smtClean="0">
                <a:solidFill>
                  <a:srgbClr val="FF0000"/>
                </a:solidFill>
              </a:rPr>
              <a:t> once </a:t>
            </a:r>
            <a:r>
              <a:rPr lang="en-US" sz="1200" dirty="0" err="1" smtClean="0">
                <a:solidFill>
                  <a:srgbClr val="FF0000"/>
                </a:solidFill>
              </a:rPr>
              <a:t>anlattigimiz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kaydedicileri</a:t>
            </a:r>
            <a:r>
              <a:rPr lang="en-US" sz="1200" dirty="0" smtClean="0">
                <a:solidFill>
                  <a:srgbClr val="FF0000"/>
                </a:solidFill>
              </a:rPr>
              <a:t> 16 </a:t>
            </a:r>
            <a:r>
              <a:rPr lang="en-US" sz="1200" dirty="0" err="1" smtClean="0">
                <a:solidFill>
                  <a:srgbClr val="FF0000"/>
                </a:solidFill>
              </a:rPr>
              <a:t>bittir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Mutlak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adresin</a:t>
            </a:r>
            <a:r>
              <a:rPr lang="en-US" sz="1200" dirty="0" smtClean="0">
                <a:solidFill>
                  <a:srgbClr val="FF0000"/>
                </a:solidFill>
              </a:rPr>
              <a:t> 16 bitten </a:t>
            </a:r>
            <a:r>
              <a:rPr lang="en-US" sz="1200" dirty="0" err="1" smtClean="0">
                <a:solidFill>
                  <a:srgbClr val="FF0000"/>
                </a:solidFill>
              </a:rPr>
              <a:t>uzun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olmasi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halinde</a:t>
            </a:r>
            <a:r>
              <a:rPr lang="en-US" sz="1200" dirty="0" smtClean="0">
                <a:solidFill>
                  <a:srgbClr val="FF0000"/>
                </a:solidFill>
              </a:rPr>
              <a:t> biz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verinin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tamamini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kaydedicilerde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tutamayacak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miyiz</a:t>
            </a:r>
            <a:r>
              <a:rPr lang="en-US" sz="1200" dirty="0" smtClean="0">
                <a:solidFill>
                  <a:srgbClr val="FF0000"/>
                </a:solidFill>
              </a:rPr>
              <a:t>? Bu </a:t>
            </a:r>
            <a:r>
              <a:rPr lang="en-US" sz="1200" dirty="0" err="1" smtClean="0">
                <a:solidFill>
                  <a:srgbClr val="FF0000"/>
                </a:solidFill>
              </a:rPr>
              <a:t>bir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sorundur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diger</a:t>
            </a:r>
            <a:r>
              <a:rPr lang="en-US" sz="1200" dirty="0" smtClean="0">
                <a:solidFill>
                  <a:srgbClr val="FF0000"/>
                </a:solidFill>
              </a:rPr>
              <a:t> problem </a:t>
            </a:r>
            <a:r>
              <a:rPr lang="en-US" sz="1200" dirty="0" err="1" smtClean="0">
                <a:solidFill>
                  <a:srgbClr val="FF0000"/>
                </a:solidFill>
              </a:rPr>
              <a:t>ise</a:t>
            </a:r>
            <a:r>
              <a:rPr lang="en-US" sz="1200" dirty="0" smtClean="0">
                <a:solidFill>
                  <a:srgbClr val="FF0000"/>
                </a:solidFill>
              </a:rPr>
              <a:t> 8 bitten </a:t>
            </a:r>
            <a:r>
              <a:rPr lang="en-US" sz="1200" dirty="0" err="1" smtClean="0">
                <a:solidFill>
                  <a:srgbClr val="FF0000"/>
                </a:solidFill>
              </a:rPr>
              <a:t>uzun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adresleri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tek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seferde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gonderemememizdir</a:t>
            </a:r>
            <a:r>
              <a:rPr lang="en-US" sz="1200" dirty="0" smtClean="0">
                <a:solidFill>
                  <a:srgbClr val="FF0000"/>
                </a:solidFill>
              </a:rPr>
              <a:t>. DMA’ </a:t>
            </a:r>
            <a:r>
              <a:rPr lang="en-US" sz="1200" dirty="0" err="1" smtClean="0">
                <a:solidFill>
                  <a:srgbClr val="FF0000"/>
                </a:solidFill>
              </a:rPr>
              <a:t>ya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olarak</a:t>
            </a:r>
            <a:r>
              <a:rPr lang="en-US" sz="1200" dirty="0" smtClean="0">
                <a:solidFill>
                  <a:srgbClr val="FF0000"/>
                </a:solidFill>
              </a:rPr>
              <a:t> 2 </a:t>
            </a:r>
            <a:r>
              <a:rPr lang="en-US" sz="1200" dirty="0" err="1" smtClean="0">
                <a:solidFill>
                  <a:srgbClr val="FF0000"/>
                </a:solidFill>
              </a:rPr>
              <a:t>tane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daha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donanim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vardir</a:t>
            </a:r>
            <a:r>
              <a:rPr lang="en-US" sz="1200" dirty="0" smtClean="0">
                <a:solidFill>
                  <a:srgbClr val="FF0000"/>
                </a:solidFill>
              </a:rPr>
              <a:t>. (Page register, address latch). Eger 20 </a:t>
            </a:r>
            <a:r>
              <a:rPr lang="en-US" sz="1200" dirty="0" err="1" smtClean="0">
                <a:solidFill>
                  <a:srgbClr val="FF0000"/>
                </a:solidFill>
              </a:rPr>
              <a:t>bitlik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mesela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bunun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sadece</a:t>
            </a:r>
            <a:r>
              <a:rPr lang="en-US" sz="1200" dirty="0" smtClean="0">
                <a:solidFill>
                  <a:srgbClr val="FF0000"/>
                </a:solidFill>
              </a:rPr>
              <a:t> 16 </a:t>
            </a:r>
            <a:r>
              <a:rPr lang="en-US" sz="1200" dirty="0" err="1" smtClean="0">
                <a:solidFill>
                  <a:srgbClr val="FF0000"/>
                </a:solidFill>
              </a:rPr>
              <a:t>bitlik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kismini</a:t>
            </a:r>
            <a:r>
              <a:rPr lang="en-US" sz="1200" dirty="0" smtClean="0">
                <a:solidFill>
                  <a:srgbClr val="FF0000"/>
                </a:solidFill>
              </a:rPr>
              <a:t> 8237’nin </a:t>
            </a:r>
            <a:r>
              <a:rPr lang="en-US" sz="1200" dirty="0" err="1" smtClean="0">
                <a:solidFill>
                  <a:srgbClr val="FF0000"/>
                </a:solidFill>
              </a:rPr>
              <a:t>registerina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kaydedebilecegin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kalan</a:t>
            </a:r>
            <a:r>
              <a:rPr lang="en-US" sz="1200" dirty="0" smtClean="0">
                <a:solidFill>
                  <a:srgbClr val="FF0000"/>
                </a:solidFill>
              </a:rPr>
              <a:t> 4 </a:t>
            </a:r>
            <a:r>
              <a:rPr lang="en-US" sz="1200" dirty="0" err="1" smtClean="0">
                <a:solidFill>
                  <a:srgbClr val="FF0000"/>
                </a:solidFill>
              </a:rPr>
              <a:t>biti</a:t>
            </a:r>
            <a:r>
              <a:rPr lang="en-US" sz="1200" dirty="0" smtClean="0">
                <a:solidFill>
                  <a:srgbClr val="FF0000"/>
                </a:solidFill>
              </a:rPr>
              <a:t> de </a:t>
            </a:r>
            <a:r>
              <a:rPr lang="en-US" sz="1200" dirty="0" err="1" smtClean="0">
                <a:solidFill>
                  <a:srgbClr val="FF0000"/>
                </a:solidFill>
              </a:rPr>
              <a:t>sayfa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kaydedicinin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kaydediyorsun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Tabi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cihazlarin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hepsinden</a:t>
            </a:r>
            <a:r>
              <a:rPr lang="en-US" sz="1200" dirty="0" smtClean="0">
                <a:solidFill>
                  <a:srgbClr val="FF0000"/>
                </a:solidFill>
              </a:rPr>
              <a:t> her </a:t>
            </a:r>
            <a:r>
              <a:rPr lang="en-US" sz="1200" dirty="0" err="1" smtClean="0">
                <a:solidFill>
                  <a:srgbClr val="FF0000"/>
                </a:solidFill>
              </a:rPr>
              <a:t>kanal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ayri</a:t>
            </a:r>
            <a:r>
              <a:rPr lang="en-US" sz="1200" dirty="0" smtClean="0">
                <a:solidFill>
                  <a:srgbClr val="FF0000"/>
                </a:solidFill>
              </a:rPr>
              <a:t> var. </a:t>
            </a:r>
            <a:r>
              <a:rPr lang="en-US" sz="1200" dirty="0" err="1" smtClean="0">
                <a:solidFill>
                  <a:srgbClr val="FF0000"/>
                </a:solidFill>
              </a:rPr>
              <a:t>Yani</a:t>
            </a:r>
            <a:r>
              <a:rPr lang="en-US" sz="1200" dirty="0" smtClean="0">
                <a:solidFill>
                  <a:srgbClr val="FF0000"/>
                </a:solidFill>
              </a:rPr>
              <a:t> 8237’ye </a:t>
            </a:r>
            <a:r>
              <a:rPr lang="en-US" sz="1200" dirty="0" err="1" smtClean="0">
                <a:solidFill>
                  <a:srgbClr val="FF0000"/>
                </a:solidFill>
              </a:rPr>
              <a:t>bagli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olabilecek</a:t>
            </a:r>
            <a:r>
              <a:rPr lang="en-US" sz="1200" dirty="0" smtClean="0">
                <a:solidFill>
                  <a:srgbClr val="FF0000"/>
                </a:solidFill>
              </a:rPr>
              <a:t> max. 4 </a:t>
            </a:r>
            <a:r>
              <a:rPr lang="en-US" sz="1200" dirty="0" err="1" smtClean="0">
                <a:solidFill>
                  <a:srgbClr val="FF0000"/>
                </a:solidFill>
              </a:rPr>
              <a:t>cihaz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de </a:t>
            </a:r>
            <a:r>
              <a:rPr lang="en-US" sz="1200" dirty="0" err="1" smtClean="0">
                <a:solidFill>
                  <a:srgbClr val="FF0000"/>
                </a:solidFill>
              </a:rPr>
              <a:t>ayri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sayfa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kaydedicisi</a:t>
            </a:r>
            <a:r>
              <a:rPr lang="en-US" sz="1200" dirty="0" smtClean="0">
                <a:solidFill>
                  <a:srgbClr val="FF0000"/>
                </a:solidFill>
              </a:rPr>
              <a:t>, address latch </a:t>
            </a:r>
            <a:r>
              <a:rPr lang="en-US" sz="1200" dirty="0" err="1" smtClean="0">
                <a:solidFill>
                  <a:srgbClr val="FF0000"/>
                </a:solidFill>
              </a:rPr>
              <a:t>falan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iste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43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86836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8237A DMA </a:t>
            </a:r>
            <a:r>
              <a:rPr lang="tr-TR" dirty="0" smtClean="0">
                <a:solidFill>
                  <a:srgbClr val="0070C0"/>
                </a:solidFill>
              </a:rPr>
              <a:t>Denetleyicisi (devam)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4500" b="1" dirty="0">
                <a:solidFill>
                  <a:srgbClr val="FF0000"/>
                </a:solidFill>
              </a:rPr>
              <a:t>Adresleme </a:t>
            </a:r>
            <a:r>
              <a:rPr lang="tr-TR" sz="4500" b="1" dirty="0" smtClean="0">
                <a:solidFill>
                  <a:srgbClr val="FF0000"/>
                </a:solidFill>
              </a:rPr>
              <a:t>Mekanizması </a:t>
            </a:r>
            <a:r>
              <a:rPr lang="tr-TR" sz="4500" b="1" dirty="0">
                <a:solidFill>
                  <a:srgbClr val="FF0000"/>
                </a:solidFill>
              </a:rPr>
              <a:t>(devam</a:t>
            </a:r>
            <a:r>
              <a:rPr lang="tr-TR" sz="4500" b="1" dirty="0" smtClean="0">
                <a:solidFill>
                  <a:srgbClr val="FF0000"/>
                </a:solidFill>
              </a:rPr>
              <a:t>):</a:t>
            </a:r>
          </a:p>
          <a:p>
            <a:r>
              <a:rPr lang="tr-TR" b="1" dirty="0" smtClean="0"/>
              <a:t>DMA Address Latch: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8237A adres kaydedicilerinin genişliği 16 bit olmasına rağmen adres uçlarının sayısı 8 ‘dir (</a:t>
            </a:r>
            <a:r>
              <a:rPr lang="tr-TR" b="1" dirty="0" smtClean="0"/>
              <a:t>A0-A7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8237A tarafından yüklenen ‘</a:t>
            </a:r>
            <a:r>
              <a:rPr lang="tr-TR" b="1" i="1" dirty="0" smtClean="0"/>
              <a:t>DMA address latch</a:t>
            </a:r>
            <a:r>
              <a:rPr lang="tr-TR" dirty="0" smtClean="0"/>
              <a:t>’ harici entegresi adres kaydedicilerinin anlamlı baytını (</a:t>
            </a:r>
            <a:r>
              <a:rPr lang="tr-TR" b="1" dirty="0" smtClean="0"/>
              <a:t>A8-A15</a:t>
            </a:r>
            <a:r>
              <a:rPr lang="tr-TR" dirty="0" smtClean="0"/>
              <a:t>) saklar</a:t>
            </a:r>
          </a:p>
          <a:p>
            <a:pPr lvl="1"/>
            <a:r>
              <a:rPr lang="tr-TR" dirty="0" smtClean="0"/>
              <a:t>Bu şekilde 8237A entegresinin toplam pin sayısı azaltılmış olur (</a:t>
            </a:r>
            <a:r>
              <a:rPr lang="tr-TR" b="1" dirty="0" smtClean="0"/>
              <a:t>düşük maliyet</a:t>
            </a:r>
            <a:r>
              <a:rPr lang="tr-TR" dirty="0" smtClean="0"/>
              <a:t>)</a:t>
            </a:r>
          </a:p>
          <a:p>
            <a:r>
              <a:rPr lang="tr-TR" b="1" dirty="0" smtClean="0"/>
              <a:t>DMA Page Register:</a:t>
            </a:r>
          </a:p>
          <a:p>
            <a:pPr lvl="1"/>
            <a:r>
              <a:rPr lang="tr-TR" dirty="0" smtClean="0"/>
              <a:t>16 bit ‘ten daha geniş adres yoluna sahip sistemlerde (</a:t>
            </a:r>
            <a:r>
              <a:rPr lang="tr-TR" b="1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24 bit - IBM AT) ‘DMA Address Latch’ ve A0-A7 adres pinleri bellek adresini üretmek için yeterli değildir</a:t>
            </a:r>
          </a:p>
          <a:p>
            <a:pPr lvl="1"/>
            <a:r>
              <a:rPr lang="tr-TR" b="1" dirty="0" smtClean="0"/>
              <a:t>A16 ve daha büyük indeksli adres bitleri </a:t>
            </a:r>
            <a:r>
              <a:rPr lang="tr-TR" dirty="0" smtClean="0"/>
              <a:t>DMA sayfa kaydedicisinde tutulur (</a:t>
            </a:r>
            <a:r>
              <a:rPr lang="tr-TR" b="1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AT mimarisinde </a:t>
            </a:r>
            <a:r>
              <a:rPr lang="tr-TR" b="1" dirty="0" smtClean="0"/>
              <a:t>24-16 = 8 </a:t>
            </a:r>
            <a:r>
              <a:rPr lang="tr-TR" dirty="0" smtClean="0"/>
              <a:t>bit genişliğe sahip sayfa kaydedicisi yeterlidir)</a:t>
            </a:r>
          </a:p>
          <a:p>
            <a:pPr lvl="1"/>
            <a:r>
              <a:rPr lang="tr-TR" dirty="0" smtClean="0"/>
              <a:t>8237A denetleyicisinde her bir kanal kendi sayfa kaydedicisine sahiptir</a:t>
            </a:r>
          </a:p>
          <a:p>
            <a:pPr lvl="2"/>
            <a:r>
              <a:rPr lang="tr-TR" dirty="0" smtClean="0"/>
              <a:t>Sayfa kaydedicisi o an aktif olan kanala göre yetkilendirilir</a:t>
            </a:r>
          </a:p>
          <a:p>
            <a:pPr lvl="1"/>
            <a:r>
              <a:rPr lang="tr-TR" dirty="0" smtClean="0"/>
              <a:t>Her bir sayfa kaydedicisi CPU tarafından yüklenir</a:t>
            </a:r>
          </a:p>
          <a:p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7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82580" y="-815779"/>
            <a:ext cx="3931041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362"/>
          </a:xfrm>
        </p:spPr>
        <p:txBody>
          <a:bodyPr>
            <a:noAutofit/>
          </a:bodyPr>
          <a:lstStyle/>
          <a:p>
            <a:r>
              <a:rPr lang="tr-TR" sz="2400" dirty="0">
                <a:solidFill>
                  <a:srgbClr val="0070C0"/>
                </a:solidFill>
              </a:rPr>
              <a:t>8237A DMA </a:t>
            </a:r>
            <a:r>
              <a:rPr lang="tr-TR" sz="2400" dirty="0" smtClean="0">
                <a:solidFill>
                  <a:srgbClr val="0070C0"/>
                </a:solidFill>
              </a:rPr>
              <a:t>Denetleyicisi (devam)</a:t>
            </a:r>
            <a:endParaRPr lang="tr-T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564"/>
            <a:ext cx="4925291" cy="65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>
                <a:solidFill>
                  <a:srgbClr val="FF0000"/>
                </a:solidFill>
              </a:rPr>
              <a:t>Adresleme </a:t>
            </a:r>
            <a:r>
              <a:rPr lang="tr-TR" sz="1600" b="1" dirty="0" smtClean="0">
                <a:solidFill>
                  <a:srgbClr val="FF0000"/>
                </a:solidFill>
              </a:rPr>
              <a:t>Mekanizması </a:t>
            </a:r>
            <a:r>
              <a:rPr lang="tr-TR" sz="1600" b="1" dirty="0">
                <a:solidFill>
                  <a:srgbClr val="FF0000"/>
                </a:solidFill>
              </a:rPr>
              <a:t>(devam</a:t>
            </a:r>
            <a:r>
              <a:rPr lang="tr-TR" sz="1600" b="1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endParaRPr lang="tr-TR" sz="1600" b="1" dirty="0" smtClean="0">
              <a:solidFill>
                <a:srgbClr val="FF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762000" y="4150310"/>
            <a:ext cx="739140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Bu </a:t>
            </a:r>
            <a:r>
              <a:rPr lang="en-US" sz="1100" dirty="0" err="1" smtClean="0">
                <a:solidFill>
                  <a:srgbClr val="FF0000"/>
                </a:solidFill>
              </a:rPr>
              <a:t>diyagram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mutlak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adreslerin</a:t>
            </a:r>
            <a:r>
              <a:rPr lang="en-US" sz="1100" dirty="0" smtClean="0">
                <a:solidFill>
                  <a:srgbClr val="FF0000"/>
                </a:solidFill>
              </a:rPr>
              <a:t> 24 bit </a:t>
            </a:r>
            <a:r>
              <a:rPr lang="en-US" sz="1100" dirty="0" err="1" smtClean="0">
                <a:solidFill>
                  <a:srgbClr val="FF0000"/>
                </a:solidFill>
              </a:rPr>
              <a:t>oldugu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sistemler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gecerlidir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Sayfa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uzunlugu</a:t>
            </a:r>
            <a:r>
              <a:rPr lang="en-US" sz="1100" dirty="0" smtClean="0">
                <a:solidFill>
                  <a:srgbClr val="FF0000"/>
                </a:solidFill>
              </a:rPr>
              <a:t> 8 </a:t>
            </a:r>
            <a:r>
              <a:rPr lang="en-US" sz="1100" dirty="0" err="1" smtClean="0">
                <a:solidFill>
                  <a:srgbClr val="FF0000"/>
                </a:solidFill>
              </a:rPr>
              <a:t>bittir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Peki</a:t>
            </a:r>
            <a:r>
              <a:rPr lang="en-US" sz="1100" dirty="0" smtClean="0">
                <a:solidFill>
                  <a:srgbClr val="FF0000"/>
                </a:solidFill>
              </a:rPr>
              <a:t> 8 bitten </a:t>
            </a:r>
            <a:r>
              <a:rPr lang="en-US" sz="1100" dirty="0" err="1" smtClean="0">
                <a:solidFill>
                  <a:srgbClr val="FF0000"/>
                </a:solidFill>
              </a:rPr>
              <a:t>uzun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gondermek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istedigimizde</a:t>
            </a:r>
            <a:r>
              <a:rPr lang="en-US" sz="1100" dirty="0" smtClean="0">
                <a:solidFill>
                  <a:srgbClr val="FF0000"/>
                </a:solidFill>
              </a:rPr>
              <a:t> ne </a:t>
            </a:r>
            <a:r>
              <a:rPr lang="en-US" sz="1100" dirty="0" err="1" smtClean="0">
                <a:solidFill>
                  <a:srgbClr val="FF0000"/>
                </a:solidFill>
              </a:rPr>
              <a:t>yapiyoruz</a:t>
            </a:r>
            <a:r>
              <a:rPr lang="en-US" sz="1100" dirty="0" smtClean="0">
                <a:solidFill>
                  <a:srgbClr val="FF0000"/>
                </a:solidFill>
              </a:rPr>
              <a:t>? Bu </a:t>
            </a:r>
            <a:r>
              <a:rPr lang="en-US" sz="1100" dirty="0" err="1" smtClean="0">
                <a:solidFill>
                  <a:srgbClr val="FF0000"/>
                </a:solidFill>
              </a:rPr>
              <a:t>durumda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ise</a:t>
            </a:r>
            <a:r>
              <a:rPr lang="en-US" sz="1100" dirty="0" smtClean="0">
                <a:solidFill>
                  <a:srgbClr val="FF0000"/>
                </a:solidFill>
              </a:rPr>
              <a:t> 8237 16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anlamli</a:t>
            </a:r>
            <a:r>
              <a:rPr lang="en-US" sz="1100" dirty="0" smtClean="0">
                <a:solidFill>
                  <a:srgbClr val="FF0000"/>
                </a:solidFill>
              </a:rPr>
              <a:t> 8 </a:t>
            </a:r>
            <a:r>
              <a:rPr lang="en-US" sz="1100" dirty="0" err="1" smtClean="0">
                <a:solidFill>
                  <a:srgbClr val="FF0000"/>
                </a:solidFill>
              </a:rPr>
              <a:t>bitini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alip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yoluna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koyuyor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Address </a:t>
            </a:r>
            <a:r>
              <a:rPr lang="en-US" sz="1100" dirty="0" err="1" smtClean="0">
                <a:solidFill>
                  <a:srgbClr val="FF0000"/>
                </a:solidFill>
              </a:rPr>
              <a:t>Latch’e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gonderiyor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Daha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sonra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bunu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gonderdigini</a:t>
            </a:r>
            <a:r>
              <a:rPr lang="en-US" sz="1100" dirty="0" smtClean="0">
                <a:solidFill>
                  <a:srgbClr val="FF0000"/>
                </a:solidFill>
              </a:rPr>
              <a:t> ADSTB </a:t>
            </a:r>
            <a:r>
              <a:rPr lang="en-US" sz="1100" dirty="0" err="1" smtClean="0">
                <a:solidFill>
                  <a:srgbClr val="FF0000"/>
                </a:solidFill>
              </a:rPr>
              <a:t>ucuna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sinyal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vererek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Latch’e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soyluyor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Latch de </a:t>
            </a:r>
            <a:r>
              <a:rPr lang="en-US" sz="1100" dirty="0" err="1" smtClean="0">
                <a:solidFill>
                  <a:srgbClr val="FF0000"/>
                </a:solidFill>
              </a:rPr>
              <a:t>gidip</a:t>
            </a:r>
            <a:r>
              <a:rPr lang="en-US" sz="1100" dirty="0" smtClean="0">
                <a:solidFill>
                  <a:srgbClr val="FF0000"/>
                </a:solidFill>
              </a:rPr>
              <a:t> 8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verisini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oradan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okuyor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daha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sonra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okudugu</a:t>
            </a:r>
            <a:r>
              <a:rPr lang="en-US" sz="1100" dirty="0" smtClean="0">
                <a:solidFill>
                  <a:srgbClr val="FF0000"/>
                </a:solidFill>
              </a:rPr>
              <a:t> 8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alip</a:t>
            </a:r>
            <a:r>
              <a:rPr lang="en-US" sz="1100" dirty="0" smtClean="0">
                <a:solidFill>
                  <a:srgbClr val="FF0000"/>
                </a:solidFill>
              </a:rPr>
              <a:t> A8-A15 </a:t>
            </a:r>
            <a:r>
              <a:rPr lang="en-US" sz="1100" dirty="0" err="1" smtClean="0">
                <a:solidFill>
                  <a:srgbClr val="FF0000"/>
                </a:solidFill>
              </a:rPr>
              <a:t>olarak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tekrardan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yoluna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koyuyor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sayede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sorun</a:t>
            </a:r>
            <a:r>
              <a:rPr lang="en-US" sz="1100" dirty="0" smtClean="0">
                <a:solidFill>
                  <a:srgbClr val="FF0000"/>
                </a:solidFill>
              </a:rPr>
              <a:t> da </a:t>
            </a:r>
            <a:r>
              <a:rPr lang="en-US" sz="1100" dirty="0" err="1" smtClean="0">
                <a:solidFill>
                  <a:srgbClr val="FF0000"/>
                </a:solidFill>
              </a:rPr>
              <a:t>cozulmus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oluyor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Peki</a:t>
            </a:r>
            <a:r>
              <a:rPr lang="en-US" sz="1100" dirty="0" smtClean="0">
                <a:solidFill>
                  <a:srgbClr val="FF0000"/>
                </a:solidFill>
              </a:rPr>
              <a:t> biz </a:t>
            </a:r>
            <a:r>
              <a:rPr lang="en-US" sz="1100" dirty="0" err="1" smtClean="0">
                <a:solidFill>
                  <a:srgbClr val="FF0000"/>
                </a:solidFill>
              </a:rPr>
              <a:t>niye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gidip</a:t>
            </a:r>
            <a:r>
              <a:rPr lang="en-US" sz="1100" dirty="0" smtClean="0">
                <a:solidFill>
                  <a:srgbClr val="FF0000"/>
                </a:solidFill>
              </a:rPr>
              <a:t> 16 pin </a:t>
            </a:r>
            <a:r>
              <a:rPr lang="en-US" sz="1100" dirty="0" err="1" smtClean="0">
                <a:solidFill>
                  <a:srgbClr val="FF0000"/>
                </a:solidFill>
              </a:rPr>
              <a:t>koymadikta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</a:t>
            </a:r>
            <a:r>
              <a:rPr lang="en-US" sz="1100" dirty="0" smtClean="0">
                <a:solidFill>
                  <a:srgbClr val="FF0000"/>
                </a:solidFill>
              </a:rPr>
              <a:t> 8 </a:t>
            </a:r>
            <a:r>
              <a:rPr lang="en-US" sz="1100" dirty="0" smtClean="0">
                <a:solidFill>
                  <a:srgbClr val="FF0000"/>
                </a:solidFill>
              </a:rPr>
              <a:t>pin </a:t>
            </a:r>
            <a:r>
              <a:rPr lang="en-US" sz="1100" dirty="0" err="1" smtClean="0">
                <a:solidFill>
                  <a:srgbClr val="FF0000"/>
                </a:solidFill>
              </a:rPr>
              <a:t>koyup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da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uzun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islemlerle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ugrastik</a:t>
            </a:r>
            <a:r>
              <a:rPr lang="en-US" sz="1100" dirty="0" smtClean="0">
                <a:solidFill>
                  <a:srgbClr val="FF0000"/>
                </a:solidFill>
              </a:rPr>
              <a:t>? Bu durum </a:t>
            </a:r>
            <a:r>
              <a:rPr lang="en-US" sz="1100" dirty="0" err="1" smtClean="0">
                <a:solidFill>
                  <a:srgbClr val="FF0000"/>
                </a:solidFill>
              </a:rPr>
              <a:t>tamamen</a:t>
            </a:r>
            <a:r>
              <a:rPr lang="en-US" sz="1100" dirty="0" smtClean="0">
                <a:solidFill>
                  <a:srgbClr val="FF0000"/>
                </a:solidFill>
              </a:rPr>
              <a:t> 8237’yi </a:t>
            </a:r>
            <a:r>
              <a:rPr lang="en-US" sz="1100" dirty="0" err="1" smtClean="0">
                <a:solidFill>
                  <a:srgbClr val="FF0000"/>
                </a:solidFill>
              </a:rPr>
              <a:t>tasarlayan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kisinin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kararidir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Maliyetten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boyuttan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kacmak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</a:t>
            </a:r>
            <a:r>
              <a:rPr lang="en-US" sz="1100" dirty="0" smtClean="0">
                <a:solidFill>
                  <a:srgbClr val="FF0000"/>
                </a:solidFill>
              </a:rPr>
              <a:t> 16 pin </a:t>
            </a:r>
            <a:r>
              <a:rPr lang="en-US" sz="1100" dirty="0" err="1" smtClean="0">
                <a:solidFill>
                  <a:srgbClr val="FF0000"/>
                </a:solidFill>
              </a:rPr>
              <a:t>yerine</a:t>
            </a:r>
            <a:r>
              <a:rPr lang="en-US" sz="1100" dirty="0" smtClean="0">
                <a:solidFill>
                  <a:srgbClr val="FF0000"/>
                </a:solidFill>
              </a:rPr>
              <a:t> 8 pin </a:t>
            </a:r>
            <a:r>
              <a:rPr lang="en-US" sz="1100" dirty="0" err="1" smtClean="0">
                <a:solidFill>
                  <a:srgbClr val="FF0000"/>
                </a:solidFill>
              </a:rPr>
              <a:t>kullanip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islemleri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uygulamistir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demekki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boyle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daha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uygun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oluyordu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fiyat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olarak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tabiki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boyut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olarak</a:t>
            </a:r>
            <a:r>
              <a:rPr lang="en-US" sz="1100" dirty="0" smtClean="0">
                <a:solidFill>
                  <a:srgbClr val="FF0000"/>
                </a:solidFill>
              </a:rPr>
              <a:t> da. </a:t>
            </a:r>
          </a:p>
          <a:p>
            <a:r>
              <a:rPr lang="en-US" sz="1100" dirty="0" err="1" smtClean="0">
                <a:solidFill>
                  <a:srgbClr val="FF0000"/>
                </a:solidFill>
              </a:rPr>
              <a:t>Mesela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dusunecek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olursaniz</a:t>
            </a:r>
            <a:r>
              <a:rPr lang="en-US" sz="1100" dirty="0" smtClean="0">
                <a:solidFill>
                  <a:srgbClr val="FF0000"/>
                </a:solidFill>
              </a:rPr>
              <a:t> 16 pin </a:t>
            </a:r>
            <a:r>
              <a:rPr lang="en-US" sz="1100" dirty="0" err="1" smtClean="0">
                <a:solidFill>
                  <a:srgbClr val="FF0000"/>
                </a:solidFill>
              </a:rPr>
              <a:t>yerine</a:t>
            </a:r>
            <a:r>
              <a:rPr lang="en-US" sz="1100" dirty="0" smtClean="0">
                <a:solidFill>
                  <a:srgbClr val="FF0000"/>
                </a:solidFill>
              </a:rPr>
              <a:t> 8 pin </a:t>
            </a:r>
            <a:r>
              <a:rPr lang="en-US" sz="1100" dirty="0" err="1" smtClean="0">
                <a:solidFill>
                  <a:srgbClr val="FF0000"/>
                </a:solidFill>
              </a:rPr>
              <a:t>olmasi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performansi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etkiler</a:t>
            </a:r>
            <a:r>
              <a:rPr lang="en-US" sz="1100" dirty="0" smtClean="0">
                <a:solidFill>
                  <a:srgbClr val="FF0000"/>
                </a:solidFill>
              </a:rPr>
              <a:t> mi? Eger </a:t>
            </a:r>
            <a:r>
              <a:rPr lang="en-US" sz="1100" dirty="0" err="1" smtClean="0">
                <a:solidFill>
                  <a:srgbClr val="FF0000"/>
                </a:solidFill>
              </a:rPr>
              <a:t>surekli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gidip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latch’e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anlamli</a:t>
            </a:r>
            <a:r>
              <a:rPr lang="en-US" sz="1100" dirty="0" smtClean="0">
                <a:solidFill>
                  <a:srgbClr val="FF0000"/>
                </a:solidFill>
              </a:rPr>
              <a:t> 8 </a:t>
            </a:r>
            <a:r>
              <a:rPr lang="en-US" sz="1100" dirty="0" err="1" smtClean="0">
                <a:solidFill>
                  <a:srgbClr val="FF0000"/>
                </a:solidFill>
              </a:rPr>
              <a:t>biti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yazsaydik</a:t>
            </a:r>
            <a:r>
              <a:rPr lang="en-US" sz="1100" dirty="0" smtClean="0">
                <a:solidFill>
                  <a:srgbClr val="FF0000"/>
                </a:solidFill>
              </a:rPr>
              <a:t> evet </a:t>
            </a:r>
            <a:r>
              <a:rPr lang="en-US" sz="1100" dirty="0" err="1" smtClean="0">
                <a:solidFill>
                  <a:srgbClr val="FF0000"/>
                </a:solidFill>
              </a:rPr>
              <a:t>buyuk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performans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sorunumuz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olurdu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fakat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boyle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sey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yapmamiza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gerek</a:t>
            </a:r>
            <a:r>
              <a:rPr lang="en-US" sz="1100" dirty="0" smtClean="0">
                <a:solidFill>
                  <a:srgbClr val="FF0000"/>
                </a:solidFill>
              </a:rPr>
              <a:t> yok. </a:t>
            </a:r>
            <a:r>
              <a:rPr lang="en-US" sz="1100" dirty="0" err="1" smtClean="0">
                <a:solidFill>
                  <a:srgbClr val="FF0000"/>
                </a:solidFill>
              </a:rPr>
              <a:t>Cunku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dusunecek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olursaniz</a:t>
            </a:r>
            <a:r>
              <a:rPr lang="en-US" sz="1100" dirty="0" smtClean="0">
                <a:solidFill>
                  <a:srgbClr val="FF0000"/>
                </a:solidFill>
              </a:rPr>
              <a:t>. 16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var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mesela</a:t>
            </a:r>
            <a:r>
              <a:rPr lang="en-US" sz="1100" dirty="0" smtClean="0">
                <a:solidFill>
                  <a:srgbClr val="FF0000"/>
                </a:solidFill>
              </a:rPr>
              <a:t> 0111111100000000 </a:t>
            </a:r>
            <a:r>
              <a:rPr lang="en-US" sz="1100" dirty="0" err="1" smtClean="0">
                <a:solidFill>
                  <a:srgbClr val="FF0000"/>
                </a:solidFill>
              </a:rPr>
              <a:t>soyle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sey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Simdi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gidip</a:t>
            </a:r>
            <a:r>
              <a:rPr lang="en-US" sz="1100" dirty="0" smtClean="0">
                <a:solidFill>
                  <a:srgbClr val="FF0000"/>
                </a:solidFill>
              </a:rPr>
              <a:t> 01111111 </a:t>
            </a:r>
            <a:r>
              <a:rPr lang="en-US" sz="1100" dirty="0" err="1" smtClean="0">
                <a:solidFill>
                  <a:srgbClr val="FF0000"/>
                </a:solidFill>
              </a:rPr>
              <a:t>kismini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8 </a:t>
            </a:r>
            <a:r>
              <a:rPr lang="en-US" sz="1100" dirty="0" err="1" smtClean="0">
                <a:solidFill>
                  <a:srgbClr val="FF0000"/>
                </a:solidFill>
              </a:rPr>
              <a:t>biti</a:t>
            </a:r>
            <a:r>
              <a:rPr lang="en-US" sz="1100" dirty="0" smtClean="0">
                <a:solidFill>
                  <a:srgbClr val="FF0000"/>
                </a:solidFill>
              </a:rPr>
              <a:t> biz </a:t>
            </a:r>
            <a:r>
              <a:rPr lang="en-US" sz="1100" dirty="0" err="1" smtClean="0">
                <a:solidFill>
                  <a:srgbClr val="FF0000"/>
                </a:solidFill>
              </a:rPr>
              <a:t>latch’e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yazdik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Daha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sonra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</a:t>
            </a:r>
            <a:r>
              <a:rPr lang="en-US" sz="1100" dirty="0" smtClean="0">
                <a:solidFill>
                  <a:srgbClr val="FF0000"/>
                </a:solidFill>
              </a:rPr>
              <a:t> current register </a:t>
            </a:r>
            <a:r>
              <a:rPr lang="en-US" sz="1100" dirty="0" err="1" smtClean="0">
                <a:solidFill>
                  <a:srgbClr val="FF0000"/>
                </a:solidFill>
              </a:rPr>
              <a:t>diye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bahsettik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daha</a:t>
            </a:r>
            <a:r>
              <a:rPr lang="en-US" sz="1100" dirty="0" smtClean="0">
                <a:solidFill>
                  <a:srgbClr val="FF0000"/>
                </a:solidFill>
              </a:rPr>
              <a:t> once </a:t>
            </a:r>
            <a:r>
              <a:rPr lang="en-US" sz="1100" dirty="0" err="1" smtClean="0">
                <a:solidFill>
                  <a:srgbClr val="FF0000"/>
                </a:solidFill>
              </a:rPr>
              <a:t>hatirlarsaniz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surekli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ilerleyecek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sonraki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degerini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gosterecek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surekli</a:t>
            </a:r>
            <a:r>
              <a:rPr lang="en-US" sz="1100" dirty="0" smtClean="0">
                <a:solidFill>
                  <a:srgbClr val="FF0000"/>
                </a:solidFill>
              </a:rPr>
              <a:t>. Bu </a:t>
            </a:r>
            <a:r>
              <a:rPr lang="en-US" sz="1100" dirty="0" err="1" smtClean="0">
                <a:solidFill>
                  <a:srgbClr val="FF0000"/>
                </a:solidFill>
              </a:rPr>
              <a:t>durumda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anlamsiz</a:t>
            </a:r>
            <a:r>
              <a:rPr lang="en-US" sz="1100" dirty="0" smtClean="0">
                <a:solidFill>
                  <a:srgbClr val="FF0000"/>
                </a:solidFill>
              </a:rPr>
              <a:t> 8 bit 00000001 </a:t>
            </a:r>
            <a:r>
              <a:rPr lang="en-US" sz="1100" dirty="0" err="1" smtClean="0">
                <a:solidFill>
                  <a:srgbClr val="FF0000"/>
                </a:solidFill>
              </a:rPr>
              <a:t>olacak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mesela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sonra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</a:t>
            </a:r>
            <a:r>
              <a:rPr lang="en-US" sz="1100" dirty="0" smtClean="0">
                <a:solidFill>
                  <a:srgbClr val="FF0000"/>
                </a:solidFill>
              </a:rPr>
              <a:t> 00000010 </a:t>
            </a:r>
            <a:r>
              <a:rPr lang="en-US" sz="1100" dirty="0" err="1" smtClean="0">
                <a:solidFill>
                  <a:srgbClr val="FF0000"/>
                </a:solidFill>
              </a:rPr>
              <a:t>olacak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</a:t>
            </a:r>
            <a:r>
              <a:rPr lang="en-US" sz="1100" dirty="0" smtClean="0">
                <a:solidFill>
                  <a:srgbClr val="FF0000"/>
                </a:solidFill>
              </a:rPr>
              <a:t> 0 – 1 – 2 – 3 </a:t>
            </a:r>
            <a:r>
              <a:rPr lang="en-US" sz="1100" dirty="0" err="1" smtClean="0">
                <a:solidFill>
                  <a:srgbClr val="FF0000"/>
                </a:solidFill>
              </a:rPr>
              <a:t>falan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sekilde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ilerleyecek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ama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ilerlerken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herhangi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sekilde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anlamli</a:t>
            </a:r>
            <a:r>
              <a:rPr lang="en-US" sz="1100" dirty="0" smtClean="0">
                <a:solidFill>
                  <a:srgbClr val="FF0000"/>
                </a:solidFill>
              </a:rPr>
              <a:t> 8 bit </a:t>
            </a:r>
            <a:r>
              <a:rPr lang="en-US" sz="1100" dirty="0" err="1" smtClean="0">
                <a:solidFill>
                  <a:srgbClr val="FF0000"/>
                </a:solidFill>
              </a:rPr>
              <a:t>degismedigi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bizim</a:t>
            </a:r>
            <a:r>
              <a:rPr lang="en-US" sz="1100" dirty="0" smtClean="0">
                <a:solidFill>
                  <a:srgbClr val="FF0000"/>
                </a:solidFill>
              </a:rPr>
              <a:t> her </a:t>
            </a:r>
            <a:r>
              <a:rPr lang="en-US" sz="1100" dirty="0" err="1" smtClean="0">
                <a:solidFill>
                  <a:srgbClr val="FF0000"/>
                </a:solidFill>
              </a:rPr>
              <a:t>seferinde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latch’e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yazmamiza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gerek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yoktur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demek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anlamsiz</a:t>
            </a:r>
            <a:r>
              <a:rPr lang="en-US" sz="1100" dirty="0" smtClean="0">
                <a:solidFill>
                  <a:srgbClr val="FF0000"/>
                </a:solidFill>
              </a:rPr>
              <a:t> 8 </a:t>
            </a:r>
            <a:r>
              <a:rPr lang="en-US" sz="1100" dirty="0" err="1" smtClean="0">
                <a:solidFill>
                  <a:srgbClr val="FF0000"/>
                </a:solidFill>
              </a:rPr>
              <a:t>bitin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hepsi</a:t>
            </a:r>
            <a:r>
              <a:rPr lang="en-US" sz="1100" dirty="0" smtClean="0">
                <a:solidFill>
                  <a:srgbClr val="FF0000"/>
                </a:solidFill>
              </a:rPr>
              <a:t> 1 </a:t>
            </a:r>
            <a:r>
              <a:rPr lang="en-US" sz="1100" dirty="0" err="1" smtClean="0">
                <a:solidFill>
                  <a:srgbClr val="FF0000"/>
                </a:solidFill>
              </a:rPr>
              <a:t>oldugunda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anlamli</a:t>
            </a:r>
            <a:r>
              <a:rPr lang="en-US" sz="1100" dirty="0" smtClean="0">
                <a:solidFill>
                  <a:srgbClr val="FF0000"/>
                </a:solidFill>
              </a:rPr>
              <a:t> 8 bit </a:t>
            </a:r>
            <a:r>
              <a:rPr lang="en-US" sz="1100" dirty="0" err="1" smtClean="0">
                <a:solidFill>
                  <a:srgbClr val="FF0000"/>
                </a:solidFill>
              </a:rPr>
              <a:t>degeri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degisir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durumda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8 </a:t>
            </a:r>
            <a:r>
              <a:rPr lang="en-US" sz="1100" dirty="0" err="1" smtClean="0">
                <a:solidFill>
                  <a:srgbClr val="FF0000"/>
                </a:solidFill>
              </a:rPr>
              <a:t>anlamli</a:t>
            </a:r>
            <a:r>
              <a:rPr lang="en-US" sz="1100" dirty="0" smtClean="0">
                <a:solidFill>
                  <a:srgbClr val="FF0000"/>
                </a:solidFill>
              </a:rPr>
              <a:t> bit </a:t>
            </a:r>
            <a:r>
              <a:rPr lang="en-US" sz="1100" dirty="0" err="1" smtClean="0">
                <a:solidFill>
                  <a:srgbClr val="FF0000"/>
                </a:solidFill>
              </a:rPr>
              <a:t>tekrardan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latch’e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gonderilir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98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86836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8237A DMA </a:t>
            </a:r>
            <a:r>
              <a:rPr lang="tr-TR" dirty="0" smtClean="0">
                <a:solidFill>
                  <a:srgbClr val="0070C0"/>
                </a:solidFill>
              </a:rPr>
              <a:t>Denetleyicisi (devam)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4000" b="1" dirty="0">
                <a:solidFill>
                  <a:srgbClr val="FF0000"/>
                </a:solidFill>
              </a:rPr>
              <a:t>Adresleme </a:t>
            </a:r>
            <a:r>
              <a:rPr lang="tr-TR" sz="4000" b="1" dirty="0" smtClean="0">
                <a:solidFill>
                  <a:srgbClr val="FF0000"/>
                </a:solidFill>
              </a:rPr>
              <a:t>Mekanizması </a:t>
            </a:r>
            <a:r>
              <a:rPr lang="tr-TR" sz="4000" b="1" dirty="0">
                <a:solidFill>
                  <a:srgbClr val="FF0000"/>
                </a:solidFill>
              </a:rPr>
              <a:t>(devam</a:t>
            </a:r>
            <a:r>
              <a:rPr lang="tr-TR" sz="4000" b="1" dirty="0" smtClean="0">
                <a:solidFill>
                  <a:srgbClr val="FF0000"/>
                </a:solidFill>
              </a:rPr>
              <a:t>):</a:t>
            </a:r>
          </a:p>
          <a:p>
            <a:r>
              <a:rPr lang="tr-TR" b="1" dirty="0" smtClean="0"/>
              <a:t>DMA Segment Taşması (</a:t>
            </a:r>
            <a:r>
              <a:rPr lang="tr-TR" b="1" dirty="0" err="1" smtClean="0"/>
              <a:t>Overflow</a:t>
            </a:r>
            <a:r>
              <a:rPr lang="tr-TR" b="1" dirty="0" smtClean="0"/>
              <a:t>):</a:t>
            </a:r>
            <a:endParaRPr lang="en-US" b="1" dirty="0" smtClean="0"/>
          </a:p>
          <a:p>
            <a:r>
              <a:rPr lang="en-US" b="1" dirty="0" smtClean="0"/>
              <a:t>8237 her </a:t>
            </a:r>
            <a:r>
              <a:rPr lang="en-US" b="1" dirty="0" err="1" smtClean="0"/>
              <a:t>sayfayi</a:t>
            </a:r>
            <a:r>
              <a:rPr lang="en-US" b="1" dirty="0" smtClean="0"/>
              <a:t> </a:t>
            </a:r>
            <a:r>
              <a:rPr lang="en-US" b="1" dirty="0" err="1" smtClean="0"/>
              <a:t>bellek</a:t>
            </a:r>
            <a:r>
              <a:rPr lang="en-US" b="1" dirty="0" smtClean="0"/>
              <a:t> </a:t>
            </a:r>
            <a:r>
              <a:rPr lang="en-US" b="1" dirty="0" err="1" smtClean="0"/>
              <a:t>olarak</a:t>
            </a:r>
            <a:r>
              <a:rPr lang="en-US" b="1" dirty="0" smtClean="0"/>
              <a:t> </a:t>
            </a:r>
            <a:r>
              <a:rPr lang="en-US" b="1" dirty="0" err="1" smtClean="0"/>
              <a:t>gorur</a:t>
            </a:r>
            <a:r>
              <a:rPr lang="en-US" b="1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IBM AT mimarisinde bellek her biri </a:t>
            </a:r>
            <a:r>
              <a:rPr lang="tr-TR" b="1" dirty="0" smtClean="0"/>
              <a:t>64k</a:t>
            </a:r>
            <a:r>
              <a:rPr lang="tr-TR" dirty="0" smtClean="0"/>
              <a:t> boyutunda sayfalara (segment) ayrılır</a:t>
            </a:r>
          </a:p>
          <a:p>
            <a:pPr lvl="2"/>
            <a:r>
              <a:rPr lang="tr-TR" dirty="0" smtClean="0"/>
              <a:t>‘DMA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Latch</a:t>
            </a:r>
            <a:r>
              <a:rPr lang="tr-TR" dirty="0" smtClean="0"/>
              <a:t>’ ve A0-A7 adres </a:t>
            </a:r>
            <a:r>
              <a:rPr lang="tr-TR" dirty="0" err="1" smtClean="0"/>
              <a:t>pinleri</a:t>
            </a:r>
            <a:r>
              <a:rPr lang="tr-TR" dirty="0" smtClean="0"/>
              <a:t> sayfa içerisindeki ofseti belirlerler</a:t>
            </a:r>
          </a:p>
          <a:p>
            <a:pPr lvl="2"/>
            <a:r>
              <a:rPr lang="tr-TR" dirty="0" smtClean="0"/>
              <a:t>A0-A15 adresi sadece ait olduğu sayfa içerisinde geçerlidir</a:t>
            </a:r>
          </a:p>
          <a:p>
            <a:pPr lvl="1"/>
            <a:r>
              <a:rPr lang="tr-TR" dirty="0" err="1" smtClean="0"/>
              <a:t>Segment</a:t>
            </a:r>
            <a:r>
              <a:rPr lang="tr-TR" dirty="0" smtClean="0"/>
              <a:t> taşması belli bir anda transfer edilen verinin aynı sayfa içerisindeki önceki veri üzerine yazılması durumudur</a:t>
            </a:r>
          </a:p>
          <a:p>
            <a:pPr lvl="1"/>
            <a:r>
              <a:rPr lang="tr-TR" dirty="0" smtClean="0"/>
              <a:t>DMA transferi programlanırken segment taşmasının gerçekleşmemesi garanti edilmelidir</a:t>
            </a:r>
          </a:p>
          <a:p>
            <a:pPr lvl="1"/>
            <a:r>
              <a:rPr lang="tr-TR" dirty="0" smtClean="0"/>
              <a:t>DMA denetleyici taşma durumunda herhangi bir rapor mesajı üretmez</a:t>
            </a:r>
          </a:p>
          <a:p>
            <a:pPr lvl="1"/>
            <a:r>
              <a:rPr lang="tr-TR" b="1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Başlangıç adresi olarak </a:t>
            </a:r>
            <a:r>
              <a:rPr lang="tr-TR" b="1" dirty="0" smtClean="0"/>
              <a:t>FF00h</a:t>
            </a:r>
            <a:r>
              <a:rPr lang="tr-TR" dirty="0" smtClean="0"/>
              <a:t> ve sayaç değeri olarak </a:t>
            </a:r>
            <a:r>
              <a:rPr lang="tr-TR" b="1" dirty="0" smtClean="0"/>
              <a:t>0FFFh</a:t>
            </a:r>
            <a:r>
              <a:rPr lang="tr-TR" dirty="0" smtClean="0"/>
              <a:t> (toplam transfer boyutu: </a:t>
            </a:r>
            <a:r>
              <a:rPr lang="tr-TR" b="1" dirty="0" smtClean="0"/>
              <a:t>4kbyte</a:t>
            </a:r>
            <a:r>
              <a:rPr lang="tr-TR" dirty="0" smtClean="0"/>
              <a:t>) belirlendiğinde, DMA transferi henüz sonlanmamışken adres kaydedici içeriği </a:t>
            </a:r>
            <a:r>
              <a:rPr lang="tr-TR" b="1" dirty="0" smtClean="0"/>
              <a:t>FFFFh</a:t>
            </a:r>
            <a:r>
              <a:rPr lang="tr-TR" dirty="0" smtClean="0"/>
              <a:t> değerinden </a:t>
            </a:r>
            <a:r>
              <a:rPr lang="tr-TR" b="1" dirty="0" smtClean="0"/>
              <a:t>0000h</a:t>
            </a:r>
            <a:r>
              <a:rPr lang="tr-TR" dirty="0" smtClean="0"/>
              <a:t> değerine geçer (mevcut sayaç kaydedicisi içeriği </a:t>
            </a:r>
            <a:r>
              <a:rPr lang="tr-TR" b="1" dirty="0" smtClean="0"/>
              <a:t>0F00h</a:t>
            </a:r>
            <a:r>
              <a:rPr lang="tr-TR" dirty="0" smtClean="0"/>
              <a:t> iken). Bu durumda transfer edilecek verinin kalan kısmı aynı sayfanın başından itibaren yazılır (</a:t>
            </a:r>
            <a:r>
              <a:rPr lang="tr-TR" b="1" dirty="0" smtClean="0"/>
              <a:t>overwrite</a:t>
            </a:r>
            <a:r>
              <a:rPr lang="tr-TR" dirty="0" smtClean="0"/>
              <a:t>).</a:t>
            </a:r>
            <a:endParaRPr lang="tr-T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6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tr-TR" sz="3200" dirty="0">
                <a:solidFill>
                  <a:srgbClr val="0070C0"/>
                </a:solidFill>
              </a:rPr>
              <a:t>8237A DMA </a:t>
            </a:r>
            <a:r>
              <a:rPr lang="tr-TR" sz="3200" dirty="0" smtClean="0">
                <a:solidFill>
                  <a:srgbClr val="0070C0"/>
                </a:solidFill>
              </a:rPr>
              <a:t>Denetleyicisi (devam)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3400" b="1" dirty="0" smtClean="0">
                <a:solidFill>
                  <a:srgbClr val="FF0000"/>
                </a:solidFill>
              </a:rPr>
              <a:t>Çalışma Modları:</a:t>
            </a:r>
          </a:p>
          <a:p>
            <a:r>
              <a:rPr lang="tr-TR" b="1" i="1" dirty="0" err="1" smtClean="0"/>
              <a:t>Standby</a:t>
            </a:r>
            <a:r>
              <a:rPr lang="tr-TR" b="1" dirty="0" smtClean="0"/>
              <a:t> </a:t>
            </a:r>
            <a:r>
              <a:rPr lang="tr-TR" b="1" dirty="0" err="1" smtClean="0"/>
              <a:t>Modu</a:t>
            </a:r>
            <a:endParaRPr lang="en-US" b="1" dirty="0" smtClean="0"/>
          </a:p>
          <a:p>
            <a:r>
              <a:rPr lang="en-US" b="1" dirty="0" err="1" smtClean="0"/>
              <a:t>Islemci</a:t>
            </a:r>
            <a:r>
              <a:rPr lang="en-US" b="1" dirty="0" smtClean="0"/>
              <a:t> </a:t>
            </a:r>
            <a:r>
              <a:rPr lang="en-US" b="1" dirty="0" err="1" smtClean="0"/>
              <a:t>hangi</a:t>
            </a:r>
            <a:r>
              <a:rPr lang="en-US" b="1" dirty="0" smtClean="0"/>
              <a:t> </a:t>
            </a:r>
            <a:r>
              <a:rPr lang="en-US" b="1" dirty="0" err="1" smtClean="0"/>
              <a:t>cihaza</a:t>
            </a:r>
            <a:r>
              <a:rPr lang="en-US" b="1" dirty="0" smtClean="0"/>
              <a:t> </a:t>
            </a:r>
            <a:r>
              <a:rPr lang="en-US" b="1" dirty="0" err="1" smtClean="0"/>
              <a:t>erisecekse</a:t>
            </a:r>
            <a:r>
              <a:rPr lang="en-US" b="1" dirty="0" smtClean="0"/>
              <a:t> </a:t>
            </a:r>
            <a:r>
              <a:rPr lang="en-US" b="1" dirty="0" err="1" smtClean="0"/>
              <a:t>erisecegi</a:t>
            </a:r>
            <a:r>
              <a:rPr lang="en-US" b="1" dirty="0" smtClean="0"/>
              <a:t> </a:t>
            </a:r>
            <a:r>
              <a:rPr lang="en-US" b="1" dirty="0" err="1" smtClean="0"/>
              <a:t>cihazin</a:t>
            </a:r>
            <a:r>
              <a:rPr lang="en-US" b="1" dirty="0" smtClean="0"/>
              <a:t> CS </a:t>
            </a:r>
            <a:r>
              <a:rPr lang="en-US" b="1" dirty="0" err="1" smtClean="0"/>
              <a:t>girisine</a:t>
            </a:r>
            <a:r>
              <a:rPr lang="en-US" b="1" dirty="0" smtClean="0"/>
              <a:t> </a:t>
            </a:r>
            <a:r>
              <a:rPr lang="en-US" b="1" dirty="0" err="1" smtClean="0"/>
              <a:t>sinyal</a:t>
            </a:r>
            <a:r>
              <a:rPr lang="en-US" b="1" dirty="0" smtClean="0"/>
              <a:t> </a:t>
            </a:r>
            <a:r>
              <a:rPr lang="en-US" b="1" dirty="0" err="1" smtClean="0"/>
              <a:t>gonderip</a:t>
            </a:r>
            <a:r>
              <a:rPr lang="en-US" b="1" dirty="0" smtClean="0"/>
              <a:t> </a:t>
            </a:r>
            <a:r>
              <a:rPr lang="en-US" b="1" dirty="0" err="1" smtClean="0"/>
              <a:t>aktif</a:t>
            </a:r>
            <a:r>
              <a:rPr lang="en-US" b="1" dirty="0" smtClean="0"/>
              <a:t> </a:t>
            </a:r>
            <a:r>
              <a:rPr lang="en-US" b="1" dirty="0" err="1" smtClean="0"/>
              <a:t>yapar</a:t>
            </a:r>
            <a:r>
              <a:rPr lang="en-US" b="1" dirty="0" smtClean="0"/>
              <a:t>. CS </a:t>
            </a:r>
            <a:r>
              <a:rPr lang="en-US" b="1" dirty="0" err="1" smtClean="0"/>
              <a:t>girisleri</a:t>
            </a:r>
            <a:r>
              <a:rPr lang="en-US" b="1" dirty="0" smtClean="0"/>
              <a:t> </a:t>
            </a:r>
            <a:r>
              <a:rPr lang="en-US" b="1" dirty="0" err="1" smtClean="0"/>
              <a:t>adres</a:t>
            </a:r>
            <a:r>
              <a:rPr lang="en-US" b="1" dirty="0" smtClean="0"/>
              <a:t> </a:t>
            </a:r>
            <a:r>
              <a:rPr lang="en-US" b="1" dirty="0" err="1" smtClean="0"/>
              <a:t>bitlerinden</a:t>
            </a:r>
            <a:r>
              <a:rPr lang="en-US" b="1" dirty="0" smtClean="0"/>
              <a:t> </a:t>
            </a:r>
            <a:r>
              <a:rPr lang="en-US" b="1" dirty="0" err="1" smtClean="0"/>
              <a:t>uretilir</a:t>
            </a:r>
            <a:r>
              <a:rPr lang="en-US" b="1" dirty="0" smtClean="0"/>
              <a:t>. </a:t>
            </a:r>
            <a:r>
              <a:rPr lang="en-US" b="1" dirty="0" err="1" smtClean="0"/>
              <a:t>Adreslerin</a:t>
            </a:r>
            <a:r>
              <a:rPr lang="en-US" b="1" dirty="0" smtClean="0"/>
              <a:t> </a:t>
            </a:r>
            <a:r>
              <a:rPr lang="en-US" b="1" dirty="0" err="1" smtClean="0"/>
              <a:t>benzersiz</a:t>
            </a:r>
            <a:r>
              <a:rPr lang="en-US" b="1" dirty="0" smtClean="0"/>
              <a:t> </a:t>
            </a:r>
            <a:r>
              <a:rPr lang="en-US" b="1" dirty="0" err="1" smtClean="0"/>
              <a:t>oldugu</a:t>
            </a:r>
            <a:r>
              <a:rPr lang="en-US" b="1" dirty="0" smtClean="0"/>
              <a:t> </a:t>
            </a:r>
            <a:r>
              <a:rPr lang="en-US" b="1" dirty="0" err="1" smtClean="0"/>
              <a:t>gibi</a:t>
            </a:r>
            <a:r>
              <a:rPr lang="en-US" b="1" dirty="0" smtClean="0"/>
              <a:t> </a:t>
            </a:r>
            <a:r>
              <a:rPr lang="en-US" b="1" dirty="0" err="1" smtClean="0"/>
              <a:t>bu</a:t>
            </a:r>
            <a:r>
              <a:rPr lang="en-US" b="1" dirty="0" smtClean="0"/>
              <a:t> </a:t>
            </a:r>
            <a:r>
              <a:rPr lang="en-US" b="1" dirty="0" err="1" smtClean="0"/>
              <a:t>sayede</a:t>
            </a:r>
            <a:r>
              <a:rPr lang="en-US" b="1" dirty="0" smtClean="0"/>
              <a:t> her </a:t>
            </a:r>
            <a:r>
              <a:rPr lang="en-US" b="1" dirty="0" err="1" smtClean="0"/>
              <a:t>cihazin</a:t>
            </a:r>
            <a:r>
              <a:rPr lang="en-US" b="1" dirty="0" smtClean="0"/>
              <a:t> CS </a:t>
            </a:r>
            <a:r>
              <a:rPr lang="en-US" b="1" dirty="0" err="1" smtClean="0"/>
              <a:t>girisleri</a:t>
            </a:r>
            <a:r>
              <a:rPr lang="en-US" b="1" dirty="0" smtClean="0"/>
              <a:t> de </a:t>
            </a:r>
            <a:r>
              <a:rPr lang="en-US" b="1" dirty="0" err="1" smtClean="0"/>
              <a:t>benzersizdir</a:t>
            </a:r>
            <a:r>
              <a:rPr lang="en-US" b="1" dirty="0" smtClean="0"/>
              <a:t>.</a:t>
            </a:r>
            <a:endParaRPr lang="tr-TR" b="1" dirty="0" smtClean="0"/>
          </a:p>
          <a:p>
            <a:pPr lvl="1"/>
            <a:r>
              <a:rPr lang="tr-TR" dirty="0" smtClean="0"/>
              <a:t>Bu modda her bir saat darbesinde </a:t>
            </a:r>
            <a:r>
              <a:rPr lang="tr-TR" b="1" dirty="0" smtClean="0"/>
              <a:t>NOT(CS</a:t>
            </a:r>
            <a:r>
              <a:rPr lang="en-US" b="1" dirty="0" smtClean="0"/>
              <a:t> - </a:t>
            </a:r>
            <a:r>
              <a:rPr lang="en-US" b="1" dirty="0" err="1" smtClean="0"/>
              <a:t>ChipSelect</a:t>
            </a:r>
            <a:r>
              <a:rPr lang="tr-TR" b="1" dirty="0" smtClean="0"/>
              <a:t>)</a:t>
            </a:r>
            <a:r>
              <a:rPr lang="tr-TR" dirty="0" smtClean="0"/>
              <a:t> girişinin aktif olup olmadığı kontrol edilerek CPU ‘nun kaydedicilere erişmeye çalışıp çalışmadığı belirlenir</a:t>
            </a:r>
          </a:p>
          <a:p>
            <a:pPr lvl="2"/>
            <a:r>
              <a:rPr lang="tr-TR" b="1" dirty="0" smtClean="0"/>
              <a:t>NOT(CS)</a:t>
            </a:r>
            <a:r>
              <a:rPr lang="tr-TR" dirty="0" smtClean="0"/>
              <a:t> girişi alçak aktif ise CPU ‘dan kaydedici adres bilgisi beklenir (</a:t>
            </a:r>
            <a:r>
              <a:rPr lang="tr-TR" b="1" dirty="0" smtClean="0"/>
              <a:t>A0-A3</a:t>
            </a:r>
            <a:r>
              <a:rPr lang="tr-TR" dirty="0" smtClean="0"/>
              <a:t> giriş pinleri aracılığıyla)</a:t>
            </a:r>
          </a:p>
          <a:p>
            <a:pPr lvl="2"/>
            <a:r>
              <a:rPr lang="tr-TR" dirty="0" smtClean="0"/>
              <a:t>Kaydedici üzerinde yapılacak işlemin türüne (okuma ya da yazma) göre </a:t>
            </a:r>
            <a:r>
              <a:rPr lang="tr-TR" b="1" dirty="0" smtClean="0"/>
              <a:t>D0-D7</a:t>
            </a:r>
            <a:r>
              <a:rPr lang="tr-TR" dirty="0" smtClean="0"/>
              <a:t> veri hattı okunur ya da kaydedici içeriğiyle sürülür</a:t>
            </a:r>
          </a:p>
          <a:p>
            <a:pPr lvl="2"/>
            <a:r>
              <a:rPr lang="tr-TR" dirty="0" smtClean="0"/>
              <a:t>16 bit ‘lik kaydedici içeriklerinin 8 bit ‘lik veri yolu (</a:t>
            </a:r>
            <a:r>
              <a:rPr lang="tr-TR" b="1" dirty="0" smtClean="0"/>
              <a:t>D0-D7</a:t>
            </a:r>
            <a:r>
              <a:rPr lang="tr-TR" dirty="0" smtClean="0"/>
              <a:t>) aracılığıyla okunabilmesi ya da yazılabilmesi için kaydedicinin anlamlı ve anlamsız yarılarını yetkilendirmeye yarayan bir </a:t>
            </a:r>
            <a:r>
              <a:rPr lang="tr-TR" b="1" dirty="0" smtClean="0"/>
              <a:t>flip-flop</a:t>
            </a:r>
            <a:r>
              <a:rPr lang="tr-TR" dirty="0" smtClean="0"/>
              <a:t> kullanılır (önce anlamsız bayt, ardından anlamlı bayt üzerinde işlem yapılır)</a:t>
            </a:r>
          </a:p>
          <a:p>
            <a:pPr lvl="3"/>
            <a:r>
              <a:rPr lang="tr-TR" dirty="0" smtClean="0"/>
              <a:t>Kaydedici üzerinde herhangi bir okuma ya da yazma işlemi gerçekleştirmeden önce flip-flop resetlenmelidir</a:t>
            </a:r>
          </a:p>
          <a:p>
            <a:pPr lvl="1"/>
            <a:r>
              <a:rPr lang="tr-TR" dirty="0" smtClean="0"/>
              <a:t>Ayrıca her bir saat darbesinde harici cihazlardan herhangi bir DMA servis isteğinin gelip gelmediğini belirlemek amacıyla </a:t>
            </a:r>
            <a:r>
              <a:rPr lang="tr-TR" b="1" dirty="0" smtClean="0"/>
              <a:t>DREQ</a:t>
            </a:r>
            <a:r>
              <a:rPr lang="tr-TR" dirty="0" smtClean="0"/>
              <a:t> girişleri kontrol edilir</a:t>
            </a:r>
          </a:p>
          <a:p>
            <a:pPr lvl="2"/>
            <a:r>
              <a:rPr lang="tr-TR" dirty="0" smtClean="0"/>
              <a:t>Maskelenmemiş bir DMA kanalını kullanan bir servis isteğinin algılanması durumunda </a:t>
            </a:r>
            <a:r>
              <a:rPr lang="tr-TR" b="1" dirty="0" smtClean="0"/>
              <a:t>HRQ</a:t>
            </a:r>
            <a:r>
              <a:rPr lang="tr-TR" dirty="0" smtClean="0"/>
              <a:t> pini aktif yapılarak sistem bus ‘ın kontrolü CPU ‘dan talep edilir</a:t>
            </a:r>
          </a:p>
          <a:p>
            <a:pPr lvl="2"/>
            <a:r>
              <a:rPr lang="tr-TR" b="1" dirty="0" smtClean="0"/>
              <a:t>HLDA</a:t>
            </a:r>
            <a:r>
              <a:rPr lang="tr-TR" dirty="0" smtClean="0"/>
              <a:t> sinyalinin CPU tarafından aktif yapılıp sistem bus ‘ın DMA denetleyicinin kontrolüne verilmesinin ardından </a:t>
            </a:r>
            <a:r>
              <a:rPr lang="tr-TR" b="1" i="1" dirty="0" smtClean="0"/>
              <a:t>aktif moda </a:t>
            </a:r>
            <a:r>
              <a:rPr lang="tr-TR" dirty="0" smtClean="0"/>
              <a:t>geçilir ve DMA transferi başlar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453242" y="483513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FF0000"/>
                </a:solidFill>
              </a:rPr>
              <a:t>Bilgisayari</a:t>
            </a:r>
            <a:r>
              <a:rPr lang="en-US" sz="1100" b="1" dirty="0" smtClean="0">
                <a:solidFill>
                  <a:srgbClr val="FF0000"/>
                </a:solidFill>
              </a:rPr>
              <a:t> ilk </a:t>
            </a:r>
            <a:r>
              <a:rPr lang="en-US" sz="1100" b="1" dirty="0" err="1" smtClean="0">
                <a:solidFill>
                  <a:srgbClr val="FF0000"/>
                </a:solidFill>
              </a:rPr>
              <a:t>actiginda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herseyden</a:t>
            </a:r>
            <a:r>
              <a:rPr lang="en-US" sz="1100" b="1" dirty="0" smtClean="0">
                <a:solidFill>
                  <a:srgbClr val="FF0000"/>
                </a:solidFill>
              </a:rPr>
              <a:t> once </a:t>
            </a:r>
            <a:r>
              <a:rPr lang="en-US" sz="1100" b="1" dirty="0" err="1" smtClean="0">
                <a:solidFill>
                  <a:srgbClr val="FF0000"/>
                </a:solidFill>
              </a:rPr>
              <a:t>bir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kere</a:t>
            </a:r>
            <a:r>
              <a:rPr lang="en-US" sz="1100" b="1" dirty="0" smtClean="0">
                <a:solidFill>
                  <a:srgbClr val="FF0000"/>
                </a:solidFill>
              </a:rPr>
              <a:t> 8237’nin </a:t>
            </a:r>
            <a:r>
              <a:rPr lang="en-US" sz="1100" b="1" dirty="0" err="1" smtClean="0">
                <a:solidFill>
                  <a:srgbClr val="FF0000"/>
                </a:solidFill>
              </a:rPr>
              <a:t>programlanmasi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acilmasi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gereklidir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ki</a:t>
            </a:r>
            <a:r>
              <a:rPr lang="en-US" sz="1100" b="1" dirty="0" smtClean="0">
                <a:solidFill>
                  <a:srgbClr val="FF0000"/>
                </a:solidFill>
              </a:rPr>
              <a:t> transfer cart curt </a:t>
            </a:r>
            <a:r>
              <a:rPr lang="en-US" sz="1100" b="1" dirty="0" err="1" smtClean="0">
                <a:solidFill>
                  <a:srgbClr val="FF0000"/>
                </a:solidFill>
              </a:rPr>
              <a:t>ondan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sonra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gerceklesebilsin</a:t>
            </a:r>
            <a:r>
              <a:rPr lang="en-US" sz="1100" b="1" dirty="0" smtClean="0">
                <a:solidFill>
                  <a:srgbClr val="FF0000"/>
                </a:solidFill>
              </a:rPr>
              <a:t>. (STAND-BY MODU)</a:t>
            </a:r>
          </a:p>
        </p:txBody>
      </p:sp>
    </p:spTree>
    <p:extLst>
      <p:ext uri="{BB962C8B-B14F-4D97-AF65-F5344CB8AC3E}">
        <p14:creationId xmlns:p14="http://schemas.microsoft.com/office/powerpoint/2010/main" val="122096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tr-TR" sz="3200" dirty="0">
                <a:solidFill>
                  <a:srgbClr val="0070C0"/>
                </a:solidFill>
              </a:rPr>
              <a:t>8237A DMA </a:t>
            </a:r>
            <a:r>
              <a:rPr lang="tr-TR" sz="3200" dirty="0" smtClean="0">
                <a:solidFill>
                  <a:srgbClr val="0070C0"/>
                </a:solidFill>
              </a:rPr>
              <a:t>Denetleyicisi (devam)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3400" b="1" dirty="0" smtClean="0">
                <a:solidFill>
                  <a:srgbClr val="FF0000"/>
                </a:solidFill>
              </a:rPr>
              <a:t>Çalışma Modları (devam):</a:t>
            </a:r>
          </a:p>
          <a:p>
            <a:r>
              <a:rPr lang="tr-TR" b="1" dirty="0" smtClean="0"/>
              <a:t>Aktif</a:t>
            </a:r>
            <a:r>
              <a:rPr lang="tr-TR" b="1" i="1" dirty="0" smtClean="0"/>
              <a:t> </a:t>
            </a:r>
            <a:r>
              <a:rPr lang="tr-TR" b="1" dirty="0" err="1" smtClean="0"/>
              <a:t>Mod</a:t>
            </a:r>
            <a:r>
              <a:rPr lang="en-US" b="1" dirty="0" smtClean="0"/>
              <a:t> (Transfer </a:t>
            </a:r>
            <a:r>
              <a:rPr lang="en-US" b="1" dirty="0" err="1" smtClean="0"/>
              <a:t>basladi</a:t>
            </a:r>
            <a:r>
              <a:rPr lang="en-US" b="1" dirty="0"/>
              <a:t> </a:t>
            </a:r>
            <a:r>
              <a:rPr lang="en-US" b="1" dirty="0" smtClean="0"/>
              <a:t>STAND-BY </a:t>
            </a:r>
            <a:r>
              <a:rPr lang="en-US" b="1" dirty="0" err="1" smtClean="0"/>
              <a:t>modunda</a:t>
            </a:r>
            <a:r>
              <a:rPr lang="en-US" b="1" dirty="0" smtClean="0"/>
              <a:t> </a:t>
            </a:r>
            <a:r>
              <a:rPr lang="en-US" b="1" dirty="0" err="1" smtClean="0"/>
              <a:t>burda</a:t>
            </a:r>
            <a:r>
              <a:rPr lang="en-US" b="1" dirty="0" smtClean="0"/>
              <a:t> transfer </a:t>
            </a:r>
            <a:r>
              <a:rPr lang="en-US" b="1" dirty="0" err="1" smtClean="0"/>
              <a:t>surecde</a:t>
            </a:r>
            <a:r>
              <a:rPr lang="en-US" b="1" dirty="0" smtClean="0"/>
              <a:t> </a:t>
            </a:r>
            <a:r>
              <a:rPr lang="en-US" b="1" dirty="0" err="1" smtClean="0"/>
              <a:t>yani</a:t>
            </a:r>
            <a:r>
              <a:rPr lang="en-US" b="1" dirty="0" smtClean="0"/>
              <a:t> </a:t>
            </a:r>
            <a:r>
              <a:rPr lang="en-US" b="1" dirty="0" err="1" smtClean="0"/>
              <a:t>gerceklesiyor</a:t>
            </a:r>
            <a:r>
              <a:rPr lang="en-US" b="1" dirty="0"/>
              <a:t>)</a:t>
            </a:r>
            <a:endParaRPr lang="tr-TR" b="1" dirty="0" smtClean="0"/>
          </a:p>
          <a:p>
            <a:pPr lvl="1"/>
            <a:r>
              <a:rPr lang="tr-TR" b="1" dirty="0" err="1" smtClean="0"/>
              <a:t>Single</a:t>
            </a:r>
            <a:r>
              <a:rPr lang="tr-TR" b="1" dirty="0" smtClean="0"/>
              <a:t> Transfer</a:t>
            </a:r>
          </a:p>
          <a:p>
            <a:pPr lvl="2"/>
            <a:r>
              <a:rPr lang="en-US" dirty="0" err="1" smtClean="0"/>
              <a:t>Harddiskten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sector transfer </a:t>
            </a:r>
            <a:r>
              <a:rPr lang="en-US" dirty="0" err="1" smtClean="0"/>
              <a:t>edilirken</a:t>
            </a:r>
            <a:r>
              <a:rPr lang="en-US" dirty="0" smtClean="0"/>
              <a:t> </a:t>
            </a:r>
            <a:r>
              <a:rPr lang="en-US" dirty="0" err="1" smtClean="0"/>
              <a:t>kullanilir</a:t>
            </a:r>
            <a:r>
              <a:rPr lang="en-US" dirty="0" smtClean="0"/>
              <a:t>.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siz</a:t>
            </a:r>
            <a:r>
              <a:rPr lang="en-US" dirty="0" smtClean="0"/>
              <a:t> 512 transfer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istiyorsunuz</a:t>
            </a:r>
            <a:r>
              <a:rPr lang="en-US" dirty="0" smtClean="0"/>
              <a:t> </a:t>
            </a:r>
            <a:r>
              <a:rPr lang="en-US" dirty="0" err="1" smtClean="0"/>
              <a:t>mesela</a:t>
            </a:r>
            <a:r>
              <a:rPr lang="en-US" dirty="0" smtClean="0"/>
              <a:t> her </a:t>
            </a:r>
            <a:r>
              <a:rPr lang="en-US" dirty="0" err="1" smtClean="0"/>
              <a:t>transferden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DMA tum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tekrardan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islemciye</a:t>
            </a:r>
            <a:r>
              <a:rPr lang="en-US" dirty="0" smtClean="0"/>
              <a:t> </a:t>
            </a:r>
            <a:r>
              <a:rPr lang="en-US" dirty="0" err="1" smtClean="0"/>
              <a:t>birakiyor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tekrardan</a:t>
            </a:r>
            <a:r>
              <a:rPr lang="en-US" dirty="0" smtClean="0"/>
              <a:t> </a:t>
            </a:r>
            <a:r>
              <a:rPr lang="en-US" dirty="0" err="1" smtClean="0"/>
              <a:t>islemciden</a:t>
            </a:r>
            <a:r>
              <a:rPr lang="en-US" dirty="0" smtClean="0"/>
              <a:t> </a:t>
            </a:r>
            <a:r>
              <a:rPr lang="en-US" dirty="0" err="1" smtClean="0"/>
              <a:t>onay</a:t>
            </a:r>
            <a:r>
              <a:rPr lang="en-US" dirty="0" smtClean="0"/>
              <a:t> </a:t>
            </a:r>
            <a:r>
              <a:rPr lang="en-US" dirty="0" err="1" smtClean="0"/>
              <a:t>bekliyor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transfer </a:t>
            </a:r>
            <a:r>
              <a:rPr lang="en-US" dirty="0" err="1" smtClean="0"/>
              <a:t>icin</a:t>
            </a:r>
            <a:r>
              <a:rPr lang="en-US" dirty="0" smtClean="0"/>
              <a:t>.</a:t>
            </a:r>
          </a:p>
          <a:p>
            <a:pPr lvl="2"/>
            <a:r>
              <a:rPr lang="tr-TR" dirty="0" smtClean="0"/>
              <a:t>Her bir DMA servis isteği için sadece </a:t>
            </a:r>
            <a:r>
              <a:rPr lang="tr-TR" b="1" dirty="0" smtClean="0"/>
              <a:t>1 tane </a:t>
            </a:r>
            <a:r>
              <a:rPr lang="tr-TR" dirty="0" smtClean="0"/>
              <a:t>transfer gerçekleştirilir</a:t>
            </a:r>
          </a:p>
          <a:p>
            <a:pPr lvl="2"/>
            <a:r>
              <a:rPr lang="tr-TR" dirty="0" smtClean="0"/>
              <a:t>Sayaç kaydedici içeriği </a:t>
            </a:r>
            <a:r>
              <a:rPr lang="tr-TR" b="1" dirty="0" smtClean="0"/>
              <a:t>0000h</a:t>
            </a:r>
            <a:r>
              <a:rPr lang="tr-TR" dirty="0" smtClean="0"/>
              <a:t> ‘ten </a:t>
            </a:r>
            <a:r>
              <a:rPr lang="tr-TR" b="1" dirty="0" smtClean="0"/>
              <a:t>FFFFh</a:t>
            </a:r>
            <a:r>
              <a:rPr lang="tr-TR" dirty="0" smtClean="0"/>
              <a:t> değerine geçiş yaptıktan sonra (</a:t>
            </a:r>
            <a:r>
              <a:rPr lang="tr-TR" b="1" dirty="0" smtClean="0"/>
              <a:t>Terminal Count</a:t>
            </a:r>
            <a:r>
              <a:rPr lang="tr-TR" dirty="0" smtClean="0"/>
              <a:t>) ilgili kaydediciler, </a:t>
            </a:r>
            <a:r>
              <a:rPr lang="tr-TR" i="1" dirty="0" smtClean="0"/>
              <a:t>eğer denetleyici uygun şekilde programlanmışsa</a:t>
            </a:r>
            <a:r>
              <a:rPr lang="tr-TR" dirty="0" smtClean="0"/>
              <a:t>, orjinal değerleriyle otomatik olarak başlatılır (</a:t>
            </a:r>
            <a:r>
              <a:rPr lang="tr-TR" b="1" dirty="0" smtClean="0"/>
              <a:t>autoinitialization</a:t>
            </a:r>
            <a:r>
              <a:rPr lang="tr-TR" dirty="0" smtClean="0"/>
              <a:t>)</a:t>
            </a:r>
          </a:p>
          <a:p>
            <a:pPr lvl="2"/>
            <a:r>
              <a:rPr lang="tr-TR" dirty="0" smtClean="0"/>
              <a:t>Bu modu kullanarak blok veri transferi de yapılabilir. Ancak her bir transfer için ilgili </a:t>
            </a:r>
            <a:r>
              <a:rPr lang="tr-TR" b="1" dirty="0" smtClean="0"/>
              <a:t>DREQ</a:t>
            </a:r>
            <a:r>
              <a:rPr lang="tr-TR" dirty="0" smtClean="0"/>
              <a:t> sinyali yeniden aktif yapılmalıdır</a:t>
            </a:r>
          </a:p>
          <a:p>
            <a:pPr lvl="3"/>
            <a:r>
              <a:rPr lang="tr-TR" dirty="0" smtClean="0"/>
              <a:t>CPU, iki transfer arasında sistem bus ‘ın kontrolünü yeniden ele geçirebilir; bu durum işlemcinin bellek üzerinde işlem yapabilmesine olanak tanır</a:t>
            </a:r>
          </a:p>
          <a:p>
            <a:pPr lvl="3"/>
            <a:r>
              <a:rPr lang="tr-TR" b="1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Floppy disk denetleyici okunan sektör verisini belleğe transfer etmek için bu modu kullanabilir. Bunun için CPU sayaç kaydedicisini </a:t>
            </a:r>
            <a:r>
              <a:rPr lang="tr-TR" b="1" dirty="0" smtClean="0"/>
              <a:t>511</a:t>
            </a:r>
            <a:r>
              <a:rPr lang="tr-TR" dirty="0" smtClean="0"/>
              <a:t> (toplam transfer boyutu: </a:t>
            </a:r>
            <a:r>
              <a:rPr lang="tr-TR" b="1" dirty="0" smtClean="0"/>
              <a:t>511+1=512</a:t>
            </a:r>
            <a:r>
              <a:rPr lang="tr-TR" dirty="0" smtClean="0"/>
              <a:t> bayt), adres ve sayfa kaydedicilerini de ilgili bellek adresiyle yüklemelidir. Her bir veri baytının belleğe transferi için floppy disk denetleyici </a:t>
            </a:r>
            <a:r>
              <a:rPr lang="tr-TR" b="1" dirty="0" smtClean="0"/>
              <a:t>DREQ2</a:t>
            </a:r>
            <a:r>
              <a:rPr lang="tr-TR" dirty="0" smtClean="0"/>
              <a:t> hattını aktif hale getirir. </a:t>
            </a:r>
            <a:r>
              <a:rPr lang="tr-TR" b="1" dirty="0" smtClean="0"/>
              <a:t>TC</a:t>
            </a:r>
            <a:r>
              <a:rPr lang="tr-TR" dirty="0" smtClean="0"/>
              <a:t> oluştuğunda DMA transferi sona erer.</a:t>
            </a:r>
            <a:endParaRPr lang="tr-T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9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tr-TR" sz="3200" dirty="0">
                <a:solidFill>
                  <a:srgbClr val="0070C0"/>
                </a:solidFill>
              </a:rPr>
              <a:t>8237A DMA </a:t>
            </a:r>
            <a:r>
              <a:rPr lang="tr-TR" sz="3200" dirty="0" smtClean="0">
                <a:solidFill>
                  <a:srgbClr val="0070C0"/>
                </a:solidFill>
              </a:rPr>
              <a:t>Denetleyicisi (devam)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3400" b="1" dirty="0" smtClean="0">
                <a:solidFill>
                  <a:srgbClr val="FF0000"/>
                </a:solidFill>
              </a:rPr>
              <a:t>Çalışma Modları (devam):</a:t>
            </a:r>
          </a:p>
          <a:p>
            <a:r>
              <a:rPr lang="tr-TR" b="1" dirty="0" smtClean="0"/>
              <a:t>Aktif</a:t>
            </a:r>
            <a:r>
              <a:rPr lang="tr-TR" b="1" i="1" dirty="0" smtClean="0"/>
              <a:t> </a:t>
            </a:r>
            <a:r>
              <a:rPr lang="tr-TR" b="1" dirty="0" smtClean="0"/>
              <a:t>Mod (devam)</a:t>
            </a:r>
          </a:p>
          <a:p>
            <a:pPr lvl="1"/>
            <a:r>
              <a:rPr lang="tr-TR" b="1" dirty="0" smtClean="0"/>
              <a:t>Block Transfer</a:t>
            </a:r>
          </a:p>
          <a:p>
            <a:pPr lvl="2"/>
            <a:r>
              <a:rPr lang="tr-TR" dirty="0" smtClean="0"/>
              <a:t>Herhangi bir harici cihazdan gelen </a:t>
            </a:r>
            <a:r>
              <a:rPr lang="tr-TR" b="1" dirty="0" smtClean="0"/>
              <a:t>DREQ</a:t>
            </a:r>
            <a:r>
              <a:rPr lang="tr-TR" dirty="0" smtClean="0"/>
              <a:t> sinyalinin </a:t>
            </a:r>
            <a:r>
              <a:rPr lang="tr-TR" b="1" dirty="0" smtClean="0"/>
              <a:t>DACK</a:t>
            </a:r>
            <a:r>
              <a:rPr lang="tr-TR" dirty="0" smtClean="0"/>
              <a:t> çıkış sinyaliyle onaylanmasının ardından </a:t>
            </a:r>
            <a:r>
              <a:rPr lang="tr-TR" i="1" dirty="0" smtClean="0"/>
              <a:t>blok veri transferinin tamamı </a:t>
            </a:r>
            <a:r>
              <a:rPr lang="tr-TR" dirty="0" smtClean="0"/>
              <a:t>herhangi bir kesintiye uğramadan tamamlanır</a:t>
            </a:r>
          </a:p>
          <a:p>
            <a:pPr lvl="1"/>
            <a:r>
              <a:rPr lang="tr-TR" b="1" dirty="0" smtClean="0"/>
              <a:t>Demand Transfer</a:t>
            </a:r>
          </a:p>
          <a:p>
            <a:pPr lvl="2"/>
            <a:r>
              <a:rPr lang="tr-TR" dirty="0" smtClean="0"/>
              <a:t>Bu modda veri transferi, </a:t>
            </a:r>
            <a:r>
              <a:rPr lang="tr-TR" b="1" dirty="0" smtClean="0"/>
              <a:t>TC</a:t>
            </a:r>
            <a:r>
              <a:rPr lang="tr-TR" dirty="0" smtClean="0"/>
              <a:t> ya da harici bir </a:t>
            </a:r>
            <a:r>
              <a:rPr lang="tr-TR" b="1" dirty="0" smtClean="0"/>
              <a:t>EOP</a:t>
            </a:r>
            <a:r>
              <a:rPr lang="tr-TR" dirty="0" smtClean="0"/>
              <a:t> sinyali oluşuncaya kadar ya da </a:t>
            </a:r>
            <a:r>
              <a:rPr lang="tr-TR" b="1" i="1" dirty="0" smtClean="0"/>
              <a:t>harici cihazın ilgili DREQ girişini aktif konumdan pasif konuma getirmesine kadar </a:t>
            </a:r>
            <a:r>
              <a:rPr lang="tr-TR" dirty="0" smtClean="0"/>
              <a:t>kesintisiz olarak devam eder</a:t>
            </a:r>
          </a:p>
          <a:p>
            <a:pPr lvl="3"/>
            <a:r>
              <a:rPr lang="tr-TR" dirty="0" smtClean="0"/>
              <a:t>Bu modun blok transfer modundan farkı </a:t>
            </a:r>
            <a:r>
              <a:rPr lang="tr-TR" b="1" dirty="0" smtClean="0"/>
              <a:t>DREQ</a:t>
            </a:r>
            <a:r>
              <a:rPr lang="tr-TR" dirty="0" smtClean="0"/>
              <a:t> sinyalini aktif konumdan pasif konuma getirmenin DMA servisini kesintiye uğratmasıdır; blok transfer modunda bunun bir etkisi yoktur</a:t>
            </a:r>
          </a:p>
          <a:p>
            <a:pPr lvl="2"/>
            <a:r>
              <a:rPr lang="tr-TR" dirty="0"/>
              <a:t>Bu modda </a:t>
            </a:r>
            <a:r>
              <a:rPr lang="tr-TR" b="1" dirty="0" smtClean="0"/>
              <a:t>DREQ</a:t>
            </a:r>
            <a:r>
              <a:rPr lang="tr-TR" dirty="0" smtClean="0"/>
              <a:t> sinyalinin pasif konuma getirilmesi transferi sadece kesintiye uğratır; sonlandırmaz</a:t>
            </a:r>
          </a:p>
          <a:p>
            <a:pPr lvl="2"/>
            <a:r>
              <a:rPr lang="tr-TR" dirty="0" smtClean="0"/>
              <a:t>DMA servisi, harici cihaz tarafından kesintiye uğratıldıktan sonra ilgili </a:t>
            </a:r>
            <a:r>
              <a:rPr lang="tr-TR" b="1" dirty="0" smtClean="0"/>
              <a:t>DREQ</a:t>
            </a:r>
            <a:r>
              <a:rPr lang="tr-TR" dirty="0" smtClean="0"/>
              <a:t> girişi yeniden aktif yapılırsa veri transferi kaldığı yerden devam eder</a:t>
            </a:r>
          </a:p>
          <a:p>
            <a:pPr lvl="3"/>
            <a:r>
              <a:rPr lang="tr-TR" dirty="0" smtClean="0"/>
              <a:t>Transfer, harici cihaz tarafından kesintiye uğratıldığında kaydediciler (</a:t>
            </a:r>
            <a:r>
              <a:rPr lang="tr-TR" b="1" dirty="0" smtClean="0"/>
              <a:t>adres ve sayaç</a:t>
            </a:r>
            <a:r>
              <a:rPr lang="tr-TR" dirty="0" smtClean="0"/>
              <a:t>) bir sonraki aktif </a:t>
            </a:r>
            <a:r>
              <a:rPr lang="tr-TR" b="1" dirty="0" smtClean="0"/>
              <a:t>DREQ</a:t>
            </a:r>
            <a:r>
              <a:rPr lang="tr-TR" dirty="0" smtClean="0"/>
              <a:t> sinyalinde transfere en son kalınan yerden devam edilebilmesine olanak vermek amacıyla otomatik olarak başlatılmaz</a:t>
            </a:r>
          </a:p>
          <a:p>
            <a:pPr lvl="2"/>
            <a:r>
              <a:rPr lang="tr-TR" dirty="0" smtClean="0"/>
              <a:t>CPU, kesinti süresince sistem bus ‘ın kontrolünü ele geçirmekte serbesttir</a:t>
            </a:r>
          </a:p>
          <a:p>
            <a:pPr lvl="2"/>
            <a:r>
              <a:rPr lang="tr-TR" dirty="0" smtClean="0"/>
              <a:t>Bu mod, sınırlı kaynaklara (</a:t>
            </a:r>
            <a:r>
              <a:rPr lang="tr-TR" b="1" dirty="0" smtClean="0"/>
              <a:t>tampon boyutu</a:t>
            </a:r>
            <a:r>
              <a:rPr lang="tr-TR" dirty="0" smtClean="0"/>
              <a:t>, vs) sahip harici cihazın kesinti anına kadar transfer edilen veri üzerinde </a:t>
            </a:r>
            <a:r>
              <a:rPr lang="tr-TR" b="1" dirty="0" smtClean="0"/>
              <a:t>eş zamanlı </a:t>
            </a:r>
            <a:r>
              <a:rPr lang="tr-TR" dirty="0" smtClean="0"/>
              <a:t>işlem yapabilmesine olanak tanır</a:t>
            </a:r>
          </a:p>
        </p:txBody>
      </p:sp>
    </p:spTree>
    <p:extLst>
      <p:ext uri="{BB962C8B-B14F-4D97-AF65-F5344CB8AC3E}">
        <p14:creationId xmlns:p14="http://schemas.microsoft.com/office/powerpoint/2010/main" val="55968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tr-TR" sz="3200" dirty="0">
                <a:solidFill>
                  <a:srgbClr val="0070C0"/>
                </a:solidFill>
              </a:rPr>
              <a:t>8237A DMA </a:t>
            </a:r>
            <a:r>
              <a:rPr lang="tr-TR" sz="3200" dirty="0" smtClean="0">
                <a:solidFill>
                  <a:srgbClr val="0070C0"/>
                </a:solidFill>
              </a:rPr>
              <a:t>Denetleyicisi (devam)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3400" b="1" dirty="0" smtClean="0">
                <a:solidFill>
                  <a:srgbClr val="FF0000"/>
                </a:solidFill>
              </a:rPr>
              <a:t>Çalışma Modları (devam):</a:t>
            </a:r>
          </a:p>
          <a:p>
            <a:r>
              <a:rPr lang="tr-TR" b="1" dirty="0" smtClean="0"/>
              <a:t>Aktif</a:t>
            </a:r>
            <a:r>
              <a:rPr lang="tr-TR" b="1" i="1" dirty="0" smtClean="0"/>
              <a:t> </a:t>
            </a:r>
            <a:r>
              <a:rPr lang="tr-TR" b="1" dirty="0" smtClean="0"/>
              <a:t>Mod (devam)</a:t>
            </a:r>
          </a:p>
          <a:p>
            <a:pPr lvl="1"/>
            <a:r>
              <a:rPr lang="tr-TR" b="1" dirty="0" smtClean="0"/>
              <a:t>Kaskad Bağlantı</a:t>
            </a:r>
          </a:p>
          <a:p>
            <a:pPr lvl="2"/>
            <a:r>
              <a:rPr lang="tr-TR" dirty="0" smtClean="0"/>
              <a:t>DMA denetleyicilerinin kaskad bağlantılanması DMA kanallarının sayısının arttırılmasını sağlar. Dolayısıyla daha fazla sayıda harici cihaza DMA servisi sunulabilir</a:t>
            </a:r>
          </a:p>
          <a:p>
            <a:pPr lvl="3"/>
            <a:r>
              <a:rPr lang="tr-TR" dirty="0" smtClean="0"/>
              <a:t>PIC ‘den farklı olarak kaskad bağlantı derinliğine dair bir sınırlama yoktur</a:t>
            </a:r>
          </a:p>
          <a:p>
            <a:pPr lvl="2"/>
            <a:r>
              <a:rPr lang="tr-TR" dirty="0" smtClean="0"/>
              <a:t>Kaskad bağlantılamada daha düşük seviyedeki denetleyicinin </a:t>
            </a:r>
            <a:r>
              <a:rPr lang="tr-TR" b="1" dirty="0" smtClean="0"/>
              <a:t>HRQ</a:t>
            </a:r>
            <a:r>
              <a:rPr lang="tr-TR" dirty="0" smtClean="0"/>
              <a:t> ve </a:t>
            </a:r>
            <a:r>
              <a:rPr lang="tr-TR" b="1" dirty="0" smtClean="0"/>
              <a:t>HLDA</a:t>
            </a:r>
            <a:r>
              <a:rPr lang="tr-TR" dirty="0" smtClean="0"/>
              <a:t> pinleri bir üst seviyedeki denetleyicinin </a:t>
            </a:r>
            <a:r>
              <a:rPr lang="tr-TR" i="1" dirty="0" smtClean="0"/>
              <a:t>sırasıyla</a:t>
            </a:r>
            <a:r>
              <a:rPr lang="tr-TR" dirty="0" smtClean="0"/>
              <a:t> </a:t>
            </a:r>
            <a:r>
              <a:rPr lang="tr-TR" b="1" dirty="0" smtClean="0"/>
              <a:t>DREQ</a:t>
            </a:r>
            <a:r>
              <a:rPr lang="tr-TR" dirty="0" smtClean="0"/>
              <a:t> ve </a:t>
            </a:r>
            <a:r>
              <a:rPr lang="tr-TR" b="1" dirty="0" smtClean="0"/>
              <a:t>DACK</a:t>
            </a:r>
            <a:r>
              <a:rPr lang="tr-TR" dirty="0" smtClean="0"/>
              <a:t> pinlerine bağlanır</a:t>
            </a:r>
          </a:p>
          <a:p>
            <a:pPr lvl="3"/>
            <a:r>
              <a:rPr lang="tr-TR" b="1" i="1" dirty="0" smtClean="0"/>
              <a:t>Master</a:t>
            </a:r>
            <a:r>
              <a:rPr lang="tr-TR" dirty="0" smtClean="0"/>
              <a:t> ve </a:t>
            </a:r>
            <a:r>
              <a:rPr lang="tr-TR" b="1" i="1" dirty="0" smtClean="0"/>
              <a:t>slave</a:t>
            </a:r>
            <a:r>
              <a:rPr lang="tr-TR" dirty="0" smtClean="0"/>
              <a:t> ‘den oluşan bir topolojide, </a:t>
            </a:r>
            <a:r>
              <a:rPr lang="tr-TR" b="1" dirty="0" smtClean="0"/>
              <a:t>slave</a:t>
            </a:r>
            <a:r>
              <a:rPr lang="tr-TR" dirty="0" smtClean="0"/>
              <a:t> denetleyiciye ulaşan bir DMA servis isteği </a:t>
            </a:r>
            <a:r>
              <a:rPr lang="tr-TR" b="1" dirty="0" smtClean="0"/>
              <a:t>HRQ</a:t>
            </a:r>
            <a:r>
              <a:rPr lang="tr-TR" dirty="0" smtClean="0"/>
              <a:t> çıkış pini kullanılarak </a:t>
            </a:r>
            <a:r>
              <a:rPr lang="tr-TR" b="1" dirty="0" smtClean="0"/>
              <a:t>DREQ</a:t>
            </a:r>
            <a:r>
              <a:rPr lang="tr-TR" dirty="0" smtClean="0"/>
              <a:t> giriş pini üzerinden </a:t>
            </a:r>
            <a:r>
              <a:rPr lang="tr-TR" b="1" dirty="0" smtClean="0"/>
              <a:t>master</a:t>
            </a:r>
            <a:r>
              <a:rPr lang="tr-TR" dirty="0" smtClean="0"/>
              <a:t> denetleyiciye iletilir</a:t>
            </a:r>
          </a:p>
          <a:p>
            <a:pPr lvl="3"/>
            <a:r>
              <a:rPr lang="tr-TR" dirty="0" smtClean="0"/>
              <a:t>Bunun ardından </a:t>
            </a:r>
            <a:r>
              <a:rPr lang="tr-TR" b="1" dirty="0" smtClean="0"/>
              <a:t>master</a:t>
            </a:r>
            <a:r>
              <a:rPr lang="tr-TR" dirty="0" smtClean="0"/>
              <a:t> denetleyici kendisine ait </a:t>
            </a:r>
            <a:r>
              <a:rPr lang="tr-TR" b="1" dirty="0" smtClean="0"/>
              <a:t>HRQ</a:t>
            </a:r>
            <a:r>
              <a:rPr lang="tr-TR" dirty="0" smtClean="0"/>
              <a:t> ve </a:t>
            </a:r>
            <a:r>
              <a:rPr lang="tr-TR" b="1" dirty="0" smtClean="0"/>
              <a:t>HLDA</a:t>
            </a:r>
            <a:r>
              <a:rPr lang="tr-TR" dirty="0" smtClean="0"/>
              <a:t> pinleri aracılığıyla CPU ‘dan sistem bus ‘ın kontrolünü devralır ve </a:t>
            </a:r>
            <a:r>
              <a:rPr lang="tr-TR" b="1" dirty="0" smtClean="0"/>
              <a:t>DACK</a:t>
            </a:r>
            <a:r>
              <a:rPr lang="tr-TR" dirty="0" smtClean="0"/>
              <a:t> çıkış pinini aktif yaparak </a:t>
            </a:r>
            <a:r>
              <a:rPr lang="tr-TR" b="1" dirty="0" smtClean="0"/>
              <a:t>slave</a:t>
            </a:r>
            <a:r>
              <a:rPr lang="tr-TR" dirty="0" smtClean="0"/>
              <a:t> denetleyicinin </a:t>
            </a:r>
            <a:r>
              <a:rPr lang="tr-TR" b="1" dirty="0" smtClean="0"/>
              <a:t>HLDA</a:t>
            </a:r>
            <a:r>
              <a:rPr lang="tr-TR" dirty="0" smtClean="0"/>
              <a:t> girişi üzerinden </a:t>
            </a:r>
            <a:r>
              <a:rPr lang="tr-TR" b="1" dirty="0" smtClean="0"/>
              <a:t>slave</a:t>
            </a:r>
            <a:r>
              <a:rPr lang="tr-TR" dirty="0" smtClean="0"/>
              <a:t> denetleyiciyi bilgilendirir</a:t>
            </a:r>
          </a:p>
          <a:p>
            <a:pPr lvl="3"/>
            <a:r>
              <a:rPr lang="tr-TR" b="1" dirty="0" smtClean="0"/>
              <a:t>Slave</a:t>
            </a:r>
            <a:r>
              <a:rPr lang="tr-TR" dirty="0" smtClean="0"/>
              <a:t> denetleyici </a:t>
            </a:r>
            <a:r>
              <a:rPr lang="tr-TR" b="1" dirty="0" smtClean="0"/>
              <a:t>master</a:t>
            </a:r>
            <a:r>
              <a:rPr lang="tr-TR" dirty="0" smtClean="0"/>
              <a:t> denetleyiciden gelen </a:t>
            </a:r>
            <a:r>
              <a:rPr lang="tr-TR" b="1" dirty="0" smtClean="0"/>
              <a:t>DACK</a:t>
            </a:r>
            <a:r>
              <a:rPr lang="tr-TR" dirty="0" smtClean="0"/>
              <a:t> sinyalini CPU ‘dan kendisine direkt olarak ulaşan bir </a:t>
            </a:r>
            <a:r>
              <a:rPr lang="tr-TR" b="1" dirty="0" smtClean="0"/>
              <a:t>HLDA</a:t>
            </a:r>
            <a:r>
              <a:rPr lang="tr-TR" dirty="0" smtClean="0"/>
              <a:t> sinyali olarak yorumlar</a:t>
            </a:r>
          </a:p>
          <a:p>
            <a:pPr lvl="2"/>
            <a:r>
              <a:rPr lang="tr-TR" b="1" dirty="0" smtClean="0"/>
              <a:t>IBM AT </a:t>
            </a:r>
            <a:r>
              <a:rPr lang="tr-TR" dirty="0" smtClean="0"/>
              <a:t>mimarisinde </a:t>
            </a:r>
            <a:r>
              <a:rPr lang="tr-TR" b="1" dirty="0" smtClean="0"/>
              <a:t>1</a:t>
            </a:r>
            <a:r>
              <a:rPr lang="tr-TR" dirty="0" smtClean="0"/>
              <a:t> adet </a:t>
            </a:r>
            <a:r>
              <a:rPr lang="tr-TR" b="1" dirty="0" smtClean="0"/>
              <a:t>slave</a:t>
            </a:r>
            <a:r>
              <a:rPr lang="tr-TR" dirty="0" smtClean="0"/>
              <a:t> ve </a:t>
            </a:r>
            <a:r>
              <a:rPr lang="tr-TR" b="1" dirty="0" smtClean="0"/>
              <a:t>1</a:t>
            </a:r>
            <a:r>
              <a:rPr lang="tr-TR" dirty="0" smtClean="0"/>
              <a:t> adet </a:t>
            </a:r>
            <a:r>
              <a:rPr lang="tr-TR" b="1" dirty="0" smtClean="0"/>
              <a:t>master</a:t>
            </a:r>
            <a:r>
              <a:rPr lang="tr-TR" dirty="0" smtClean="0"/>
              <a:t> DMA denetleyici mevcuttur</a:t>
            </a:r>
          </a:p>
          <a:p>
            <a:pPr lvl="3"/>
            <a:r>
              <a:rPr lang="tr-TR" b="1" dirty="0" smtClean="0"/>
              <a:t>Slave</a:t>
            </a:r>
            <a:r>
              <a:rPr lang="tr-TR" dirty="0" smtClean="0"/>
              <a:t> denetleyici </a:t>
            </a:r>
            <a:r>
              <a:rPr lang="tr-TR" b="1" dirty="0" smtClean="0"/>
              <a:t>master</a:t>
            </a:r>
            <a:r>
              <a:rPr lang="tr-TR" dirty="0" smtClean="0"/>
              <a:t> denetleyicinin </a:t>
            </a:r>
            <a:r>
              <a:rPr lang="tr-TR" b="1" dirty="0" smtClean="0"/>
              <a:t>0 no ‘lu </a:t>
            </a:r>
            <a:r>
              <a:rPr lang="tr-TR" dirty="0" smtClean="0"/>
              <a:t>kanalına bağlıdır</a:t>
            </a:r>
          </a:p>
          <a:p>
            <a:pPr lvl="4"/>
            <a:r>
              <a:rPr lang="tr-TR" b="1" dirty="0" smtClean="0"/>
              <a:t>Slave</a:t>
            </a:r>
            <a:r>
              <a:rPr lang="tr-TR" dirty="0" smtClean="0"/>
              <a:t> denetleyiciye ait DMA kanalları </a:t>
            </a:r>
            <a:r>
              <a:rPr lang="tr-TR" b="1" dirty="0" smtClean="0"/>
              <a:t>master</a:t>
            </a:r>
            <a:r>
              <a:rPr lang="tr-TR" dirty="0" smtClean="0"/>
              <a:t> denetleyiciye ait kanallardan daha yüksek önceliğe sahiptir</a:t>
            </a:r>
          </a:p>
          <a:p>
            <a:pPr lvl="2"/>
            <a:r>
              <a:rPr lang="tr-TR" b="1" dirty="0" smtClean="0"/>
              <a:t>Master</a:t>
            </a:r>
            <a:r>
              <a:rPr lang="tr-TR" dirty="0" smtClean="0"/>
              <a:t> denetleyicinin kaskad bağlantılamada çalışacak şekilde programlanması gerekir. Böylece sistem bus için herhangi bir adres ya da kontrol sinyali üretmez; sadece slave denetleyicilerden gelen ilgili kontrol sinyallerini (HRQ gibi) CPU ‘ya iletir</a:t>
            </a:r>
          </a:p>
        </p:txBody>
      </p:sp>
    </p:spTree>
    <p:extLst>
      <p:ext uri="{BB962C8B-B14F-4D97-AF65-F5344CB8AC3E}">
        <p14:creationId xmlns:p14="http://schemas.microsoft.com/office/powerpoint/2010/main" val="172523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70948" y="-34640"/>
            <a:ext cx="4964492" cy="7296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65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tr-TR" sz="3200" dirty="0">
                <a:solidFill>
                  <a:srgbClr val="0070C0"/>
                </a:solidFill>
              </a:rPr>
              <a:t>8237A DMA </a:t>
            </a:r>
            <a:r>
              <a:rPr lang="tr-TR" sz="3200" dirty="0" smtClean="0">
                <a:solidFill>
                  <a:srgbClr val="0070C0"/>
                </a:solidFill>
              </a:rPr>
              <a:t>Denetleyicisi (devam)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 smtClean="0">
                <a:solidFill>
                  <a:srgbClr val="FF0000"/>
                </a:solidFill>
              </a:rPr>
              <a:t>Çalışma Modları (devam):</a:t>
            </a:r>
          </a:p>
          <a:p>
            <a:r>
              <a:rPr lang="tr-TR" sz="1400" b="1" dirty="0" smtClean="0"/>
              <a:t>Aktif</a:t>
            </a:r>
            <a:r>
              <a:rPr lang="tr-TR" sz="1400" b="1" i="1" dirty="0" smtClean="0"/>
              <a:t> </a:t>
            </a:r>
            <a:r>
              <a:rPr lang="tr-TR" sz="1400" b="1" dirty="0" smtClean="0"/>
              <a:t>Mod (devam)</a:t>
            </a:r>
          </a:p>
          <a:p>
            <a:pPr lvl="1"/>
            <a:r>
              <a:rPr lang="tr-TR" sz="1200" b="1" dirty="0" smtClean="0"/>
              <a:t>Kaskad Bağlantı (devam)</a:t>
            </a:r>
            <a:endParaRPr lang="tr-TR" sz="1200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457200" y="6096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8259’dan </a:t>
            </a:r>
            <a:r>
              <a:rPr lang="en-US" sz="1000" b="1" dirty="0" err="1" smtClean="0">
                <a:solidFill>
                  <a:srgbClr val="FF0000"/>
                </a:solidFill>
              </a:rPr>
              <a:t>farkli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olarak</a:t>
            </a:r>
            <a:r>
              <a:rPr lang="en-US" sz="1000" b="1" dirty="0" smtClean="0">
                <a:solidFill>
                  <a:srgbClr val="FF0000"/>
                </a:solidFill>
              </a:rPr>
              <a:t> 8237’de </a:t>
            </a:r>
            <a:r>
              <a:rPr lang="en-US" sz="1000" b="1" dirty="0" err="1" smtClean="0">
                <a:solidFill>
                  <a:srgbClr val="FF0000"/>
                </a:solidFill>
              </a:rPr>
              <a:t>islemciden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donen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onay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sadece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istegi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kim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attiysa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ona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gider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tum </a:t>
            </a:r>
            <a:r>
              <a:rPr lang="en-US" sz="1000" b="1" dirty="0" err="1" smtClean="0">
                <a:solidFill>
                  <a:srgbClr val="FF0000"/>
                </a:solidFill>
              </a:rPr>
              <a:t>slaveler’e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gitmez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yani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b="1" dirty="0" err="1" smtClean="0">
                <a:solidFill>
                  <a:srgbClr val="FF0000"/>
                </a:solidFill>
              </a:rPr>
              <a:t>Hangi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girise</a:t>
            </a:r>
            <a:r>
              <a:rPr lang="en-US" sz="1000" b="1" dirty="0" smtClean="0">
                <a:solidFill>
                  <a:srgbClr val="FF0000"/>
                </a:solidFill>
              </a:rPr>
              <a:t> slave, </a:t>
            </a:r>
            <a:r>
              <a:rPr lang="en-US" sz="1000" b="1" dirty="0" err="1" smtClean="0">
                <a:solidFill>
                  <a:srgbClr val="FF0000"/>
                </a:solidFill>
              </a:rPr>
              <a:t>kim</a:t>
            </a:r>
            <a:r>
              <a:rPr lang="en-US" sz="1000" b="1" dirty="0" smtClean="0">
                <a:solidFill>
                  <a:srgbClr val="FF0000"/>
                </a:solidFill>
              </a:rPr>
              <a:t> master, </a:t>
            </a:r>
            <a:r>
              <a:rPr lang="en-US" sz="1000" b="1" dirty="0" err="1" smtClean="0">
                <a:solidFill>
                  <a:srgbClr val="FF0000"/>
                </a:solidFill>
              </a:rPr>
              <a:t>kim</a:t>
            </a:r>
            <a:r>
              <a:rPr lang="en-US" sz="1000" b="1" dirty="0" smtClean="0">
                <a:solidFill>
                  <a:srgbClr val="FF0000"/>
                </a:solidFill>
              </a:rPr>
              <a:t> slave </a:t>
            </a:r>
            <a:r>
              <a:rPr lang="en-US" sz="1000" b="1" dirty="0" err="1" smtClean="0">
                <a:solidFill>
                  <a:srgbClr val="FF0000"/>
                </a:solidFill>
              </a:rPr>
              <a:t>falan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bunlari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programlayip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bu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sisteme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bu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bilgiyi</a:t>
            </a:r>
            <a:r>
              <a:rPr lang="en-US" sz="1000" b="1" dirty="0" smtClean="0">
                <a:solidFill>
                  <a:srgbClr val="FF0000"/>
                </a:solidFill>
              </a:rPr>
              <a:t> biz </a:t>
            </a:r>
            <a:r>
              <a:rPr lang="en-US" sz="1000" b="1" dirty="0" err="1" smtClean="0">
                <a:solidFill>
                  <a:srgbClr val="FF0000"/>
                </a:solidFill>
              </a:rPr>
              <a:t>veriyoruz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b="1" dirty="0" err="1" smtClean="0">
                <a:solidFill>
                  <a:srgbClr val="FF0000"/>
                </a:solidFill>
              </a:rPr>
              <a:t>Yani</a:t>
            </a:r>
            <a:r>
              <a:rPr lang="en-US" sz="1000" b="1" dirty="0" smtClean="0">
                <a:solidFill>
                  <a:srgbClr val="FF0000"/>
                </a:solidFill>
              </a:rPr>
              <a:t> tum 8237’ler </a:t>
            </a:r>
            <a:r>
              <a:rPr lang="en-US" sz="1000" b="1" dirty="0" err="1" smtClean="0">
                <a:solidFill>
                  <a:srgbClr val="FF0000"/>
                </a:solidFill>
              </a:rPr>
              <a:t>ayri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ayri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programlanmak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zorundaki</a:t>
            </a:r>
            <a:r>
              <a:rPr lang="en-US" sz="1000" b="1" dirty="0" smtClean="0">
                <a:solidFill>
                  <a:srgbClr val="FF0000"/>
                </a:solidFill>
              </a:rPr>
              <a:t> ne </a:t>
            </a:r>
            <a:r>
              <a:rPr lang="en-US" sz="1000" b="1" dirty="0" err="1" smtClean="0">
                <a:solidFill>
                  <a:srgbClr val="FF0000"/>
                </a:solidFill>
              </a:rPr>
              <a:t>oldugunu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bilsin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b="1" dirty="0" err="1" smtClean="0">
                <a:solidFill>
                  <a:srgbClr val="FF0000"/>
                </a:solidFill>
              </a:rPr>
              <a:t>Yoksa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mesela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bir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onay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geldiginde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atiyorum</a:t>
            </a:r>
            <a:r>
              <a:rPr lang="en-US" sz="1000" b="1" dirty="0" smtClean="0">
                <a:solidFill>
                  <a:srgbClr val="FF0000"/>
                </a:solidFill>
              </a:rPr>
              <a:t> o </a:t>
            </a:r>
            <a:r>
              <a:rPr lang="en-US" sz="1000" b="1" dirty="0" err="1" smtClean="0">
                <a:solidFill>
                  <a:srgbClr val="FF0000"/>
                </a:solidFill>
              </a:rPr>
              <a:t>istegin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kendisi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icin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olmadigini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bilmezse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mesela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salliyorum</a:t>
            </a:r>
            <a:r>
              <a:rPr lang="en-US" sz="1000" b="1" dirty="0" smtClean="0">
                <a:solidFill>
                  <a:srgbClr val="FF0000"/>
                </a:solidFill>
              </a:rPr>
              <a:t> master </a:t>
            </a:r>
            <a:r>
              <a:rPr lang="en-US" sz="1000" b="1" dirty="0" err="1" smtClean="0">
                <a:solidFill>
                  <a:srgbClr val="FF0000"/>
                </a:solidFill>
              </a:rPr>
              <a:t>veya</a:t>
            </a:r>
            <a:r>
              <a:rPr lang="en-US" sz="1000" b="1" dirty="0" smtClean="0">
                <a:solidFill>
                  <a:srgbClr val="FF0000"/>
                </a:solidFill>
              </a:rPr>
              <a:t> slave </a:t>
            </a:r>
            <a:r>
              <a:rPr lang="en-US" sz="1000" b="1" dirty="0" err="1" smtClean="0">
                <a:solidFill>
                  <a:srgbClr val="FF0000"/>
                </a:solidFill>
              </a:rPr>
              <a:t>bu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durumda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asil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gitmesi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gereken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yere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degil</a:t>
            </a:r>
            <a:r>
              <a:rPr lang="en-US" sz="1000" b="1" dirty="0" smtClean="0">
                <a:solidFill>
                  <a:srgbClr val="FF0000"/>
                </a:solidFill>
              </a:rPr>
              <a:t> de </a:t>
            </a:r>
            <a:r>
              <a:rPr lang="en-US" sz="1000" b="1" dirty="0" err="1" smtClean="0">
                <a:solidFill>
                  <a:srgbClr val="FF0000"/>
                </a:solidFill>
              </a:rPr>
              <a:t>yanlis</a:t>
            </a:r>
            <a:r>
              <a:rPr lang="en-US" sz="1000" b="1" dirty="0" smtClean="0">
                <a:solidFill>
                  <a:srgbClr val="FF0000"/>
                </a:solidFill>
              </a:rPr>
              <a:t> 8237 </a:t>
            </a:r>
            <a:r>
              <a:rPr lang="en-US" sz="1000" b="1" dirty="0" err="1" smtClean="0">
                <a:solidFill>
                  <a:srgbClr val="FF0000"/>
                </a:solidFill>
              </a:rPr>
              <a:t>onayi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aldigini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zannedip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sacmalayacak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ve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yanlis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seyler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olacak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07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pPr marL="0" indent="0"/>
            <a:r>
              <a:rPr lang="tr-TR" sz="4000" dirty="0">
                <a:solidFill>
                  <a:srgbClr val="0070C0"/>
                </a:solidFill>
              </a:rPr>
              <a:t>Doğrudan Bellek Erişimi (DMA)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tr-TR" sz="2900" dirty="0" smtClean="0"/>
              <a:t>Özellikle çoklu-görev (Multitasking) özelliğine sahip işletim sistemi koşan bilgisayarlar, CPU ‘yu basit fakat </a:t>
            </a:r>
            <a:r>
              <a:rPr lang="tr-TR" sz="2900" b="1" dirty="0" smtClean="0">
                <a:solidFill>
                  <a:srgbClr val="FF0000"/>
                </a:solidFill>
              </a:rPr>
              <a:t>zaman alıcı </a:t>
            </a:r>
            <a:r>
              <a:rPr lang="tr-TR" sz="2900" dirty="0" smtClean="0"/>
              <a:t>veri transferlerinin sorumluluğundan kurtarmak için DMA  mekanizmasından faydalanırlar</a:t>
            </a:r>
            <a:r>
              <a:rPr lang="en-US" sz="2900" dirty="0" smtClean="0"/>
              <a:t>. </a:t>
            </a:r>
            <a:r>
              <a:rPr lang="en-US" sz="2900" dirty="0" err="1" smtClean="0"/>
              <a:t>Islemci</a:t>
            </a:r>
            <a:r>
              <a:rPr lang="en-US" sz="2900" dirty="0" smtClean="0"/>
              <a:t> (CPU) </a:t>
            </a:r>
            <a:r>
              <a:rPr lang="en-US" sz="2900" dirty="0" err="1" smtClean="0"/>
              <a:t>zamani</a:t>
            </a:r>
            <a:r>
              <a:rPr lang="en-US" sz="2900" dirty="0" smtClean="0"/>
              <a:t> </a:t>
            </a:r>
            <a:r>
              <a:rPr lang="en-US" sz="2900" dirty="0" err="1" smtClean="0"/>
              <a:t>daha</a:t>
            </a:r>
            <a:r>
              <a:rPr lang="en-US" sz="2900" dirty="0" smtClean="0"/>
              <a:t> </a:t>
            </a:r>
            <a:r>
              <a:rPr lang="en-US" sz="2900" dirty="0" err="1" smtClean="0"/>
              <a:t>kiymetlidir</a:t>
            </a:r>
            <a:r>
              <a:rPr lang="en-US" sz="2900" dirty="0" smtClean="0"/>
              <a:t>.</a:t>
            </a:r>
            <a:endParaRPr lang="tr-TR" sz="2900" dirty="0" smtClean="0"/>
          </a:p>
          <a:p>
            <a:pPr lvl="1"/>
            <a:r>
              <a:rPr lang="tr-TR" dirty="0" smtClean="0"/>
              <a:t>CPU, DMA ‘sız çalışmada harici cihazdan gelen veriyi dahili kaydedicilerinin birinde saklar ve ardından ilgili kaydedici içeriğini ana belleğe transfer eder (</a:t>
            </a:r>
            <a:r>
              <a:rPr lang="tr-TR" b="1" dirty="0" smtClean="0">
                <a:solidFill>
                  <a:srgbClr val="FF0000"/>
                </a:solidFill>
              </a:rPr>
              <a:t>2 adımlı işlem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DMA ‘sız çalışmada büyük veri blokları söz konusu olduğunda </a:t>
            </a:r>
            <a:r>
              <a:rPr lang="tr-TR" dirty="0"/>
              <a:t>CPU </a:t>
            </a:r>
            <a:r>
              <a:rPr lang="tr-TR" dirty="0" smtClean="0"/>
              <a:t>zamanı israf edilmiş olur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DMA denetleyicisi </a:t>
            </a:r>
            <a:r>
              <a:rPr lang="tr-TR" b="1" dirty="0" smtClean="0">
                <a:solidFill>
                  <a:srgbClr val="FF0000"/>
                </a:solidFill>
              </a:rPr>
              <a:t>CPU ‘dan bağımsız olarak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CPU’dan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onay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aldiktan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sonra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CPU’dan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bagimsizdir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sistem yolunun (system bus) kontrolünü eline </a:t>
            </a:r>
            <a:r>
              <a:rPr lang="tr-TR" dirty="0"/>
              <a:t>geçirerek (</a:t>
            </a:r>
            <a:r>
              <a:rPr lang="tr-TR" b="1" i="1" dirty="0"/>
              <a:t>bus </a:t>
            </a:r>
            <a:r>
              <a:rPr lang="tr-TR" b="1" i="1" dirty="0" smtClean="0"/>
              <a:t>mastering</a:t>
            </a:r>
            <a:r>
              <a:rPr lang="tr-TR" dirty="0" smtClean="0"/>
              <a:t>) ana bellek ve harici cihazlara erişebilir</a:t>
            </a:r>
          </a:p>
          <a:p>
            <a:pPr lvl="1"/>
            <a:r>
              <a:rPr lang="tr-TR" dirty="0" smtClean="0"/>
              <a:t>DMA denetleyicisi harici cihaz ve sistem ana belleği arasında okuma/yazma işlemleri için ikinci bir veri transfer yolu oluşturur</a:t>
            </a:r>
          </a:p>
          <a:p>
            <a:pPr lvl="1"/>
            <a:r>
              <a:rPr lang="tr-TR" dirty="0" smtClean="0"/>
              <a:t>Tüm adres bilgileri ve kontrol işaretleri (</a:t>
            </a:r>
            <a:r>
              <a:rPr lang="tr-TR" i="1" dirty="0" smtClean="0"/>
              <a:t>bus control signals</a:t>
            </a:r>
            <a:r>
              <a:rPr lang="tr-TR" dirty="0" smtClean="0"/>
              <a:t>) denetleyici tarafından oluşturulur </a:t>
            </a:r>
          </a:p>
          <a:p>
            <a:pPr lvl="1"/>
            <a:r>
              <a:rPr lang="tr-TR" dirty="0" smtClean="0"/>
              <a:t>Veri transferi süresince </a:t>
            </a:r>
            <a:r>
              <a:rPr lang="tr-TR" dirty="0"/>
              <a:t>DMA </a:t>
            </a:r>
            <a:r>
              <a:rPr lang="tr-TR" dirty="0" smtClean="0"/>
              <a:t>denetleyicisine ait herhangi bir kaydediciden yararlanılmaz</a:t>
            </a:r>
          </a:p>
          <a:p>
            <a:pPr lvl="2"/>
            <a:r>
              <a:rPr lang="tr-TR" dirty="0" smtClean="0"/>
              <a:t>Harici cihaz ve ana bellek arasındaki veri transferi veri yolu vasıtasıyla anında gerçekleşir (</a:t>
            </a:r>
            <a:r>
              <a:rPr lang="tr-TR" b="1" dirty="0" smtClean="0">
                <a:solidFill>
                  <a:srgbClr val="FF0000"/>
                </a:solidFill>
              </a:rPr>
              <a:t>1 adımlı işlem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DMA kullanan harici cihazlar:</a:t>
            </a:r>
          </a:p>
          <a:p>
            <a:pPr lvl="2"/>
            <a:r>
              <a:rPr lang="tr-TR" dirty="0" smtClean="0"/>
              <a:t>USB, PCMCIA</a:t>
            </a:r>
          </a:p>
          <a:p>
            <a:pPr lvl="2"/>
            <a:r>
              <a:rPr lang="tr-TR" dirty="0" smtClean="0"/>
              <a:t>Sabit diskler</a:t>
            </a:r>
          </a:p>
          <a:p>
            <a:pPr lvl="2"/>
            <a:r>
              <a:rPr lang="tr-TR" dirty="0" smtClean="0"/>
              <a:t>Video, ses ve ağ kartları vs.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1503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1779"/>
            <a:ext cx="6934200" cy="3373163"/>
          </a:xfrm>
        </p:spPr>
      </p:pic>
      <p:sp>
        <p:nvSpPr>
          <p:cNvPr id="5" name="Metin kutusu 4"/>
          <p:cNvSpPr txBox="1"/>
          <p:nvPr/>
        </p:nvSpPr>
        <p:spPr>
          <a:xfrm>
            <a:off x="533400" y="3440349"/>
            <a:ext cx="7735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1. </a:t>
            </a:r>
            <a:r>
              <a:rPr lang="en-US" sz="1200" dirty="0" err="1" smtClean="0">
                <a:solidFill>
                  <a:srgbClr val="FF0000"/>
                </a:solidFill>
              </a:rPr>
              <a:t>Cycle’da</a:t>
            </a:r>
            <a:r>
              <a:rPr lang="en-US" sz="1200" dirty="0" smtClean="0">
                <a:solidFill>
                  <a:srgbClr val="FF0000"/>
                </a:solidFill>
              </a:rPr>
              <a:t> A0-A7 16 </a:t>
            </a:r>
            <a:r>
              <a:rPr lang="en-US" sz="1200" dirty="0" err="1" smtClean="0">
                <a:solidFill>
                  <a:srgbClr val="FF0000"/>
                </a:solidFill>
              </a:rPr>
              <a:t>bitlik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anlamsiz</a:t>
            </a:r>
            <a:r>
              <a:rPr lang="en-US" sz="1200" dirty="0" smtClean="0">
                <a:solidFill>
                  <a:srgbClr val="FF0000"/>
                </a:solidFill>
              </a:rPr>
              <a:t> 8 </a:t>
            </a:r>
            <a:r>
              <a:rPr lang="en-US" sz="1200" dirty="0" err="1" smtClean="0">
                <a:solidFill>
                  <a:srgbClr val="FF0000"/>
                </a:solidFill>
              </a:rPr>
              <a:t>biti</a:t>
            </a:r>
            <a:r>
              <a:rPr lang="en-US" sz="1200" dirty="0" smtClean="0">
                <a:solidFill>
                  <a:srgbClr val="FF0000"/>
                </a:solidFill>
              </a:rPr>
              <a:t> 8237 </a:t>
            </a:r>
            <a:r>
              <a:rPr lang="en-US" sz="1200" dirty="0" err="1" smtClean="0">
                <a:solidFill>
                  <a:srgbClr val="FF0000"/>
                </a:solidFill>
              </a:rPr>
              <a:t>tarafindan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yoluna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koyuluyor</a:t>
            </a:r>
            <a:r>
              <a:rPr lang="en-US" sz="1200" dirty="0" smtClean="0">
                <a:solidFill>
                  <a:srgbClr val="FF0000"/>
                </a:solidFill>
              </a:rPr>
              <a:t>. DB0-DB7 </a:t>
            </a:r>
            <a:r>
              <a:rPr lang="en-US" sz="1200" dirty="0" err="1" smtClean="0">
                <a:solidFill>
                  <a:srgbClr val="FF0000"/>
                </a:solidFill>
              </a:rPr>
              <a:t>kisminda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ise</a:t>
            </a:r>
            <a:r>
              <a:rPr lang="en-US" sz="1200" dirty="0" smtClean="0">
                <a:solidFill>
                  <a:srgbClr val="FF0000"/>
                </a:solidFill>
              </a:rPr>
              <a:t> A8-A15 </a:t>
            </a:r>
            <a:r>
              <a:rPr lang="en-US" sz="1200" dirty="0" err="1" smtClean="0">
                <a:solidFill>
                  <a:srgbClr val="FF0000"/>
                </a:solidFill>
              </a:rPr>
              <a:t>olan</a:t>
            </a:r>
            <a:r>
              <a:rPr lang="en-US" sz="1200" dirty="0" smtClean="0">
                <a:solidFill>
                  <a:srgbClr val="FF0000"/>
                </a:solidFill>
              </a:rPr>
              <a:t> 16 </a:t>
            </a:r>
            <a:r>
              <a:rPr lang="en-US" sz="1200" dirty="0" err="1" smtClean="0">
                <a:solidFill>
                  <a:srgbClr val="FF0000"/>
                </a:solidFill>
              </a:rPr>
              <a:t>bitlik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kalan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anlamli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kismi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yoluna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koyulup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Latch’e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gonderiliyor</a:t>
            </a:r>
            <a:r>
              <a:rPr lang="en-US" sz="1200" dirty="0" smtClean="0">
                <a:solidFill>
                  <a:srgbClr val="FF0000"/>
                </a:solidFill>
              </a:rPr>
              <a:t>. ADSTB </a:t>
            </a:r>
            <a:r>
              <a:rPr lang="en-US" sz="1200" dirty="0" err="1" smtClean="0">
                <a:solidFill>
                  <a:srgbClr val="FF0000"/>
                </a:solidFill>
              </a:rPr>
              <a:t>darbesi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LATCH’e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gidiyor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ki</a:t>
            </a:r>
            <a:r>
              <a:rPr lang="en-US" sz="1200" dirty="0" smtClean="0">
                <a:solidFill>
                  <a:srgbClr val="FF0000"/>
                </a:solidFill>
              </a:rPr>
              <a:t> LATCH </a:t>
            </a:r>
            <a:r>
              <a:rPr lang="en-US" sz="1200" dirty="0" err="1" smtClean="0">
                <a:solidFill>
                  <a:srgbClr val="FF0000"/>
                </a:solidFill>
              </a:rPr>
              <a:t>veri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yolundaki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veriyi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okusun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Burda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gosterilmemis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ama</a:t>
            </a:r>
            <a:r>
              <a:rPr lang="en-US" sz="1200" dirty="0" smtClean="0">
                <a:solidFill>
                  <a:srgbClr val="FF0000"/>
                </a:solidFill>
              </a:rPr>
              <a:t> A15’den </a:t>
            </a:r>
            <a:r>
              <a:rPr lang="en-US" sz="1200" dirty="0" err="1" smtClean="0">
                <a:solidFill>
                  <a:srgbClr val="FF0000"/>
                </a:solidFill>
              </a:rPr>
              <a:t>yukarisini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tutan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sayfa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kaydedicisi</a:t>
            </a:r>
            <a:r>
              <a:rPr lang="en-US" sz="1200" dirty="0" smtClean="0">
                <a:solidFill>
                  <a:srgbClr val="FF0000"/>
                </a:solidFill>
              </a:rPr>
              <a:t> de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bitlerini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yoluna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suruyor</a:t>
            </a:r>
            <a:r>
              <a:rPr lang="en-US" sz="1200" dirty="0" smtClean="0">
                <a:solidFill>
                  <a:srgbClr val="FF0000"/>
                </a:solidFill>
              </a:rPr>
              <a:t>. 2. cycle da </a:t>
            </a:r>
            <a:r>
              <a:rPr lang="en-US" sz="1200" dirty="0" err="1" smtClean="0">
                <a:solidFill>
                  <a:srgbClr val="FF0000"/>
                </a:solidFill>
              </a:rPr>
              <a:t>ise</a:t>
            </a:r>
            <a:r>
              <a:rPr lang="en-US" sz="1200" dirty="0" smtClean="0">
                <a:solidFill>
                  <a:srgbClr val="FF0000"/>
                </a:solidFill>
              </a:rPr>
              <a:t> 2. byte </a:t>
            </a:r>
            <a:r>
              <a:rPr lang="en-US" sz="1200" dirty="0" err="1" smtClean="0">
                <a:solidFill>
                  <a:srgbClr val="FF0000"/>
                </a:solidFill>
              </a:rPr>
              <a:t>memory’den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okunup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yazilacaktir</a:t>
            </a:r>
            <a:r>
              <a:rPr lang="en-US" sz="1200" dirty="0" smtClean="0">
                <a:solidFill>
                  <a:srgbClr val="FF0000"/>
                </a:solidFill>
              </a:rPr>
              <a:t> 1. cycle da </a:t>
            </a:r>
            <a:r>
              <a:rPr lang="en-US" sz="1200" dirty="0" err="1" smtClean="0">
                <a:solidFill>
                  <a:srgbClr val="FF0000"/>
                </a:solidFill>
              </a:rPr>
              <a:t>ise</a:t>
            </a:r>
            <a:r>
              <a:rPr lang="en-US" sz="1200" dirty="0" smtClean="0">
                <a:solidFill>
                  <a:srgbClr val="FF0000"/>
                </a:solidFill>
              </a:rPr>
              <a:t> ilk byte </a:t>
            </a:r>
            <a:r>
              <a:rPr lang="en-US" sz="1200" dirty="0" err="1" smtClean="0">
                <a:solidFill>
                  <a:srgbClr val="FF0000"/>
                </a:solidFill>
              </a:rPr>
              <a:t>yazilmisti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okunup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Dikkat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ederseniz</a:t>
            </a:r>
            <a:r>
              <a:rPr lang="en-US" sz="1200" dirty="0" smtClean="0">
                <a:solidFill>
                  <a:srgbClr val="FF0000"/>
                </a:solidFill>
              </a:rPr>
              <a:t> 2. </a:t>
            </a:r>
            <a:r>
              <a:rPr lang="en-US" sz="1200" dirty="0" err="1" smtClean="0">
                <a:solidFill>
                  <a:srgbClr val="FF0000"/>
                </a:solidFill>
              </a:rPr>
              <a:t>cycle’in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birinciden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farki</a:t>
            </a:r>
            <a:r>
              <a:rPr lang="en-US" sz="1200" dirty="0" smtClean="0">
                <a:solidFill>
                  <a:srgbClr val="FF0000"/>
                </a:solidFill>
              </a:rPr>
              <a:t> Address </a:t>
            </a:r>
            <a:r>
              <a:rPr lang="en-US" sz="1200" dirty="0" err="1" smtClean="0">
                <a:solidFill>
                  <a:srgbClr val="FF0000"/>
                </a:solidFill>
              </a:rPr>
              <a:t>Latch’e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gonderilen</a:t>
            </a:r>
            <a:r>
              <a:rPr lang="en-US" sz="1200" dirty="0" smtClean="0">
                <a:solidFill>
                  <a:srgbClr val="FF0000"/>
                </a:solidFill>
              </a:rPr>
              <a:t> 8 </a:t>
            </a:r>
            <a:r>
              <a:rPr lang="en-US" sz="1200" dirty="0" err="1" smtClean="0">
                <a:solidFill>
                  <a:srgbClr val="FF0000"/>
                </a:solidFill>
              </a:rPr>
              <a:t>bitin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gonderilmemisidir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Cunku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ornegimizde</a:t>
            </a:r>
            <a:r>
              <a:rPr lang="en-US" sz="1200" dirty="0" smtClean="0">
                <a:solidFill>
                  <a:srgbClr val="FF0000"/>
                </a:solidFill>
              </a:rPr>
              <a:t> Address </a:t>
            </a:r>
            <a:r>
              <a:rPr lang="en-US" sz="1200" dirty="0" err="1" smtClean="0">
                <a:solidFill>
                  <a:srgbClr val="FF0000"/>
                </a:solidFill>
              </a:rPr>
              <a:t>Latch’e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giden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anlamli</a:t>
            </a:r>
            <a:r>
              <a:rPr lang="en-US" sz="1200" dirty="0" smtClean="0">
                <a:solidFill>
                  <a:srgbClr val="FF0000"/>
                </a:solidFill>
              </a:rPr>
              <a:t> 8 </a:t>
            </a:r>
            <a:r>
              <a:rPr lang="en-US" sz="1200" dirty="0" err="1" smtClean="0">
                <a:solidFill>
                  <a:srgbClr val="FF0000"/>
                </a:solidFill>
              </a:rPr>
              <a:t>bitin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degismedigi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varsayilmis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Yani</a:t>
            </a:r>
            <a:r>
              <a:rPr lang="en-US" sz="1200" dirty="0" smtClean="0">
                <a:solidFill>
                  <a:srgbClr val="FF0000"/>
                </a:solidFill>
              </a:rPr>
              <a:t> ilk 8 </a:t>
            </a:r>
            <a:r>
              <a:rPr lang="en-US" sz="1200" dirty="0" err="1" smtClean="0">
                <a:solidFill>
                  <a:srgbClr val="FF0000"/>
                </a:solidFill>
              </a:rPr>
              <a:t>bitin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hepsinin</a:t>
            </a:r>
            <a:r>
              <a:rPr lang="en-US" sz="1200" dirty="0" smtClean="0">
                <a:solidFill>
                  <a:srgbClr val="FF0000"/>
                </a:solidFill>
              </a:rPr>
              <a:t> 1 </a:t>
            </a:r>
            <a:r>
              <a:rPr lang="en-US" sz="1200" dirty="0" err="1" smtClean="0">
                <a:solidFill>
                  <a:srgbClr val="FF0000"/>
                </a:solidFill>
              </a:rPr>
              <a:t>olmasi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lazim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anlamli</a:t>
            </a:r>
            <a:r>
              <a:rPr lang="en-US" sz="1200" dirty="0" smtClean="0">
                <a:solidFill>
                  <a:srgbClr val="FF0000"/>
                </a:solidFill>
              </a:rPr>
              <a:t> 8 bitten </a:t>
            </a:r>
            <a:r>
              <a:rPr lang="en-US" sz="1200" dirty="0" err="1" smtClean="0">
                <a:solidFill>
                  <a:srgbClr val="FF0000"/>
                </a:solidFill>
              </a:rPr>
              <a:t>birinde</a:t>
            </a:r>
            <a:r>
              <a:rPr lang="en-US" sz="1200" dirty="0" smtClean="0">
                <a:solidFill>
                  <a:srgbClr val="FF0000"/>
                </a:solidFill>
              </a:rPr>
              <a:t> ilk </a:t>
            </a:r>
            <a:r>
              <a:rPr lang="en-US" sz="1200" dirty="0" err="1" smtClean="0">
                <a:solidFill>
                  <a:srgbClr val="FF0000"/>
                </a:solidFill>
              </a:rPr>
              <a:t>degisiklik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olabilsin</a:t>
            </a:r>
            <a:r>
              <a:rPr lang="en-US" sz="1200" dirty="0" smtClean="0">
                <a:solidFill>
                  <a:srgbClr val="FF0000"/>
                </a:solidFill>
              </a:rPr>
              <a:t>. Bu </a:t>
            </a:r>
            <a:r>
              <a:rPr lang="en-US" sz="1200" dirty="0" err="1" smtClean="0">
                <a:solidFill>
                  <a:srgbClr val="FF0000"/>
                </a:solidFill>
              </a:rPr>
              <a:t>durumda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eger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yazdigimiz</a:t>
            </a:r>
            <a:r>
              <a:rPr lang="en-US" sz="1200" dirty="0" smtClean="0">
                <a:solidFill>
                  <a:srgbClr val="FF0000"/>
                </a:solidFill>
              </a:rPr>
              <a:t> ilk </a:t>
            </a:r>
            <a:r>
              <a:rPr lang="en-US" sz="1200" dirty="0" err="1" smtClean="0">
                <a:solidFill>
                  <a:srgbClr val="FF0000"/>
                </a:solidFill>
              </a:rPr>
              <a:t>deger</a:t>
            </a:r>
            <a:r>
              <a:rPr lang="en-US" sz="1200" dirty="0" smtClean="0">
                <a:solidFill>
                  <a:srgbClr val="FF0000"/>
                </a:solidFill>
              </a:rPr>
              <a:t> 0000 0000 </a:t>
            </a:r>
            <a:r>
              <a:rPr lang="en-US" sz="1200" dirty="0" err="1" smtClean="0">
                <a:solidFill>
                  <a:srgbClr val="FF0000"/>
                </a:solidFill>
              </a:rPr>
              <a:t>ise</a:t>
            </a:r>
            <a:r>
              <a:rPr lang="en-US" sz="1200" dirty="0" smtClean="0">
                <a:solidFill>
                  <a:srgbClr val="FF0000"/>
                </a:solidFill>
              </a:rPr>
              <a:t> Address </a:t>
            </a:r>
            <a:r>
              <a:rPr lang="en-US" sz="1200" dirty="0" err="1" smtClean="0">
                <a:solidFill>
                  <a:srgbClr val="FF0000"/>
                </a:solidFill>
              </a:rPr>
              <a:t>Latch’e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giden</a:t>
            </a:r>
            <a:r>
              <a:rPr lang="en-US" sz="1200" dirty="0" smtClean="0">
                <a:solidFill>
                  <a:srgbClr val="FF0000"/>
                </a:solidFill>
              </a:rPr>
              <a:t> 8 bit ilk </a:t>
            </a:r>
            <a:r>
              <a:rPr lang="en-US" sz="1200" dirty="0" err="1" smtClean="0">
                <a:solidFill>
                  <a:srgbClr val="FF0000"/>
                </a:solidFill>
              </a:rPr>
              <a:t>olarak</a:t>
            </a:r>
            <a:r>
              <a:rPr lang="en-US" sz="1200" dirty="0" smtClean="0">
                <a:solidFill>
                  <a:srgbClr val="FF0000"/>
                </a:solidFill>
              </a:rPr>
              <a:t> 256. </a:t>
            </a:r>
            <a:r>
              <a:rPr lang="en-US" sz="1200" dirty="0" err="1" smtClean="0">
                <a:solidFill>
                  <a:srgbClr val="FF0000"/>
                </a:solidFill>
              </a:rPr>
              <a:t>transferden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sonraki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transferde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tekrar</a:t>
            </a:r>
            <a:r>
              <a:rPr lang="en-US" sz="1200" dirty="0" smtClean="0">
                <a:solidFill>
                  <a:srgbClr val="FF0000"/>
                </a:solidFill>
              </a:rPr>
              <a:t> Address </a:t>
            </a:r>
            <a:r>
              <a:rPr lang="en-US" sz="1200" dirty="0" err="1" smtClean="0">
                <a:solidFill>
                  <a:srgbClr val="FF0000"/>
                </a:solidFill>
              </a:rPr>
              <a:t>Latch’e</a:t>
            </a:r>
            <a:r>
              <a:rPr lang="en-US" sz="1200" dirty="0" smtClean="0">
                <a:solidFill>
                  <a:srgbClr val="FF0000"/>
                </a:solidFill>
              </a:rPr>
              <a:t> biz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8 </a:t>
            </a:r>
            <a:r>
              <a:rPr lang="en-US" sz="1200" dirty="0" err="1" smtClean="0">
                <a:solidFill>
                  <a:srgbClr val="FF0000"/>
                </a:solidFill>
              </a:rPr>
              <a:t>biti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gondeririz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Cunku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aksi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takdirde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degerleri</a:t>
            </a:r>
            <a:r>
              <a:rPr lang="en-US" sz="1200" dirty="0" smtClean="0">
                <a:solidFill>
                  <a:srgbClr val="FF0000"/>
                </a:solidFill>
              </a:rPr>
              <a:t> her </a:t>
            </a:r>
            <a:r>
              <a:rPr lang="en-US" sz="1200" dirty="0" err="1" smtClean="0">
                <a:solidFill>
                  <a:srgbClr val="FF0000"/>
                </a:solidFill>
              </a:rPr>
              <a:t>transferde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LATCH’e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gondermemiz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cokca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yavaslatacakti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Burda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dikkat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ettiyseniz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sadece</a:t>
            </a:r>
            <a:r>
              <a:rPr lang="en-US" sz="1200" dirty="0" smtClean="0">
                <a:solidFill>
                  <a:srgbClr val="FF0000"/>
                </a:solidFill>
              </a:rPr>
              <a:t> memory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uretiliyor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gonderdigimiz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burada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belirtilmiyor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cunku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zaten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cihazlari</a:t>
            </a:r>
            <a:r>
              <a:rPr lang="en-US" sz="1200" dirty="0" smtClean="0">
                <a:solidFill>
                  <a:srgbClr val="FF0000"/>
                </a:solidFill>
              </a:rPr>
              <a:t> belli </a:t>
            </a:r>
            <a:r>
              <a:rPr lang="en-US" sz="1200" dirty="0" err="1" smtClean="0">
                <a:solidFill>
                  <a:srgbClr val="FF0000"/>
                </a:solidFill>
              </a:rPr>
              <a:t>pinlere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bagli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kim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istekte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bulunduysa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yalnizca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istegi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atan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onay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donuyor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o </a:t>
            </a:r>
            <a:r>
              <a:rPr lang="en-US" sz="1200" dirty="0" err="1" smtClean="0">
                <a:solidFill>
                  <a:srgbClr val="FF0000"/>
                </a:solidFill>
              </a:rPr>
              <a:t>cihaz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yapiyor</a:t>
            </a:r>
            <a:r>
              <a:rPr lang="en-US" sz="1200" dirty="0" smtClean="0">
                <a:solidFill>
                  <a:srgbClr val="FF0000"/>
                </a:solidFill>
              </a:rPr>
              <a:t>. (DACK </a:t>
            </a:r>
            <a:r>
              <a:rPr lang="en-US" sz="1200" dirty="0" err="1" smtClean="0">
                <a:solidFill>
                  <a:srgbClr val="FF0000"/>
                </a:solidFill>
              </a:rPr>
              <a:t>onay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ucu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562099" y="152400"/>
            <a:ext cx="773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READ TRANSFER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7391400" y="82598"/>
            <a:ext cx="281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WRITE TRANSFER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(OKUMA ISLEMINDEN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TEK FARKI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MEMR </a:t>
            </a:r>
            <a:r>
              <a:rPr lang="en-US" sz="1400" b="1" dirty="0" err="1" smtClean="0">
                <a:solidFill>
                  <a:srgbClr val="FF0000"/>
                </a:solidFill>
              </a:rPr>
              <a:t>yerine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IOR </a:t>
            </a:r>
            <a:r>
              <a:rPr lang="en-US" sz="1400" b="1" dirty="0" err="1" smtClean="0">
                <a:solidFill>
                  <a:srgbClr val="FF0000"/>
                </a:solidFill>
              </a:rPr>
              <a:t>geliyor</a:t>
            </a:r>
            <a:r>
              <a:rPr lang="en-US" sz="14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IOW </a:t>
            </a:r>
            <a:r>
              <a:rPr lang="en-US" sz="1400" b="1" dirty="0" err="1" smtClean="0">
                <a:solidFill>
                  <a:srgbClr val="FF0000"/>
                </a:solidFill>
              </a:rPr>
              <a:t>yerine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ise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MEMW </a:t>
            </a:r>
            <a:r>
              <a:rPr lang="en-US" sz="1400" b="1" dirty="0" err="1" smtClean="0">
                <a:solidFill>
                  <a:srgbClr val="FF0000"/>
                </a:solidFill>
              </a:rPr>
              <a:t>geliyor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62099" y="5657671"/>
            <a:ext cx="736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Verify transfer</a:t>
            </a:r>
            <a:r>
              <a:rPr lang="en-US" sz="1200" dirty="0" smtClean="0"/>
              <a:t>: Bu transfer </a:t>
            </a:r>
            <a:r>
              <a:rPr lang="en-US" sz="1200" dirty="0" err="1" smtClean="0"/>
              <a:t>turu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gercek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transfer </a:t>
            </a:r>
            <a:r>
              <a:rPr lang="en-US" sz="1200" dirty="0" err="1" smtClean="0"/>
              <a:t>degildir</a:t>
            </a:r>
            <a:r>
              <a:rPr lang="en-US" sz="1200" dirty="0" smtClean="0"/>
              <a:t>. 8237’nin </a:t>
            </a:r>
            <a:r>
              <a:rPr lang="en-US" sz="1200" dirty="0" err="1" smtClean="0"/>
              <a:t>islevlerini</a:t>
            </a:r>
            <a:r>
              <a:rPr lang="en-US" sz="1200" dirty="0" smtClean="0"/>
              <a:t> </a:t>
            </a:r>
            <a:r>
              <a:rPr lang="en-US" sz="1200" dirty="0" err="1" smtClean="0"/>
              <a:t>duzgunce</a:t>
            </a:r>
            <a:r>
              <a:rPr lang="en-US" sz="1200" dirty="0" smtClean="0"/>
              <a:t> </a:t>
            </a:r>
            <a:r>
              <a:rPr lang="en-US" sz="1200" dirty="0" err="1" smtClean="0"/>
              <a:t>yerine</a:t>
            </a:r>
            <a:r>
              <a:rPr lang="en-US" sz="1200" dirty="0" smtClean="0"/>
              <a:t> </a:t>
            </a:r>
            <a:r>
              <a:rPr lang="en-US" sz="1200" dirty="0" err="1" smtClean="0"/>
              <a:t>getirip</a:t>
            </a:r>
            <a:r>
              <a:rPr lang="en-US" sz="1200" dirty="0" smtClean="0"/>
              <a:t> </a:t>
            </a:r>
            <a:r>
              <a:rPr lang="en-US" sz="1200" dirty="0" err="1" smtClean="0"/>
              <a:t>getirmedigini</a:t>
            </a:r>
            <a:r>
              <a:rPr lang="en-US" sz="1200" dirty="0" smtClean="0"/>
              <a:t> </a:t>
            </a:r>
            <a:r>
              <a:rPr lang="en-US" sz="1200" dirty="0" err="1" smtClean="0"/>
              <a:t>ogrenmek</a:t>
            </a:r>
            <a:r>
              <a:rPr lang="en-US" sz="1200" dirty="0" smtClean="0"/>
              <a:t> </a:t>
            </a:r>
            <a:r>
              <a:rPr lang="en-US" sz="1200" dirty="0" err="1" smtClean="0"/>
              <a:t>adina</a:t>
            </a:r>
            <a:r>
              <a:rPr lang="en-US" sz="1200" dirty="0" smtClean="0"/>
              <a:t> </a:t>
            </a:r>
            <a:r>
              <a:rPr lang="en-US" sz="1200" dirty="0" err="1" smtClean="0"/>
              <a:t>programcinin</a:t>
            </a:r>
            <a:r>
              <a:rPr lang="en-US" sz="1200" dirty="0" smtClean="0"/>
              <a:t> </a:t>
            </a:r>
            <a:r>
              <a:rPr lang="en-US" sz="1200" dirty="0" err="1" smtClean="0"/>
              <a:t>yazdigi</a:t>
            </a:r>
            <a:r>
              <a:rPr lang="en-US" sz="1200" dirty="0" smtClean="0"/>
              <a:t> </a:t>
            </a:r>
            <a:r>
              <a:rPr lang="en-US" sz="1200" dirty="0" err="1" smtClean="0"/>
              <a:t>programla</a:t>
            </a:r>
            <a:r>
              <a:rPr lang="en-US" sz="1200" dirty="0" smtClean="0"/>
              <a:t> </a:t>
            </a:r>
            <a:r>
              <a:rPr lang="en-US" sz="1200" dirty="0" err="1" smtClean="0"/>
              <a:t>denenmesi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tipki</a:t>
            </a:r>
            <a:r>
              <a:rPr lang="en-US" sz="1200" dirty="0" smtClean="0"/>
              <a:t> ping </a:t>
            </a:r>
            <a:r>
              <a:rPr lang="en-US" sz="1200" dirty="0" err="1" smtClean="0"/>
              <a:t>gonderir</a:t>
            </a:r>
            <a:r>
              <a:rPr lang="en-US" sz="1200" dirty="0" smtClean="0"/>
              <a:t> </a:t>
            </a:r>
            <a:r>
              <a:rPr lang="en-US" sz="1200" dirty="0" err="1" smtClean="0"/>
              <a:t>gibi</a:t>
            </a:r>
            <a:r>
              <a:rPr lang="en-US" sz="1200" dirty="0" smtClean="0"/>
              <a:t> </a:t>
            </a:r>
            <a:r>
              <a:rPr lang="en-US" sz="1200" dirty="0" err="1" smtClean="0"/>
              <a:t>bos</a:t>
            </a:r>
            <a:r>
              <a:rPr lang="en-US" sz="1200" dirty="0" smtClean="0"/>
              <a:t> </a:t>
            </a:r>
            <a:r>
              <a:rPr lang="en-US" sz="1200" dirty="0" err="1" smtClean="0"/>
              <a:t>seylerin</a:t>
            </a:r>
            <a:r>
              <a:rPr lang="en-US" sz="1200" dirty="0" smtClean="0"/>
              <a:t> </a:t>
            </a:r>
            <a:r>
              <a:rPr lang="en-US" sz="1200" dirty="0" err="1" smtClean="0"/>
              <a:t>gidip</a:t>
            </a:r>
            <a:r>
              <a:rPr lang="en-US" sz="1200" dirty="0" smtClean="0"/>
              <a:t> 8237’nin </a:t>
            </a:r>
            <a:r>
              <a:rPr lang="en-US" sz="1200" dirty="0" err="1" smtClean="0"/>
              <a:t>islevlerini</a:t>
            </a:r>
            <a:r>
              <a:rPr lang="en-US" sz="1200" dirty="0" smtClean="0"/>
              <a:t> control </a:t>
            </a:r>
            <a:r>
              <a:rPr lang="en-US" sz="1200" dirty="0" err="1" smtClean="0"/>
              <a:t>etmesi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programramciya</a:t>
            </a:r>
            <a:r>
              <a:rPr lang="en-US" sz="1200" dirty="0" smtClean="0"/>
              <a:t> </a:t>
            </a:r>
            <a:r>
              <a:rPr lang="en-US" sz="1200" dirty="0" err="1" smtClean="0"/>
              <a:t>bisey</a:t>
            </a:r>
            <a:r>
              <a:rPr lang="en-US" sz="1200" dirty="0" smtClean="0"/>
              <a:t> </a:t>
            </a:r>
            <a:r>
              <a:rPr lang="en-US" sz="1200" dirty="0" err="1" smtClean="0"/>
              <a:t>soylemesidir</a:t>
            </a:r>
            <a:r>
              <a:rPr lang="en-US" sz="1200" dirty="0" smtClean="0"/>
              <a:t>. </a:t>
            </a:r>
            <a:r>
              <a:rPr lang="en-US" sz="1200" dirty="0" err="1" smtClean="0"/>
              <a:t>Tabiki</a:t>
            </a:r>
            <a:r>
              <a:rPr lang="en-US" sz="1200" dirty="0" smtClean="0"/>
              <a:t> </a:t>
            </a:r>
            <a:r>
              <a:rPr lang="en-US" sz="1200" dirty="0" err="1" smtClean="0"/>
              <a:t>burda</a:t>
            </a:r>
            <a:r>
              <a:rPr lang="en-US" sz="1200" dirty="0" smtClean="0"/>
              <a:t> 8237 </a:t>
            </a:r>
            <a:r>
              <a:rPr lang="en-US" sz="1200" dirty="0" err="1" smtClean="0"/>
              <a:t>dogru</a:t>
            </a:r>
            <a:r>
              <a:rPr lang="en-US" sz="1200" dirty="0" smtClean="0"/>
              <a:t> </a:t>
            </a:r>
            <a:r>
              <a:rPr lang="en-US" sz="1200" dirty="0" err="1" smtClean="0"/>
              <a:t>calisiyor</a:t>
            </a:r>
            <a:r>
              <a:rPr lang="en-US" sz="1200" dirty="0" smtClean="0"/>
              <a:t> mu </a:t>
            </a:r>
            <a:r>
              <a:rPr lang="en-US" sz="1200" dirty="0" err="1" smtClean="0"/>
              <a:t>iyi</a:t>
            </a:r>
            <a:r>
              <a:rPr lang="en-US" sz="1200" dirty="0" smtClean="0"/>
              <a:t> </a:t>
            </a:r>
            <a:r>
              <a:rPr lang="en-US" sz="1200" dirty="0" err="1" smtClean="0"/>
              <a:t>calisiyor</a:t>
            </a:r>
            <a:r>
              <a:rPr lang="en-US" sz="1200" dirty="0" smtClean="0"/>
              <a:t> mu vs.. Tum </a:t>
            </a:r>
            <a:r>
              <a:rPr lang="en-US" sz="1200" dirty="0" err="1" smtClean="0"/>
              <a:t>bunlar</a:t>
            </a:r>
            <a:r>
              <a:rPr lang="en-US" sz="1200" dirty="0" smtClean="0"/>
              <a:t> verify transfer </a:t>
            </a:r>
            <a:r>
              <a:rPr lang="en-US" sz="1200" dirty="0" err="1" smtClean="0"/>
              <a:t>yapmak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yazilan</a:t>
            </a:r>
            <a:r>
              <a:rPr lang="en-US" sz="1200" dirty="0" smtClean="0"/>
              <a:t> </a:t>
            </a:r>
            <a:r>
              <a:rPr lang="en-US" sz="1200" dirty="0" err="1" smtClean="0"/>
              <a:t>programda</a:t>
            </a:r>
            <a:r>
              <a:rPr lang="en-US" sz="1200" dirty="0" smtClean="0"/>
              <a:t> programmer </a:t>
            </a:r>
            <a:r>
              <a:rPr lang="en-US" sz="1200" dirty="0" err="1" smtClean="0"/>
              <a:t>tarafindan</a:t>
            </a:r>
            <a:r>
              <a:rPr lang="en-US" sz="1200" dirty="0" smtClean="0"/>
              <a:t> </a:t>
            </a:r>
            <a:r>
              <a:rPr lang="en-US" sz="1200" dirty="0" err="1" smtClean="0"/>
              <a:t>belirtilip</a:t>
            </a:r>
            <a:r>
              <a:rPr lang="en-US" sz="1200" dirty="0" smtClean="0"/>
              <a:t> </a:t>
            </a:r>
            <a:r>
              <a:rPr lang="en-US" sz="1200" dirty="0" err="1" smtClean="0"/>
              <a:t>saglaniyor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/>
              <a:t> </a:t>
            </a:r>
            <a:r>
              <a:rPr lang="en-US" sz="1200" dirty="0" err="1" smtClean="0"/>
              <a:t>yazilan</a:t>
            </a:r>
            <a:r>
              <a:rPr lang="en-US" sz="1200" dirty="0" smtClean="0"/>
              <a:t> </a:t>
            </a:r>
            <a:r>
              <a:rPr lang="en-US" sz="1200" dirty="0" err="1" smtClean="0"/>
              <a:t>kodlarla</a:t>
            </a:r>
            <a:r>
              <a:rPr lang="en-US" sz="1200" dirty="0" smtClean="0"/>
              <a:t> </a:t>
            </a:r>
            <a:r>
              <a:rPr lang="en-US" sz="1200" dirty="0" err="1" smtClean="0"/>
              <a:t>zaten</a:t>
            </a:r>
            <a:r>
              <a:rPr lang="en-US" sz="1200" dirty="0" smtClean="0"/>
              <a:t> </a:t>
            </a:r>
            <a:r>
              <a:rPr lang="en-US" sz="1200" dirty="0" err="1" smtClean="0"/>
              <a:t>siz</a:t>
            </a:r>
            <a:r>
              <a:rPr lang="en-US" sz="1200" dirty="0" smtClean="0"/>
              <a:t> </a:t>
            </a:r>
            <a:r>
              <a:rPr lang="en-US" sz="1200" dirty="0" err="1" smtClean="0"/>
              <a:t>diyorsunuz</a:t>
            </a:r>
            <a:r>
              <a:rPr lang="en-US" sz="1200" dirty="0" smtClean="0"/>
              <a:t> </a:t>
            </a:r>
            <a:r>
              <a:rPr lang="en-US" sz="1200" dirty="0" err="1" smtClean="0"/>
              <a:t>ki</a:t>
            </a:r>
            <a:r>
              <a:rPr lang="en-US" sz="1200" dirty="0" smtClean="0"/>
              <a:t> </a:t>
            </a:r>
            <a:r>
              <a:rPr lang="en-US" sz="1200" dirty="0" err="1" smtClean="0"/>
              <a:t>bunu</a:t>
            </a:r>
            <a:r>
              <a:rPr lang="en-US" sz="1200" dirty="0" smtClean="0"/>
              <a:t> yap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eger</a:t>
            </a:r>
            <a:r>
              <a:rPr lang="en-US" sz="1200" dirty="0" smtClean="0"/>
              <a:t> </a:t>
            </a:r>
            <a:r>
              <a:rPr lang="en-US" sz="1200" dirty="0" err="1" smtClean="0"/>
              <a:t>soyleyse</a:t>
            </a:r>
            <a:r>
              <a:rPr lang="en-US" sz="1200" dirty="0" smtClean="0"/>
              <a:t> </a:t>
            </a:r>
            <a:r>
              <a:rPr lang="en-US" sz="1200" dirty="0" err="1" smtClean="0"/>
              <a:t>tamam</a:t>
            </a:r>
            <a:r>
              <a:rPr lang="en-US" sz="1200" dirty="0" smtClean="0"/>
              <a:t> </a:t>
            </a:r>
            <a:r>
              <a:rPr lang="en-US" sz="1200" dirty="0" err="1" smtClean="0"/>
              <a:t>dogru</a:t>
            </a:r>
            <a:r>
              <a:rPr lang="en-US" sz="1200" dirty="0" smtClean="0"/>
              <a:t> </a:t>
            </a:r>
            <a:r>
              <a:rPr lang="en-US" sz="1200" dirty="0" err="1" smtClean="0"/>
              <a:t>calisiyor</a:t>
            </a:r>
            <a:r>
              <a:rPr lang="en-US" sz="1200" dirty="0" smtClean="0"/>
              <a:t> de </a:t>
            </a:r>
            <a:r>
              <a:rPr lang="en-US" sz="1200" dirty="0" err="1" smtClean="0"/>
              <a:t>falan</a:t>
            </a:r>
            <a:r>
              <a:rPr lang="en-US" sz="1200" dirty="0" smtClean="0"/>
              <a:t>. </a:t>
            </a:r>
            <a:r>
              <a:rPr lang="en-US" sz="1200" dirty="0" err="1" smtClean="0"/>
              <a:t>Burda</a:t>
            </a:r>
            <a:r>
              <a:rPr lang="en-US" sz="1200" dirty="0" smtClean="0"/>
              <a:t> </a:t>
            </a:r>
            <a:r>
              <a:rPr lang="en-US" sz="1200" dirty="0" err="1" smtClean="0"/>
              <a:t>tabiki</a:t>
            </a:r>
            <a:r>
              <a:rPr lang="en-US" sz="1200" dirty="0" smtClean="0"/>
              <a:t> MEMR, IOW </a:t>
            </a:r>
            <a:r>
              <a:rPr lang="en-US" sz="1200" dirty="0" err="1" smtClean="0"/>
              <a:t>falan</a:t>
            </a:r>
            <a:r>
              <a:rPr lang="en-US" sz="1200" dirty="0" smtClean="0"/>
              <a:t> </a:t>
            </a:r>
            <a:r>
              <a:rPr lang="en-US" sz="1200" dirty="0" err="1" smtClean="0"/>
              <a:t>kisimlari</a:t>
            </a:r>
            <a:r>
              <a:rPr lang="en-US" sz="1200" dirty="0" smtClean="0"/>
              <a:t> yok.</a:t>
            </a:r>
          </a:p>
        </p:txBody>
      </p:sp>
    </p:spTree>
    <p:extLst>
      <p:ext uri="{BB962C8B-B14F-4D97-AF65-F5344CB8AC3E}">
        <p14:creationId xmlns:p14="http://schemas.microsoft.com/office/powerpoint/2010/main" val="86005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98236" y="3882613"/>
            <a:ext cx="7735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8237’nin </a:t>
            </a:r>
            <a:r>
              <a:rPr lang="en-US" sz="1200" dirty="0" err="1" smtClean="0">
                <a:solidFill>
                  <a:srgbClr val="FF0000"/>
                </a:solidFill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bellege</a:t>
            </a:r>
            <a:r>
              <a:rPr lang="en-US" sz="1200" dirty="0" smtClean="0">
                <a:solidFill>
                  <a:srgbClr val="FF0000"/>
                </a:solidFill>
              </a:rPr>
              <a:t> transfer </a:t>
            </a:r>
            <a:r>
              <a:rPr lang="en-US" sz="1200" dirty="0" err="1" smtClean="0">
                <a:solidFill>
                  <a:srgbClr val="FF0000"/>
                </a:solidFill>
              </a:rPr>
              <a:t>yapmasi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programlanmasi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gerekiyor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Channel 0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Channel 1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transfer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ayriliyor</a:t>
            </a:r>
            <a:r>
              <a:rPr lang="en-US" sz="1200" dirty="0" smtClean="0">
                <a:solidFill>
                  <a:srgbClr val="FF0000"/>
                </a:solidFill>
              </a:rPr>
              <a:t>. Channel 2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3 </a:t>
            </a:r>
            <a:r>
              <a:rPr lang="en-US" sz="1200" dirty="0" err="1" smtClean="0">
                <a:solidFill>
                  <a:srgbClr val="FF0000"/>
                </a:solidFill>
              </a:rPr>
              <a:t>ise</a:t>
            </a:r>
            <a:r>
              <a:rPr lang="en-US" sz="1200" dirty="0" smtClean="0">
                <a:solidFill>
                  <a:srgbClr val="FF0000"/>
                </a:solidFill>
              </a:rPr>
              <a:t> normal </a:t>
            </a:r>
            <a:r>
              <a:rPr lang="en-US" sz="1200" dirty="0" err="1" smtClean="0">
                <a:solidFill>
                  <a:srgbClr val="FF0000"/>
                </a:solidFill>
              </a:rPr>
              <a:t>sekilde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diger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islemleri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yapmak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serbest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duruyor</a:t>
            </a:r>
            <a:r>
              <a:rPr lang="en-US" sz="1200" dirty="0" smtClean="0">
                <a:solidFill>
                  <a:srgbClr val="FF0000"/>
                </a:solidFill>
              </a:rPr>
              <a:t>. Normal transfer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kullanacagin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hala</a:t>
            </a:r>
            <a:r>
              <a:rPr lang="en-US" sz="1200" dirty="0" smtClean="0">
                <a:solidFill>
                  <a:srgbClr val="FF0000"/>
                </a:solidFill>
              </a:rPr>
              <a:t> 2 </a:t>
            </a:r>
            <a:r>
              <a:rPr lang="en-US" sz="1200" dirty="0" err="1" smtClean="0">
                <a:solidFill>
                  <a:srgbClr val="FF0000"/>
                </a:solidFill>
              </a:rPr>
              <a:t>kanalin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Channel 0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okuma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yapilacak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bellek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bolgesine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dair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bilgileri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icerir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Hangi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adresten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okunmaya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baslanacak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iste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kac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byte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veri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okunacak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vs.. Channel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ise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okunan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veriyi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bellegin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hangi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bolgesine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yazacaksin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kismindaki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bilgileri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icerir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Yani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iki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kanalinda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register’larini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falan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kullanacaksin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Burda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diger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transferlerden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buyuk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fark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okunan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veriler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once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getirilip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8237’nin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registerlarina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kaydediliyor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Daha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sonra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ise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tekrar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bu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registerlardan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okunup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diger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bellege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yaziliyor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(2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asama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baska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yerde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geciyor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hatirla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Bunu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yapmamizin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sebebi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8237’ye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sahibiz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dolayisiyla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sadece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yolu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veri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yolu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gibi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seyler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var. Bu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durumda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mesela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okuma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yaparken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yolunda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veri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yolunda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farkli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degerler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olacak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yazarken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ise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bellegin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farkli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adresine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yazacagin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icin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farkli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degerler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olacak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Yani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direct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okudugunu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gidip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obur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tarafta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yazmaya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kalkarsan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bilgilerini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falan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hicbir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seyi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degistirmedigin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icin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gidip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bellegin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yanlis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yerine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okudugun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veriyi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falan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yazarsin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iste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turlu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sikintilar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cikar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(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Hatirlarsan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cihaz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icin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bilgisi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gerekmediginden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orda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direct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okuyup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yazabiliyorduk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hamlede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;) ) Transfer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edilecek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veri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miktari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ikisi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icinde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sabit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olacaktir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cunku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zaten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okudugunuz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kadar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veriyi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yazacaksiniz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Ayni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miktar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o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yuzden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bu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bilginin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tek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sefer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programlanmasi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yeterli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olur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mesela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6" y="0"/>
            <a:ext cx="7743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0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7" y="1"/>
            <a:ext cx="6816964" cy="341267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498237" y="3412675"/>
            <a:ext cx="75562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Peki</a:t>
            </a:r>
            <a:r>
              <a:rPr lang="en-US" sz="1200" dirty="0" smtClean="0">
                <a:solidFill>
                  <a:srgbClr val="FF0000"/>
                </a:solidFill>
              </a:rPr>
              <a:t> DMA </a:t>
            </a:r>
            <a:r>
              <a:rPr lang="en-US" sz="1200" dirty="0" err="1" smtClean="0">
                <a:solidFill>
                  <a:srgbClr val="FF0000"/>
                </a:solidFill>
              </a:rPr>
              <a:t>istegini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nasil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olusturacagiz</a:t>
            </a:r>
            <a:r>
              <a:rPr lang="en-US" sz="1200" dirty="0" smtClean="0">
                <a:solidFill>
                  <a:srgbClr val="FF0000"/>
                </a:solidFill>
              </a:rPr>
              <a:t>? </a:t>
            </a:r>
            <a:r>
              <a:rPr lang="en-US" sz="1200" dirty="0" err="1" smtClean="0">
                <a:solidFill>
                  <a:srgbClr val="FF0000"/>
                </a:solidFill>
              </a:rPr>
              <a:t>Cunku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</a:t>
            </a:r>
            <a:r>
              <a:rPr lang="en-US" sz="1200" dirty="0" smtClean="0">
                <a:solidFill>
                  <a:srgbClr val="FF0000"/>
                </a:solidFill>
              </a:rPr>
              <a:t> yok. </a:t>
            </a:r>
            <a:r>
              <a:rPr lang="en-US" sz="1200" dirty="0" err="1" smtClean="0">
                <a:solidFill>
                  <a:srgbClr val="FF0000"/>
                </a:solidFill>
              </a:rPr>
              <a:t>Cihaz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olsa</a:t>
            </a:r>
            <a:r>
              <a:rPr lang="en-US" sz="1200" dirty="0" smtClean="0">
                <a:solidFill>
                  <a:srgbClr val="FF0000"/>
                </a:solidFill>
              </a:rPr>
              <a:t> o </a:t>
            </a:r>
            <a:r>
              <a:rPr lang="en-US" sz="1200" dirty="0" err="1" smtClean="0">
                <a:solidFill>
                  <a:srgbClr val="FF0000"/>
                </a:solidFill>
              </a:rPr>
              <a:t>uretiyordu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ama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burda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olmadigi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bizim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yazilimla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kendimiz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uretmemiz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lazim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Yukaridaki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islemlerin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hepsi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tabiki</a:t>
            </a:r>
            <a:r>
              <a:rPr lang="en-US" sz="1200" dirty="0" smtClean="0">
                <a:solidFill>
                  <a:srgbClr val="FF0000"/>
                </a:solidFill>
              </a:rPr>
              <a:t> hem channel 0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hem 1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gerceklesecektir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Veri</a:t>
            </a:r>
            <a:r>
              <a:rPr lang="en-US" sz="1200" dirty="0" smtClean="0">
                <a:solidFill>
                  <a:srgbClr val="FF0000"/>
                </a:solidFill>
              </a:rPr>
              <a:t> 4 </a:t>
            </a:r>
            <a:r>
              <a:rPr lang="en-US" sz="1200" dirty="0" err="1" smtClean="0">
                <a:solidFill>
                  <a:srgbClr val="FF0000"/>
                </a:solidFill>
              </a:rPr>
              <a:t>saat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periyodunda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okunup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8237’ye </a:t>
            </a:r>
            <a:r>
              <a:rPr lang="en-US" sz="1200" dirty="0" err="1" smtClean="0">
                <a:solidFill>
                  <a:srgbClr val="FF0000"/>
                </a:solidFill>
              </a:rPr>
              <a:t>getirliyor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Normalde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diger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transferler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dikkat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ederseniz</a:t>
            </a:r>
            <a:r>
              <a:rPr lang="en-US" sz="1200" dirty="0" smtClean="0">
                <a:solidFill>
                  <a:srgbClr val="FF0000"/>
                </a:solidFill>
              </a:rPr>
              <a:t> 4 </a:t>
            </a:r>
            <a:r>
              <a:rPr lang="en-US" sz="1200" dirty="0" err="1" smtClean="0">
                <a:solidFill>
                  <a:srgbClr val="FF0000"/>
                </a:solidFill>
              </a:rPr>
              <a:t>saat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periyodunda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veya</a:t>
            </a:r>
            <a:r>
              <a:rPr lang="en-US" sz="1200" dirty="0" smtClean="0">
                <a:solidFill>
                  <a:srgbClr val="FF0000"/>
                </a:solidFill>
              </a:rPr>
              <a:t> 3 </a:t>
            </a:r>
            <a:r>
              <a:rPr lang="en-US" sz="1200" dirty="0" err="1" smtClean="0">
                <a:solidFill>
                  <a:srgbClr val="FF0000"/>
                </a:solidFill>
              </a:rPr>
              <a:t>saat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periyodunda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falan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bitiyordu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ama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burda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zamanda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daha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sadece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yarisini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yaptik</a:t>
            </a:r>
            <a:r>
              <a:rPr lang="en-US" sz="1200" dirty="0" smtClean="0">
                <a:solidFill>
                  <a:srgbClr val="FF0000"/>
                </a:solidFill>
              </a:rPr>
              <a:t>. 1. </a:t>
            </a:r>
            <a:r>
              <a:rPr lang="en-US" sz="1200" dirty="0" err="1" smtClean="0">
                <a:solidFill>
                  <a:srgbClr val="FF0000"/>
                </a:solidFill>
              </a:rPr>
              <a:t>cycle’da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okundu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8237’ye </a:t>
            </a:r>
            <a:r>
              <a:rPr lang="en-US" sz="1200" dirty="0" err="1" smtClean="0">
                <a:solidFill>
                  <a:srgbClr val="FF0000"/>
                </a:solidFill>
              </a:rPr>
              <a:t>geldi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</a:t>
            </a:r>
            <a:r>
              <a:rPr lang="en-US" sz="1200" dirty="0" smtClean="0">
                <a:solidFill>
                  <a:srgbClr val="FF0000"/>
                </a:solidFill>
              </a:rPr>
              <a:t>. 2. cycle da </a:t>
            </a:r>
            <a:r>
              <a:rPr lang="en-US" sz="1200" dirty="0" err="1" smtClean="0">
                <a:solidFill>
                  <a:srgbClr val="FF0000"/>
                </a:solidFill>
              </a:rPr>
              <a:t>ise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artik</a:t>
            </a:r>
            <a:r>
              <a:rPr lang="en-US" sz="1200" dirty="0" smtClean="0">
                <a:solidFill>
                  <a:srgbClr val="FF0000"/>
                </a:solidFill>
              </a:rPr>
              <a:t> 8237’den </a:t>
            </a:r>
            <a:r>
              <a:rPr lang="en-US" sz="1200" dirty="0" err="1" smtClean="0">
                <a:solidFill>
                  <a:srgbClr val="FF0000"/>
                </a:solidFill>
              </a:rPr>
              <a:t>alinip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diger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bellege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yazilacak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burdaki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Dolayisiyla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burda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daha</a:t>
            </a:r>
            <a:r>
              <a:rPr lang="en-US" sz="1200" dirty="0" smtClean="0">
                <a:solidFill>
                  <a:srgbClr val="FF0000"/>
                </a:solidFill>
              </a:rPr>
              <a:t> once Din </a:t>
            </a:r>
            <a:r>
              <a:rPr lang="en-US" sz="1200" dirty="0" err="1" smtClean="0">
                <a:solidFill>
                  <a:srgbClr val="FF0000"/>
                </a:solidFill>
              </a:rPr>
              <a:t>sekliyle</a:t>
            </a:r>
            <a:r>
              <a:rPr lang="en-US" sz="1200" dirty="0" smtClean="0">
                <a:solidFill>
                  <a:srgbClr val="FF0000"/>
                </a:solidFill>
              </a:rPr>
              <a:t> 8237’nin </a:t>
            </a:r>
            <a:r>
              <a:rPr lang="en-US" sz="1200" dirty="0" err="1" smtClean="0">
                <a:solidFill>
                  <a:srgbClr val="FF0000"/>
                </a:solidFill>
              </a:rPr>
              <a:t>Adress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Latch’ine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yazilan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deger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degisecek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cunku</a:t>
            </a:r>
            <a:r>
              <a:rPr lang="en-US" sz="1200" dirty="0" smtClean="0">
                <a:solidFill>
                  <a:srgbClr val="FF0000"/>
                </a:solidFill>
              </a:rPr>
              <a:t> 2 </a:t>
            </a:r>
            <a:r>
              <a:rPr lang="en-US" sz="1200" dirty="0" err="1" smtClean="0">
                <a:solidFill>
                  <a:srgbClr val="FF0000"/>
                </a:solidFill>
              </a:rPr>
              <a:t>adresimiz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fakat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tek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Latch’imiz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</a:t>
            </a:r>
            <a:r>
              <a:rPr lang="en-US" sz="1200" dirty="0" smtClean="0">
                <a:solidFill>
                  <a:srgbClr val="FF0000"/>
                </a:solidFill>
              </a:rPr>
              <a:t> ;) 2. cycle da </a:t>
            </a:r>
            <a:r>
              <a:rPr lang="en-US" sz="1200" dirty="0" err="1" smtClean="0">
                <a:solidFill>
                  <a:srgbClr val="FF0000"/>
                </a:solidFill>
              </a:rPr>
              <a:t>tamamlanip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iste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Latch’e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gitmesi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yoluna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koyuluyor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sayfa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kaydedicisi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adres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yolunu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koyuyor</a:t>
            </a:r>
            <a:r>
              <a:rPr lang="en-US" sz="1200" dirty="0" smtClean="0">
                <a:solidFill>
                  <a:srgbClr val="FF0000"/>
                </a:solidFill>
              </a:rPr>
              <a:t> ilk </a:t>
            </a:r>
            <a:r>
              <a:rPr lang="en-US" sz="1200" dirty="0" err="1" smtClean="0">
                <a:solidFill>
                  <a:srgbClr val="FF0000"/>
                </a:solidFill>
              </a:rPr>
              <a:t>anlamsiz</a:t>
            </a:r>
            <a:r>
              <a:rPr lang="en-US" sz="1200" dirty="0" smtClean="0">
                <a:solidFill>
                  <a:srgbClr val="FF0000"/>
                </a:solidFill>
              </a:rPr>
              <a:t> 8 bit </a:t>
            </a:r>
            <a:r>
              <a:rPr lang="en-US" sz="1200" dirty="0" err="1" smtClean="0">
                <a:solidFill>
                  <a:srgbClr val="FF0000"/>
                </a:solidFill>
              </a:rPr>
              <a:t>koyuluyor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falan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derken</a:t>
            </a:r>
            <a:r>
              <a:rPr lang="en-US" sz="1200" dirty="0" smtClean="0">
                <a:solidFill>
                  <a:srgbClr val="FF0000"/>
                </a:solidFill>
              </a:rPr>
              <a:t> 8237’nin </a:t>
            </a:r>
            <a:r>
              <a:rPr lang="en-US" sz="1200" dirty="0" err="1" smtClean="0">
                <a:solidFill>
                  <a:srgbClr val="FF0000"/>
                </a:solidFill>
              </a:rPr>
              <a:t>isi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bittiginde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artik</a:t>
            </a:r>
            <a:r>
              <a:rPr lang="en-US" sz="1200" dirty="0" smtClean="0">
                <a:solidFill>
                  <a:srgbClr val="FF0000"/>
                </a:solidFill>
              </a:rPr>
              <a:t> MEMW </a:t>
            </a:r>
            <a:r>
              <a:rPr lang="en-US" sz="1200" dirty="0" err="1" smtClean="0">
                <a:solidFill>
                  <a:srgbClr val="FF0000"/>
                </a:solidFill>
              </a:rPr>
              <a:t>girisini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asagiya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cekip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artik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yazma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baslatiyor</a:t>
            </a:r>
            <a:r>
              <a:rPr lang="en-US" sz="1200" dirty="0" smtClean="0">
                <a:solidFill>
                  <a:srgbClr val="FF0000"/>
                </a:solidFill>
              </a:rPr>
              <a:t>. (</a:t>
            </a:r>
            <a:r>
              <a:rPr lang="en-US" sz="1200" dirty="0" err="1" smtClean="0">
                <a:solidFill>
                  <a:srgbClr val="FF0000"/>
                </a:solidFill>
              </a:rPr>
              <a:t>Bunu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asagi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ceken</a:t>
            </a:r>
            <a:r>
              <a:rPr lang="en-US" sz="1200" dirty="0" smtClean="0">
                <a:solidFill>
                  <a:srgbClr val="FF0000"/>
                </a:solidFill>
              </a:rPr>
              <a:t> 8237 </a:t>
            </a:r>
            <a:r>
              <a:rPr lang="en-US" sz="1200" dirty="0" err="1" smtClean="0">
                <a:solidFill>
                  <a:srgbClr val="FF0000"/>
                </a:solidFill>
              </a:rPr>
              <a:t>unutma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Intermediate register</a:t>
            </a:r>
          </a:p>
          <a:p>
            <a:endParaRPr 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8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8237" y="3581400"/>
            <a:ext cx="7556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Eger </a:t>
            </a:r>
            <a:r>
              <a:rPr lang="en-US" sz="1200" dirty="0" err="1" smtClean="0">
                <a:solidFill>
                  <a:srgbClr val="FF0000"/>
                </a:solidFill>
              </a:rPr>
              <a:t>veriyi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okuyup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yazma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gibi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islemlerde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cok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hizli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calisiyorsa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durumda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mesela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daha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onceki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orneklerde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beklemeler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olmayip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daha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kisa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surelerde</a:t>
            </a:r>
            <a:r>
              <a:rPr lang="en-US" sz="1200" dirty="0" smtClean="0">
                <a:solidFill>
                  <a:srgbClr val="FF0000"/>
                </a:solidFill>
              </a:rPr>
              <a:t> transfer </a:t>
            </a:r>
            <a:r>
              <a:rPr lang="en-US" sz="1200" dirty="0" err="1" smtClean="0">
                <a:solidFill>
                  <a:srgbClr val="FF0000"/>
                </a:solidFill>
              </a:rPr>
              <a:t>gerceklestirilir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Mesela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okunduktan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sonra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yazmak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biraz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beklememiz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gerekiyordu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cunku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yavas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calisiyor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o an </a:t>
            </a:r>
            <a:r>
              <a:rPr lang="en-US" sz="1200" dirty="0" err="1" smtClean="0">
                <a:solidFill>
                  <a:srgbClr val="FF0000"/>
                </a:solidFill>
              </a:rPr>
              <a:t>istediginde</a:t>
            </a:r>
            <a:r>
              <a:rPr lang="en-US" sz="1200" dirty="0" smtClean="0">
                <a:solidFill>
                  <a:srgbClr val="FF0000"/>
                </a:solidFill>
              </a:rPr>
              <a:t> direct </a:t>
            </a:r>
            <a:r>
              <a:rPr lang="en-US" sz="1200" dirty="0" err="1" smtClean="0">
                <a:solidFill>
                  <a:srgbClr val="FF0000"/>
                </a:solidFill>
              </a:rPr>
              <a:t>sana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istedigin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verileri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hazirlayamayabilir</a:t>
            </a:r>
            <a:r>
              <a:rPr lang="en-US" sz="1200" dirty="0" smtClean="0">
                <a:solidFill>
                  <a:srgbClr val="FF0000"/>
                </a:solidFill>
              </a:rPr>
              <a:t>. Bu </a:t>
            </a:r>
            <a:r>
              <a:rPr lang="en-US" sz="1200" dirty="0" err="1" smtClean="0">
                <a:solidFill>
                  <a:srgbClr val="FF0000"/>
                </a:solidFill>
              </a:rPr>
              <a:t>yuzden</a:t>
            </a:r>
            <a:r>
              <a:rPr lang="en-US" sz="1200" dirty="0" smtClean="0">
                <a:solidFill>
                  <a:srgbClr val="FF0000"/>
                </a:solidFill>
              </a:rPr>
              <a:t> de </a:t>
            </a:r>
            <a:r>
              <a:rPr lang="en-US" sz="1200" dirty="0" err="1" smtClean="0">
                <a:solidFill>
                  <a:srgbClr val="FF0000"/>
                </a:solidFill>
              </a:rPr>
              <a:t>gecikme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olur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ama</a:t>
            </a:r>
            <a:r>
              <a:rPr lang="en-US" sz="1200" dirty="0" smtClean="0">
                <a:solidFill>
                  <a:srgbClr val="FF0000"/>
                </a:solidFill>
              </a:rPr>
              <a:t> biz </a:t>
            </a:r>
            <a:r>
              <a:rPr lang="en-US" sz="1200" dirty="0" err="1" smtClean="0">
                <a:solidFill>
                  <a:srgbClr val="FF0000"/>
                </a:solidFill>
              </a:rPr>
              <a:t>burda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sikistirilmis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modda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aninda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okundugunu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</a:t>
            </a:r>
            <a:r>
              <a:rPr lang="en-US" sz="1200" dirty="0" err="1" smtClean="0">
                <a:solidFill>
                  <a:srgbClr val="FF0000"/>
                </a:solidFill>
              </a:rPr>
              <a:t>abul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ediyoruz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yuzden</a:t>
            </a:r>
            <a:r>
              <a:rPr lang="en-US" sz="1200" dirty="0" smtClean="0">
                <a:solidFill>
                  <a:srgbClr val="FF0000"/>
                </a:solidFill>
              </a:rPr>
              <a:t> de </a:t>
            </a:r>
            <a:r>
              <a:rPr lang="en-US" sz="1200" dirty="0" err="1" smtClean="0">
                <a:solidFill>
                  <a:srgbClr val="FF0000"/>
                </a:solidFill>
              </a:rPr>
              <a:t>dikkat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ederseniz</a:t>
            </a:r>
            <a:r>
              <a:rPr lang="en-US" sz="1200" dirty="0" smtClean="0">
                <a:solidFill>
                  <a:srgbClr val="FF0000"/>
                </a:solidFill>
              </a:rPr>
              <a:t> MEMR </a:t>
            </a:r>
            <a:r>
              <a:rPr lang="en-US" sz="1200" dirty="0" err="1" smtClean="0">
                <a:solidFill>
                  <a:srgbClr val="FF0000"/>
                </a:solidFill>
              </a:rPr>
              <a:t>asagi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cekildigi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anda</a:t>
            </a:r>
            <a:r>
              <a:rPr lang="en-US" sz="1200" dirty="0" smtClean="0">
                <a:solidFill>
                  <a:srgbClr val="FF0000"/>
                </a:solidFill>
              </a:rPr>
              <a:t> IOW da </a:t>
            </a:r>
            <a:r>
              <a:rPr lang="en-US" sz="1200" dirty="0" err="1" smtClean="0">
                <a:solidFill>
                  <a:srgbClr val="FF0000"/>
                </a:solidFill>
              </a:rPr>
              <a:t>asagi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cekiliyor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Tabiki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mod </a:t>
            </a:r>
            <a:r>
              <a:rPr lang="en-US" sz="1200" dirty="0" err="1" smtClean="0">
                <a:solidFill>
                  <a:srgbClr val="FF0000"/>
                </a:solidFill>
              </a:rPr>
              <a:t>bellekten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bellege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transferde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kullanilamaz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Bellek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yavas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olursa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veya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yavas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olursa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falan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durumda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sinyalin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alcak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seviyede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kaldigi</a:t>
            </a:r>
            <a:r>
              <a:rPr lang="en-US" sz="1200" dirty="0" smtClean="0">
                <a:solidFill>
                  <a:srgbClr val="FF0000"/>
                </a:solidFill>
              </a:rPr>
              <a:t> sure </a:t>
            </a:r>
            <a:r>
              <a:rPr lang="en-US" sz="1200" dirty="0" err="1" smtClean="0">
                <a:solidFill>
                  <a:srgbClr val="FF0000"/>
                </a:solidFill>
              </a:rPr>
              <a:t>uzatilir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Fakat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burda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ikisi</a:t>
            </a:r>
            <a:r>
              <a:rPr lang="en-US" sz="1200" dirty="0" smtClean="0">
                <a:solidFill>
                  <a:srgbClr val="FF0000"/>
                </a:solidFill>
              </a:rPr>
              <a:t> de 1 </a:t>
            </a:r>
            <a:r>
              <a:rPr lang="en-US" sz="1200" dirty="0" err="1" smtClean="0">
                <a:solidFill>
                  <a:srgbClr val="FF0000"/>
                </a:solidFill>
              </a:rPr>
              <a:t>saat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darbesiyle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sinirlandirilmis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Ikisinin</a:t>
            </a:r>
            <a:r>
              <a:rPr lang="en-US" sz="1200" dirty="0" smtClean="0">
                <a:solidFill>
                  <a:srgbClr val="FF0000"/>
                </a:solidFill>
              </a:rPr>
              <a:t> de </a:t>
            </a:r>
            <a:r>
              <a:rPr lang="en-US" sz="1200" dirty="0" err="1" smtClean="0">
                <a:solidFill>
                  <a:srgbClr val="FF0000"/>
                </a:solidFill>
              </a:rPr>
              <a:t>hizli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olmasi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durumunda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kullanilabilir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mod hem </a:t>
            </a:r>
            <a:r>
              <a:rPr lang="en-US" sz="1200" dirty="0" err="1" smtClean="0">
                <a:solidFill>
                  <a:srgbClr val="FF0000"/>
                </a:solidFill>
              </a:rPr>
              <a:t>cihaz</a:t>
            </a:r>
            <a:r>
              <a:rPr lang="en-US" sz="1200" dirty="0" smtClean="0">
                <a:solidFill>
                  <a:srgbClr val="FF0000"/>
                </a:solidFill>
              </a:rPr>
              <a:t> hem </a:t>
            </a:r>
            <a:r>
              <a:rPr lang="en-US" sz="1200" dirty="0" err="1" smtClean="0">
                <a:solidFill>
                  <a:srgbClr val="FF0000"/>
                </a:solidFill>
              </a:rPr>
              <a:t>bellek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7" y="3958"/>
            <a:ext cx="7762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71103" y="792701"/>
            <a:ext cx="75562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Biz 8237’nin current </a:t>
            </a:r>
            <a:r>
              <a:rPr lang="en-US" sz="1200" dirty="0" err="1" smtClean="0">
                <a:solidFill>
                  <a:srgbClr val="FF0000"/>
                </a:solidFill>
              </a:rPr>
              <a:t>registerlarini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programliyoruz</a:t>
            </a:r>
            <a:r>
              <a:rPr lang="en-US" sz="1200" dirty="0" smtClean="0">
                <a:solidFill>
                  <a:srgbClr val="FF0000"/>
                </a:solidFill>
              </a:rPr>
              <a:t>. 8237 </a:t>
            </a:r>
            <a:r>
              <a:rPr lang="en-US" sz="1200" dirty="0" err="1" smtClean="0">
                <a:solidFill>
                  <a:srgbClr val="FF0000"/>
                </a:solidFill>
              </a:rPr>
              <a:t>ise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otomatik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olarak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current’in</a:t>
            </a:r>
            <a:r>
              <a:rPr lang="en-US" sz="1200" dirty="0" smtClean="0">
                <a:solidFill>
                  <a:srgbClr val="FF0000"/>
                </a:solidFill>
              </a:rPr>
              <a:t> ilk </a:t>
            </a:r>
            <a:r>
              <a:rPr lang="en-US" sz="1200" dirty="0" err="1" smtClean="0">
                <a:solidFill>
                  <a:srgbClr val="FF0000"/>
                </a:solidFill>
              </a:rPr>
              <a:t>degerini</a:t>
            </a:r>
            <a:r>
              <a:rPr lang="en-US" sz="1200" dirty="0" smtClean="0">
                <a:solidFill>
                  <a:srgbClr val="FF0000"/>
                </a:solidFill>
              </a:rPr>
              <a:t> base </a:t>
            </a:r>
            <a:r>
              <a:rPr lang="en-US" sz="1200" dirty="0" err="1" smtClean="0">
                <a:solidFill>
                  <a:srgbClr val="FF0000"/>
                </a:solidFill>
              </a:rPr>
              <a:t>registerlarda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saklar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Guncel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degerler</a:t>
            </a:r>
            <a:r>
              <a:rPr lang="en-US" sz="1200" dirty="0" smtClean="0">
                <a:solidFill>
                  <a:srgbClr val="FF0000"/>
                </a:solidFill>
              </a:rPr>
              <a:t> her zaman current </a:t>
            </a:r>
            <a:r>
              <a:rPr lang="en-US" sz="1200" dirty="0" err="1" smtClean="0">
                <a:solidFill>
                  <a:srgbClr val="FF0000"/>
                </a:solidFill>
              </a:rPr>
              <a:t>registerdadir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base’ler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guncellenmez</a:t>
            </a:r>
            <a:r>
              <a:rPr lang="en-US" sz="1200" dirty="0" smtClean="0">
                <a:solidFill>
                  <a:srgbClr val="FF0000"/>
                </a:solidFill>
              </a:rPr>
              <a:t> base </a:t>
            </a:r>
            <a:r>
              <a:rPr lang="en-US" sz="1200" dirty="0" err="1" smtClean="0">
                <a:solidFill>
                  <a:srgbClr val="FF0000"/>
                </a:solidFill>
              </a:rPr>
              <a:t>hep</a:t>
            </a:r>
            <a:r>
              <a:rPr lang="en-US" sz="1200" dirty="0" smtClean="0">
                <a:solidFill>
                  <a:srgbClr val="FF0000"/>
                </a:solidFill>
              </a:rPr>
              <a:t> ilk </a:t>
            </a:r>
            <a:r>
              <a:rPr lang="en-US" sz="1200" dirty="0" err="1" smtClean="0">
                <a:solidFill>
                  <a:srgbClr val="FF0000"/>
                </a:solidFill>
              </a:rPr>
              <a:t>baslangic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degerlerini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tutarlar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Transfer 0’dan </a:t>
            </a:r>
            <a:r>
              <a:rPr lang="en-US" sz="1200" dirty="0" err="1" smtClean="0">
                <a:solidFill>
                  <a:srgbClr val="FF0000"/>
                </a:solidFill>
              </a:rPr>
              <a:t>FFFF’e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gectiginde</a:t>
            </a:r>
            <a:r>
              <a:rPr lang="en-US" sz="1200" dirty="0" smtClean="0">
                <a:solidFill>
                  <a:srgbClr val="FF0000"/>
                </a:solidFill>
              </a:rPr>
              <a:t> (Terminal Count) transfer </a:t>
            </a:r>
            <a:r>
              <a:rPr lang="en-US" sz="1200" dirty="0" err="1" smtClean="0">
                <a:solidFill>
                  <a:srgbClr val="FF0000"/>
                </a:solidFill>
              </a:rPr>
              <a:t>sonlanir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eger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siz</a:t>
            </a:r>
            <a:r>
              <a:rPr lang="en-US" sz="1200" dirty="0" smtClean="0">
                <a:solidFill>
                  <a:srgbClr val="FF0000"/>
                </a:solidFill>
              </a:rPr>
              <a:t> 8237’nin </a:t>
            </a:r>
            <a:r>
              <a:rPr lang="en-US" sz="1200" dirty="0" err="1" smtClean="0">
                <a:solidFill>
                  <a:srgbClr val="FF0000"/>
                </a:solidFill>
              </a:rPr>
              <a:t>iste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kanalini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otomatik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baslatma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seklinde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programladiysaniz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durumda</a:t>
            </a:r>
            <a:r>
              <a:rPr lang="en-US" sz="1200" dirty="0" smtClean="0">
                <a:solidFill>
                  <a:srgbClr val="FF0000"/>
                </a:solidFill>
              </a:rPr>
              <a:t> 8237 </a:t>
            </a:r>
            <a:r>
              <a:rPr lang="en-US" sz="1200" dirty="0" err="1" smtClean="0">
                <a:solidFill>
                  <a:srgbClr val="FF0000"/>
                </a:solidFill>
              </a:rPr>
              <a:t>otomatik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olarak</a:t>
            </a:r>
            <a:r>
              <a:rPr lang="en-US" sz="1200" dirty="0" smtClean="0">
                <a:solidFill>
                  <a:srgbClr val="FF0000"/>
                </a:solidFill>
              </a:rPr>
              <a:t> base </a:t>
            </a:r>
            <a:r>
              <a:rPr lang="en-US" sz="1200" dirty="0" err="1" smtClean="0">
                <a:solidFill>
                  <a:srgbClr val="FF0000"/>
                </a:solidFill>
              </a:rPr>
              <a:t>kaydedecisinin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icerisindeki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degeri</a:t>
            </a:r>
            <a:r>
              <a:rPr lang="en-US" sz="1200" dirty="0" smtClean="0">
                <a:solidFill>
                  <a:srgbClr val="FF0000"/>
                </a:solidFill>
              </a:rPr>
              <a:t> transfer </a:t>
            </a:r>
            <a:r>
              <a:rPr lang="en-US" sz="1200" dirty="0" err="1" smtClean="0">
                <a:solidFill>
                  <a:srgbClr val="FF0000"/>
                </a:solidFill>
              </a:rPr>
              <a:t>tamamen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bittiginde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tekrardan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alir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current degree </a:t>
            </a:r>
            <a:r>
              <a:rPr lang="en-US" sz="1200" dirty="0" err="1" smtClean="0">
                <a:solidFill>
                  <a:srgbClr val="FF0000"/>
                </a:solidFill>
              </a:rPr>
              <a:t>yazar</a:t>
            </a:r>
            <a:r>
              <a:rPr lang="en-US" sz="1200" dirty="0" smtClean="0">
                <a:solidFill>
                  <a:srgbClr val="FF0000"/>
                </a:solidFill>
              </a:rPr>
              <a:t>. Bu </a:t>
            </a:r>
            <a:r>
              <a:rPr lang="en-US" sz="1200" dirty="0" err="1" smtClean="0">
                <a:solidFill>
                  <a:srgbClr val="FF0000"/>
                </a:solidFill>
              </a:rPr>
              <a:t>durumda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siz</a:t>
            </a:r>
            <a:r>
              <a:rPr lang="en-US" sz="1200" dirty="0" smtClean="0">
                <a:solidFill>
                  <a:srgbClr val="FF0000"/>
                </a:solidFill>
              </a:rPr>
              <a:t> de </a:t>
            </a:r>
            <a:r>
              <a:rPr lang="en-US" sz="1200" dirty="0" err="1" smtClean="0">
                <a:solidFill>
                  <a:srgbClr val="FF0000"/>
                </a:solidFill>
              </a:rPr>
              <a:t>goruyorursunuz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hep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degerler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okunur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Bunu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niye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yapariz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diye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soracak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olursak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Mesela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eger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benim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bellegin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hep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yerini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kullanan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hep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miktar</a:t>
            </a:r>
            <a:r>
              <a:rPr lang="en-US" sz="1200" dirty="0" smtClean="0">
                <a:solidFill>
                  <a:srgbClr val="FF0000"/>
                </a:solidFill>
              </a:rPr>
              <a:t> transfer </a:t>
            </a:r>
            <a:r>
              <a:rPr lang="en-US" sz="1200" dirty="0" err="1" smtClean="0">
                <a:solidFill>
                  <a:srgbClr val="FF0000"/>
                </a:solidFill>
              </a:rPr>
              <a:t>yapan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islemim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durumda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kullanilir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Bunun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iyi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ornegi</a:t>
            </a:r>
            <a:r>
              <a:rPr lang="en-US" sz="1200" dirty="0" smtClean="0">
                <a:solidFill>
                  <a:srgbClr val="FF0000"/>
                </a:solidFill>
              </a:rPr>
              <a:t> hard-</a:t>
            </a:r>
            <a:r>
              <a:rPr lang="en-US" sz="1200" dirty="0" err="1" smtClean="0">
                <a:solidFill>
                  <a:srgbClr val="FF0000"/>
                </a:solidFill>
              </a:rPr>
              <a:t>disc’tir</a:t>
            </a:r>
            <a:r>
              <a:rPr lang="en-US" sz="1200" dirty="0" smtClean="0">
                <a:solidFill>
                  <a:srgbClr val="FF0000"/>
                </a:solidFill>
              </a:rPr>
              <a:t>. Hard-disc her </a:t>
            </a:r>
            <a:r>
              <a:rPr lang="en-US" sz="1200" dirty="0" err="1" smtClean="0">
                <a:solidFill>
                  <a:srgbClr val="FF0000"/>
                </a:solidFill>
              </a:rPr>
              <a:t>seferinde</a:t>
            </a:r>
            <a:r>
              <a:rPr lang="en-US" sz="1200" dirty="0" smtClean="0">
                <a:solidFill>
                  <a:srgbClr val="FF0000"/>
                </a:solidFill>
              </a:rPr>
              <a:t> 1 sector (512 byte) </a:t>
            </a:r>
            <a:r>
              <a:rPr lang="en-US" sz="1200" dirty="0" err="1" smtClean="0">
                <a:solidFill>
                  <a:srgbClr val="FF0000"/>
                </a:solidFill>
              </a:rPr>
              <a:t>bilgi</a:t>
            </a:r>
            <a:r>
              <a:rPr lang="en-US" sz="1200" dirty="0" smtClean="0">
                <a:solidFill>
                  <a:srgbClr val="FF0000"/>
                </a:solidFill>
              </a:rPr>
              <a:t> transfer </a:t>
            </a:r>
            <a:r>
              <a:rPr lang="en-US" sz="1200" dirty="0" err="1" smtClean="0">
                <a:solidFill>
                  <a:srgbClr val="FF0000"/>
                </a:solidFill>
              </a:rPr>
              <a:t>eder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r>
              <a:rPr lang="en-US" sz="1200" dirty="0" smtClean="0">
                <a:solidFill>
                  <a:srgbClr val="FF0000"/>
                </a:solidFill>
              </a:rPr>
              <a:t>  Bu </a:t>
            </a:r>
            <a:r>
              <a:rPr lang="en-US" sz="1200" dirty="0" err="1" smtClean="0">
                <a:solidFill>
                  <a:srgbClr val="FF0000"/>
                </a:solidFill>
              </a:rPr>
              <a:t>deger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sabittir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transfer </a:t>
            </a:r>
            <a:r>
              <a:rPr lang="en-US" sz="1200" dirty="0" err="1" smtClean="0">
                <a:solidFill>
                  <a:srgbClr val="FF0000"/>
                </a:solidFill>
              </a:rPr>
              <a:t>surekli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bellegin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ayni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yerine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yapilir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Yani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eger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boyle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cihaz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otomatik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baslatma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mantiklidir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aksi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takdirde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otomatik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baslatma</a:t>
            </a:r>
            <a:r>
              <a:rPr lang="en-US" sz="1200" dirty="0" smtClean="0">
                <a:solidFill>
                  <a:srgbClr val="FF0000"/>
                </a:solidFill>
              </a:rPr>
              <a:t> hic </a:t>
            </a:r>
            <a:r>
              <a:rPr lang="en-US" sz="1200" dirty="0" err="1" smtClean="0">
                <a:solidFill>
                  <a:srgbClr val="FF0000"/>
                </a:solidFill>
              </a:rPr>
              <a:t>mantikli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olmaz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371104" y="80350"/>
            <a:ext cx="7556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Otomatik</a:t>
            </a:r>
            <a:r>
              <a:rPr lang="en-US" sz="2000" dirty="0"/>
              <a:t> </a:t>
            </a:r>
            <a:r>
              <a:rPr lang="en-US" sz="2000" dirty="0" err="1" smtClean="0"/>
              <a:t>Baslatma</a:t>
            </a:r>
            <a:r>
              <a:rPr lang="en-US" sz="2000" dirty="0" smtClean="0"/>
              <a:t> (Auto-Initialization)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4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8736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Denetleyicinin Programlanması:</a:t>
            </a:r>
          </a:p>
          <a:p>
            <a:r>
              <a:rPr lang="tr-TR" sz="2800" dirty="0" smtClean="0"/>
              <a:t>Programlama amaçlı kullanılan </a:t>
            </a:r>
            <a:r>
              <a:rPr lang="tr-TR" sz="2800" b="1" dirty="0" smtClean="0"/>
              <a:t>5 adet kontrol kaydedicisi </a:t>
            </a:r>
            <a:r>
              <a:rPr lang="tr-TR" sz="2800" dirty="0" smtClean="0"/>
              <a:t>vardır</a:t>
            </a:r>
          </a:p>
          <a:p>
            <a:r>
              <a:rPr lang="tr-TR" sz="2800" b="1" dirty="0" smtClean="0"/>
              <a:t>Durum (status) kaydedicisi </a:t>
            </a:r>
            <a:r>
              <a:rPr lang="tr-TR" sz="2800" dirty="0" smtClean="0"/>
              <a:t>8237A ‘nın mevcut durumu ile ilgili bilgi sunar</a:t>
            </a:r>
          </a:p>
          <a:p>
            <a:r>
              <a:rPr lang="tr-TR" sz="2800" b="1" dirty="0" smtClean="0"/>
              <a:t>‘Temporary’ (intermediate) kaydedicisi </a:t>
            </a:r>
            <a:r>
              <a:rPr lang="tr-TR" sz="2800" dirty="0" smtClean="0"/>
              <a:t>en son gerçekleşen bellekten belleğe (</a:t>
            </a:r>
            <a:r>
              <a:rPr lang="tr-TR" sz="2800" b="1" dirty="0" smtClean="0"/>
              <a:t>memory-memory</a:t>
            </a:r>
            <a:r>
              <a:rPr lang="tr-TR" sz="2800" dirty="0" smtClean="0"/>
              <a:t>) transfere ait veri baytının içeriğini saklar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" y="2743200"/>
            <a:ext cx="8720328" cy="351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6575" y="6367046"/>
            <a:ext cx="304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prstClr val="black"/>
                </a:solidFill>
              </a:rPr>
              <a:t>(Indispensable PC Hardware Book)</a:t>
            </a:r>
            <a:endParaRPr lang="tr-T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5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7" y="3925784"/>
            <a:ext cx="7935059" cy="2404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8736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00555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sz="4000" b="1" dirty="0" smtClean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2800" b="1" dirty="0">
              <a:solidFill>
                <a:srgbClr val="FF0000"/>
              </a:solidFill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Durum (Status) Kaydedicisi:</a:t>
            </a:r>
          </a:p>
          <a:p>
            <a:pPr lvl="1"/>
            <a:r>
              <a:rPr lang="tr-TR" sz="2500" dirty="0" smtClean="0"/>
              <a:t>8237A ‘daki her bir kanalın mevcut durumuna dair bilgi sunar</a:t>
            </a:r>
          </a:p>
          <a:p>
            <a:pPr lvl="1"/>
            <a:r>
              <a:rPr lang="tr-TR" sz="2500" dirty="0" smtClean="0"/>
              <a:t>CPU tarafından sadece okunabilir (</a:t>
            </a:r>
            <a:r>
              <a:rPr lang="tr-TR" sz="2500" b="1" dirty="0" smtClean="0"/>
              <a:t>read-only</a:t>
            </a:r>
            <a:r>
              <a:rPr lang="tr-TR" sz="2500" dirty="0" smtClean="0"/>
              <a:t>)</a:t>
            </a:r>
          </a:p>
          <a:p>
            <a:pPr lvl="1"/>
            <a:r>
              <a:rPr lang="tr-TR" sz="2500" b="1" dirty="0" smtClean="0"/>
              <a:t>REQ3-REQ0</a:t>
            </a:r>
            <a:r>
              <a:rPr lang="tr-TR" sz="2500" dirty="0"/>
              <a:t> </a:t>
            </a:r>
            <a:r>
              <a:rPr lang="tr-TR" sz="2500" dirty="0" smtClean="0"/>
              <a:t>bitleri, kendilerine karşılık düşen </a:t>
            </a:r>
            <a:r>
              <a:rPr lang="tr-TR" sz="2500" b="1" dirty="0" smtClean="0"/>
              <a:t>DREQx</a:t>
            </a:r>
            <a:r>
              <a:rPr lang="tr-TR" sz="2500" dirty="0" smtClean="0"/>
              <a:t> girişlerinde herhangi bir DMA isteğinin bekleyip beklemediğini belirtir</a:t>
            </a:r>
          </a:p>
          <a:p>
            <a:pPr lvl="1"/>
            <a:r>
              <a:rPr lang="tr-TR" sz="2500" b="1" dirty="0" smtClean="0"/>
              <a:t>TC3-TC0</a:t>
            </a:r>
            <a:r>
              <a:rPr lang="tr-TR" sz="2500" dirty="0" smtClean="0"/>
              <a:t> bitleri kendilerine karşılık düşen kanalın </a:t>
            </a:r>
            <a:r>
              <a:rPr lang="tr-TR" sz="2500" b="1" dirty="0" smtClean="0"/>
              <a:t>TC</a:t>
            </a:r>
            <a:r>
              <a:rPr lang="tr-TR" sz="2500" dirty="0" smtClean="0"/>
              <a:t> değerine (kanala ait sayaç kaydedicisi içeriğinin </a:t>
            </a:r>
            <a:r>
              <a:rPr lang="tr-TR" sz="2500" b="1" dirty="0" smtClean="0"/>
              <a:t>0000h</a:t>
            </a:r>
            <a:r>
              <a:rPr lang="tr-TR" sz="2500" dirty="0" smtClean="0"/>
              <a:t> ‘ten </a:t>
            </a:r>
            <a:r>
              <a:rPr lang="tr-TR" sz="2500" b="1" dirty="0" smtClean="0"/>
              <a:t>FFFFh</a:t>
            </a:r>
            <a:r>
              <a:rPr lang="tr-TR" sz="2500" dirty="0" smtClean="0"/>
              <a:t> ‘e geçmesi durumu) ulaşıp ulaşmadığını gösterir</a:t>
            </a:r>
          </a:p>
          <a:p>
            <a:pPr lvl="2"/>
            <a:r>
              <a:rPr lang="tr-TR" sz="2500" dirty="0" smtClean="0"/>
              <a:t>Harici bir </a:t>
            </a:r>
            <a:r>
              <a:rPr lang="tr-TR" sz="2500" b="1" dirty="0" smtClean="0"/>
              <a:t>NOT(EOP) </a:t>
            </a:r>
            <a:r>
              <a:rPr lang="tr-TR" sz="2500" dirty="0" smtClean="0"/>
              <a:t>sinyali uygulanması durumunda da ilgili </a:t>
            </a:r>
            <a:r>
              <a:rPr lang="tr-TR" sz="2500" b="1" dirty="0" smtClean="0"/>
              <a:t>TCx</a:t>
            </a:r>
            <a:r>
              <a:rPr lang="tr-TR" sz="2500" dirty="0" smtClean="0"/>
              <a:t> biti setlenir</a:t>
            </a:r>
          </a:p>
          <a:p>
            <a:pPr lvl="1"/>
            <a:r>
              <a:rPr lang="tr-TR" sz="2500" dirty="0" smtClean="0"/>
              <a:t>Durum kaydedicisinin CPU tarafından okunmasının hemen ardından </a:t>
            </a:r>
            <a:r>
              <a:rPr lang="tr-TR" sz="2500" b="1" dirty="0" smtClean="0"/>
              <a:t>TC3-TC0</a:t>
            </a:r>
            <a:r>
              <a:rPr lang="tr-TR" sz="2500" dirty="0" smtClean="0"/>
              <a:t> bitleri otomatik olarak sıfırlanır (reset)</a:t>
            </a:r>
          </a:p>
          <a:p>
            <a:pPr lvl="2"/>
            <a:r>
              <a:rPr lang="tr-TR" sz="2500" dirty="0" smtClean="0"/>
              <a:t>Denetleyiciye ait </a:t>
            </a:r>
            <a:r>
              <a:rPr lang="tr-TR" sz="2500" b="1" dirty="0" smtClean="0"/>
              <a:t>RESET</a:t>
            </a:r>
            <a:r>
              <a:rPr lang="tr-TR" sz="2500" dirty="0" smtClean="0"/>
              <a:t> girişinin aktif yapılması da </a:t>
            </a:r>
            <a:r>
              <a:rPr lang="tr-TR" sz="2500" b="1" dirty="0" smtClean="0"/>
              <a:t>TC3-TC0</a:t>
            </a:r>
            <a:r>
              <a:rPr lang="tr-TR" sz="2500" dirty="0" smtClean="0"/>
              <a:t> bitlerinin sıfırlanmasına neden olur</a:t>
            </a:r>
            <a:endParaRPr lang="en-US" sz="2500" dirty="0"/>
          </a:p>
          <a:p>
            <a:pPr lvl="2"/>
            <a:r>
              <a:rPr lang="en-US" sz="2500" dirty="0" smtClean="0"/>
              <a:t>Bu </a:t>
            </a:r>
            <a:r>
              <a:rPr lang="en-US" sz="2500" dirty="0" err="1" smtClean="0"/>
              <a:t>bitleri</a:t>
            </a:r>
            <a:r>
              <a:rPr lang="en-US" sz="2500" dirty="0" smtClean="0"/>
              <a:t> control </a:t>
            </a:r>
            <a:r>
              <a:rPr lang="en-US" sz="2500" dirty="0" err="1" smtClean="0"/>
              <a:t>edeceksin</a:t>
            </a:r>
            <a:r>
              <a:rPr lang="en-US" sz="2500" dirty="0" smtClean="0"/>
              <a:t> </a:t>
            </a:r>
            <a:r>
              <a:rPr lang="en-US" sz="2500" dirty="0" err="1" smtClean="0"/>
              <a:t>ve</a:t>
            </a:r>
            <a:r>
              <a:rPr lang="en-US" sz="2500" dirty="0" smtClean="0"/>
              <a:t> </a:t>
            </a:r>
            <a:r>
              <a:rPr lang="en-US" sz="2500" dirty="0" err="1" smtClean="0"/>
              <a:t>iste</a:t>
            </a:r>
            <a:r>
              <a:rPr lang="en-US" sz="2500" dirty="0" smtClean="0"/>
              <a:t> </a:t>
            </a:r>
            <a:r>
              <a:rPr lang="en-US" sz="2500" dirty="0" err="1" smtClean="0"/>
              <a:t>ona</a:t>
            </a:r>
            <a:r>
              <a:rPr lang="en-US" sz="2500" dirty="0" smtClean="0"/>
              <a:t> gore </a:t>
            </a:r>
            <a:r>
              <a:rPr lang="en-US" sz="2500" dirty="0" err="1" smtClean="0"/>
              <a:t>bekleyen</a:t>
            </a:r>
            <a:r>
              <a:rPr lang="en-US" sz="2500" dirty="0" smtClean="0"/>
              <a:t> </a:t>
            </a:r>
            <a:r>
              <a:rPr lang="en-US" sz="2500" dirty="0" err="1" smtClean="0"/>
              <a:t>var</a:t>
            </a:r>
            <a:r>
              <a:rPr lang="en-US" sz="2500" dirty="0" smtClean="0"/>
              <a:t> mi </a:t>
            </a:r>
            <a:r>
              <a:rPr lang="en-US" sz="2500" dirty="0" err="1" smtClean="0"/>
              <a:t>veya</a:t>
            </a:r>
            <a:r>
              <a:rPr lang="en-US" sz="2500" dirty="0" smtClean="0"/>
              <a:t> </a:t>
            </a:r>
            <a:r>
              <a:rPr lang="en-US" sz="2500" dirty="0" err="1" smtClean="0"/>
              <a:t>devam</a:t>
            </a:r>
            <a:r>
              <a:rPr lang="en-US" sz="2500" dirty="0" smtClean="0"/>
              <a:t> </a:t>
            </a:r>
            <a:r>
              <a:rPr lang="en-US" sz="2500" dirty="0" err="1" smtClean="0"/>
              <a:t>eden</a:t>
            </a:r>
            <a:r>
              <a:rPr lang="en-US" sz="2500" dirty="0" smtClean="0"/>
              <a:t> transfer </a:t>
            </a:r>
            <a:r>
              <a:rPr lang="en-US" sz="2500" dirty="0" err="1" smtClean="0"/>
              <a:t>var</a:t>
            </a:r>
            <a:r>
              <a:rPr lang="en-US" sz="2500" dirty="0" smtClean="0"/>
              <a:t> mi </a:t>
            </a:r>
            <a:r>
              <a:rPr lang="en-US" sz="2500" dirty="0" err="1" smtClean="0"/>
              <a:t>falan</a:t>
            </a:r>
            <a:r>
              <a:rPr lang="en-US" sz="2500" dirty="0" smtClean="0"/>
              <a:t> </a:t>
            </a:r>
            <a:r>
              <a:rPr lang="en-US" sz="2500" dirty="0" err="1" smtClean="0"/>
              <a:t>bir</a:t>
            </a:r>
            <a:r>
              <a:rPr lang="en-US" sz="2500" dirty="0" smtClean="0"/>
              <a:t> </a:t>
            </a:r>
            <a:r>
              <a:rPr lang="en-US" sz="2500" dirty="0" err="1" smtClean="0"/>
              <a:t>yorum</a:t>
            </a:r>
            <a:r>
              <a:rPr lang="en-US" sz="2500" dirty="0" smtClean="0"/>
              <a:t> </a:t>
            </a:r>
            <a:r>
              <a:rPr lang="en-US" sz="2500" dirty="0" err="1" smtClean="0"/>
              <a:t>yapacaksin</a:t>
            </a:r>
            <a:r>
              <a:rPr lang="en-US" sz="2500" dirty="0" smtClean="0"/>
              <a:t> </a:t>
            </a:r>
            <a:r>
              <a:rPr lang="en-US" sz="2500" dirty="0" err="1" smtClean="0"/>
              <a:t>fakat</a:t>
            </a:r>
            <a:r>
              <a:rPr lang="en-US" sz="2500" dirty="0" smtClean="0"/>
              <a:t> </a:t>
            </a:r>
            <a:r>
              <a:rPr lang="en-US" sz="2500" dirty="0" err="1" smtClean="0"/>
              <a:t>bitleri</a:t>
            </a:r>
            <a:r>
              <a:rPr lang="en-US" sz="2500" dirty="0"/>
              <a:t> </a:t>
            </a:r>
            <a:r>
              <a:rPr lang="en-US" sz="2500" dirty="0" err="1" smtClean="0"/>
              <a:t>nasil</a:t>
            </a:r>
            <a:r>
              <a:rPr lang="en-US" sz="2500" dirty="0" smtClean="0"/>
              <a:t> </a:t>
            </a:r>
            <a:r>
              <a:rPr lang="en-US" sz="2500" dirty="0" err="1" smtClean="0"/>
              <a:t>okuyacaksin</a:t>
            </a:r>
            <a:r>
              <a:rPr lang="en-US" sz="2500" dirty="0" smtClean="0"/>
              <a:t>. </a:t>
            </a:r>
            <a:r>
              <a:rPr lang="en-US" sz="2500" dirty="0" err="1" smtClean="0"/>
              <a:t>Yani</a:t>
            </a:r>
            <a:r>
              <a:rPr lang="en-US" sz="2500" dirty="0" smtClean="0"/>
              <a:t> </a:t>
            </a:r>
            <a:r>
              <a:rPr lang="en-US" sz="2500" dirty="0" err="1" smtClean="0"/>
              <a:t>sen</a:t>
            </a:r>
            <a:r>
              <a:rPr lang="en-US" sz="2500" dirty="0" smtClean="0"/>
              <a:t> transfer </a:t>
            </a:r>
            <a:r>
              <a:rPr lang="en-US" sz="2500" dirty="0" err="1" smtClean="0"/>
              <a:t>yaparken</a:t>
            </a:r>
            <a:r>
              <a:rPr lang="en-US" sz="2500" dirty="0" smtClean="0"/>
              <a:t> system </a:t>
            </a:r>
            <a:r>
              <a:rPr lang="en-US" sz="2500" dirty="0" err="1" smtClean="0"/>
              <a:t>yollarini</a:t>
            </a:r>
            <a:r>
              <a:rPr lang="en-US" sz="2500" dirty="0" smtClean="0"/>
              <a:t> </a:t>
            </a:r>
            <a:r>
              <a:rPr lang="en-US" sz="2500" dirty="0" err="1" smtClean="0"/>
              <a:t>kullaniyorsun</a:t>
            </a:r>
            <a:r>
              <a:rPr lang="en-US" sz="2500" dirty="0" smtClean="0"/>
              <a:t> </a:t>
            </a:r>
            <a:r>
              <a:rPr lang="en-US" sz="2500" dirty="0" err="1" smtClean="0"/>
              <a:t>bu</a:t>
            </a:r>
            <a:r>
              <a:rPr lang="en-US" sz="2500" dirty="0" smtClean="0"/>
              <a:t> </a:t>
            </a:r>
            <a:r>
              <a:rPr lang="en-US" sz="2500" dirty="0" err="1" smtClean="0"/>
              <a:t>verileri</a:t>
            </a:r>
            <a:r>
              <a:rPr lang="en-US" sz="2500" dirty="0" smtClean="0"/>
              <a:t> </a:t>
            </a:r>
            <a:r>
              <a:rPr lang="en-US" sz="2500" dirty="0" err="1" smtClean="0"/>
              <a:t>hangi</a:t>
            </a:r>
            <a:r>
              <a:rPr lang="en-US" sz="2500" dirty="0" smtClean="0"/>
              <a:t> </a:t>
            </a:r>
            <a:r>
              <a:rPr lang="en-US" sz="2500" dirty="0" err="1" smtClean="0"/>
              <a:t>ara</a:t>
            </a:r>
            <a:r>
              <a:rPr lang="en-US" sz="2500" dirty="0" smtClean="0"/>
              <a:t> control </a:t>
            </a:r>
            <a:r>
              <a:rPr lang="en-US" sz="2500" dirty="0" err="1" smtClean="0"/>
              <a:t>edeceksin</a:t>
            </a:r>
            <a:r>
              <a:rPr lang="en-US" sz="2500" dirty="0" smtClean="0"/>
              <a:t>? </a:t>
            </a:r>
            <a:r>
              <a:rPr lang="en-US" sz="2500" dirty="0" err="1" smtClean="0"/>
              <a:t>Hatirlarsan</a:t>
            </a:r>
            <a:r>
              <a:rPr lang="en-US" sz="2500" dirty="0" smtClean="0"/>
              <a:t> her </a:t>
            </a:r>
            <a:r>
              <a:rPr lang="en-US" sz="2500" dirty="0" err="1" smtClean="0"/>
              <a:t>transferden</a:t>
            </a:r>
            <a:r>
              <a:rPr lang="en-US" sz="2500" dirty="0" smtClean="0"/>
              <a:t> </a:t>
            </a:r>
            <a:r>
              <a:rPr lang="en-US" sz="2500" dirty="0" err="1" smtClean="0"/>
              <a:t>sonra</a:t>
            </a:r>
            <a:r>
              <a:rPr lang="en-US" sz="2500" dirty="0" smtClean="0"/>
              <a:t> </a:t>
            </a:r>
            <a:r>
              <a:rPr lang="en-US" sz="2500" dirty="0" err="1" smtClean="0"/>
              <a:t>arada</a:t>
            </a:r>
            <a:r>
              <a:rPr lang="en-US" sz="2500" dirty="0" smtClean="0"/>
              <a:t> </a:t>
            </a:r>
            <a:r>
              <a:rPr lang="en-US" sz="2500" dirty="0" err="1" smtClean="0"/>
              <a:t>bir</a:t>
            </a:r>
            <a:r>
              <a:rPr lang="en-US" sz="2500" dirty="0" smtClean="0"/>
              <a:t> </a:t>
            </a:r>
            <a:r>
              <a:rPr lang="en-US" sz="2500" dirty="0" err="1" smtClean="0"/>
              <a:t>bosluk</a:t>
            </a:r>
            <a:r>
              <a:rPr lang="en-US" sz="2500" dirty="0" smtClean="0"/>
              <a:t> </a:t>
            </a:r>
            <a:r>
              <a:rPr lang="en-US" sz="2500" dirty="0" err="1" smtClean="0"/>
              <a:t>oluyordu</a:t>
            </a:r>
            <a:r>
              <a:rPr lang="en-US" sz="2500" dirty="0" smtClean="0"/>
              <a:t>. </a:t>
            </a:r>
            <a:r>
              <a:rPr lang="en-US" sz="2500" dirty="0" err="1" smtClean="0"/>
              <a:t>Iste</a:t>
            </a:r>
            <a:r>
              <a:rPr lang="en-US" sz="2500" dirty="0" smtClean="0"/>
              <a:t> </a:t>
            </a:r>
            <a:r>
              <a:rPr lang="en-US" sz="2500" dirty="0" err="1" smtClean="0"/>
              <a:t>burada</a:t>
            </a:r>
            <a:r>
              <a:rPr lang="en-US" sz="2500" dirty="0"/>
              <a:t> </a:t>
            </a:r>
            <a:r>
              <a:rPr lang="en-US" sz="2500" dirty="0" err="1" smtClean="0"/>
              <a:t>bu</a:t>
            </a:r>
            <a:r>
              <a:rPr lang="en-US" sz="2500" dirty="0" smtClean="0"/>
              <a:t> </a:t>
            </a:r>
            <a:r>
              <a:rPr lang="en-US" sz="2500" dirty="0" err="1" smtClean="0"/>
              <a:t>bitleri</a:t>
            </a:r>
            <a:r>
              <a:rPr lang="en-US" sz="2500" dirty="0" smtClean="0"/>
              <a:t> control </a:t>
            </a:r>
            <a:r>
              <a:rPr lang="en-US" sz="2500" dirty="0" err="1" smtClean="0"/>
              <a:t>edebilirsin</a:t>
            </a:r>
            <a:r>
              <a:rPr lang="en-US" sz="2500" dirty="0" smtClean="0"/>
              <a:t>.</a:t>
            </a:r>
            <a:endParaRPr lang="en-US" sz="2500" dirty="0"/>
          </a:p>
          <a:p>
            <a:pPr marL="914400" lvl="2" indent="0">
              <a:buNone/>
            </a:pP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3046575" y="6367046"/>
            <a:ext cx="304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prstClr val="black"/>
                </a:solidFill>
              </a:rPr>
              <a:t>(Indispensable PC Hardware Book)</a:t>
            </a:r>
            <a:endParaRPr lang="tr-T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2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69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70C0"/>
                </a:solidFill>
              </a:rPr>
              <a:t>8237A DMA </a:t>
            </a:r>
            <a:r>
              <a:rPr lang="tr-TR" dirty="0" smtClean="0">
                <a:solidFill>
                  <a:srgbClr val="0070C0"/>
                </a:solidFill>
              </a:rPr>
              <a:t>Denetleyicisi (devam)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69" y="519030"/>
            <a:ext cx="8229600" cy="761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500" b="1" dirty="0">
              <a:solidFill>
                <a:srgbClr val="FF0000"/>
              </a:solidFill>
            </a:endParaRPr>
          </a:p>
          <a:p>
            <a:r>
              <a:rPr lang="tr-TR" sz="2800" b="1" dirty="0">
                <a:solidFill>
                  <a:srgbClr val="FF0000"/>
                </a:solidFill>
              </a:rPr>
              <a:t>Komut (Command) Kaydedicisi</a:t>
            </a:r>
            <a:r>
              <a:rPr lang="tr-TR" sz="2800" b="1" dirty="0" smtClean="0">
                <a:solidFill>
                  <a:srgbClr val="FF0000"/>
                </a:solidFill>
              </a:rPr>
              <a:t>:</a:t>
            </a:r>
            <a:endParaRPr lang="tr-TR" b="1" i="1" dirty="0"/>
          </a:p>
          <a:p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9313"/>
            <a:ext cx="8419653" cy="48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8736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400" b="1" dirty="0">
              <a:solidFill>
                <a:srgbClr val="FF0000"/>
              </a:solidFill>
            </a:endParaRPr>
          </a:p>
          <a:p>
            <a:r>
              <a:rPr lang="tr-TR" sz="2400" b="1" dirty="0" smtClean="0">
                <a:solidFill>
                  <a:srgbClr val="FF0000"/>
                </a:solidFill>
              </a:rPr>
              <a:t>Komut (Command) Kaydedicisi (devam):</a:t>
            </a:r>
          </a:p>
          <a:p>
            <a:pPr lvl="1"/>
            <a:r>
              <a:rPr lang="tr-TR" sz="2000" b="1" dirty="0" smtClean="0"/>
              <a:t>COND biti</a:t>
            </a:r>
          </a:p>
          <a:p>
            <a:pPr lvl="2"/>
            <a:r>
              <a:rPr lang="tr-TR" sz="2000" dirty="0" smtClean="0"/>
              <a:t>DMA denetleyicinin tüm kanallarını </a:t>
            </a:r>
            <a:r>
              <a:rPr lang="tr-TR" sz="2000" b="1" dirty="0" smtClean="0"/>
              <a:t>yetkisizlendirir</a:t>
            </a:r>
            <a:r>
              <a:rPr lang="tr-TR" sz="2000" dirty="0" smtClean="0"/>
              <a:t> (disable); artık hiç bir DMA isteğine servis sunulmaz</a:t>
            </a:r>
          </a:p>
          <a:p>
            <a:pPr lvl="3"/>
            <a:r>
              <a:rPr lang="tr-TR" sz="1600" dirty="0" smtClean="0"/>
              <a:t>DMA denetleyici programlanmadan önce </a:t>
            </a:r>
            <a:r>
              <a:rPr lang="tr-TR" sz="1600" b="1" dirty="0" smtClean="0"/>
              <a:t>denetleyicinin tamamının </a:t>
            </a:r>
            <a:r>
              <a:rPr lang="tr-TR" sz="1600" dirty="0" smtClean="0"/>
              <a:t>ya da </a:t>
            </a:r>
            <a:r>
              <a:rPr lang="tr-TR" sz="1600" b="1" dirty="0" smtClean="0"/>
              <a:t>en azından sadece programlanacak kanalın</a:t>
            </a:r>
            <a:r>
              <a:rPr lang="tr-TR" sz="1600" dirty="0" smtClean="0"/>
              <a:t> yetkisizlendirilmesi gerekir</a:t>
            </a:r>
          </a:p>
          <a:p>
            <a:pPr lvl="4"/>
            <a:r>
              <a:rPr lang="tr-TR" sz="1600" dirty="0" smtClean="0"/>
              <a:t>Örneğin, belli bir kanala ait adres kaydedicisinin </a:t>
            </a:r>
            <a:r>
              <a:rPr lang="tr-TR" sz="1600" b="1" dirty="0" smtClean="0"/>
              <a:t>anlamsız</a:t>
            </a:r>
            <a:r>
              <a:rPr lang="tr-TR" sz="1600" dirty="0" smtClean="0"/>
              <a:t> (low-order) baytı programlandıktan sonra aynı kanal üzerinden bir DMA isteği gelirse denetleyici isteğe anında cevap verir</a:t>
            </a:r>
          </a:p>
          <a:p>
            <a:pPr lvl="4"/>
            <a:r>
              <a:rPr lang="tr-TR" sz="1600" dirty="0" smtClean="0"/>
              <a:t>Böyle bir durumda adres kaydedicisinin </a:t>
            </a:r>
            <a:r>
              <a:rPr lang="tr-TR" sz="1600" b="1" dirty="0" smtClean="0"/>
              <a:t>anlamlı</a:t>
            </a:r>
            <a:r>
              <a:rPr lang="tr-TR" sz="1600" dirty="0" smtClean="0"/>
              <a:t> (high-order) baytı güncellenmeden kalır ve dolayısıyla </a:t>
            </a:r>
            <a:r>
              <a:rPr lang="tr-TR" sz="1600" b="1" dirty="0" smtClean="0"/>
              <a:t>16-bitlik</a:t>
            </a:r>
            <a:r>
              <a:rPr lang="tr-TR" sz="1600" dirty="0" smtClean="0"/>
              <a:t> offset bilgisi yanlış bellek satırına işaret eder</a:t>
            </a:r>
          </a:p>
          <a:p>
            <a:pPr lvl="3"/>
            <a:r>
              <a:rPr lang="tr-TR" sz="1600" dirty="0" smtClean="0"/>
              <a:t>COND biti 1 iken CPU denetleyici kaydedicilerine erişebilir</a:t>
            </a:r>
          </a:p>
          <a:p>
            <a:pPr lvl="3"/>
            <a:r>
              <a:rPr lang="tr-TR" sz="1600" dirty="0" smtClean="0"/>
              <a:t>Kanalların bireysel olarak yetkisizlendirilmesi </a:t>
            </a:r>
            <a:r>
              <a:rPr lang="tr-TR" sz="1600" b="1" dirty="0" smtClean="0"/>
              <a:t>kanal maskesi </a:t>
            </a:r>
            <a:r>
              <a:rPr lang="tr-TR" sz="1600" dirty="0" smtClean="0"/>
              <a:t>(channel mask) ya da </a:t>
            </a:r>
            <a:r>
              <a:rPr lang="tr-TR" sz="1600" b="1" dirty="0" smtClean="0"/>
              <a:t>maske</a:t>
            </a:r>
            <a:r>
              <a:rPr lang="tr-TR" sz="1600" dirty="0" smtClean="0"/>
              <a:t> (mask) kaydedicileri yardımıyla gerçekleştirilir</a:t>
            </a:r>
          </a:p>
        </p:txBody>
      </p:sp>
    </p:spTree>
    <p:extLst>
      <p:ext uri="{BB962C8B-B14F-4D97-AF65-F5344CB8AC3E}">
        <p14:creationId xmlns:p14="http://schemas.microsoft.com/office/powerpoint/2010/main" val="183342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8736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400" b="1" dirty="0">
              <a:solidFill>
                <a:srgbClr val="FF0000"/>
              </a:solidFill>
            </a:endParaRPr>
          </a:p>
          <a:p>
            <a:r>
              <a:rPr lang="tr-TR" sz="2400" b="1" dirty="0" smtClean="0">
                <a:solidFill>
                  <a:srgbClr val="FF0000"/>
                </a:solidFill>
              </a:rPr>
              <a:t>Komut (Command) Kaydedicisi (devam):</a:t>
            </a:r>
          </a:p>
          <a:p>
            <a:pPr lvl="1"/>
            <a:r>
              <a:rPr lang="tr-TR" sz="2000" b="1" dirty="0" smtClean="0"/>
              <a:t>DAKP, DRQP ve PRIO bitleri</a:t>
            </a:r>
          </a:p>
          <a:p>
            <a:pPr lvl="2"/>
            <a:r>
              <a:rPr lang="tr-TR" sz="2000" b="1" dirty="0" smtClean="0"/>
              <a:t>DAKP</a:t>
            </a:r>
            <a:r>
              <a:rPr lang="tr-TR" sz="2000" dirty="0" smtClean="0"/>
              <a:t> biti </a:t>
            </a:r>
            <a:r>
              <a:rPr lang="tr-TR" sz="2000" b="1" dirty="0" smtClean="0"/>
              <a:t>NOT(DACK) </a:t>
            </a:r>
            <a:r>
              <a:rPr lang="tr-TR" sz="2000" dirty="0" smtClean="0"/>
              <a:t>sinyallerinin aktif seviyesini belirler</a:t>
            </a:r>
          </a:p>
          <a:p>
            <a:pPr lvl="3"/>
            <a:r>
              <a:rPr lang="tr-TR" sz="1600" dirty="0" smtClean="0"/>
              <a:t>Eğer bu bit </a:t>
            </a:r>
            <a:r>
              <a:rPr lang="tr-TR" sz="1600" b="1" dirty="0" smtClean="0"/>
              <a:t>0</a:t>
            </a:r>
            <a:r>
              <a:rPr lang="tr-TR" sz="1600" dirty="0" smtClean="0"/>
              <a:t> ise hizmet sunulan bir DMA isteği için ilgili </a:t>
            </a:r>
            <a:r>
              <a:rPr lang="tr-TR" sz="1600" b="1" dirty="0" smtClean="0"/>
              <a:t>DACKx</a:t>
            </a:r>
            <a:r>
              <a:rPr lang="tr-TR" sz="1600" dirty="0" smtClean="0"/>
              <a:t> çıkışında </a:t>
            </a:r>
            <a:r>
              <a:rPr lang="tr-TR" sz="1600" b="1" dirty="0" smtClean="0"/>
              <a:t>alçak seviye</a:t>
            </a:r>
            <a:r>
              <a:rPr lang="tr-TR" sz="1600" dirty="0" smtClean="0"/>
              <a:t> bir sinyal  oluşturulur; aksi taktirde </a:t>
            </a:r>
            <a:r>
              <a:rPr lang="tr-TR" sz="1600" b="1" dirty="0" smtClean="0"/>
              <a:t>yüksek seviye </a:t>
            </a:r>
            <a:r>
              <a:rPr lang="tr-TR" sz="1600" dirty="0" smtClean="0"/>
              <a:t>bir sinyal oluşturulur</a:t>
            </a:r>
          </a:p>
          <a:p>
            <a:pPr lvl="3"/>
            <a:r>
              <a:rPr lang="tr-TR" sz="1600" b="1" dirty="0" smtClean="0"/>
              <a:t>RESET</a:t>
            </a:r>
            <a:r>
              <a:rPr lang="tr-TR" sz="1600" dirty="0" smtClean="0"/>
              <a:t> sinyali </a:t>
            </a:r>
            <a:r>
              <a:rPr lang="tr-TR" sz="1600" b="1" dirty="0" smtClean="0"/>
              <a:t>DAKP</a:t>
            </a:r>
            <a:r>
              <a:rPr lang="tr-TR" sz="1600" dirty="0" smtClean="0"/>
              <a:t> bitinin sıfırlanmasına neden olur</a:t>
            </a:r>
          </a:p>
          <a:p>
            <a:pPr lvl="4"/>
            <a:r>
              <a:rPr lang="tr-TR" sz="1600" dirty="0" smtClean="0"/>
              <a:t>PC ‘de </a:t>
            </a:r>
            <a:r>
              <a:rPr lang="tr-TR" sz="1600" b="1" dirty="0" smtClean="0"/>
              <a:t>NOT(DACK)</a:t>
            </a:r>
            <a:r>
              <a:rPr lang="tr-TR" sz="1600" dirty="0" smtClean="0"/>
              <a:t> sinyalleri daima alçak aktiftir</a:t>
            </a:r>
          </a:p>
          <a:p>
            <a:pPr lvl="2"/>
            <a:r>
              <a:rPr lang="tr-TR" sz="2000" b="1" dirty="0" smtClean="0"/>
              <a:t>DRQP</a:t>
            </a:r>
            <a:r>
              <a:rPr lang="tr-TR" sz="2000" dirty="0" smtClean="0"/>
              <a:t> biti </a:t>
            </a:r>
            <a:r>
              <a:rPr lang="tr-TR" sz="2000" b="1" dirty="0" smtClean="0"/>
              <a:t>DRQ</a:t>
            </a:r>
            <a:r>
              <a:rPr lang="tr-TR" sz="2000" dirty="0" smtClean="0"/>
              <a:t> sinyallerinin aktif seviyesini belirler</a:t>
            </a:r>
          </a:p>
          <a:p>
            <a:pPr lvl="3"/>
            <a:r>
              <a:rPr lang="tr-TR" sz="1600" dirty="0"/>
              <a:t>Eğer bu bit </a:t>
            </a:r>
            <a:r>
              <a:rPr lang="tr-TR" sz="1600" b="1" dirty="0"/>
              <a:t>0</a:t>
            </a:r>
            <a:r>
              <a:rPr lang="tr-TR" sz="1600" dirty="0"/>
              <a:t> ise </a:t>
            </a:r>
            <a:r>
              <a:rPr lang="tr-TR" sz="1600" b="1" dirty="0" smtClean="0"/>
              <a:t>DRQx</a:t>
            </a:r>
            <a:r>
              <a:rPr lang="tr-TR" sz="1600" dirty="0" smtClean="0"/>
              <a:t> girişlerindeki </a:t>
            </a:r>
            <a:r>
              <a:rPr lang="tr-TR" sz="1600" b="1" dirty="0" smtClean="0"/>
              <a:t>yüksek seviye </a:t>
            </a:r>
            <a:r>
              <a:rPr lang="tr-TR" sz="1600" dirty="0" smtClean="0"/>
              <a:t>sinyaller DMA isteği olarak algılanır; </a:t>
            </a:r>
            <a:r>
              <a:rPr lang="tr-TR" sz="1600" dirty="0"/>
              <a:t>aksi taktirde </a:t>
            </a:r>
            <a:r>
              <a:rPr lang="tr-TR" sz="1600" b="1" dirty="0" smtClean="0"/>
              <a:t>alçak seviye </a:t>
            </a:r>
            <a:r>
              <a:rPr lang="tr-TR" sz="1600" dirty="0" smtClean="0"/>
              <a:t>sinyaller DMA isteği olarak yorumlanır</a:t>
            </a:r>
            <a:endParaRPr lang="tr-TR" sz="1600" dirty="0"/>
          </a:p>
          <a:p>
            <a:pPr lvl="3"/>
            <a:r>
              <a:rPr lang="tr-TR" sz="1600" b="1" dirty="0"/>
              <a:t>RESET</a:t>
            </a:r>
            <a:r>
              <a:rPr lang="tr-TR" sz="1600" dirty="0"/>
              <a:t> sinyali </a:t>
            </a:r>
            <a:r>
              <a:rPr lang="tr-TR" sz="1600" b="1" dirty="0" smtClean="0"/>
              <a:t>DRQP</a:t>
            </a:r>
            <a:r>
              <a:rPr lang="tr-TR" sz="1600" dirty="0" smtClean="0"/>
              <a:t> </a:t>
            </a:r>
            <a:r>
              <a:rPr lang="tr-TR" sz="1600" dirty="0"/>
              <a:t>bitinin sıfırlanmasına neden olur</a:t>
            </a:r>
          </a:p>
          <a:p>
            <a:pPr lvl="4"/>
            <a:r>
              <a:rPr lang="tr-TR" sz="1600" dirty="0"/>
              <a:t>PC ‘de </a:t>
            </a:r>
            <a:r>
              <a:rPr lang="tr-TR" sz="1600" b="1" dirty="0" smtClean="0"/>
              <a:t>DRQx</a:t>
            </a:r>
            <a:r>
              <a:rPr lang="tr-TR" sz="1600" dirty="0" smtClean="0"/>
              <a:t> </a:t>
            </a:r>
            <a:r>
              <a:rPr lang="tr-TR" sz="1600" dirty="0"/>
              <a:t>sinyalleri daima </a:t>
            </a:r>
            <a:r>
              <a:rPr lang="tr-TR" sz="1600" dirty="0" smtClean="0"/>
              <a:t>yüksek aktiftir</a:t>
            </a:r>
          </a:p>
          <a:p>
            <a:pPr lvl="2"/>
            <a:r>
              <a:rPr lang="tr-TR" sz="2000" b="1" dirty="0" smtClean="0"/>
              <a:t>PRIO</a:t>
            </a:r>
            <a:r>
              <a:rPr lang="tr-TR" sz="2000" dirty="0" smtClean="0"/>
              <a:t> biti </a:t>
            </a:r>
            <a:r>
              <a:rPr lang="tr-TR" sz="2000" b="1" dirty="0" smtClean="0"/>
              <a:t>sabit</a:t>
            </a:r>
            <a:r>
              <a:rPr lang="tr-TR" sz="2000" dirty="0" smtClean="0"/>
              <a:t> ya da </a:t>
            </a:r>
            <a:r>
              <a:rPr lang="tr-TR" sz="2000" b="1" dirty="0" smtClean="0"/>
              <a:t>döner</a:t>
            </a:r>
            <a:r>
              <a:rPr lang="tr-TR" sz="2000" dirty="0" smtClean="0"/>
              <a:t> öncelikten birini seçer</a:t>
            </a:r>
          </a:p>
          <a:p>
            <a:pPr lvl="3"/>
            <a:r>
              <a:rPr lang="tr-TR" sz="1600" b="1" dirty="0" smtClean="0"/>
              <a:t>RESET</a:t>
            </a:r>
            <a:r>
              <a:rPr lang="tr-TR" sz="1600" dirty="0" smtClean="0"/>
              <a:t> sinyali </a:t>
            </a:r>
            <a:r>
              <a:rPr lang="tr-TR" sz="1600" b="1" dirty="0" smtClean="0"/>
              <a:t>PRIO</a:t>
            </a:r>
            <a:r>
              <a:rPr lang="tr-TR" sz="1600" dirty="0" smtClean="0"/>
              <a:t> bitini </a:t>
            </a:r>
            <a:r>
              <a:rPr lang="tr-TR" sz="1600" b="1" dirty="0" smtClean="0"/>
              <a:t>1</a:t>
            </a:r>
            <a:r>
              <a:rPr lang="tr-TR" sz="1600" dirty="0" smtClean="0"/>
              <a:t> ‘e ayarlar (sabit öncelik)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414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>
                <a:solidFill>
                  <a:srgbClr val="0070C0"/>
                </a:solidFill>
              </a:rPr>
              <a:t>Doğrudan Bellek Erişimi (DMA</a:t>
            </a:r>
            <a:r>
              <a:rPr lang="tr-TR" sz="4000" dirty="0" smtClean="0">
                <a:solidFill>
                  <a:srgbClr val="0070C0"/>
                </a:solidFill>
              </a:rPr>
              <a:t>) (devam)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4764" y="-523563"/>
            <a:ext cx="4039985" cy="7982712"/>
          </a:xfrm>
        </p:spPr>
      </p:pic>
      <p:sp>
        <p:nvSpPr>
          <p:cNvPr id="5" name="TextBox 4"/>
          <p:cNvSpPr txBox="1"/>
          <p:nvPr/>
        </p:nvSpPr>
        <p:spPr>
          <a:xfrm>
            <a:off x="2667000" y="6019800"/>
            <a:ext cx="377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(Indispensable PC Hardware Book)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1233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61417"/>
            <a:ext cx="7172112" cy="3791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138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500" b="1" dirty="0">
              <a:solidFill>
                <a:srgbClr val="FF0000"/>
              </a:solidFill>
            </a:endParaRPr>
          </a:p>
          <a:p>
            <a:r>
              <a:rPr lang="tr-TR" sz="2800" b="1" dirty="0">
                <a:solidFill>
                  <a:srgbClr val="FF0000"/>
                </a:solidFill>
              </a:rPr>
              <a:t>Komut (Command) </a:t>
            </a:r>
            <a:r>
              <a:rPr lang="tr-TR" sz="2800" b="1" dirty="0" smtClean="0">
                <a:solidFill>
                  <a:srgbClr val="FF0000"/>
                </a:solidFill>
              </a:rPr>
              <a:t>Kaydedicisi (devam):</a:t>
            </a:r>
          </a:p>
          <a:p>
            <a:pPr lvl="1"/>
            <a:r>
              <a:rPr lang="tr-TR" b="1" dirty="0" smtClean="0"/>
              <a:t>EXTW (Extended Write) biti</a:t>
            </a:r>
          </a:p>
          <a:p>
            <a:pPr lvl="2"/>
            <a:r>
              <a:rPr lang="tr-TR" dirty="0" smtClean="0"/>
              <a:t>Bu bit DMA transferi süresince </a:t>
            </a:r>
            <a:r>
              <a:rPr lang="tr-TR" b="1" dirty="0" smtClean="0"/>
              <a:t>NOT(IOW) </a:t>
            </a:r>
            <a:r>
              <a:rPr lang="tr-TR" dirty="0" smtClean="0"/>
              <a:t>(read transfer) ya da </a:t>
            </a:r>
            <a:r>
              <a:rPr lang="tr-TR" b="1" dirty="0" smtClean="0"/>
              <a:t>NOT(MEMW)</a:t>
            </a:r>
            <a:r>
              <a:rPr lang="tr-TR" dirty="0" smtClean="0"/>
              <a:t> (write transfer) yazma darbelerinin uzunluğunu kontrol eder</a:t>
            </a:r>
          </a:p>
          <a:p>
            <a:pPr lvl="2"/>
            <a:r>
              <a:rPr lang="tr-TR" b="1" dirty="0" smtClean="0"/>
              <a:t>1</a:t>
            </a:r>
            <a:r>
              <a:rPr lang="tr-TR" dirty="0" smtClean="0"/>
              <a:t>: Uzatılmış Yazma (Extended Write), </a:t>
            </a:r>
            <a:r>
              <a:rPr lang="tr-TR" b="1" dirty="0" smtClean="0"/>
              <a:t>0</a:t>
            </a:r>
            <a:r>
              <a:rPr lang="tr-TR" dirty="0" smtClean="0"/>
              <a:t>: Gecikmeli Yazma (Late Write)</a:t>
            </a:r>
          </a:p>
          <a:p>
            <a:pPr lvl="2"/>
            <a:r>
              <a:rPr lang="tr-TR" b="1" dirty="0" smtClean="0"/>
              <a:t>COMP</a:t>
            </a:r>
            <a:r>
              <a:rPr lang="tr-TR" dirty="0" smtClean="0"/>
              <a:t> biti </a:t>
            </a:r>
            <a:r>
              <a:rPr lang="tr-TR" b="1" dirty="0" smtClean="0"/>
              <a:t>1</a:t>
            </a:r>
            <a:r>
              <a:rPr lang="tr-TR" dirty="0" smtClean="0"/>
              <a:t> ise EXTW biti herhangi bir anlam taşımaz</a:t>
            </a:r>
            <a:endParaRPr lang="tr-TR" dirty="0"/>
          </a:p>
          <a:p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6575" y="6474023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prstClr val="black"/>
                </a:solidFill>
              </a:rPr>
              <a:t>(Indispensable PC Hardware Book)</a:t>
            </a:r>
            <a:endParaRPr lang="tr-T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4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97392"/>
            <a:ext cx="7162800" cy="3176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2097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500" b="1" dirty="0">
              <a:solidFill>
                <a:srgbClr val="FF0000"/>
              </a:solidFill>
            </a:endParaRPr>
          </a:p>
          <a:p>
            <a:r>
              <a:rPr lang="tr-TR" sz="2800" b="1" dirty="0">
                <a:solidFill>
                  <a:srgbClr val="FF0000"/>
                </a:solidFill>
              </a:rPr>
              <a:t>Komut (Command) </a:t>
            </a:r>
            <a:r>
              <a:rPr lang="tr-TR" sz="2800" b="1" dirty="0" smtClean="0">
                <a:solidFill>
                  <a:srgbClr val="FF0000"/>
                </a:solidFill>
              </a:rPr>
              <a:t>Kaydedicisi (devam):</a:t>
            </a:r>
          </a:p>
          <a:p>
            <a:pPr lvl="1"/>
            <a:r>
              <a:rPr lang="tr-TR" b="1" dirty="0" smtClean="0"/>
              <a:t>COMP (Compressed Mode) biti</a:t>
            </a:r>
          </a:p>
          <a:p>
            <a:pPr lvl="2"/>
            <a:r>
              <a:rPr lang="tr-TR" sz="2600" b="1" dirty="0" smtClean="0"/>
              <a:t>1</a:t>
            </a:r>
            <a:r>
              <a:rPr lang="tr-TR" sz="2600" dirty="0" smtClean="0"/>
              <a:t>: Sıkıştırılmış (compressed) mod, </a:t>
            </a:r>
            <a:r>
              <a:rPr lang="tr-TR" sz="2600" b="1" dirty="0" smtClean="0"/>
              <a:t>0</a:t>
            </a:r>
            <a:r>
              <a:rPr lang="tr-TR" sz="2600" dirty="0" smtClean="0"/>
              <a:t>: Normal Mod</a:t>
            </a:r>
          </a:p>
          <a:p>
            <a:pPr lvl="2"/>
            <a:r>
              <a:rPr lang="tr-TR" sz="2600" b="1" dirty="0" smtClean="0"/>
              <a:t>Hızlı bellek ve harici cihazlar </a:t>
            </a:r>
            <a:r>
              <a:rPr lang="tr-TR" sz="2600" dirty="0" smtClean="0"/>
              <a:t>için kullanılır</a:t>
            </a:r>
          </a:p>
          <a:p>
            <a:pPr lvl="3"/>
            <a:r>
              <a:rPr lang="tr-TR" sz="2200" dirty="0" smtClean="0"/>
              <a:t>Normal mod ‘daki </a:t>
            </a:r>
            <a:r>
              <a:rPr lang="tr-TR" sz="2200" b="1" dirty="0" smtClean="0"/>
              <a:t>S3</a:t>
            </a:r>
            <a:r>
              <a:rPr lang="tr-TR" sz="2200" dirty="0" smtClean="0"/>
              <a:t> saat darbesi yavaş bellekler için okuma işareti (</a:t>
            </a:r>
            <a:r>
              <a:rPr lang="tr-TR" sz="2200" b="1" dirty="0" smtClean="0"/>
              <a:t>MEMR</a:t>
            </a:r>
            <a:r>
              <a:rPr lang="tr-TR" sz="2200" dirty="0" smtClean="0"/>
              <a:t>) süresini uzatır (okuma transferi için)</a:t>
            </a:r>
          </a:p>
          <a:p>
            <a:pPr lvl="2"/>
            <a:r>
              <a:rPr lang="tr-TR" sz="2600" dirty="0" smtClean="0"/>
              <a:t>Kelime transfer süresini </a:t>
            </a:r>
            <a:r>
              <a:rPr lang="tr-TR" sz="2600" b="1" dirty="0" smtClean="0"/>
              <a:t>2 saat darbesi </a:t>
            </a:r>
            <a:r>
              <a:rPr lang="tr-TR" sz="2600" dirty="0" smtClean="0"/>
              <a:t>süresine indirir</a:t>
            </a:r>
          </a:p>
          <a:p>
            <a:pPr lvl="2"/>
            <a:r>
              <a:rPr lang="tr-TR" sz="2600" dirty="0" smtClean="0"/>
              <a:t>Bellekten belleğe transferlerde sıkıştırılmış mod kullanılmaz</a:t>
            </a:r>
            <a:endParaRPr lang="tr-TR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3046575" y="6474023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prstClr val="black"/>
                </a:solidFill>
              </a:rPr>
              <a:t>(Indispensable PC Hardware Book)</a:t>
            </a:r>
            <a:endParaRPr lang="tr-T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69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105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500" b="1" dirty="0">
              <a:solidFill>
                <a:srgbClr val="FF0000"/>
              </a:solidFill>
            </a:endParaRPr>
          </a:p>
          <a:p>
            <a:r>
              <a:rPr lang="tr-TR" sz="2800" b="1" dirty="0">
                <a:solidFill>
                  <a:srgbClr val="FF0000"/>
                </a:solidFill>
              </a:rPr>
              <a:t>Komut (Command) </a:t>
            </a:r>
            <a:r>
              <a:rPr lang="tr-TR" sz="2800" b="1" dirty="0" smtClean="0">
                <a:solidFill>
                  <a:srgbClr val="FF0000"/>
                </a:solidFill>
              </a:rPr>
              <a:t>Kaydedicisi (devam):</a:t>
            </a:r>
          </a:p>
          <a:p>
            <a:pPr lvl="1"/>
            <a:r>
              <a:rPr lang="tr-TR" b="1" dirty="0" smtClean="0"/>
              <a:t>AHDE biti</a:t>
            </a:r>
          </a:p>
          <a:p>
            <a:pPr lvl="2"/>
            <a:r>
              <a:rPr lang="tr-TR" b="1" dirty="0" smtClean="0"/>
              <a:t>AHDE</a:t>
            </a:r>
            <a:r>
              <a:rPr lang="tr-TR" dirty="0" smtClean="0"/>
              <a:t> biti yalnızca bellekten belleğe transferler için önem taşır (</a:t>
            </a:r>
            <a:r>
              <a:rPr lang="tr-TR" b="1" dirty="0" smtClean="0"/>
              <a:t>MMT</a:t>
            </a:r>
            <a:r>
              <a:rPr lang="tr-TR" dirty="0" smtClean="0"/>
              <a:t> = 1)</a:t>
            </a:r>
          </a:p>
          <a:p>
            <a:pPr lvl="2"/>
            <a:r>
              <a:rPr lang="tr-TR" b="1" dirty="0" smtClean="0"/>
              <a:t>AHDE</a:t>
            </a:r>
            <a:r>
              <a:rPr lang="tr-TR" dirty="0" smtClean="0"/>
              <a:t> biti </a:t>
            </a:r>
            <a:r>
              <a:rPr lang="tr-TR" b="1" dirty="0" smtClean="0"/>
              <a:t>1</a:t>
            </a:r>
            <a:r>
              <a:rPr lang="tr-TR" dirty="0" smtClean="0"/>
              <a:t> </a:t>
            </a:r>
            <a:r>
              <a:rPr lang="tr-TR" dirty="0"/>
              <a:t>ise başlangıç adresi </a:t>
            </a:r>
            <a:r>
              <a:rPr lang="tr-TR" b="1" dirty="0"/>
              <a:t>kanal 1</a:t>
            </a:r>
            <a:r>
              <a:rPr lang="tr-TR" dirty="0"/>
              <a:t> ‘in adres kaydedicisinde tutulan bellek </a:t>
            </a:r>
            <a:r>
              <a:rPr lang="tr-TR" dirty="0" smtClean="0"/>
              <a:t>bloğu, </a:t>
            </a:r>
            <a:r>
              <a:rPr lang="tr-TR" b="1" dirty="0" smtClean="0"/>
              <a:t>kanal 0</a:t>
            </a:r>
            <a:r>
              <a:rPr lang="tr-TR" dirty="0" smtClean="0"/>
              <a:t>  adres kaydedicisinin gösterdiği değer ile başlatılır</a:t>
            </a:r>
          </a:p>
          <a:p>
            <a:pPr lvl="3"/>
            <a:r>
              <a:rPr lang="tr-TR" dirty="0" smtClean="0"/>
              <a:t>Transfer süresince </a:t>
            </a:r>
            <a:r>
              <a:rPr lang="tr-TR" b="1" dirty="0" smtClean="0"/>
              <a:t>kanal 0</a:t>
            </a:r>
            <a:r>
              <a:rPr lang="tr-TR" dirty="0" smtClean="0"/>
              <a:t> adres kaydedisinin içeriği değişmezken </a:t>
            </a:r>
            <a:r>
              <a:rPr lang="tr-TR" b="1" dirty="0" smtClean="0"/>
              <a:t>kanal 1</a:t>
            </a:r>
            <a:r>
              <a:rPr lang="tr-TR" dirty="0" smtClean="0"/>
              <a:t> adres kaydedicisinin içeriği sürekli güncellenir (arttırılır ya da azaltılır)</a:t>
            </a:r>
          </a:p>
          <a:p>
            <a:pPr lvl="2"/>
            <a:r>
              <a:rPr lang="tr-TR" b="1" dirty="0" smtClean="0"/>
              <a:t>AHDE</a:t>
            </a:r>
            <a:r>
              <a:rPr lang="tr-TR" dirty="0" smtClean="0"/>
              <a:t> biti </a:t>
            </a:r>
            <a:r>
              <a:rPr lang="tr-TR" b="1" dirty="0" smtClean="0"/>
              <a:t>0</a:t>
            </a:r>
            <a:r>
              <a:rPr lang="tr-TR" dirty="0" smtClean="0"/>
              <a:t> ise gerçek anlamda bellekten belleğe transfer gerçekleştirilir</a:t>
            </a:r>
          </a:p>
          <a:p>
            <a:pPr lvl="1"/>
            <a:r>
              <a:rPr lang="tr-TR" b="1" dirty="0" smtClean="0"/>
              <a:t>MMT biti</a:t>
            </a:r>
          </a:p>
          <a:p>
            <a:pPr lvl="2"/>
            <a:r>
              <a:rPr lang="tr-TR" b="1" dirty="0" smtClean="0"/>
              <a:t>MMT</a:t>
            </a:r>
            <a:r>
              <a:rPr lang="tr-TR" dirty="0" smtClean="0"/>
              <a:t> biti </a:t>
            </a:r>
            <a:r>
              <a:rPr lang="tr-TR" b="1" dirty="0" smtClean="0"/>
              <a:t>1</a:t>
            </a:r>
            <a:r>
              <a:rPr lang="tr-TR" dirty="0" smtClean="0"/>
              <a:t> ise bellekten belleğe transfer moduna geçilir</a:t>
            </a:r>
          </a:p>
          <a:p>
            <a:pPr lvl="3"/>
            <a:r>
              <a:rPr lang="tr-TR" dirty="0" smtClean="0"/>
              <a:t>Bellekten belleğe transferlerde yalnızca </a:t>
            </a:r>
            <a:r>
              <a:rPr lang="tr-TR" b="1" dirty="0" smtClean="0"/>
              <a:t>kanal 0</a:t>
            </a:r>
            <a:r>
              <a:rPr lang="tr-TR" dirty="0" smtClean="0"/>
              <a:t> ve </a:t>
            </a:r>
            <a:r>
              <a:rPr lang="tr-TR" b="1" dirty="0" smtClean="0"/>
              <a:t>kanal 1</a:t>
            </a:r>
            <a:r>
              <a:rPr lang="tr-TR" dirty="0" smtClean="0"/>
              <a:t> kullanılır</a:t>
            </a:r>
          </a:p>
          <a:p>
            <a:pPr lvl="3"/>
            <a:r>
              <a:rPr lang="tr-TR" b="1" dirty="0" smtClean="0"/>
              <a:t>Kanal 0</a:t>
            </a:r>
            <a:r>
              <a:rPr lang="tr-TR" dirty="0" smtClean="0"/>
              <a:t> ve </a:t>
            </a:r>
            <a:r>
              <a:rPr lang="tr-TR" b="1" dirty="0" smtClean="0"/>
              <a:t>kanal 1</a:t>
            </a:r>
            <a:r>
              <a:rPr lang="tr-TR" dirty="0" smtClean="0"/>
              <a:t> sırasıyla </a:t>
            </a:r>
            <a:r>
              <a:rPr lang="tr-TR" b="1" dirty="0" smtClean="0"/>
              <a:t>transfer kaynağını</a:t>
            </a:r>
            <a:r>
              <a:rPr lang="tr-TR" dirty="0" smtClean="0"/>
              <a:t> ve </a:t>
            </a:r>
            <a:r>
              <a:rPr lang="tr-TR" b="1" dirty="0" smtClean="0"/>
              <a:t>hedefini</a:t>
            </a:r>
            <a:r>
              <a:rPr lang="tr-TR" dirty="0" smtClean="0"/>
              <a:t> tanımlar</a:t>
            </a:r>
          </a:p>
        </p:txBody>
      </p:sp>
    </p:spTree>
    <p:extLst>
      <p:ext uri="{BB962C8B-B14F-4D97-AF65-F5344CB8AC3E}">
        <p14:creationId xmlns:p14="http://schemas.microsoft.com/office/powerpoint/2010/main" val="1832292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92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2592"/>
            <a:ext cx="8229600" cy="3428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500" b="1" dirty="0">
              <a:solidFill>
                <a:srgbClr val="FF0000"/>
              </a:solidFill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İstek (Request) Kaydedicisi:</a:t>
            </a:r>
          </a:p>
          <a:p>
            <a:pPr lvl="1"/>
            <a:r>
              <a:rPr lang="tr-TR" dirty="0" smtClean="0"/>
              <a:t>DMA transferleri, </a:t>
            </a:r>
            <a:r>
              <a:rPr lang="tr-TR" b="1" dirty="0" smtClean="0"/>
              <a:t>DRQx</a:t>
            </a:r>
            <a:r>
              <a:rPr lang="tr-TR" dirty="0" smtClean="0"/>
              <a:t> girişleri yardımıyla </a:t>
            </a:r>
            <a:r>
              <a:rPr lang="tr-TR" b="1" dirty="0" smtClean="0"/>
              <a:t>donanımsal</a:t>
            </a:r>
            <a:r>
              <a:rPr lang="tr-TR" dirty="0" smtClean="0"/>
              <a:t> olarak başlatılabileceği gibi </a:t>
            </a:r>
            <a:r>
              <a:rPr lang="tr-TR" b="1" dirty="0" smtClean="0"/>
              <a:t>yazılım</a:t>
            </a:r>
            <a:r>
              <a:rPr lang="tr-TR" dirty="0" smtClean="0"/>
              <a:t> komutları kullanılarak ta başlatılabilir</a:t>
            </a:r>
          </a:p>
          <a:p>
            <a:pPr lvl="2"/>
            <a:r>
              <a:rPr lang="tr-TR" dirty="0" smtClean="0"/>
              <a:t>İstek kaydedicisi yazılımsal başlatım amacıyla kullanılır</a:t>
            </a:r>
          </a:p>
          <a:p>
            <a:pPr lvl="1"/>
            <a:r>
              <a:rPr lang="tr-TR" dirty="0" smtClean="0"/>
              <a:t>Yazılımsal DMA istekleri özellikle bellekten belleğe transferlerde önemli rol oynarlar</a:t>
            </a:r>
          </a:p>
          <a:p>
            <a:pPr lvl="2"/>
            <a:r>
              <a:rPr lang="tr-TR" dirty="0" smtClean="0"/>
              <a:t>Bellek denetleyici, DMA transferi başlatmak için donanımsal DRQx sinyali üretemez</a:t>
            </a:r>
          </a:p>
          <a:p>
            <a:pPr lvl="1"/>
            <a:r>
              <a:rPr lang="tr-TR" b="1" dirty="0" smtClean="0"/>
              <a:t>SEL1 ve SEL0</a:t>
            </a:r>
          </a:p>
          <a:p>
            <a:pPr lvl="2"/>
            <a:r>
              <a:rPr lang="tr-TR" dirty="0" smtClean="0"/>
              <a:t>Bu bitler DMA servis isteğinin ait olduğu kanalın numarasını belirler</a:t>
            </a:r>
          </a:p>
          <a:p>
            <a:pPr lvl="1"/>
            <a:r>
              <a:rPr lang="tr-TR" b="1" dirty="0" smtClean="0"/>
              <a:t>STCL biti</a:t>
            </a:r>
            <a:endParaRPr lang="tr-TR" dirty="0" smtClean="0"/>
          </a:p>
          <a:p>
            <a:pPr lvl="2"/>
            <a:r>
              <a:rPr lang="tr-TR" dirty="0" smtClean="0"/>
              <a:t>İlgili istek bitinin </a:t>
            </a:r>
            <a:r>
              <a:rPr lang="tr-TR" b="1" dirty="0" smtClean="0"/>
              <a:t>0</a:t>
            </a:r>
            <a:r>
              <a:rPr lang="tr-TR" dirty="0" smtClean="0"/>
              <a:t> ya da </a:t>
            </a:r>
            <a:r>
              <a:rPr lang="tr-TR" b="1" dirty="0" smtClean="0"/>
              <a:t>1</a:t>
            </a:r>
            <a:r>
              <a:rPr lang="tr-TR" dirty="0" smtClean="0"/>
              <a:t> ‘e ayarlanmasını sağlar</a:t>
            </a:r>
          </a:p>
          <a:p>
            <a:pPr lvl="3"/>
            <a:r>
              <a:rPr lang="tr-TR" dirty="0" smtClean="0"/>
              <a:t>Devam eden herhangi bir DMA transferinin olmaması durumunda ve daha öncelikli bir harici cihaza ait DMA servis isteği yokken </a:t>
            </a:r>
            <a:r>
              <a:rPr lang="tr-TR" b="1" dirty="0" smtClean="0"/>
              <a:t>STCL</a:t>
            </a:r>
            <a:r>
              <a:rPr lang="tr-TR" dirty="0" smtClean="0"/>
              <a:t> bitinin </a:t>
            </a:r>
            <a:r>
              <a:rPr lang="tr-TR" b="1" dirty="0" smtClean="0"/>
              <a:t>1</a:t>
            </a:r>
            <a:r>
              <a:rPr lang="tr-TR" dirty="0" smtClean="0"/>
              <a:t> yapılması DMA transferini anında başlatır</a:t>
            </a:r>
          </a:p>
          <a:p>
            <a:pPr lvl="3"/>
            <a:r>
              <a:rPr lang="tr-TR" dirty="0" smtClean="0"/>
              <a:t>Aksi taktirde istek kuyrukta saklanır</a:t>
            </a:r>
          </a:p>
          <a:p>
            <a:pPr lvl="4"/>
            <a:r>
              <a:rPr lang="tr-TR" b="1" dirty="0" smtClean="0"/>
              <a:t>Kuyrukta saklanan ve henüz başlatılmamış </a:t>
            </a:r>
            <a:r>
              <a:rPr lang="tr-TR" dirty="0" smtClean="0"/>
              <a:t>bir DMA servis isteği </a:t>
            </a:r>
            <a:r>
              <a:rPr lang="tr-TR" b="1" dirty="0" smtClean="0"/>
              <a:t>STCL</a:t>
            </a:r>
            <a:r>
              <a:rPr lang="tr-TR" dirty="0" smtClean="0"/>
              <a:t> biti 0 ‘a ayarlanarak kuyruktan silinebilir</a:t>
            </a:r>
          </a:p>
          <a:p>
            <a:pPr lvl="3"/>
            <a:r>
              <a:rPr lang="tr-TR" b="1" dirty="0" smtClean="0"/>
              <a:t>TC</a:t>
            </a:r>
            <a:r>
              <a:rPr lang="tr-TR" dirty="0" smtClean="0"/>
              <a:t> değerine ulaşılması ya da harici </a:t>
            </a:r>
            <a:r>
              <a:rPr lang="tr-TR" b="1" dirty="0" smtClean="0"/>
              <a:t>EOP</a:t>
            </a:r>
            <a:r>
              <a:rPr lang="tr-TR" dirty="0" smtClean="0"/>
              <a:t> sinyali ilgili istek bitini otomatik olarak sıfırlar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69358"/>
            <a:ext cx="7121008" cy="21742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91" y="5962650"/>
            <a:ext cx="65246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2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500" b="1" dirty="0">
              <a:solidFill>
                <a:srgbClr val="FF0000"/>
              </a:solidFill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Kanal Maske Kaydedicisi (Channel Mask Register):</a:t>
            </a:r>
          </a:p>
          <a:p>
            <a:pPr lvl="1"/>
            <a:r>
              <a:rPr lang="tr-TR" dirty="0" smtClean="0"/>
              <a:t>Kanal maske kaydedicisi belli bir anda </a:t>
            </a:r>
            <a:r>
              <a:rPr lang="tr-TR" b="1" dirty="0" smtClean="0"/>
              <a:t>sadece bir tane </a:t>
            </a:r>
            <a:r>
              <a:rPr lang="tr-TR" dirty="0" smtClean="0"/>
              <a:t>kanalı maskeler</a:t>
            </a:r>
          </a:p>
          <a:p>
            <a:pPr lvl="2"/>
            <a:r>
              <a:rPr lang="tr-TR" dirty="0" smtClean="0"/>
              <a:t>Aynı anda </a:t>
            </a:r>
            <a:r>
              <a:rPr lang="tr-TR" b="1" dirty="0" smtClean="0"/>
              <a:t>birden fazla </a:t>
            </a:r>
            <a:r>
              <a:rPr lang="tr-TR" dirty="0" smtClean="0"/>
              <a:t>kanalı maskelemek ya da tekrar aktif yapmak (</a:t>
            </a:r>
            <a:r>
              <a:rPr lang="tr-TR" b="1" dirty="0" smtClean="0"/>
              <a:t>release</a:t>
            </a:r>
            <a:r>
              <a:rPr lang="tr-TR" dirty="0" smtClean="0"/>
              <a:t>) ta mümkündür</a:t>
            </a:r>
          </a:p>
          <a:p>
            <a:pPr lvl="1"/>
            <a:r>
              <a:rPr lang="tr-TR" b="1" dirty="0" smtClean="0"/>
              <a:t>SEL1 ve SEL0 bitleri</a:t>
            </a:r>
          </a:p>
          <a:p>
            <a:pPr lvl="2"/>
            <a:r>
              <a:rPr lang="tr-TR" dirty="0" smtClean="0"/>
              <a:t>Maskelenecek ya da serbest bırakılacak kanalı belirler</a:t>
            </a:r>
          </a:p>
          <a:p>
            <a:pPr lvl="1"/>
            <a:r>
              <a:rPr lang="tr-TR" b="1" dirty="0" smtClean="0"/>
              <a:t>STCL biti</a:t>
            </a:r>
            <a:endParaRPr lang="tr-TR" b="1" dirty="0"/>
          </a:p>
          <a:p>
            <a:pPr lvl="2"/>
            <a:r>
              <a:rPr lang="tr-TR" dirty="0" smtClean="0"/>
              <a:t>İlgili kanal üzerinde maskeleme ya da serbest bırakma işlemlerinden hangisinin yapılacağını belirler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6575" y="6474023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prstClr val="black"/>
                </a:solidFill>
              </a:rPr>
              <a:t>(Indispensable PC Hardware Book)</a:t>
            </a:r>
            <a:endParaRPr lang="tr-TR" sz="1400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62400"/>
            <a:ext cx="7997334" cy="253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8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6540032" cy="2804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500" b="1" dirty="0">
              <a:solidFill>
                <a:srgbClr val="FF0000"/>
              </a:solidFill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Mod Kaydedicisi:</a:t>
            </a:r>
          </a:p>
          <a:p>
            <a:pPr lvl="1"/>
            <a:r>
              <a:rPr lang="tr-TR" dirty="0" smtClean="0"/>
              <a:t>Bu kaydedici, her bir denetleyici kanalı için </a:t>
            </a:r>
            <a:r>
              <a:rPr lang="tr-TR" b="1" dirty="0" smtClean="0"/>
              <a:t>aktif çalışma modu </a:t>
            </a:r>
            <a:r>
              <a:rPr lang="tr-TR" dirty="0" smtClean="0"/>
              <a:t>ve </a:t>
            </a:r>
            <a:r>
              <a:rPr lang="tr-TR" b="1" dirty="0" smtClean="0"/>
              <a:t>transfer tipinin </a:t>
            </a:r>
            <a:r>
              <a:rPr lang="tr-TR" dirty="0" smtClean="0"/>
              <a:t>belirlenmesi için kullanılır</a:t>
            </a:r>
          </a:p>
          <a:p>
            <a:pPr lvl="1"/>
            <a:r>
              <a:rPr lang="tr-TR" b="1" dirty="0" smtClean="0"/>
              <a:t>MOD1</a:t>
            </a:r>
            <a:r>
              <a:rPr lang="tr-TR" dirty="0" smtClean="0"/>
              <a:t> </a:t>
            </a:r>
            <a:r>
              <a:rPr lang="tr-TR" b="1" dirty="0" smtClean="0"/>
              <a:t>ve</a:t>
            </a:r>
            <a:r>
              <a:rPr lang="tr-TR" dirty="0" smtClean="0"/>
              <a:t> </a:t>
            </a:r>
            <a:r>
              <a:rPr lang="tr-TR" b="1" dirty="0" smtClean="0"/>
              <a:t>MOD0</a:t>
            </a:r>
            <a:r>
              <a:rPr lang="tr-TR" dirty="0" smtClean="0"/>
              <a:t> bitleri</a:t>
            </a:r>
          </a:p>
          <a:p>
            <a:pPr lvl="2"/>
            <a:r>
              <a:rPr lang="tr-TR" dirty="0" smtClean="0"/>
              <a:t>Programlanan kanalın aktif çalışma modunu (</a:t>
            </a:r>
            <a:r>
              <a:rPr lang="tr-TR" b="1" dirty="0" smtClean="0"/>
              <a:t>demand</a:t>
            </a:r>
            <a:r>
              <a:rPr lang="tr-TR" dirty="0" smtClean="0"/>
              <a:t>, </a:t>
            </a:r>
            <a:r>
              <a:rPr lang="tr-TR" b="1" dirty="0" smtClean="0"/>
              <a:t>single</a:t>
            </a:r>
            <a:r>
              <a:rPr lang="tr-TR" dirty="0" smtClean="0"/>
              <a:t>, </a:t>
            </a:r>
            <a:r>
              <a:rPr lang="tr-TR" b="1" dirty="0" smtClean="0"/>
              <a:t>block</a:t>
            </a:r>
            <a:r>
              <a:rPr lang="tr-TR" dirty="0" smtClean="0"/>
              <a:t>, </a:t>
            </a:r>
            <a:r>
              <a:rPr lang="tr-TR" b="1" dirty="0" smtClean="0"/>
              <a:t>cascading</a:t>
            </a:r>
            <a:r>
              <a:rPr lang="tr-TR" dirty="0" smtClean="0"/>
              <a:t>) belirler</a:t>
            </a:r>
          </a:p>
          <a:p>
            <a:pPr lvl="1"/>
            <a:r>
              <a:rPr lang="tr-TR" b="1" dirty="0" smtClean="0"/>
              <a:t>IDEC biti</a:t>
            </a:r>
          </a:p>
          <a:p>
            <a:pPr lvl="2"/>
            <a:r>
              <a:rPr lang="tr-TR" dirty="0" smtClean="0"/>
              <a:t>Her bir veri transferinden sonra adres </a:t>
            </a:r>
            <a:r>
              <a:rPr lang="tr-TR" dirty="0" smtClean="0"/>
              <a:t>kaydedici içeriğinin </a:t>
            </a:r>
            <a:r>
              <a:rPr lang="tr-TR" b="1" dirty="0" smtClean="0"/>
              <a:t>arttırılması</a:t>
            </a:r>
            <a:r>
              <a:rPr lang="tr-TR" dirty="0" smtClean="0"/>
              <a:t> ya da </a:t>
            </a:r>
            <a:r>
              <a:rPr lang="tr-TR" b="1" dirty="0" smtClean="0"/>
              <a:t>azaltılması</a:t>
            </a:r>
            <a:r>
              <a:rPr lang="tr-TR" dirty="0" smtClean="0"/>
              <a:t> işlemlerinden birisini seçmek için kullanılır (</a:t>
            </a:r>
            <a:r>
              <a:rPr lang="tr-TR" b="1" dirty="0" smtClean="0"/>
              <a:t>0</a:t>
            </a:r>
            <a:r>
              <a:rPr lang="tr-TR" dirty="0" smtClean="0"/>
              <a:t>: arttır, </a:t>
            </a:r>
            <a:r>
              <a:rPr lang="tr-TR" b="1" dirty="0" smtClean="0"/>
              <a:t>1</a:t>
            </a:r>
            <a:r>
              <a:rPr lang="tr-TR" dirty="0" smtClean="0"/>
              <a:t>: azalt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r>
              <a:rPr lang="tr-TR" b="1" dirty="0" smtClean="0"/>
              <a:t>AUTO </a:t>
            </a:r>
            <a:r>
              <a:rPr lang="tr-TR" b="1" dirty="0" smtClean="0"/>
              <a:t>biti</a:t>
            </a:r>
            <a:endParaRPr lang="tr-TR" b="1" dirty="0" smtClean="0"/>
          </a:p>
          <a:p>
            <a:pPr lvl="2"/>
            <a:r>
              <a:rPr lang="tr-TR" dirty="0" smtClean="0"/>
              <a:t>Programlanan kanal için </a:t>
            </a:r>
            <a:r>
              <a:rPr lang="tr-TR" b="1" dirty="0" smtClean="0"/>
              <a:t>otomatik başlatımı</a:t>
            </a:r>
            <a:r>
              <a:rPr lang="tr-TR" dirty="0" smtClean="0"/>
              <a:t> (autoinitialization) </a:t>
            </a:r>
            <a:r>
              <a:rPr lang="tr-TR" b="1" dirty="0" smtClean="0"/>
              <a:t>aktifleştirir</a:t>
            </a:r>
            <a:r>
              <a:rPr lang="tr-TR" dirty="0" smtClean="0"/>
              <a:t> ya da </a:t>
            </a:r>
            <a:r>
              <a:rPr lang="tr-TR" b="1" dirty="0" smtClean="0"/>
              <a:t>yetkisizlendirir</a:t>
            </a:r>
            <a:r>
              <a:rPr lang="tr-TR" dirty="0" smtClean="0"/>
              <a:t> (</a:t>
            </a:r>
            <a:r>
              <a:rPr lang="tr-TR" b="1" dirty="0" smtClean="0"/>
              <a:t>0</a:t>
            </a:r>
            <a:r>
              <a:rPr lang="tr-TR" dirty="0" smtClean="0"/>
              <a:t>: yetkisizlendir, </a:t>
            </a:r>
            <a:r>
              <a:rPr lang="tr-TR" b="1" dirty="0" smtClean="0"/>
              <a:t>1</a:t>
            </a:r>
            <a:r>
              <a:rPr lang="tr-TR" dirty="0" smtClean="0"/>
              <a:t>: aktifleştir)</a:t>
            </a:r>
          </a:p>
          <a:p>
            <a:pPr lvl="1"/>
            <a:r>
              <a:rPr lang="tr-TR" b="1" dirty="0" smtClean="0"/>
              <a:t>TRA1 ve TRA0 bitleri</a:t>
            </a:r>
          </a:p>
          <a:p>
            <a:pPr lvl="2"/>
            <a:r>
              <a:rPr lang="tr-TR" b="1" dirty="0" smtClean="0"/>
              <a:t>MOD</a:t>
            </a:r>
            <a:r>
              <a:rPr lang="tr-TR" dirty="0" smtClean="0"/>
              <a:t> bitleri kullanılarak kaskad mod seçilmemiş ise </a:t>
            </a:r>
            <a:r>
              <a:rPr lang="tr-TR" b="1" dirty="0" smtClean="0"/>
              <a:t>transfer tipini </a:t>
            </a:r>
            <a:r>
              <a:rPr lang="tr-TR" dirty="0" smtClean="0"/>
              <a:t>belirler</a:t>
            </a:r>
          </a:p>
          <a:p>
            <a:pPr lvl="1"/>
            <a:r>
              <a:rPr lang="tr-TR" b="1" dirty="0" smtClean="0"/>
              <a:t>SEL1 </a:t>
            </a:r>
            <a:r>
              <a:rPr lang="tr-TR" b="1" dirty="0"/>
              <a:t>v</a:t>
            </a:r>
            <a:r>
              <a:rPr lang="tr-TR" b="1" dirty="0" smtClean="0"/>
              <a:t>e SEL0 bitleri</a:t>
            </a:r>
          </a:p>
          <a:p>
            <a:pPr lvl="2"/>
            <a:r>
              <a:rPr lang="tr-TR" dirty="0" smtClean="0"/>
              <a:t>Programlanacak kanalı belirler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6575" y="6474023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prstClr val="black"/>
                </a:solidFill>
              </a:rPr>
              <a:t>(Indispensable PC Hardware Book)</a:t>
            </a:r>
            <a:endParaRPr lang="tr-T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18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8237A DMA </a:t>
            </a:r>
            <a:r>
              <a:rPr lang="tr-TR" sz="3600" dirty="0" smtClean="0">
                <a:solidFill>
                  <a:srgbClr val="0070C0"/>
                </a:solidFill>
              </a:rPr>
              <a:t>Denetleyicisi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Denetleyicinin Programlanması (devam):</a:t>
            </a:r>
          </a:p>
          <a:p>
            <a:pPr marL="0" indent="0">
              <a:buNone/>
            </a:pPr>
            <a:endParaRPr lang="tr-TR" sz="500" b="1" dirty="0">
              <a:solidFill>
                <a:srgbClr val="FF0000"/>
              </a:solidFill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Maske Kaydedicisi:</a:t>
            </a:r>
          </a:p>
          <a:p>
            <a:pPr lvl="1"/>
            <a:r>
              <a:rPr lang="tr-TR" b="1" dirty="0" smtClean="0"/>
              <a:t>Birden fazla kanalın aynı anda</a:t>
            </a:r>
            <a:r>
              <a:rPr lang="tr-TR" dirty="0" smtClean="0"/>
              <a:t> maskelenmesi ya da serbest bırakılması için kullanılır</a:t>
            </a:r>
          </a:p>
          <a:p>
            <a:pPr lvl="1"/>
            <a:r>
              <a:rPr lang="tr-TR" b="1" dirty="0" smtClean="0"/>
              <a:t>STC3-STC0 bitleri</a:t>
            </a:r>
          </a:p>
          <a:p>
            <a:pPr lvl="2"/>
            <a:r>
              <a:rPr lang="tr-TR" dirty="0" smtClean="0"/>
              <a:t>Karşılık düşen kanal için maskeleme ya da serbest bırakma işlemlerinden birini seçer (</a:t>
            </a:r>
            <a:r>
              <a:rPr lang="tr-TR" b="1" dirty="0" smtClean="0"/>
              <a:t>0</a:t>
            </a:r>
            <a:r>
              <a:rPr lang="tr-TR" dirty="0" smtClean="0"/>
              <a:t>: serbest bırak, </a:t>
            </a:r>
            <a:r>
              <a:rPr lang="tr-TR" b="1" dirty="0" smtClean="0"/>
              <a:t>1</a:t>
            </a:r>
            <a:r>
              <a:rPr lang="tr-TR" dirty="0" smtClean="0"/>
              <a:t>: maskele)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6575" y="6474023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prstClr val="black"/>
                </a:solidFill>
              </a:rPr>
              <a:t>(Indispensable PC Hardware Book)</a:t>
            </a:r>
            <a:endParaRPr lang="tr-TR" sz="1400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6" y="4114800"/>
            <a:ext cx="7807134" cy="22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9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7067550" cy="18383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57200" y="2101561"/>
            <a:ext cx="7772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CPU’dan</a:t>
            </a:r>
            <a:r>
              <a:rPr lang="en-US" sz="1200" dirty="0" smtClean="0"/>
              <a:t> 8237’ye </a:t>
            </a:r>
            <a:r>
              <a:rPr lang="en-US" sz="1200" dirty="0" err="1" smtClean="0"/>
              <a:t>gonderilen</a:t>
            </a:r>
            <a:r>
              <a:rPr lang="en-US" sz="1200" dirty="0" smtClean="0"/>
              <a:t> </a:t>
            </a:r>
            <a:r>
              <a:rPr lang="en-US" sz="1200" dirty="0" err="1" smtClean="0"/>
              <a:t>komutlardir</a:t>
            </a:r>
            <a:r>
              <a:rPr lang="en-US" sz="1200" dirty="0" smtClean="0"/>
              <a:t>. </a:t>
            </a:r>
            <a:r>
              <a:rPr lang="en-US" sz="1200" b="1" dirty="0" smtClean="0"/>
              <a:t>Reset flip-flop </a:t>
            </a:r>
            <a:r>
              <a:rPr lang="en-US" sz="1200" dirty="0" smtClean="0"/>
              <a:t>16 </a:t>
            </a:r>
            <a:r>
              <a:rPr lang="en-US" sz="1200" dirty="0" err="1" smtClean="0"/>
              <a:t>bitlik</a:t>
            </a:r>
            <a:r>
              <a:rPr lang="en-US" sz="1200" dirty="0" smtClean="0"/>
              <a:t> </a:t>
            </a:r>
            <a:r>
              <a:rPr lang="en-US" sz="1200" dirty="0" err="1" smtClean="0"/>
              <a:t>kaydedicilerin</a:t>
            </a:r>
            <a:r>
              <a:rPr lang="en-US" sz="1200" dirty="0" smtClean="0"/>
              <a:t> </a:t>
            </a:r>
            <a:r>
              <a:rPr lang="en-US" sz="1200" dirty="0" err="1" smtClean="0"/>
              <a:t>programlanabilmesi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kaydedicilere</a:t>
            </a:r>
            <a:r>
              <a:rPr lang="en-US" sz="1200" dirty="0" smtClean="0"/>
              <a:t> </a:t>
            </a:r>
            <a:r>
              <a:rPr lang="en-US" sz="1200" dirty="0" err="1" smtClean="0"/>
              <a:t>oncesinde</a:t>
            </a:r>
            <a:r>
              <a:rPr lang="en-US" sz="1200" dirty="0" smtClean="0"/>
              <a:t> </a:t>
            </a:r>
            <a:r>
              <a:rPr lang="en-US" sz="1200" dirty="0" err="1" smtClean="0"/>
              <a:t>gonderilen</a:t>
            </a:r>
            <a:r>
              <a:rPr lang="en-US" sz="1200" dirty="0" smtClean="0"/>
              <a:t> </a:t>
            </a:r>
            <a:r>
              <a:rPr lang="en-US" sz="1200" dirty="0" err="1" smtClean="0"/>
              <a:t>komuttur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tum flip-</a:t>
            </a:r>
            <a:r>
              <a:rPr lang="en-US" sz="1200" dirty="0" err="1" smtClean="0"/>
              <a:t>floplari</a:t>
            </a:r>
            <a:r>
              <a:rPr lang="en-US" sz="1200" dirty="0" smtClean="0"/>
              <a:t> </a:t>
            </a:r>
            <a:r>
              <a:rPr lang="en-US" sz="1200" dirty="0" err="1" smtClean="0"/>
              <a:t>sifirlar</a:t>
            </a:r>
            <a:r>
              <a:rPr lang="en-US" sz="1200" dirty="0" smtClean="0"/>
              <a:t>. 16 </a:t>
            </a:r>
            <a:r>
              <a:rPr lang="en-US" sz="1200" dirty="0" err="1" smtClean="0"/>
              <a:t>bitlik</a:t>
            </a:r>
            <a:r>
              <a:rPr lang="en-US" sz="1200" dirty="0"/>
              <a:t> </a:t>
            </a:r>
            <a:r>
              <a:rPr lang="en-US" sz="1200" dirty="0" err="1" smtClean="0"/>
              <a:t>kaydedicilere</a:t>
            </a:r>
            <a:r>
              <a:rPr lang="en-US" sz="1200" dirty="0" smtClean="0"/>
              <a:t> 2 </a:t>
            </a:r>
            <a:r>
              <a:rPr lang="en-US" sz="1200" dirty="0" err="1" smtClean="0"/>
              <a:t>asamada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yapilir</a:t>
            </a:r>
            <a:r>
              <a:rPr lang="en-US" sz="1200" dirty="0" smtClean="0"/>
              <a:t> </a:t>
            </a:r>
            <a:r>
              <a:rPr lang="en-US" sz="1200" dirty="0" err="1" smtClean="0"/>
              <a:t>biliyorsunuz</a:t>
            </a:r>
            <a:r>
              <a:rPr lang="en-US" sz="1200" dirty="0" smtClean="0"/>
              <a:t>. (8 </a:t>
            </a:r>
            <a:r>
              <a:rPr lang="en-US" sz="1200" dirty="0" err="1" smtClean="0"/>
              <a:t>bitlik</a:t>
            </a:r>
            <a:r>
              <a:rPr lang="en-US" sz="1200" dirty="0" smtClean="0"/>
              <a:t>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yolu</a:t>
            </a:r>
            <a:r>
              <a:rPr lang="en-US" sz="1200" dirty="0" smtClean="0"/>
              <a:t>). 8237’nin </a:t>
            </a:r>
            <a:r>
              <a:rPr lang="en-US" sz="1200" dirty="0" err="1" smtClean="0"/>
              <a:t>icinde</a:t>
            </a:r>
            <a:r>
              <a:rPr lang="en-US" sz="1200" dirty="0" smtClean="0"/>
              <a:t> </a:t>
            </a:r>
            <a:r>
              <a:rPr lang="en-US" sz="1200" dirty="0" err="1" smtClean="0"/>
              <a:t>bulunan</a:t>
            </a:r>
            <a:r>
              <a:rPr lang="en-US" sz="1200" dirty="0" smtClean="0"/>
              <a:t> flip-flop </a:t>
            </a:r>
            <a:r>
              <a:rPr lang="en-US" sz="1200" dirty="0" err="1" smtClean="0"/>
              <a:t>degeri</a:t>
            </a:r>
            <a:r>
              <a:rPr lang="en-US" sz="1200" dirty="0" smtClean="0"/>
              <a:t> </a:t>
            </a:r>
            <a:r>
              <a:rPr lang="en-US" sz="1200" dirty="0" err="1" smtClean="0"/>
              <a:t>gelen</a:t>
            </a:r>
            <a:r>
              <a:rPr lang="en-US" sz="1200" dirty="0" smtClean="0"/>
              <a:t> </a:t>
            </a:r>
            <a:r>
              <a:rPr lang="en-US" sz="1200" dirty="0" err="1" smtClean="0"/>
              <a:t>verinin</a:t>
            </a:r>
            <a:r>
              <a:rPr lang="en-US" sz="1200" dirty="0" smtClean="0"/>
              <a:t> </a:t>
            </a:r>
            <a:r>
              <a:rPr lang="en-US" sz="1200" dirty="0" err="1" smtClean="0"/>
              <a:t>adresin</a:t>
            </a:r>
            <a:r>
              <a:rPr lang="en-US" sz="1200" dirty="0" smtClean="0"/>
              <a:t> </a:t>
            </a:r>
            <a:r>
              <a:rPr lang="en-US" sz="1200" dirty="0" err="1" smtClean="0"/>
              <a:t>anlamli</a:t>
            </a:r>
            <a:r>
              <a:rPr lang="en-US" sz="1200" dirty="0" smtClean="0"/>
              <a:t> 8 </a:t>
            </a:r>
            <a:r>
              <a:rPr lang="en-US" sz="1200" dirty="0" err="1" smtClean="0"/>
              <a:t>bitine</a:t>
            </a:r>
            <a:r>
              <a:rPr lang="en-US" sz="1200" dirty="0" smtClean="0"/>
              <a:t> mi </a:t>
            </a:r>
            <a:r>
              <a:rPr lang="en-US" sz="1200" dirty="0" err="1" smtClean="0"/>
              <a:t>yoksa</a:t>
            </a:r>
            <a:r>
              <a:rPr lang="en-US" sz="1200" dirty="0" smtClean="0"/>
              <a:t> </a:t>
            </a:r>
            <a:r>
              <a:rPr lang="en-US" sz="1200" dirty="0" err="1" smtClean="0"/>
              <a:t>anlamsiz</a:t>
            </a:r>
            <a:r>
              <a:rPr lang="en-US" sz="1200" dirty="0" smtClean="0"/>
              <a:t> </a:t>
            </a:r>
            <a:r>
              <a:rPr lang="en-US" sz="1200" dirty="0" err="1" smtClean="0"/>
              <a:t>olana</a:t>
            </a:r>
            <a:r>
              <a:rPr lang="en-US" sz="1200" dirty="0" smtClean="0"/>
              <a:t> mi </a:t>
            </a:r>
            <a:r>
              <a:rPr lang="en-US" sz="1200" dirty="0" err="1" smtClean="0"/>
              <a:t>yazilacagini</a:t>
            </a:r>
            <a:r>
              <a:rPr lang="en-US" sz="1200" dirty="0" smtClean="0"/>
              <a:t> </a:t>
            </a:r>
            <a:r>
              <a:rPr lang="en-US" sz="1200" dirty="0" err="1" smtClean="0"/>
              <a:t>belirler</a:t>
            </a:r>
            <a:r>
              <a:rPr lang="en-US" sz="1200" dirty="0" smtClean="0"/>
              <a:t>. Eger flip-flop 0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anlamsiz</a:t>
            </a:r>
            <a:r>
              <a:rPr lang="en-US" sz="1200" dirty="0" smtClean="0"/>
              <a:t> </a:t>
            </a:r>
            <a:r>
              <a:rPr lang="en-US" sz="1200" dirty="0" err="1" smtClean="0"/>
              <a:t>yariya</a:t>
            </a:r>
            <a:r>
              <a:rPr lang="en-US" sz="1200" dirty="0" smtClean="0"/>
              <a:t> </a:t>
            </a:r>
            <a:r>
              <a:rPr lang="en-US" sz="1200" dirty="0" err="1" smtClean="0"/>
              <a:t>yazilir</a:t>
            </a:r>
            <a:r>
              <a:rPr lang="en-US" sz="1200" dirty="0" smtClean="0"/>
              <a:t> 1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anlamli</a:t>
            </a:r>
            <a:r>
              <a:rPr lang="en-US" sz="1200" dirty="0" smtClean="0"/>
              <a:t> </a:t>
            </a:r>
            <a:r>
              <a:rPr lang="en-US" sz="1200" dirty="0" err="1" smtClean="0"/>
              <a:t>yariya</a:t>
            </a:r>
            <a:r>
              <a:rPr lang="en-US" sz="1200" dirty="0" smtClean="0"/>
              <a:t> </a:t>
            </a:r>
            <a:r>
              <a:rPr lang="en-US" sz="1200" dirty="0" err="1" smtClean="0"/>
              <a:t>yazilir</a:t>
            </a:r>
            <a:r>
              <a:rPr lang="en-US" sz="1200" dirty="0" smtClean="0"/>
              <a:t>. </a:t>
            </a:r>
            <a:r>
              <a:rPr lang="en-US" sz="1200" dirty="0" err="1" smtClean="0"/>
              <a:t>Bunu</a:t>
            </a:r>
            <a:r>
              <a:rPr lang="en-US" sz="1200" dirty="0" smtClean="0"/>
              <a:t> </a:t>
            </a:r>
            <a:r>
              <a:rPr lang="en-US" sz="1200" dirty="0" err="1" smtClean="0"/>
              <a:t>yapan</a:t>
            </a:r>
            <a:r>
              <a:rPr lang="en-US" sz="1200" dirty="0" smtClean="0"/>
              <a:t> </a:t>
            </a:r>
            <a:r>
              <a:rPr lang="en-US" sz="1200" dirty="0" err="1" smtClean="0"/>
              <a:t>biziz</a:t>
            </a:r>
            <a:r>
              <a:rPr lang="en-US" sz="1200" dirty="0" smtClean="0"/>
              <a:t>. </a:t>
            </a:r>
            <a:r>
              <a:rPr lang="en-US" sz="1200" dirty="0" err="1" smtClean="0"/>
              <a:t>Programlarken</a:t>
            </a:r>
            <a:r>
              <a:rPr lang="en-US" sz="1200" dirty="0" smtClean="0"/>
              <a:t> once flip-</a:t>
            </a:r>
            <a:r>
              <a:rPr lang="en-US" sz="1200" dirty="0" err="1" smtClean="0"/>
              <a:t>flopu</a:t>
            </a:r>
            <a:r>
              <a:rPr lang="en-US" sz="1200" dirty="0" smtClean="0"/>
              <a:t> </a:t>
            </a:r>
            <a:r>
              <a:rPr lang="en-US" sz="1200" dirty="0" err="1" smtClean="0"/>
              <a:t>sifirlayip</a:t>
            </a:r>
            <a:r>
              <a:rPr lang="en-US" sz="1200" dirty="0" smtClean="0"/>
              <a:t> </a:t>
            </a:r>
            <a:r>
              <a:rPr lang="en-US" sz="1200" dirty="0" err="1" smtClean="0"/>
              <a:t>anlamsiz</a:t>
            </a:r>
            <a:r>
              <a:rPr lang="en-US" sz="1200" dirty="0" smtClean="0"/>
              <a:t> </a:t>
            </a:r>
            <a:r>
              <a:rPr lang="en-US" sz="1200" dirty="0" err="1" smtClean="0"/>
              <a:t>yariyi</a:t>
            </a:r>
            <a:r>
              <a:rPr lang="en-US" sz="1200" dirty="0" smtClean="0"/>
              <a:t> </a:t>
            </a:r>
            <a:r>
              <a:rPr lang="en-US" sz="1200" dirty="0" err="1" smtClean="0"/>
              <a:t>gonderiyoruz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sonra</a:t>
            </a:r>
            <a:r>
              <a:rPr lang="en-US" sz="1200" dirty="0" smtClean="0"/>
              <a:t> flip-</a:t>
            </a:r>
            <a:r>
              <a:rPr lang="en-US" sz="1200" dirty="0" err="1" smtClean="0"/>
              <a:t>flopun</a:t>
            </a:r>
            <a:r>
              <a:rPr lang="en-US" sz="1200" dirty="0" smtClean="0"/>
              <a:t> </a:t>
            </a:r>
            <a:r>
              <a:rPr lang="en-US" sz="1200" dirty="0" err="1" smtClean="0"/>
              <a:t>degeri</a:t>
            </a:r>
            <a:r>
              <a:rPr lang="en-US" sz="1200" dirty="0" smtClean="0"/>
              <a:t> 8237 </a:t>
            </a:r>
            <a:r>
              <a:rPr lang="en-US" sz="1200" dirty="0" err="1" smtClean="0"/>
              <a:t>tarafindan</a:t>
            </a:r>
            <a:r>
              <a:rPr lang="en-US" sz="1200" dirty="0" smtClean="0"/>
              <a:t> </a:t>
            </a:r>
            <a:r>
              <a:rPr lang="en-US" sz="1200" dirty="0" err="1" smtClean="0"/>
              <a:t>otomatik</a:t>
            </a:r>
            <a:r>
              <a:rPr lang="en-US" sz="1200" dirty="0" smtClean="0"/>
              <a:t> </a:t>
            </a:r>
            <a:r>
              <a:rPr lang="en-US" sz="1200" dirty="0" err="1" smtClean="0"/>
              <a:t>olarak</a:t>
            </a:r>
            <a:r>
              <a:rPr lang="en-US" sz="1200" dirty="0" smtClean="0"/>
              <a:t> </a:t>
            </a:r>
            <a:r>
              <a:rPr lang="en-US" sz="1200" dirty="0" err="1" smtClean="0"/>
              <a:t>degistirilir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yeni</a:t>
            </a:r>
            <a:r>
              <a:rPr lang="en-US" sz="1200" dirty="0" smtClean="0"/>
              <a:t> </a:t>
            </a:r>
            <a:r>
              <a:rPr lang="en-US" sz="1200" dirty="0" err="1" smtClean="0"/>
              <a:t>gelen</a:t>
            </a:r>
            <a:r>
              <a:rPr lang="en-US" sz="1200" dirty="0" smtClean="0"/>
              <a:t> </a:t>
            </a:r>
            <a:r>
              <a:rPr lang="en-US" sz="1200" dirty="0" err="1" smtClean="0"/>
              <a:t>verinin</a:t>
            </a:r>
            <a:r>
              <a:rPr lang="en-US" sz="1200" dirty="0" smtClean="0"/>
              <a:t> </a:t>
            </a:r>
            <a:r>
              <a:rPr lang="en-US" sz="1200" dirty="0" err="1" smtClean="0"/>
              <a:t>anlamli</a:t>
            </a:r>
            <a:r>
              <a:rPr lang="en-US" sz="1200" dirty="0" smtClean="0"/>
              <a:t> </a:t>
            </a:r>
            <a:r>
              <a:rPr lang="en-US" sz="1200" dirty="0" err="1" smtClean="0"/>
              <a:t>yarida</a:t>
            </a:r>
            <a:r>
              <a:rPr lang="en-US" sz="1200" dirty="0" smtClean="0"/>
              <a:t> </a:t>
            </a:r>
            <a:r>
              <a:rPr lang="en-US" sz="1200" dirty="0" err="1" smtClean="0"/>
              <a:t>register’in</a:t>
            </a:r>
            <a:r>
              <a:rPr lang="en-US" sz="1200" dirty="0" smtClean="0"/>
              <a:t> </a:t>
            </a:r>
            <a:r>
              <a:rPr lang="en-US" sz="1200" dirty="0" err="1" smtClean="0"/>
              <a:t>anlamli</a:t>
            </a:r>
            <a:r>
              <a:rPr lang="en-US" sz="1200" dirty="0" smtClean="0"/>
              <a:t> </a:t>
            </a:r>
            <a:r>
              <a:rPr lang="en-US" sz="1200" dirty="0" err="1" smtClean="0"/>
              <a:t>yarisina</a:t>
            </a:r>
            <a:r>
              <a:rPr lang="en-US" sz="1200" dirty="0" smtClean="0"/>
              <a:t> </a:t>
            </a:r>
            <a:r>
              <a:rPr lang="en-US" sz="1200" dirty="0" err="1" smtClean="0"/>
              <a:t>yazilir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                                                                                                   	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Master’a</a:t>
            </a:r>
            <a:r>
              <a:rPr lang="en-US" sz="1200" dirty="0" smtClean="0">
                <a:sym typeface="Wingdings" panose="05000000000000000000" pitchFamily="2" charset="2"/>
              </a:rPr>
              <a:t> reset flip-flop </a:t>
            </a:r>
            <a:r>
              <a:rPr lang="en-US" sz="1200" dirty="0" err="1" smtClean="0">
                <a:sym typeface="Wingdings" panose="05000000000000000000" pitchFamily="2" charset="2"/>
              </a:rPr>
              <a:t>gonderiyoruz</a:t>
            </a:r>
            <a:r>
              <a:rPr lang="en-US" sz="1200" dirty="0" smtClean="0">
                <a:sym typeface="Wingdings" panose="05000000000000000000" pitchFamily="2" charset="2"/>
              </a:rPr>
              <a:t>. D8 master. </a:t>
            </a:r>
            <a:r>
              <a:rPr lang="en-US" sz="1200" dirty="0" err="1" smtClean="0">
                <a:sym typeface="Wingdings" panose="05000000000000000000" pitchFamily="2" charset="2"/>
              </a:rPr>
              <a:t>Virgulden</a:t>
            </a:r>
            <a:r>
              <a:rPr lang="en-US" sz="1200" dirty="0" smtClean="0">
                <a:sym typeface="Wingdings" panose="05000000000000000000" pitchFamily="2" charset="2"/>
              </a:rPr>
              <a:t> 				      </a:t>
            </a:r>
            <a:r>
              <a:rPr lang="en-US" sz="1200" dirty="0" err="1" smtClean="0">
                <a:sym typeface="Wingdings" panose="05000000000000000000" pitchFamily="2" charset="2"/>
              </a:rPr>
              <a:t>sonra</a:t>
            </a:r>
            <a:r>
              <a:rPr lang="en-US" sz="1200" dirty="0" smtClean="0">
                <a:sym typeface="Wingdings" panose="05000000000000000000" pitchFamily="2" charset="2"/>
              </a:rPr>
              <a:t> ne </a:t>
            </a:r>
            <a:r>
              <a:rPr lang="en-US" sz="1200" dirty="0" err="1" smtClean="0">
                <a:sym typeface="Wingdings" panose="05000000000000000000" pitchFamily="2" charset="2"/>
              </a:rPr>
              <a:t>belirttigimizin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bir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onemi</a:t>
            </a:r>
            <a:r>
              <a:rPr lang="en-US" sz="1200" dirty="0" smtClean="0">
                <a:sym typeface="Wingdings" panose="05000000000000000000" pitchFamily="2" charset="2"/>
              </a:rPr>
              <a:t> yok. </a:t>
            </a:r>
            <a:r>
              <a:rPr lang="en-US" sz="1200" dirty="0" err="1" smtClean="0">
                <a:sym typeface="Wingdings" panose="05000000000000000000" pitchFamily="2" charset="2"/>
              </a:rPr>
              <a:t>Cunku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hicbir</a:t>
            </a:r>
            <a:r>
              <a:rPr lang="en-US" sz="1200" dirty="0" smtClean="0">
                <a:sym typeface="Wingdings" panose="05000000000000000000" pitchFamily="2" charset="2"/>
              </a:rPr>
              <a:t> zaman </a:t>
            </a:r>
            <a:r>
              <a:rPr lang="en-US" sz="1200" dirty="0" err="1" smtClean="0">
                <a:sym typeface="Wingdings" panose="05000000000000000000" pitchFamily="2" charset="2"/>
              </a:rPr>
              <a:t>bu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deger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buradan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okunup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bir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kaydediciye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yazilmayacak</a:t>
            </a:r>
            <a:r>
              <a:rPr lang="en-US" sz="1200" dirty="0" smtClean="0">
                <a:sym typeface="Wingdings" panose="05000000000000000000" pitchFamily="2" charset="2"/>
              </a:rPr>
              <a:t> o </a:t>
            </a:r>
            <a:r>
              <a:rPr lang="en-US" sz="1200" dirty="0" err="1" smtClean="0">
                <a:sym typeface="Wingdings" panose="05000000000000000000" pitchFamily="2" charset="2"/>
              </a:rPr>
              <a:t>yuzden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onemli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degil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fakat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komutun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syntaxi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yuzunden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belirtmemiz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gerekir</a:t>
            </a:r>
            <a:r>
              <a:rPr lang="en-US" sz="1200" dirty="0" smtClean="0">
                <a:sym typeface="Wingdings" panose="05000000000000000000" pitchFamily="2" charset="2"/>
              </a:rPr>
              <a:t>.</a:t>
            </a:r>
          </a:p>
          <a:p>
            <a:endParaRPr lang="en-US" sz="1200" dirty="0" smtClean="0">
              <a:sym typeface="Wingdings" panose="05000000000000000000" pitchFamily="2" charset="2"/>
            </a:endParaRPr>
          </a:p>
          <a:p>
            <a:r>
              <a:rPr lang="en-US" sz="1200" b="1" dirty="0" smtClean="0"/>
              <a:t>Master clear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bazi</a:t>
            </a:r>
            <a:r>
              <a:rPr lang="en-US" sz="1200" dirty="0" smtClean="0"/>
              <a:t> </a:t>
            </a:r>
            <a:r>
              <a:rPr lang="en-US" sz="1200" dirty="0" err="1" smtClean="0"/>
              <a:t>kaydedicilerin</a:t>
            </a:r>
            <a:r>
              <a:rPr lang="en-US" sz="1200" dirty="0" smtClean="0"/>
              <a:t> </a:t>
            </a:r>
            <a:r>
              <a:rPr lang="en-US" sz="1200" dirty="0" err="1" smtClean="0"/>
              <a:t>degerini</a:t>
            </a:r>
            <a:r>
              <a:rPr lang="en-US" sz="1200" dirty="0" smtClean="0"/>
              <a:t> </a:t>
            </a:r>
            <a:r>
              <a:rPr lang="en-US" sz="1200" dirty="0" err="1" smtClean="0"/>
              <a:t>sifirliyor</a:t>
            </a:r>
            <a:r>
              <a:rPr lang="en-US" sz="1200" dirty="0" smtClean="0"/>
              <a:t>. </a:t>
            </a:r>
            <a:r>
              <a:rPr lang="en-US" sz="1200" dirty="0" err="1" smtClean="0"/>
              <a:t>Mesela</a:t>
            </a:r>
            <a:r>
              <a:rPr lang="en-US" sz="1200" dirty="0" smtClean="0"/>
              <a:t> 8237’yi </a:t>
            </a:r>
            <a:r>
              <a:rPr lang="en-US" sz="1200" dirty="0" err="1" smtClean="0"/>
              <a:t>programladik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cesitli</a:t>
            </a:r>
            <a:r>
              <a:rPr lang="en-US" sz="1200" dirty="0" smtClean="0"/>
              <a:t> </a:t>
            </a:r>
            <a:r>
              <a:rPr lang="en-US" sz="1200" dirty="0" err="1" smtClean="0"/>
              <a:t>isler</a:t>
            </a:r>
            <a:r>
              <a:rPr lang="en-US" sz="1200" dirty="0" smtClean="0"/>
              <a:t> </a:t>
            </a:r>
            <a:r>
              <a:rPr lang="en-US" sz="1200" dirty="0" err="1" smtClean="0"/>
              <a:t>yaptik</a:t>
            </a:r>
            <a:r>
              <a:rPr lang="en-US" sz="1200" dirty="0" smtClean="0"/>
              <a:t> </a:t>
            </a:r>
            <a:r>
              <a:rPr lang="en-US" sz="1200" dirty="0" err="1" smtClean="0"/>
              <a:t>falan</a:t>
            </a:r>
            <a:r>
              <a:rPr lang="en-US" sz="1200" dirty="0" smtClean="0"/>
              <a:t> </a:t>
            </a:r>
            <a:r>
              <a:rPr lang="en-US" sz="1200" dirty="0" err="1" smtClean="0"/>
              <a:t>filan</a:t>
            </a:r>
            <a:r>
              <a:rPr lang="en-US" sz="1200" dirty="0" smtClean="0"/>
              <a:t> </a:t>
            </a:r>
            <a:r>
              <a:rPr lang="en-US" sz="1200" dirty="0" err="1" smtClean="0"/>
              <a:t>fakat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yerde</a:t>
            </a:r>
            <a:r>
              <a:rPr lang="en-US" sz="1200" dirty="0" smtClean="0"/>
              <a:t> her </a:t>
            </a:r>
            <a:r>
              <a:rPr lang="en-US" sz="1200" dirty="0" err="1" smtClean="0"/>
              <a:t>seye</a:t>
            </a:r>
            <a:r>
              <a:rPr lang="en-US" sz="1200" dirty="0" smtClean="0"/>
              <a:t> </a:t>
            </a:r>
            <a:r>
              <a:rPr lang="en-US" sz="1200" dirty="0" err="1" smtClean="0"/>
              <a:t>sifirdan</a:t>
            </a:r>
            <a:r>
              <a:rPr lang="en-US" sz="1200" dirty="0" smtClean="0"/>
              <a:t> </a:t>
            </a:r>
            <a:r>
              <a:rPr lang="en-US" sz="1200" dirty="0" err="1" smtClean="0"/>
              <a:t>baslamak</a:t>
            </a:r>
            <a:r>
              <a:rPr lang="en-US" sz="1200" dirty="0" smtClean="0"/>
              <a:t> </a:t>
            </a:r>
            <a:r>
              <a:rPr lang="en-US" sz="1200" dirty="0" err="1" smtClean="0"/>
              <a:t>istiyoruz</a:t>
            </a:r>
            <a:r>
              <a:rPr lang="en-US" sz="1200" dirty="0" smtClean="0"/>
              <a:t>. </a:t>
            </a:r>
            <a:r>
              <a:rPr lang="en-US" sz="1200" dirty="0" err="1" smtClean="0"/>
              <a:t>Yeniden</a:t>
            </a:r>
            <a:r>
              <a:rPr lang="en-US" sz="1200" dirty="0" smtClean="0"/>
              <a:t> </a:t>
            </a:r>
            <a:r>
              <a:rPr lang="en-US" sz="1200" dirty="0" err="1" smtClean="0"/>
              <a:t>programlamak</a:t>
            </a:r>
            <a:r>
              <a:rPr lang="en-US" sz="1200" dirty="0" smtClean="0"/>
              <a:t> </a:t>
            </a:r>
            <a:r>
              <a:rPr lang="en-US" sz="1200" dirty="0" err="1" smtClean="0"/>
              <a:t>falan</a:t>
            </a:r>
            <a:r>
              <a:rPr lang="en-US" sz="1200" dirty="0" smtClean="0"/>
              <a:t> </a:t>
            </a:r>
            <a:r>
              <a:rPr lang="en-US" sz="1200" dirty="0" err="1" smtClean="0"/>
              <a:t>istiyoruz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durumda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komut</a:t>
            </a:r>
            <a:r>
              <a:rPr lang="en-US" sz="1200" dirty="0" smtClean="0"/>
              <a:t> </a:t>
            </a:r>
            <a:r>
              <a:rPr lang="en-US" sz="1200" dirty="0" err="1" smtClean="0"/>
              <a:t>kullanilir</a:t>
            </a:r>
            <a:r>
              <a:rPr lang="en-US" sz="1200" dirty="0" smtClean="0"/>
              <a:t>. </a:t>
            </a:r>
            <a:r>
              <a:rPr lang="en-US" sz="1200" dirty="0" err="1" smtClean="0"/>
              <a:t>Az</a:t>
            </a:r>
            <a:r>
              <a:rPr lang="en-US" sz="1200" dirty="0" smtClean="0"/>
              <a:t> once </a:t>
            </a:r>
            <a:r>
              <a:rPr lang="en-US" sz="1200" dirty="0" err="1" smtClean="0"/>
              <a:t>bahsedilen</a:t>
            </a:r>
            <a:r>
              <a:rPr lang="en-US" sz="1200" dirty="0" smtClean="0"/>
              <a:t> flip-</a:t>
            </a:r>
            <a:r>
              <a:rPr lang="en-US" sz="1200" dirty="0" err="1" smtClean="0"/>
              <a:t>flopu</a:t>
            </a:r>
            <a:r>
              <a:rPr lang="en-US" sz="1200" dirty="0" smtClean="0"/>
              <a:t> da </a:t>
            </a:r>
            <a:r>
              <a:rPr lang="en-US" sz="1200" dirty="0" err="1" smtClean="0"/>
              <a:t>resetler</a:t>
            </a:r>
            <a:r>
              <a:rPr lang="en-US" sz="1200" dirty="0" smtClean="0"/>
              <a:t>. </a:t>
            </a:r>
            <a:r>
              <a:rPr lang="en-US" sz="1200" dirty="0" err="1" smtClean="0"/>
              <a:t>Herseyi</a:t>
            </a:r>
            <a:r>
              <a:rPr lang="en-US" sz="1200" dirty="0" smtClean="0"/>
              <a:t> </a:t>
            </a:r>
            <a:r>
              <a:rPr lang="en-US" sz="1200" dirty="0" err="1" smtClean="0"/>
              <a:t>resetler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			</a:t>
            </a:r>
            <a:r>
              <a:rPr lang="en-US" sz="1200" dirty="0"/>
              <a:t>	 </a:t>
            </a:r>
            <a:r>
              <a:rPr lang="en-US" sz="1200" dirty="0" smtClean="0"/>
              <a:t>      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	Slave 8237’nin tum </a:t>
            </a:r>
            <a:r>
              <a:rPr lang="en-US" sz="1200" dirty="0" err="1" smtClean="0"/>
              <a:t>herseyini</a:t>
            </a:r>
            <a:r>
              <a:rPr lang="en-US" sz="1200" dirty="0" smtClean="0"/>
              <a:t> </a:t>
            </a:r>
            <a:r>
              <a:rPr lang="en-US" sz="1200" dirty="0" err="1" smtClean="0"/>
              <a:t>sifirlar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kod</a:t>
            </a:r>
            <a:r>
              <a:rPr lang="en-US" sz="1200" dirty="0" smtClean="0"/>
              <a:t>. </a:t>
            </a:r>
            <a:r>
              <a:rPr lang="en-US" sz="1200" dirty="0" err="1" smtClean="0"/>
              <a:t>Virgulden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	       </a:t>
            </a:r>
            <a:r>
              <a:rPr lang="en-US" sz="1200" dirty="0" err="1" smtClean="0"/>
              <a:t>sonra</a:t>
            </a:r>
            <a:r>
              <a:rPr lang="en-US" sz="1200" dirty="0" smtClean="0"/>
              <a:t> </a:t>
            </a:r>
            <a:r>
              <a:rPr lang="en-US" sz="1200" dirty="0" err="1" smtClean="0"/>
              <a:t>yine</a:t>
            </a:r>
            <a:r>
              <a:rPr lang="en-US" sz="1200" dirty="0" smtClean="0"/>
              <a:t> </a:t>
            </a:r>
            <a:r>
              <a:rPr lang="en-US" sz="1200" dirty="0" err="1" smtClean="0"/>
              <a:t>onemli</a:t>
            </a:r>
            <a:r>
              <a:rPr lang="en-US" sz="1200" dirty="0" smtClean="0"/>
              <a:t> </a:t>
            </a:r>
            <a:r>
              <a:rPr lang="en-US" sz="1200" dirty="0" err="1" smtClean="0"/>
              <a:t>degil</a:t>
            </a:r>
            <a:r>
              <a:rPr lang="en-US" sz="1200" dirty="0" smtClean="0"/>
              <a:t>. </a:t>
            </a:r>
            <a:r>
              <a:rPr lang="en-US" sz="1200" dirty="0" err="1" smtClean="0"/>
              <a:t>Bunlarin</a:t>
            </a:r>
            <a:r>
              <a:rPr lang="en-US" sz="1200" dirty="0" smtClean="0"/>
              <a:t> hic </a:t>
            </a:r>
            <a:r>
              <a:rPr lang="en-US" sz="1200" dirty="0" err="1" smtClean="0"/>
              <a:t>birinde</a:t>
            </a:r>
            <a:r>
              <a:rPr lang="en-US" sz="1200" dirty="0" smtClean="0"/>
              <a:t> </a:t>
            </a:r>
            <a:r>
              <a:rPr lang="en-US" sz="1200" dirty="0" err="1" smtClean="0"/>
              <a:t>onemli</a:t>
            </a:r>
            <a:r>
              <a:rPr lang="en-US" sz="1200" dirty="0" smtClean="0"/>
              <a:t> </a:t>
            </a:r>
            <a:r>
              <a:rPr lang="en-US" sz="1200" dirty="0" err="1" smtClean="0"/>
              <a:t>degil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	</a:t>
            </a:r>
            <a:endParaRPr lang="en-US" sz="1200" dirty="0"/>
          </a:p>
          <a:p>
            <a:r>
              <a:rPr lang="en-US" sz="1200" b="1" dirty="0" smtClean="0"/>
              <a:t>Clear mask register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maske</a:t>
            </a:r>
            <a:r>
              <a:rPr lang="en-US" sz="1200" dirty="0" smtClean="0"/>
              <a:t> </a:t>
            </a:r>
            <a:r>
              <a:rPr lang="en-US" sz="1200" dirty="0" err="1" smtClean="0"/>
              <a:t>kaydedicisinin</a:t>
            </a:r>
            <a:r>
              <a:rPr lang="en-US" sz="1200" dirty="0" smtClean="0"/>
              <a:t> </a:t>
            </a:r>
            <a:r>
              <a:rPr lang="en-US" sz="1200" dirty="0" err="1" smtClean="0"/>
              <a:t>icerigini</a:t>
            </a:r>
            <a:r>
              <a:rPr lang="en-US" sz="1200" dirty="0" smtClean="0"/>
              <a:t> </a:t>
            </a:r>
            <a:r>
              <a:rPr lang="en-US" sz="1200" dirty="0" err="1" smtClean="0"/>
              <a:t>sifirliyor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maslekelenmis</a:t>
            </a:r>
            <a:r>
              <a:rPr lang="en-US" sz="1200" dirty="0" smtClean="0"/>
              <a:t> tum </a:t>
            </a:r>
            <a:r>
              <a:rPr lang="en-US" sz="1200" dirty="0" err="1" smtClean="0"/>
              <a:t>kanallarin</a:t>
            </a:r>
            <a:r>
              <a:rPr lang="en-US" sz="1200" dirty="0" smtClean="0"/>
              <a:t> </a:t>
            </a:r>
            <a:r>
              <a:rPr lang="en-US" sz="1200" dirty="0" err="1" smtClean="0"/>
              <a:t>maskesini</a:t>
            </a:r>
            <a:r>
              <a:rPr lang="en-US" sz="1200" dirty="0" smtClean="0"/>
              <a:t> </a:t>
            </a:r>
            <a:r>
              <a:rPr lang="en-US" sz="1200" dirty="0" err="1" smtClean="0"/>
              <a:t>kaldiriyor</a:t>
            </a:r>
            <a:r>
              <a:rPr lang="en-US" sz="1200" dirty="0" smtClean="0"/>
              <a:t>. </a:t>
            </a:r>
            <a:r>
              <a:rPr lang="en-US" sz="1200" dirty="0" err="1" smtClean="0"/>
              <a:t>Bunu</a:t>
            </a:r>
            <a:r>
              <a:rPr lang="en-US" sz="1200" dirty="0" smtClean="0"/>
              <a:t> </a:t>
            </a:r>
            <a:r>
              <a:rPr lang="en-US" sz="1200" dirty="0" err="1" smtClean="0"/>
              <a:t>yapmanin</a:t>
            </a:r>
            <a:r>
              <a:rPr lang="en-US" sz="1200" dirty="0" smtClean="0"/>
              <a:t> 2-3 </a:t>
            </a:r>
            <a:r>
              <a:rPr lang="en-US" sz="1200" dirty="0" err="1" smtClean="0"/>
              <a:t>tane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yolu</a:t>
            </a:r>
            <a:r>
              <a:rPr lang="en-US" sz="1200" dirty="0" smtClean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! Channel mask register </a:t>
            </a:r>
            <a:r>
              <a:rPr lang="en-US" sz="1200" dirty="0" err="1" smtClean="0"/>
              <a:t>ayri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kanal</a:t>
            </a:r>
            <a:r>
              <a:rPr lang="en-US" sz="1200" dirty="0" smtClean="0"/>
              <a:t> </a:t>
            </a:r>
            <a:r>
              <a:rPr lang="en-US" sz="1200" dirty="0" err="1" smtClean="0"/>
              <a:t>gibi</a:t>
            </a:r>
            <a:r>
              <a:rPr lang="en-US" sz="1200" dirty="0" smtClean="0"/>
              <a:t> </a:t>
            </a:r>
            <a:r>
              <a:rPr lang="en-US" sz="1200" dirty="0" err="1" smtClean="0"/>
              <a:t>dusunulebilir</a:t>
            </a:r>
            <a:r>
              <a:rPr lang="en-US" sz="1200" dirty="0" smtClean="0"/>
              <a:t> 8237’de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degildir</a:t>
            </a:r>
            <a:r>
              <a:rPr lang="en-US" sz="1200" dirty="0" smtClean="0"/>
              <a:t> 8237’de </a:t>
            </a:r>
            <a:r>
              <a:rPr lang="en-US" sz="1200" dirty="0" err="1" smtClean="0"/>
              <a:t>sadece</a:t>
            </a:r>
            <a:r>
              <a:rPr lang="en-US" sz="1200" dirty="0" smtClean="0"/>
              <a:t> </a:t>
            </a:r>
            <a:r>
              <a:rPr lang="en-US" sz="1200" dirty="0" err="1" smtClean="0"/>
              <a:t>maske</a:t>
            </a:r>
            <a:r>
              <a:rPr lang="en-US" sz="1200" dirty="0" smtClean="0"/>
              <a:t> </a:t>
            </a:r>
            <a:r>
              <a:rPr lang="en-US" sz="1200" dirty="0" err="1" smtClean="0"/>
              <a:t>kaydedicisi</a:t>
            </a:r>
            <a:r>
              <a:rPr lang="en-US" sz="1200" dirty="0" smtClean="0"/>
              <a:t> </a:t>
            </a:r>
            <a:r>
              <a:rPr lang="en-US" sz="1200" dirty="0" err="1" smtClean="0"/>
              <a:t>vardir</a:t>
            </a:r>
            <a:r>
              <a:rPr lang="en-US" sz="1200" dirty="0" smtClean="0"/>
              <a:t>. Channel </a:t>
            </a:r>
            <a:r>
              <a:rPr lang="en-US" sz="1200" dirty="0" err="1" smtClean="0"/>
              <a:t>olani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gider</a:t>
            </a:r>
            <a:r>
              <a:rPr lang="en-US" sz="1200" dirty="0" smtClean="0"/>
              <a:t> </a:t>
            </a:r>
            <a:r>
              <a:rPr lang="en-US" sz="1200" dirty="0" err="1" smtClean="0"/>
              <a:t>kanal</a:t>
            </a:r>
            <a:r>
              <a:rPr lang="en-US" sz="1200" dirty="0" smtClean="0"/>
              <a:t> </a:t>
            </a:r>
            <a:r>
              <a:rPr lang="en-US" sz="1200" dirty="0" err="1" smtClean="0"/>
              <a:t>kanal</a:t>
            </a:r>
            <a:r>
              <a:rPr lang="en-US" sz="1200" dirty="0" smtClean="0"/>
              <a:t> </a:t>
            </a:r>
            <a:r>
              <a:rPr lang="en-US" sz="1200" dirty="0" err="1" smtClean="0"/>
              <a:t>maskeler</a:t>
            </a:r>
            <a:r>
              <a:rPr lang="en-US" sz="1200" dirty="0" smtClean="0"/>
              <a:t> </a:t>
            </a:r>
            <a:r>
              <a:rPr lang="en-US" sz="1200" dirty="0" err="1" smtClean="0"/>
              <a:t>fakat</a:t>
            </a:r>
            <a:r>
              <a:rPr lang="en-US" sz="1200" dirty="0" smtClean="0"/>
              <a:t> o </a:t>
            </a:r>
            <a:r>
              <a:rPr lang="en-US" sz="1200" dirty="0" err="1" smtClean="0"/>
              <a:t>harici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register </a:t>
            </a:r>
            <a:r>
              <a:rPr lang="en-US" sz="1200" dirty="0" err="1" smtClean="0"/>
              <a:t>degildir</a:t>
            </a:r>
            <a:r>
              <a:rPr lang="en-US" sz="1200" dirty="0" smtClean="0"/>
              <a:t> concept </a:t>
            </a:r>
            <a:r>
              <a:rPr lang="en-US" sz="1200" dirty="0" err="1" smtClean="0"/>
              <a:t>olarak</a:t>
            </a:r>
            <a:r>
              <a:rPr lang="en-US" sz="1200" dirty="0" smtClean="0"/>
              <a:t> </a:t>
            </a:r>
            <a:r>
              <a:rPr lang="en-US" sz="1200" dirty="0" err="1" smtClean="0"/>
              <a:t>vardir</a:t>
            </a:r>
            <a:r>
              <a:rPr lang="en-US" sz="1200" dirty="0" smtClean="0"/>
              <a:t>.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00425"/>
            <a:ext cx="3581400" cy="3333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063774"/>
            <a:ext cx="3581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2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" y="2969821"/>
            <a:ext cx="8229600" cy="110490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err="1" smtClean="0"/>
              <a:t>Programlamamiz</a:t>
            </a:r>
            <a:r>
              <a:rPr lang="en-US" sz="1100" dirty="0" smtClean="0"/>
              <a:t> </a:t>
            </a:r>
            <a:r>
              <a:rPr lang="en-US" sz="1100" dirty="0" err="1" smtClean="0"/>
              <a:t>bitmedi</a:t>
            </a:r>
            <a:r>
              <a:rPr lang="en-US" sz="1100" dirty="0" smtClean="0"/>
              <a:t>.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kanalda</a:t>
            </a:r>
            <a:r>
              <a:rPr lang="en-US" sz="1100" dirty="0" smtClean="0"/>
              <a:t> </a:t>
            </a:r>
            <a:r>
              <a:rPr lang="en-US" sz="1100" dirty="0" err="1" smtClean="0"/>
              <a:t>transferin</a:t>
            </a:r>
            <a:r>
              <a:rPr lang="en-US" sz="1100" dirty="0" smtClean="0"/>
              <a:t> </a:t>
            </a:r>
            <a:r>
              <a:rPr lang="en-US" sz="1100" dirty="0" err="1" smtClean="0"/>
              <a:t>baslayabilmesi</a:t>
            </a:r>
            <a:r>
              <a:rPr lang="en-US" sz="1100" dirty="0" smtClean="0"/>
              <a:t> </a:t>
            </a:r>
            <a:r>
              <a:rPr lang="en-US" sz="1100" dirty="0" err="1" smtClean="0"/>
              <a:t>icin</a:t>
            </a:r>
            <a:r>
              <a:rPr lang="en-US" sz="1100" dirty="0" smtClean="0"/>
              <a:t> </a:t>
            </a:r>
            <a:r>
              <a:rPr lang="en-US" sz="1100" dirty="0" err="1" smtClean="0"/>
              <a:t>ilave</a:t>
            </a:r>
            <a:r>
              <a:rPr lang="en-US" sz="1100" dirty="0" smtClean="0"/>
              <a:t> </a:t>
            </a:r>
            <a:r>
              <a:rPr lang="en-US" sz="1100" dirty="0" err="1" smtClean="0"/>
              <a:t>olarak</a:t>
            </a:r>
            <a:r>
              <a:rPr lang="en-US" sz="1100" dirty="0" smtClean="0"/>
              <a:t> o </a:t>
            </a:r>
            <a:r>
              <a:rPr lang="en-US" sz="1100" dirty="0" err="1" smtClean="0"/>
              <a:t>kanala</a:t>
            </a:r>
            <a:r>
              <a:rPr lang="en-US" sz="1100" dirty="0" smtClean="0"/>
              <a:t> </a:t>
            </a:r>
            <a:r>
              <a:rPr lang="en-US" sz="1100" dirty="0" err="1" smtClean="0"/>
              <a:t>ait</a:t>
            </a:r>
            <a:r>
              <a:rPr lang="en-US" sz="1100" dirty="0" smtClean="0"/>
              <a:t> </a:t>
            </a:r>
            <a:r>
              <a:rPr lang="en-US" sz="1100" dirty="0" err="1" smtClean="0"/>
              <a:t>adres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sayac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kaydedicilerini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programlamak</a:t>
            </a:r>
            <a:r>
              <a:rPr lang="en-US" sz="1100" dirty="0" smtClean="0"/>
              <a:t> </a:t>
            </a:r>
            <a:r>
              <a:rPr lang="en-US" sz="1100" dirty="0" err="1" smtClean="0"/>
              <a:t>lazim</a:t>
            </a:r>
            <a:r>
              <a:rPr lang="en-US" sz="1100" dirty="0" smtClean="0"/>
              <a:t>. </a:t>
            </a:r>
            <a:r>
              <a:rPr lang="en-US" sz="1100" dirty="0" err="1" smtClean="0"/>
              <a:t>Bir</a:t>
            </a:r>
            <a:r>
              <a:rPr lang="en-US" sz="1100" dirty="0" smtClean="0"/>
              <a:t> de </a:t>
            </a:r>
            <a:r>
              <a:rPr lang="en-US" sz="1100" dirty="0" err="1" smtClean="0"/>
              <a:t>sayfa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kaydedicisini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programlamamiz</a:t>
            </a:r>
            <a:r>
              <a:rPr lang="en-US" sz="1100" dirty="0" smtClean="0"/>
              <a:t> </a:t>
            </a:r>
            <a:r>
              <a:rPr lang="en-US" sz="1100" dirty="0" err="1" smtClean="0"/>
              <a:t>lazim</a:t>
            </a:r>
            <a:r>
              <a:rPr lang="en-US" sz="1100" dirty="0"/>
              <a:t> </a:t>
            </a:r>
            <a:r>
              <a:rPr lang="en-US" sz="1100" dirty="0" err="1" smtClean="0"/>
              <a:t>tabiki</a:t>
            </a:r>
            <a:r>
              <a:rPr lang="en-US" sz="1100" dirty="0" smtClean="0"/>
              <a:t>. </a:t>
            </a:r>
            <a:r>
              <a:rPr lang="en-US" sz="1100" dirty="0" err="1" smtClean="0"/>
              <a:t>Sagdaki</a:t>
            </a:r>
            <a:r>
              <a:rPr lang="en-US" sz="1100" dirty="0" smtClean="0"/>
              <a:t> </a:t>
            </a:r>
            <a:r>
              <a:rPr lang="en-US" sz="1100" dirty="0" err="1" smtClean="0"/>
              <a:t>resimde</a:t>
            </a:r>
            <a:r>
              <a:rPr lang="en-US" sz="1100" dirty="0" smtClean="0"/>
              <a:t> </a:t>
            </a:r>
            <a:r>
              <a:rPr lang="en-US" sz="1100" dirty="0" err="1" smtClean="0"/>
              <a:t>kanal</a:t>
            </a:r>
            <a:r>
              <a:rPr lang="en-US" sz="1100" dirty="0" smtClean="0"/>
              <a:t> 6 </a:t>
            </a:r>
            <a:r>
              <a:rPr lang="en-US" sz="1100" dirty="0" err="1" smtClean="0"/>
              <a:t>aslinda</a:t>
            </a:r>
            <a:r>
              <a:rPr lang="en-US" sz="1100" dirty="0" smtClean="0"/>
              <a:t> </a:t>
            </a:r>
            <a:r>
              <a:rPr lang="en-US" sz="1100" dirty="0" err="1" smtClean="0"/>
              <a:t>nedir</a:t>
            </a:r>
            <a:r>
              <a:rPr lang="en-US" sz="1100" dirty="0" smtClean="0"/>
              <a:t>. </a:t>
            </a:r>
            <a:r>
              <a:rPr lang="en-US" sz="1100" dirty="0" err="1" smtClean="0"/>
              <a:t>Master’in</a:t>
            </a:r>
            <a:r>
              <a:rPr lang="en-US" sz="1100" dirty="0" smtClean="0"/>
              <a:t> </a:t>
            </a:r>
            <a:r>
              <a:rPr lang="en-US" sz="1100" dirty="0" err="1" smtClean="0"/>
              <a:t>kanal</a:t>
            </a:r>
            <a:r>
              <a:rPr lang="en-US" sz="1100" dirty="0" smtClean="0"/>
              <a:t> 2’sidir. 8259’da tam </a:t>
            </a:r>
            <a:r>
              <a:rPr lang="en-US" sz="1100" dirty="0" err="1" smtClean="0"/>
              <a:t>tersiydi</a:t>
            </a:r>
            <a:r>
              <a:rPr lang="en-US" sz="1100" dirty="0"/>
              <a:t> </a:t>
            </a:r>
            <a:r>
              <a:rPr lang="en-US" sz="1100" dirty="0" err="1" smtClean="0"/>
              <a:t>yani</a:t>
            </a:r>
            <a:r>
              <a:rPr lang="en-US" sz="1100" dirty="0" smtClean="0"/>
              <a:t> </a:t>
            </a:r>
            <a:r>
              <a:rPr lang="en-US" sz="1100" dirty="0" err="1" smtClean="0"/>
              <a:t>ileri</a:t>
            </a:r>
            <a:r>
              <a:rPr lang="en-US" sz="1100" dirty="0" smtClean="0"/>
              <a:t> </a:t>
            </a:r>
            <a:r>
              <a:rPr lang="en-US" sz="1100" dirty="0" err="1" smtClean="0"/>
              <a:t>gidildikce</a:t>
            </a:r>
            <a:r>
              <a:rPr lang="en-US" sz="1100" dirty="0" smtClean="0"/>
              <a:t> </a:t>
            </a:r>
            <a:r>
              <a:rPr lang="en-US" sz="1100" dirty="0" err="1" smtClean="0"/>
              <a:t>kanal</a:t>
            </a:r>
            <a:r>
              <a:rPr lang="en-US" sz="1100" dirty="0" smtClean="0"/>
              <a:t> </a:t>
            </a:r>
            <a:r>
              <a:rPr lang="en-US" sz="1100" dirty="0" err="1" smtClean="0"/>
              <a:t>degeri</a:t>
            </a:r>
            <a:r>
              <a:rPr lang="en-US" sz="1100" dirty="0" smtClean="0"/>
              <a:t> </a:t>
            </a:r>
            <a:r>
              <a:rPr lang="en-US" sz="1100" dirty="0" err="1" smtClean="0"/>
              <a:t>slave’e</a:t>
            </a:r>
            <a:r>
              <a:rPr lang="en-US" sz="1100" dirty="0" smtClean="0"/>
              <a:t> </a:t>
            </a:r>
            <a:r>
              <a:rPr lang="en-US" sz="1100" dirty="0" err="1" smtClean="0"/>
              <a:t>kayardi</a:t>
            </a:r>
            <a:r>
              <a:rPr lang="en-US" sz="1100" dirty="0" smtClean="0"/>
              <a:t> </a:t>
            </a:r>
            <a:r>
              <a:rPr lang="en-US" sz="1100" dirty="0" err="1" smtClean="0"/>
              <a:t>ama</a:t>
            </a:r>
            <a:r>
              <a:rPr lang="en-US" sz="1100" dirty="0" smtClean="0"/>
              <a:t> </a:t>
            </a:r>
            <a:r>
              <a:rPr lang="en-US" sz="1100" dirty="0" err="1" smtClean="0"/>
              <a:t>burda</a:t>
            </a:r>
            <a:r>
              <a:rPr lang="en-US" sz="1100" dirty="0" smtClean="0"/>
              <a:t> tam </a:t>
            </a:r>
            <a:r>
              <a:rPr lang="en-US" sz="1100" dirty="0" err="1" smtClean="0"/>
              <a:t>tersi</a:t>
            </a:r>
            <a:r>
              <a:rPr lang="en-US" sz="1100" dirty="0" smtClean="0"/>
              <a:t>. Bu </a:t>
            </a:r>
            <a:r>
              <a:rPr lang="en-US" sz="1100" dirty="0" err="1" smtClean="0"/>
              <a:t>kaydediciler</a:t>
            </a:r>
            <a:r>
              <a:rPr lang="en-US" sz="1100" dirty="0" smtClean="0"/>
              <a:t> 16 </a:t>
            </a:r>
            <a:r>
              <a:rPr lang="en-US" sz="1100" dirty="0" err="1" smtClean="0"/>
              <a:t>bitlik</a:t>
            </a:r>
            <a:r>
              <a:rPr lang="en-US" sz="1100" dirty="0" smtClean="0"/>
              <a:t> </a:t>
            </a:r>
            <a:r>
              <a:rPr lang="en-US" sz="1100" dirty="0" err="1" smtClean="0"/>
              <a:t>oldugu</a:t>
            </a:r>
            <a:r>
              <a:rPr lang="en-US" sz="1100" dirty="0" smtClean="0"/>
              <a:t> </a:t>
            </a:r>
            <a:r>
              <a:rPr lang="en-US" sz="1100" dirty="0" err="1" smtClean="0"/>
              <a:t>icin</a:t>
            </a:r>
            <a:r>
              <a:rPr lang="en-US" sz="1100" dirty="0" smtClean="0"/>
              <a:t> ilk </a:t>
            </a:r>
            <a:r>
              <a:rPr lang="en-US" sz="1100" dirty="0" err="1" smtClean="0"/>
              <a:t>komut</a:t>
            </a:r>
            <a:r>
              <a:rPr lang="en-US" sz="1100" dirty="0" smtClean="0"/>
              <a:t> reset flip-</a:t>
            </a:r>
            <a:r>
              <a:rPr lang="en-US" sz="1100" dirty="0" err="1" smtClean="0"/>
              <a:t>floptur</a:t>
            </a:r>
            <a:r>
              <a:rPr lang="en-US" sz="1100" dirty="0" smtClean="0"/>
              <a:t> </a:t>
            </a:r>
            <a:r>
              <a:rPr lang="en-US" sz="1100" dirty="0" err="1" smtClean="0"/>
              <a:t>yani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anlamsiz</a:t>
            </a:r>
            <a:r>
              <a:rPr lang="en-US" sz="1100" dirty="0" smtClean="0"/>
              <a:t> </a:t>
            </a:r>
            <a:r>
              <a:rPr lang="en-US" sz="1100" dirty="0" err="1" smtClean="0"/>
              <a:t>yarinin</a:t>
            </a:r>
            <a:r>
              <a:rPr lang="en-US" sz="1100" dirty="0" smtClean="0"/>
              <a:t> </a:t>
            </a:r>
            <a:r>
              <a:rPr lang="en-US" sz="1100" dirty="0" err="1" smtClean="0"/>
              <a:t>gelecegini</a:t>
            </a:r>
            <a:r>
              <a:rPr lang="en-US" sz="1100" dirty="0" smtClean="0"/>
              <a:t> </a:t>
            </a:r>
            <a:r>
              <a:rPr lang="en-US" sz="1100" dirty="0" err="1" smtClean="0"/>
              <a:t>soyluyoruz</a:t>
            </a:r>
            <a:r>
              <a:rPr lang="en-US" sz="1100" dirty="0" smtClean="0"/>
              <a:t>. C4h </a:t>
            </a:r>
            <a:r>
              <a:rPr lang="en-US" sz="1100" dirty="0" err="1" smtClean="0"/>
              <a:t>kanal</a:t>
            </a:r>
            <a:r>
              <a:rPr lang="en-US" sz="1100" dirty="0" smtClean="0"/>
              <a:t> 6’nin </a:t>
            </a:r>
            <a:r>
              <a:rPr lang="en-US" sz="1100" dirty="0" err="1" smtClean="0"/>
              <a:t>adres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kaydedicisidir</a:t>
            </a:r>
            <a:r>
              <a:rPr lang="en-US" sz="1100" dirty="0" smtClean="0"/>
              <a:t>. Once </a:t>
            </a:r>
            <a:r>
              <a:rPr lang="en-US" sz="1100" dirty="0" err="1" smtClean="0"/>
              <a:t>anlamsiz</a:t>
            </a:r>
            <a:r>
              <a:rPr lang="en-US" sz="1100" dirty="0" smtClean="0"/>
              <a:t> </a:t>
            </a:r>
            <a:r>
              <a:rPr lang="en-US" sz="1100" dirty="0" err="1" smtClean="0"/>
              <a:t>yari</a:t>
            </a:r>
            <a:r>
              <a:rPr lang="en-US" sz="1100" dirty="0" smtClean="0"/>
              <a:t> 80 </a:t>
            </a:r>
            <a:r>
              <a:rPr lang="en-US" sz="1100" dirty="0" err="1" smtClean="0"/>
              <a:t>gidiyor</a:t>
            </a:r>
            <a:r>
              <a:rPr lang="en-US" sz="1100" dirty="0" smtClean="0"/>
              <a:t> </a:t>
            </a:r>
            <a:r>
              <a:rPr lang="en-US" sz="1100" dirty="0" err="1" smtClean="0"/>
              <a:t>daha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anlamli</a:t>
            </a:r>
            <a:r>
              <a:rPr lang="en-US" sz="1100" dirty="0" smtClean="0"/>
              <a:t> </a:t>
            </a:r>
            <a:r>
              <a:rPr lang="en-US" sz="1100" dirty="0" err="1" smtClean="0"/>
              <a:t>yari</a:t>
            </a:r>
            <a:r>
              <a:rPr lang="en-US" sz="1100" dirty="0" smtClean="0"/>
              <a:t> </a:t>
            </a:r>
            <a:r>
              <a:rPr lang="en-US" sz="1100" dirty="0" err="1" smtClean="0"/>
              <a:t>olan</a:t>
            </a:r>
            <a:r>
              <a:rPr lang="en-US" sz="1100" dirty="0" smtClean="0"/>
              <a:t> 10 </a:t>
            </a:r>
            <a:r>
              <a:rPr lang="en-US" sz="1100" dirty="0" err="1" smtClean="0"/>
              <a:t>degeri</a:t>
            </a:r>
            <a:r>
              <a:rPr lang="en-US" sz="1100" dirty="0" smtClean="0"/>
              <a:t> </a:t>
            </a:r>
            <a:r>
              <a:rPr lang="en-US" sz="1100" dirty="0" err="1" smtClean="0"/>
              <a:t>gidiyor</a:t>
            </a:r>
            <a:r>
              <a:rPr lang="en-US" sz="1100" dirty="0" smtClean="0"/>
              <a:t>. </a:t>
            </a:r>
            <a:r>
              <a:rPr lang="en-US" sz="1100" dirty="0" err="1" smtClean="0"/>
              <a:t>Daha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tekrar</a:t>
            </a:r>
            <a:r>
              <a:rPr lang="en-US" sz="1100" dirty="0" smtClean="0"/>
              <a:t> reset flip-flop </a:t>
            </a:r>
            <a:r>
              <a:rPr lang="en-US" sz="1100" dirty="0" err="1" smtClean="0"/>
              <a:t>geliyor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sefer</a:t>
            </a:r>
            <a:r>
              <a:rPr lang="en-US" sz="1100" dirty="0" smtClean="0"/>
              <a:t> de </a:t>
            </a:r>
            <a:r>
              <a:rPr lang="en-US" sz="1100" dirty="0" err="1" smtClean="0"/>
              <a:t>sayac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kaydedicisine</a:t>
            </a:r>
            <a:r>
              <a:rPr lang="en-US" sz="1100" dirty="0" smtClean="0"/>
              <a:t> </a:t>
            </a:r>
            <a:r>
              <a:rPr lang="en-US" sz="1100" dirty="0" err="1" smtClean="0"/>
              <a:t>verimizi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gonderiyoruz</a:t>
            </a:r>
            <a:r>
              <a:rPr lang="en-US" sz="1100" dirty="0" smtClean="0"/>
              <a:t>. </a:t>
            </a:r>
            <a:r>
              <a:rPr lang="en-US" sz="1100" dirty="0" err="1" smtClean="0"/>
              <a:t>Ikinci</a:t>
            </a:r>
            <a:r>
              <a:rPr lang="en-US" sz="1100" dirty="0" smtClean="0"/>
              <a:t> c4h </a:t>
            </a:r>
            <a:r>
              <a:rPr lang="en-US" sz="1100" dirty="0" err="1" smtClean="0"/>
              <a:t>yanlis</a:t>
            </a:r>
            <a:r>
              <a:rPr lang="en-US" sz="1100" dirty="0" smtClean="0"/>
              <a:t> </a:t>
            </a:r>
            <a:r>
              <a:rPr lang="en-US" sz="1100" dirty="0" err="1" smtClean="0"/>
              <a:t>yazilmis</a:t>
            </a:r>
            <a:r>
              <a:rPr lang="en-US" sz="1100" dirty="0" smtClean="0"/>
              <a:t> c5h </a:t>
            </a:r>
            <a:r>
              <a:rPr lang="en-US" sz="1100" dirty="0" err="1" smtClean="0"/>
              <a:t>olacak</a:t>
            </a:r>
            <a:r>
              <a:rPr lang="en-US" sz="1100" dirty="0" smtClean="0"/>
              <a:t> o. Bu </a:t>
            </a:r>
            <a:r>
              <a:rPr lang="en-US" sz="1100" dirty="0" err="1" smtClean="0"/>
              <a:t>sayede</a:t>
            </a:r>
            <a:r>
              <a:rPr lang="en-US" sz="1100" dirty="0" smtClean="0"/>
              <a:t> 16 </a:t>
            </a:r>
            <a:r>
              <a:rPr lang="en-US" sz="1100" dirty="0" err="1" smtClean="0"/>
              <a:t>bitlik</a:t>
            </a:r>
            <a:r>
              <a:rPr lang="en-US" sz="1100" dirty="0" smtClean="0"/>
              <a:t> </a:t>
            </a:r>
            <a:r>
              <a:rPr lang="en-US" sz="1100" dirty="0" err="1" smtClean="0"/>
              <a:t>adres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sayac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kaydedicisini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programlamis</a:t>
            </a:r>
            <a:r>
              <a:rPr lang="en-US" sz="1100" dirty="0" smtClean="0"/>
              <a:t> </a:t>
            </a:r>
            <a:r>
              <a:rPr lang="en-US" sz="1100" dirty="0" err="1" smtClean="0"/>
              <a:t>olduk</a:t>
            </a:r>
            <a:r>
              <a:rPr lang="en-US" sz="1100" dirty="0" smtClean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22"/>
            <a:ext cx="3990975" cy="27051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228600"/>
            <a:ext cx="6848475" cy="1971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267200"/>
            <a:ext cx="4038600" cy="1876425"/>
          </a:xfrm>
          <a:prstGeom prst="rect">
            <a:avLst/>
          </a:prstGeom>
        </p:spPr>
      </p:pic>
      <p:sp>
        <p:nvSpPr>
          <p:cNvPr id="7" name="İçerik Yer Tutucusu 2"/>
          <p:cNvSpPr txBox="1">
            <a:spLocks/>
          </p:cNvSpPr>
          <p:nvPr/>
        </p:nvSpPr>
        <p:spPr>
          <a:xfrm>
            <a:off x="4343400" y="4217720"/>
            <a:ext cx="3733800" cy="225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Master 8237’nin channel 0’ina (channel 4) </a:t>
            </a:r>
            <a:r>
              <a:rPr lang="en-US" sz="1100" dirty="0" err="1" smtClean="0"/>
              <a:t>bir</a:t>
            </a:r>
            <a:r>
              <a:rPr lang="en-US" sz="1100" dirty="0" smtClean="0"/>
              <a:t> slave </a:t>
            </a:r>
            <a:r>
              <a:rPr lang="en-US" sz="1100" dirty="0" err="1" smtClean="0"/>
              <a:t>baglidir</a:t>
            </a:r>
            <a:r>
              <a:rPr lang="en-US" sz="1100" dirty="0" smtClean="0"/>
              <a:t>. Bu </a:t>
            </a:r>
            <a:r>
              <a:rPr lang="en-US" sz="1100" dirty="0" err="1" smtClean="0"/>
              <a:t>yuzden</a:t>
            </a:r>
            <a:r>
              <a:rPr lang="en-US" sz="1100" dirty="0" smtClean="0"/>
              <a:t> o </a:t>
            </a:r>
            <a:r>
              <a:rPr lang="en-US" sz="1100" dirty="0" err="1" smtClean="0"/>
              <a:t>kanalda</a:t>
            </a:r>
            <a:r>
              <a:rPr lang="en-US" sz="1100" dirty="0" smtClean="0"/>
              <a:t> </a:t>
            </a:r>
            <a:r>
              <a:rPr lang="en-US" sz="1100" dirty="0" err="1" smtClean="0"/>
              <a:t>hicbir</a:t>
            </a:r>
            <a:r>
              <a:rPr lang="en-US" sz="1100" dirty="0" smtClean="0"/>
              <a:t> zaman </a:t>
            </a:r>
            <a:r>
              <a:rPr lang="en-US" sz="1100" dirty="0" err="1" smtClean="0"/>
              <a:t>gercek</a:t>
            </a:r>
            <a:r>
              <a:rPr lang="en-US" sz="1100" dirty="0" smtClean="0"/>
              <a:t> </a:t>
            </a:r>
            <a:r>
              <a:rPr lang="en-US" sz="1100" dirty="0" err="1" smtClean="0"/>
              <a:t>anlamda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DMA </a:t>
            </a:r>
            <a:r>
              <a:rPr lang="en-US" sz="1100" dirty="0" err="1" smtClean="0"/>
              <a:t>transferi</a:t>
            </a:r>
            <a:r>
              <a:rPr lang="en-US" sz="1100" dirty="0" smtClean="0"/>
              <a:t> </a:t>
            </a:r>
            <a:r>
              <a:rPr lang="en-US" sz="1100" dirty="0" err="1" smtClean="0"/>
              <a:t>gerceklesmez</a:t>
            </a:r>
            <a:r>
              <a:rPr lang="en-US" sz="1100" dirty="0" smtClean="0"/>
              <a:t>. </a:t>
            </a:r>
            <a:r>
              <a:rPr lang="en-US" sz="1100" dirty="0" err="1" smtClean="0"/>
              <a:t>Tek</a:t>
            </a:r>
            <a:r>
              <a:rPr lang="en-US" sz="1100" dirty="0" smtClean="0"/>
              <a:t> </a:t>
            </a:r>
            <a:r>
              <a:rPr lang="en-US" sz="1100" dirty="0" err="1" smtClean="0"/>
              <a:t>gorevi</a:t>
            </a:r>
            <a:r>
              <a:rPr lang="en-US" sz="1100" dirty="0" smtClean="0"/>
              <a:t> </a:t>
            </a:r>
            <a:r>
              <a:rPr lang="en-US" sz="1100" dirty="0" err="1" smtClean="0"/>
              <a:t>slave’den</a:t>
            </a:r>
            <a:r>
              <a:rPr lang="en-US" sz="1100" dirty="0" smtClean="0"/>
              <a:t> </a:t>
            </a:r>
            <a:r>
              <a:rPr lang="en-US" sz="1100" dirty="0" err="1" smtClean="0"/>
              <a:t>gelen</a:t>
            </a:r>
            <a:r>
              <a:rPr lang="en-US" sz="1100" dirty="0" smtClean="0"/>
              <a:t> </a:t>
            </a:r>
            <a:r>
              <a:rPr lang="en-US" sz="1100" dirty="0" err="1" smtClean="0"/>
              <a:t>istegi</a:t>
            </a:r>
            <a:r>
              <a:rPr lang="en-US" sz="1100" dirty="0" smtClean="0"/>
              <a:t> </a:t>
            </a:r>
            <a:r>
              <a:rPr lang="en-US" sz="1100" dirty="0" err="1" smtClean="0"/>
              <a:t>yukariya</a:t>
            </a:r>
            <a:r>
              <a:rPr lang="en-US" sz="1100" dirty="0" smtClean="0"/>
              <a:t> pass </a:t>
            </a:r>
            <a:r>
              <a:rPr lang="en-US" sz="1100" dirty="0" err="1" smtClean="0"/>
              <a:t>etmektir</a:t>
            </a:r>
            <a:r>
              <a:rPr lang="en-US" sz="1100" dirty="0" smtClean="0"/>
              <a:t>. Bu </a:t>
            </a:r>
            <a:r>
              <a:rPr lang="en-US" sz="1100" dirty="0" err="1" smtClean="0"/>
              <a:t>yuzden</a:t>
            </a:r>
            <a:r>
              <a:rPr lang="en-US" sz="1100" dirty="0" smtClean="0"/>
              <a:t> </a:t>
            </a:r>
            <a:r>
              <a:rPr lang="en-US" sz="1100" dirty="0" err="1" smtClean="0"/>
              <a:t>kanal</a:t>
            </a:r>
            <a:r>
              <a:rPr lang="en-US" sz="1100" dirty="0" smtClean="0"/>
              <a:t> 4’un </a:t>
            </a:r>
            <a:r>
              <a:rPr lang="en-US" sz="1100" dirty="0" err="1" smtClean="0"/>
              <a:t>kaydedicileri</a:t>
            </a:r>
            <a:r>
              <a:rPr lang="en-US" sz="1100" dirty="0" smtClean="0"/>
              <a:t> hic </a:t>
            </a:r>
            <a:r>
              <a:rPr lang="en-US" sz="1100" dirty="0" err="1" smtClean="0"/>
              <a:t>kullanilmayacaktir</a:t>
            </a:r>
            <a:r>
              <a:rPr lang="en-US" sz="1100" dirty="0" smtClean="0"/>
              <a:t>. Hic </a:t>
            </a:r>
            <a:r>
              <a:rPr lang="en-US" sz="1100" dirty="0" err="1" smtClean="0"/>
              <a:t>kullanilmayacagi</a:t>
            </a:r>
            <a:r>
              <a:rPr lang="en-US" sz="1100" dirty="0" smtClean="0"/>
              <a:t> </a:t>
            </a:r>
            <a:r>
              <a:rPr lang="en-US" sz="1100" dirty="0" err="1" smtClean="0"/>
              <a:t>icin</a:t>
            </a:r>
            <a:r>
              <a:rPr lang="en-US" sz="1100" dirty="0" smtClean="0"/>
              <a:t> de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registarlar</a:t>
            </a:r>
            <a:r>
              <a:rPr lang="en-US" sz="1100" dirty="0" smtClean="0"/>
              <a:t> </a:t>
            </a:r>
            <a:r>
              <a:rPr lang="en-US" sz="1100" dirty="0" err="1" smtClean="0"/>
              <a:t>farkli</a:t>
            </a:r>
            <a:r>
              <a:rPr lang="en-US" sz="1100" dirty="0"/>
              <a:t> </a:t>
            </a:r>
            <a:r>
              <a:rPr lang="en-US" sz="1100" dirty="0" smtClean="0"/>
              <a:t>(</a:t>
            </a:r>
            <a:r>
              <a:rPr lang="en-US" sz="1100" dirty="0" err="1" smtClean="0"/>
              <a:t>ozel</a:t>
            </a:r>
            <a:r>
              <a:rPr lang="en-US" sz="1100" dirty="0" smtClean="0"/>
              <a:t>)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gorevle</a:t>
            </a:r>
            <a:r>
              <a:rPr lang="en-US" sz="1100" dirty="0" smtClean="0"/>
              <a:t> </a:t>
            </a:r>
            <a:r>
              <a:rPr lang="en-US" sz="1100" dirty="0" err="1" smtClean="0"/>
              <a:t>gorevlendirilmislerdir</a:t>
            </a:r>
            <a:r>
              <a:rPr lang="en-US" sz="1100" dirty="0" smtClean="0"/>
              <a:t>. </a:t>
            </a:r>
            <a:r>
              <a:rPr lang="en-US" sz="1100" dirty="0" err="1" smtClean="0"/>
              <a:t>Bellegi</a:t>
            </a:r>
            <a:r>
              <a:rPr lang="en-US" sz="1100" dirty="0" smtClean="0"/>
              <a:t> </a:t>
            </a:r>
            <a:r>
              <a:rPr lang="en-US" sz="1100" dirty="0" err="1" smtClean="0"/>
              <a:t>tazeleme</a:t>
            </a:r>
            <a:r>
              <a:rPr lang="en-US" sz="1100" dirty="0" smtClean="0"/>
              <a:t> </a:t>
            </a:r>
            <a:r>
              <a:rPr lang="en-US" sz="1100" dirty="0" err="1" smtClean="0"/>
              <a:t>olarak</a:t>
            </a:r>
            <a:r>
              <a:rPr lang="en-US" sz="1100" dirty="0" smtClean="0"/>
              <a:t> </a:t>
            </a:r>
            <a:r>
              <a:rPr lang="en-US" sz="1100" dirty="0" err="1" smtClean="0"/>
              <a:t>soyleyebilir</a:t>
            </a:r>
            <a:r>
              <a:rPr lang="en-US" sz="1100" dirty="0" smtClean="0"/>
              <a:t>. </a:t>
            </a:r>
            <a:r>
              <a:rPr lang="en-US" sz="1100" dirty="0" err="1" smtClean="0"/>
              <a:t>Aslinda</a:t>
            </a:r>
            <a:r>
              <a:rPr lang="en-US" sz="1100" dirty="0" smtClean="0"/>
              <a:t> </a:t>
            </a:r>
            <a:r>
              <a:rPr lang="en-US" sz="1100" dirty="0" err="1" smtClean="0"/>
              <a:t>bellekten</a:t>
            </a:r>
            <a:r>
              <a:rPr lang="en-US" sz="1100" dirty="0" smtClean="0"/>
              <a:t> </a:t>
            </a:r>
            <a:r>
              <a:rPr lang="en-US" sz="1100" dirty="0" err="1" smtClean="0"/>
              <a:t>bellege</a:t>
            </a:r>
            <a:r>
              <a:rPr lang="en-US" sz="1100" dirty="0" smtClean="0"/>
              <a:t> transfer </a:t>
            </a:r>
            <a:r>
              <a:rPr lang="en-US" sz="1100" dirty="0" err="1" smtClean="0"/>
              <a:t>olarak</a:t>
            </a:r>
            <a:r>
              <a:rPr lang="en-US" sz="1100" dirty="0" smtClean="0"/>
              <a:t> </a:t>
            </a:r>
            <a:r>
              <a:rPr lang="en-US" sz="1100" dirty="0" err="1" smtClean="0"/>
              <a:t>dusunulebilir</a:t>
            </a:r>
            <a:r>
              <a:rPr lang="en-US" sz="1100" dirty="0" smtClean="0"/>
              <a:t>. </a:t>
            </a:r>
            <a:r>
              <a:rPr lang="en-US" sz="1100" dirty="0" err="1" smtClean="0"/>
              <a:t>Bellegi</a:t>
            </a:r>
            <a:r>
              <a:rPr lang="en-US" sz="1100" dirty="0" smtClean="0"/>
              <a:t> </a:t>
            </a:r>
            <a:r>
              <a:rPr lang="en-US" sz="1100" dirty="0" err="1" smtClean="0"/>
              <a:t>okuyup</a:t>
            </a:r>
            <a:r>
              <a:rPr lang="en-US" sz="1100" dirty="0" smtClean="0"/>
              <a:t> </a:t>
            </a:r>
            <a:r>
              <a:rPr lang="en-US" sz="1100" dirty="0" err="1" smtClean="0"/>
              <a:t>tekrar</a:t>
            </a:r>
            <a:r>
              <a:rPr lang="en-US" sz="1100" dirty="0" smtClean="0"/>
              <a:t> </a:t>
            </a:r>
            <a:r>
              <a:rPr lang="en-US" sz="1100" dirty="0" err="1" smtClean="0"/>
              <a:t>ayni</a:t>
            </a:r>
            <a:r>
              <a:rPr lang="en-US" sz="1100" dirty="0" smtClean="0"/>
              <a:t> </a:t>
            </a:r>
            <a:r>
              <a:rPr lang="en-US" sz="1100" dirty="0" err="1" smtClean="0"/>
              <a:t>yere</a:t>
            </a:r>
            <a:r>
              <a:rPr lang="en-US" sz="1100" dirty="0" smtClean="0"/>
              <a:t> </a:t>
            </a:r>
            <a:r>
              <a:rPr lang="en-US" sz="1100" dirty="0" err="1" smtClean="0"/>
              <a:t>yaziyor</a:t>
            </a:r>
            <a:r>
              <a:rPr lang="en-US" sz="1100" dirty="0" smtClean="0"/>
              <a:t>. (Refresh) </a:t>
            </a:r>
            <a:r>
              <a:rPr lang="en-US" sz="1100" dirty="0" err="1" smtClean="0"/>
              <a:t>Bellegin</a:t>
            </a:r>
            <a:r>
              <a:rPr lang="en-US" sz="1100" dirty="0" smtClean="0"/>
              <a:t> </a:t>
            </a:r>
            <a:r>
              <a:rPr lang="en-US" sz="1100" dirty="0" err="1" smtClean="0"/>
              <a:t>neresinin</a:t>
            </a:r>
            <a:r>
              <a:rPr lang="en-US" sz="1100" dirty="0" smtClean="0"/>
              <a:t> refresh </a:t>
            </a:r>
            <a:r>
              <a:rPr lang="en-US" sz="1100" dirty="0" err="1" smtClean="0"/>
              <a:t>lenecegi</a:t>
            </a:r>
            <a:r>
              <a:rPr lang="en-US" sz="1100" dirty="0" smtClean="0"/>
              <a:t> de channel 4’un page register </a:t>
            </a:r>
            <a:r>
              <a:rPr lang="en-US" sz="1100" dirty="0" err="1" smtClean="0"/>
              <a:t>larindan</a:t>
            </a:r>
            <a:r>
              <a:rPr lang="en-US" sz="1100" dirty="0" smtClean="0"/>
              <a:t> </a:t>
            </a:r>
            <a:r>
              <a:rPr lang="en-US" sz="1100" dirty="0" err="1" smtClean="0"/>
              <a:t>bulunur</a:t>
            </a:r>
            <a:r>
              <a:rPr lang="en-US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759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38545" y="1237984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Asagidaki</a:t>
            </a:r>
            <a:r>
              <a:rPr lang="en-US" sz="1100" dirty="0" smtClean="0">
                <a:solidFill>
                  <a:srgbClr val="FF0000"/>
                </a:solidFill>
              </a:rPr>
              <a:t> program </a:t>
            </a:r>
            <a:r>
              <a:rPr lang="en-US" sz="1100" dirty="0" err="1" smtClean="0">
                <a:solidFill>
                  <a:srgbClr val="FF0000"/>
                </a:solidFill>
              </a:rPr>
              <a:t>kaskad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baglanti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yapida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slave’in</a:t>
            </a:r>
            <a:r>
              <a:rPr lang="en-US" sz="1100" dirty="0" smtClean="0">
                <a:solidFill>
                  <a:srgbClr val="FF0000"/>
                </a:solidFill>
              </a:rPr>
              <a:t> channel 2’sini </a:t>
            </a:r>
            <a:r>
              <a:rPr lang="en-US" sz="1100" dirty="0" err="1" smtClean="0">
                <a:solidFill>
                  <a:srgbClr val="FF0000"/>
                </a:solidFill>
              </a:rPr>
              <a:t>programliyor</a:t>
            </a:r>
            <a:r>
              <a:rPr lang="en-US" sz="1100" dirty="0" smtClean="0">
                <a:solidFill>
                  <a:srgbClr val="FF0000"/>
                </a:solidFill>
              </a:rPr>
              <a:t>. Channel 2’ye floppy disc </a:t>
            </a:r>
            <a:r>
              <a:rPr lang="en-US" sz="1100" dirty="0" err="1" smtClean="0">
                <a:solidFill>
                  <a:srgbClr val="FF0000"/>
                </a:solidFill>
              </a:rPr>
              <a:t>surucu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bagli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Gerceklestirilecek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olan</a:t>
            </a:r>
            <a:r>
              <a:rPr lang="en-US" sz="1100" dirty="0" smtClean="0">
                <a:solidFill>
                  <a:srgbClr val="FF0000"/>
                </a:solidFill>
              </a:rPr>
              <a:t> transfer de </a:t>
            </a:r>
            <a:r>
              <a:rPr lang="en-US" sz="1100" dirty="0" err="1" smtClean="0">
                <a:solidFill>
                  <a:srgbClr val="FF0000"/>
                </a:solidFill>
              </a:rPr>
              <a:t>floopy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discten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bellege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dogrudur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yazma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transferidir</a:t>
            </a:r>
            <a:r>
              <a:rPr lang="en-US" sz="1100" dirty="0" smtClean="0">
                <a:solidFill>
                  <a:srgbClr val="FF0000"/>
                </a:solidFill>
              </a:rPr>
              <a:t>. Ne </a:t>
            </a:r>
            <a:r>
              <a:rPr lang="en-US" sz="1100" dirty="0" err="1" smtClean="0">
                <a:solidFill>
                  <a:srgbClr val="FF0000"/>
                </a:solidFill>
              </a:rPr>
              <a:t>kadarlik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transfer </a:t>
            </a:r>
            <a:r>
              <a:rPr lang="en-US" sz="1100" dirty="0" err="1" smtClean="0">
                <a:solidFill>
                  <a:srgbClr val="FF0000"/>
                </a:solidFill>
              </a:rPr>
              <a:t>gerceklestirilecek</a:t>
            </a:r>
            <a:r>
              <a:rPr lang="en-US" sz="1100" dirty="0" smtClean="0">
                <a:solidFill>
                  <a:srgbClr val="FF0000"/>
                </a:solidFill>
              </a:rPr>
              <a:t>?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sector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512 bytes </a:t>
            </a:r>
            <a:r>
              <a:rPr lang="en-US" sz="1100" dirty="0" err="1" smtClean="0">
                <a:solidFill>
                  <a:srgbClr val="FF0000"/>
                </a:solidFill>
              </a:rPr>
              <a:t>veri</a:t>
            </a:r>
            <a:r>
              <a:rPr lang="en-US" sz="1100" dirty="0" smtClean="0">
                <a:solidFill>
                  <a:srgbClr val="FF0000"/>
                </a:solidFill>
              </a:rPr>
              <a:t> transfer </a:t>
            </a:r>
            <a:r>
              <a:rPr lang="en-US" sz="1100" dirty="0" err="1" smtClean="0">
                <a:solidFill>
                  <a:srgbClr val="FF0000"/>
                </a:solidFill>
              </a:rPr>
              <a:t>edilecektir</a:t>
            </a:r>
            <a:r>
              <a:rPr lang="en-US" sz="1100" dirty="0" smtClean="0">
                <a:solidFill>
                  <a:srgbClr val="FF0000"/>
                </a:solidFill>
              </a:rPr>
              <a:t>. 512 byte transfer </a:t>
            </a:r>
            <a:r>
              <a:rPr lang="en-US" sz="1100" dirty="0" err="1" smtClean="0">
                <a:solidFill>
                  <a:srgbClr val="FF0000"/>
                </a:solidFill>
              </a:rPr>
              <a:t>etmek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</a:t>
            </a:r>
            <a:r>
              <a:rPr lang="en-US" sz="1100" dirty="0" smtClean="0">
                <a:solidFill>
                  <a:srgbClr val="FF0000"/>
                </a:solidFill>
              </a:rPr>
              <a:t> 511 </a:t>
            </a:r>
            <a:r>
              <a:rPr lang="en-US" sz="1100" dirty="0" err="1" smtClean="0">
                <a:solidFill>
                  <a:srgbClr val="FF0000"/>
                </a:solidFill>
              </a:rPr>
              <a:t>yazmaliyiz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Kanal</a:t>
            </a:r>
            <a:r>
              <a:rPr lang="en-US" sz="1100" dirty="0" smtClean="0">
                <a:solidFill>
                  <a:srgbClr val="FF0000"/>
                </a:solidFill>
              </a:rPr>
              <a:t> 2’nin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kaydedicisine</a:t>
            </a:r>
            <a:r>
              <a:rPr lang="en-US" sz="1100" dirty="0" smtClean="0">
                <a:solidFill>
                  <a:srgbClr val="FF0000"/>
                </a:solidFill>
              </a:rPr>
              <a:t> de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verinin</a:t>
            </a:r>
            <a:r>
              <a:rPr lang="en-US" sz="1100" dirty="0" smtClean="0">
                <a:solidFill>
                  <a:srgbClr val="FF0000"/>
                </a:solidFill>
              </a:rPr>
              <a:t> transfer </a:t>
            </a:r>
            <a:r>
              <a:rPr lang="en-US" sz="1100" dirty="0" err="1" smtClean="0">
                <a:solidFill>
                  <a:srgbClr val="FF0000"/>
                </a:solidFill>
              </a:rPr>
              <a:t>edilecegi</a:t>
            </a:r>
            <a:r>
              <a:rPr lang="en-US" sz="1100" dirty="0" smtClean="0">
                <a:solidFill>
                  <a:srgbClr val="FF0000"/>
                </a:solidFill>
              </a:rPr>
              <a:t> tampon </a:t>
            </a:r>
            <a:r>
              <a:rPr lang="en-US" sz="1100" dirty="0" err="1" smtClean="0">
                <a:solidFill>
                  <a:srgbClr val="FF0000"/>
                </a:solidFill>
              </a:rPr>
              <a:t>bolgenin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sabittir</a:t>
            </a:r>
            <a:r>
              <a:rPr lang="en-US" sz="1100" dirty="0" smtClean="0">
                <a:solidFill>
                  <a:srgbClr val="FF0000"/>
                </a:solidFill>
              </a:rPr>
              <a:t>. Bu </a:t>
            </a:r>
            <a:r>
              <a:rPr lang="en-US" sz="1100" dirty="0" err="1" smtClean="0">
                <a:solidFill>
                  <a:srgbClr val="FF0000"/>
                </a:solidFill>
              </a:rPr>
              <a:t>bolgenin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baslangic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koymamiz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gerekir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138545" y="4724400"/>
            <a:ext cx="8763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8088 de </a:t>
            </a:r>
            <a:r>
              <a:rPr lang="en-US" sz="1100" dirty="0" err="1" smtClean="0">
                <a:solidFill>
                  <a:srgbClr val="FF0000"/>
                </a:solidFill>
              </a:rPr>
              <a:t>iki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tane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vardir</a:t>
            </a:r>
            <a:r>
              <a:rPr lang="en-US" sz="1100" dirty="0" smtClean="0">
                <a:solidFill>
                  <a:srgbClr val="FF0000"/>
                </a:solidFill>
              </a:rPr>
              <a:t>.  (ES, BX) 8088 </a:t>
            </a:r>
            <a:r>
              <a:rPr lang="en-US" sz="1100" dirty="0" err="1" smtClean="0">
                <a:solidFill>
                  <a:srgbClr val="FF0000"/>
                </a:solidFill>
              </a:rPr>
              <a:t>bellegi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adreslerken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segment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offset </a:t>
            </a:r>
            <a:r>
              <a:rPr lang="en-US" sz="1100" dirty="0" err="1" smtClean="0">
                <a:solidFill>
                  <a:srgbClr val="FF0000"/>
                </a:solidFill>
              </a:rPr>
              <a:t>mantigi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vardir</a:t>
            </a:r>
            <a:r>
              <a:rPr lang="en-US" sz="1100" dirty="0" smtClean="0">
                <a:solidFill>
                  <a:srgbClr val="FF0000"/>
                </a:solidFill>
              </a:rPr>
              <a:t>. ES = Extra segment register (segment </a:t>
            </a:r>
            <a:r>
              <a:rPr lang="en-US" sz="1100" dirty="0" err="1" smtClean="0">
                <a:solidFill>
                  <a:srgbClr val="FF0000"/>
                </a:solidFill>
              </a:rPr>
              <a:t>adresi</a:t>
            </a:r>
            <a:r>
              <a:rPr lang="en-US" sz="1100" dirty="0" smtClean="0">
                <a:solidFill>
                  <a:srgbClr val="FF0000"/>
                </a:solidFill>
              </a:rPr>
              <a:t>), BX = offset </a:t>
            </a:r>
            <a:r>
              <a:rPr lang="en-US" sz="1100" dirty="0" err="1" smtClean="0">
                <a:solidFill>
                  <a:srgbClr val="FF0000"/>
                </a:solidFill>
              </a:rPr>
              <a:t>adresi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20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burda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bize</a:t>
            </a:r>
            <a:r>
              <a:rPr lang="en-US" sz="1100" dirty="0" smtClean="0">
                <a:solidFill>
                  <a:srgbClr val="FF0000"/>
                </a:solidFill>
              </a:rPr>
              <a:t> direct </a:t>
            </a:r>
            <a:r>
              <a:rPr lang="en-US" sz="1100" dirty="0" err="1" smtClean="0">
                <a:solidFill>
                  <a:srgbClr val="FF0000"/>
                </a:solidFill>
              </a:rPr>
              <a:t>verilmemistir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tamponun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baslangic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sudur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denilmemis</a:t>
            </a:r>
            <a:r>
              <a:rPr lang="en-US" sz="1100" dirty="0" smtClean="0">
                <a:solidFill>
                  <a:srgbClr val="FF0000"/>
                </a:solidFill>
              </a:rPr>
              <a:t>. Bu </a:t>
            </a:r>
            <a:r>
              <a:rPr lang="en-US" sz="1100" dirty="0" err="1" smtClean="0">
                <a:solidFill>
                  <a:srgbClr val="FF0000"/>
                </a:solidFill>
              </a:rPr>
              <a:t>iki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kaydediciden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mutlak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bizim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uretmemiz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lazim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Aynen</a:t>
            </a:r>
            <a:r>
              <a:rPr lang="en-US" sz="1100" dirty="0" smtClean="0">
                <a:solidFill>
                  <a:srgbClr val="FF0000"/>
                </a:solidFill>
              </a:rPr>
              <a:t> 8088’in </a:t>
            </a:r>
            <a:r>
              <a:rPr lang="en-US" sz="1100" dirty="0" err="1" smtClean="0">
                <a:solidFill>
                  <a:srgbClr val="FF0000"/>
                </a:solidFill>
              </a:rPr>
              <a:t>mantigina</a:t>
            </a:r>
            <a:r>
              <a:rPr lang="en-US" sz="1100" dirty="0" smtClean="0">
                <a:solidFill>
                  <a:srgbClr val="FF0000"/>
                </a:solidFill>
              </a:rPr>
              <a:t> gore. 16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segment </a:t>
            </a:r>
            <a:r>
              <a:rPr lang="en-US" sz="1100" dirty="0" err="1" smtClean="0">
                <a:solidFill>
                  <a:srgbClr val="FF0000"/>
                </a:solidFill>
              </a:rPr>
              <a:t>degerini</a:t>
            </a:r>
            <a:r>
              <a:rPr lang="en-US" sz="1100" dirty="0" smtClean="0">
                <a:solidFill>
                  <a:srgbClr val="FF0000"/>
                </a:solidFill>
              </a:rPr>
              <a:t> 4 bit sola </a:t>
            </a:r>
            <a:r>
              <a:rPr lang="en-US" sz="1100" dirty="0" err="1" smtClean="0">
                <a:solidFill>
                  <a:srgbClr val="FF0000"/>
                </a:solidFill>
              </a:rPr>
              <a:t>kaydiriyoruz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ortaya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cikan</a:t>
            </a:r>
            <a:r>
              <a:rPr lang="en-US" sz="1100" dirty="0" smtClean="0">
                <a:solidFill>
                  <a:srgbClr val="FF0000"/>
                </a:solidFill>
              </a:rPr>
              <a:t> 20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degeri</a:t>
            </a:r>
            <a:r>
              <a:rPr lang="en-US" sz="1100" dirty="0" smtClean="0">
                <a:solidFill>
                  <a:srgbClr val="FF0000"/>
                </a:solidFill>
              </a:rPr>
              <a:t> offset </a:t>
            </a:r>
            <a:r>
              <a:rPr lang="en-US" sz="1100" dirty="0" err="1" smtClean="0">
                <a:solidFill>
                  <a:srgbClr val="FF0000"/>
                </a:solidFill>
              </a:rPr>
              <a:t>degeri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topluyoruz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Ortaya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cikan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bizim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mutlak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adresimizdir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Bunu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artik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gidip</a:t>
            </a:r>
            <a:r>
              <a:rPr lang="en-US" sz="1100" dirty="0" smtClean="0">
                <a:solidFill>
                  <a:srgbClr val="FF0000"/>
                </a:solidFill>
              </a:rPr>
              <a:t> 8237’nin </a:t>
            </a:r>
            <a:r>
              <a:rPr lang="en-US" sz="1100" dirty="0" err="1" smtClean="0">
                <a:solidFill>
                  <a:srgbClr val="FF0000"/>
                </a:solidFill>
              </a:rPr>
              <a:t>kanal</a:t>
            </a:r>
            <a:r>
              <a:rPr lang="en-US" sz="1100" dirty="0" smtClean="0">
                <a:solidFill>
                  <a:srgbClr val="FF0000"/>
                </a:solidFill>
              </a:rPr>
              <a:t> 2’sinin </a:t>
            </a:r>
            <a:r>
              <a:rPr lang="en-US" sz="1100" dirty="0" err="1" smtClean="0">
                <a:solidFill>
                  <a:srgbClr val="FF0000"/>
                </a:solidFill>
              </a:rPr>
              <a:t>registerlarina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programlayacagiz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Tabiki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burdaki</a:t>
            </a:r>
            <a:r>
              <a:rPr lang="en-US" sz="1100" dirty="0" smtClean="0">
                <a:solidFill>
                  <a:srgbClr val="FF0000"/>
                </a:solidFill>
              </a:rPr>
              <a:t> 16 </a:t>
            </a:r>
            <a:r>
              <a:rPr lang="en-US" sz="1100" dirty="0" err="1" smtClean="0">
                <a:solidFill>
                  <a:srgbClr val="FF0000"/>
                </a:solidFill>
              </a:rPr>
              <a:t>biti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koyacagiz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kalan</a:t>
            </a:r>
            <a:r>
              <a:rPr lang="en-US" sz="1100" dirty="0" smtClean="0">
                <a:solidFill>
                  <a:srgbClr val="FF0000"/>
                </a:solidFill>
              </a:rPr>
              <a:t> 4 </a:t>
            </a:r>
            <a:r>
              <a:rPr lang="en-US" sz="1100" dirty="0" err="1" smtClean="0">
                <a:solidFill>
                  <a:srgbClr val="FF0000"/>
                </a:solidFill>
              </a:rPr>
              <a:t>biti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sayfa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koyacagiz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6934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4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Doğrudan Bellek Erişimi (DMA)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4500" b="1" dirty="0" smtClean="0">
                <a:solidFill>
                  <a:srgbClr val="FF0000"/>
                </a:solidFill>
              </a:rPr>
              <a:t>Örnek Bir Uygulama (Floppy Disk):</a:t>
            </a:r>
          </a:p>
          <a:p>
            <a:r>
              <a:rPr lang="tr-TR" dirty="0" smtClean="0"/>
              <a:t>CPU, DMA denetleyicisini uygun bir şekilde </a:t>
            </a:r>
            <a:r>
              <a:rPr lang="tr-TR" b="1" dirty="0" smtClean="0"/>
              <a:t>başlatır</a:t>
            </a:r>
            <a:r>
              <a:rPr lang="tr-TR" dirty="0" smtClean="0"/>
              <a:t> (initialization) ve ilgili </a:t>
            </a:r>
            <a:r>
              <a:rPr lang="tr-TR" b="1" dirty="0" smtClean="0">
                <a:solidFill>
                  <a:srgbClr val="FF0000"/>
                </a:solidFill>
              </a:rPr>
              <a:t>FDC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(Floppy Disk Controller) komutunu gönderir</a:t>
            </a:r>
          </a:p>
          <a:p>
            <a:r>
              <a:rPr lang="tr-TR" dirty="0" smtClean="0"/>
              <a:t>FDC komutunu alan disk denetleyicisi okuma/yazma kafasını arzu edilen sektöre konumlandırır ve kendisine tahsis edilen DMA kanalını aktif hale getirir (DREQ sinyali göndererek)</a:t>
            </a:r>
          </a:p>
          <a:p>
            <a:pPr lvl="1"/>
            <a:r>
              <a:rPr lang="tr-TR" dirty="0" smtClean="0"/>
              <a:t>Floppy disk ve ana bellek arasındaki veri transferleri floppy diske tahsis edilmiş </a:t>
            </a:r>
            <a:r>
              <a:rPr lang="tr-TR" b="1" dirty="0" smtClean="0">
                <a:solidFill>
                  <a:srgbClr val="FF0000"/>
                </a:solidFill>
              </a:rPr>
              <a:t>DMA </a:t>
            </a:r>
            <a:r>
              <a:rPr lang="tr-TR" b="1" smtClean="0">
                <a:solidFill>
                  <a:srgbClr val="FF0000"/>
                </a:solidFill>
              </a:rPr>
              <a:t>kanalı </a:t>
            </a:r>
            <a:r>
              <a:rPr lang="tr-TR" smtClean="0"/>
              <a:t>vasıtasıyla </a:t>
            </a:r>
            <a:r>
              <a:rPr lang="tr-TR" dirty="0" smtClean="0"/>
              <a:t>gerçekleşir</a:t>
            </a:r>
          </a:p>
          <a:p>
            <a:pPr lvl="2"/>
            <a:r>
              <a:rPr lang="tr-TR" dirty="0" smtClean="0"/>
              <a:t>DMA ‘lı çalışmada harici cihazlara kanallar tahsis edilir</a:t>
            </a:r>
          </a:p>
          <a:p>
            <a:pPr lvl="2"/>
            <a:r>
              <a:rPr lang="tr-TR" dirty="0" smtClean="0"/>
              <a:t>Harici cihazlar </a:t>
            </a:r>
            <a:r>
              <a:rPr lang="tr-TR" b="1" dirty="0" smtClean="0">
                <a:solidFill>
                  <a:srgbClr val="FF0000"/>
                </a:solidFill>
              </a:rPr>
              <a:t>DMA istek sinyali </a:t>
            </a:r>
            <a:r>
              <a:rPr lang="tr-TR" dirty="0" smtClean="0"/>
              <a:t>(</a:t>
            </a:r>
            <a:r>
              <a:rPr lang="tr-TR" b="1" dirty="0" smtClean="0"/>
              <a:t>DREQ</a:t>
            </a:r>
            <a:r>
              <a:rPr lang="tr-TR" dirty="0" smtClean="0"/>
              <a:t> – DMA Request Signal) yardımıyla DMA kanalını aktifleştirir</a:t>
            </a:r>
          </a:p>
          <a:p>
            <a:pPr lvl="3"/>
            <a:r>
              <a:rPr lang="tr-TR" dirty="0" smtClean="0"/>
              <a:t>DMA denetleyicisi harici cihazdan gelen DREQ sinyaline cevap verir ve veri transferini harici cihaza tahsis edilen kanal üzerinden gerçekleştirir</a:t>
            </a:r>
          </a:p>
          <a:p>
            <a:r>
              <a:rPr lang="tr-TR" dirty="0" smtClean="0"/>
              <a:t>DMA denetleyicisi sektör verisini ana belleğe transfer eder</a:t>
            </a:r>
          </a:p>
          <a:p>
            <a:r>
              <a:rPr lang="tr-TR" dirty="0" smtClean="0"/>
              <a:t>DMA denetleyicisi CPU ‘ya kesme isteği göndererek CPU ‘yu FDC komutunun tamamlandığına dair bilgilendirir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Not: </a:t>
            </a:r>
            <a:r>
              <a:rPr lang="tr-TR" dirty="0" smtClean="0"/>
              <a:t>CPU tarafından disk denetleyiciye FDC komutunun ve ardından disk denetleyiciden CPU ‘ya kesme işaretinin </a:t>
            </a:r>
            <a:r>
              <a:rPr lang="tr-TR" dirty="0"/>
              <a:t>gönderilmesi </a:t>
            </a:r>
            <a:r>
              <a:rPr lang="tr-TR" dirty="0" smtClean="0"/>
              <a:t>arasındaki veri transfer sürecine CPU ‘nun </a:t>
            </a:r>
            <a:r>
              <a:rPr lang="tr-TR" dirty="0"/>
              <a:t>herhangi </a:t>
            </a:r>
            <a:r>
              <a:rPr lang="tr-TR" dirty="0" smtClean="0"/>
              <a:t>bir müdahalesi söz konusu değildir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72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6991350" cy="20288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28600" y="2438400"/>
            <a:ext cx="8763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08 = </a:t>
            </a:r>
            <a:r>
              <a:rPr lang="en-US" sz="1100" dirty="0" err="1" smtClean="0">
                <a:solidFill>
                  <a:srgbClr val="FF0000"/>
                </a:solidFill>
              </a:rPr>
              <a:t>Komut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</a:t>
            </a:r>
            <a:r>
              <a:rPr lang="en-US" sz="1100" dirty="0" smtClean="0">
                <a:solidFill>
                  <a:srgbClr val="FF0000"/>
                </a:solidFill>
              </a:rPr>
              <a:t>. 08’in </a:t>
            </a:r>
            <a:r>
              <a:rPr lang="en-US" sz="1100" dirty="0" err="1" smtClean="0">
                <a:solidFill>
                  <a:srgbClr val="FF0000"/>
                </a:solidFill>
              </a:rPr>
              <a:t>icine</a:t>
            </a:r>
            <a:r>
              <a:rPr lang="en-US" sz="1100" dirty="0" smtClean="0">
                <a:solidFill>
                  <a:srgbClr val="FF0000"/>
                </a:solidFill>
              </a:rPr>
              <a:t> 14 </a:t>
            </a:r>
            <a:r>
              <a:rPr lang="en-US" sz="1100" dirty="0" err="1" smtClean="0">
                <a:solidFill>
                  <a:srgbClr val="FF0000"/>
                </a:solidFill>
              </a:rPr>
              <a:t>degerini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yaziyoruz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Iste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karsi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kalan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degerler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neyse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oncelik</a:t>
            </a:r>
            <a:r>
              <a:rPr lang="en-US" sz="1100" dirty="0" smtClean="0">
                <a:solidFill>
                  <a:srgbClr val="FF0000"/>
                </a:solidFill>
              </a:rPr>
              <a:t>, compressed mode yok vs … COND </a:t>
            </a:r>
            <a:r>
              <a:rPr lang="en-US" sz="1100" dirty="0" err="1" smtClean="0">
                <a:solidFill>
                  <a:srgbClr val="FF0000"/>
                </a:solidFill>
              </a:rPr>
              <a:t>biti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1.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cihazlardan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gelen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isteklere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kapatiyor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Maske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kaydedicisinden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bagimsiz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olarak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ikinci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yontem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olarak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dusunun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sekilde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yapiyor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Bellekten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bellege</a:t>
            </a:r>
            <a:r>
              <a:rPr lang="en-US" sz="1100" dirty="0" smtClean="0">
                <a:solidFill>
                  <a:srgbClr val="FF0000"/>
                </a:solidFill>
              </a:rPr>
              <a:t> transfer disable </a:t>
            </a:r>
            <a:r>
              <a:rPr lang="en-US" sz="1100" dirty="0" err="1" smtClean="0">
                <a:solidFill>
                  <a:srgbClr val="FF0000"/>
                </a:solidFill>
              </a:rPr>
              <a:t>edilmis</a:t>
            </a:r>
            <a:r>
              <a:rPr lang="en-US" sz="1100" dirty="0" smtClean="0">
                <a:solidFill>
                  <a:srgbClr val="FF0000"/>
                </a:solidFill>
              </a:rPr>
              <a:t>.  Address hold da </a:t>
            </a:r>
            <a:r>
              <a:rPr lang="en-US" sz="1100" dirty="0" err="1" smtClean="0">
                <a:solidFill>
                  <a:srgbClr val="FF0000"/>
                </a:solidFill>
              </a:rPr>
              <a:t>otomatik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olarak</a:t>
            </a:r>
            <a:r>
              <a:rPr lang="en-US" sz="1100" dirty="0" smtClean="0">
                <a:solidFill>
                  <a:srgbClr val="FF0000"/>
                </a:solidFill>
              </a:rPr>
              <a:t> disable </a:t>
            </a:r>
            <a:r>
              <a:rPr lang="en-US" sz="1100" dirty="0" err="1" smtClean="0">
                <a:solidFill>
                  <a:srgbClr val="FF0000"/>
                </a:solidFill>
              </a:rPr>
              <a:t>onemi</a:t>
            </a:r>
            <a:r>
              <a:rPr lang="en-US" sz="1100" dirty="0" smtClean="0">
                <a:solidFill>
                  <a:srgbClr val="FF0000"/>
                </a:solidFill>
              </a:rPr>
              <a:t> yok </a:t>
            </a:r>
            <a:r>
              <a:rPr lang="en-US" sz="1100" dirty="0" err="1" smtClean="0">
                <a:solidFill>
                  <a:srgbClr val="FF0000"/>
                </a:solidFill>
              </a:rPr>
              <a:t>zaten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programlamadan</a:t>
            </a:r>
            <a:r>
              <a:rPr lang="en-US" sz="1100" dirty="0" smtClean="0">
                <a:solidFill>
                  <a:srgbClr val="FF0000"/>
                </a:solidFill>
              </a:rPr>
              <a:t> once </a:t>
            </a:r>
            <a:r>
              <a:rPr lang="en-US" sz="1100" dirty="0" err="1" smtClean="0">
                <a:solidFill>
                  <a:srgbClr val="FF0000"/>
                </a:solidFill>
              </a:rPr>
              <a:t>burda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yapildigi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gibi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azindan</a:t>
            </a:r>
            <a:r>
              <a:rPr lang="en-US" sz="1100" dirty="0" smtClean="0">
                <a:solidFill>
                  <a:srgbClr val="FF0000"/>
                </a:solidFill>
              </a:rPr>
              <a:t> o </a:t>
            </a:r>
            <a:r>
              <a:rPr lang="en-US" sz="1100" dirty="0" err="1" smtClean="0">
                <a:solidFill>
                  <a:srgbClr val="FF0000"/>
                </a:solidFill>
              </a:rPr>
              <a:t>kanali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isteklere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kapatmaniz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gereklidir</a:t>
            </a:r>
            <a:r>
              <a:rPr lang="en-US" sz="1100" dirty="0" smtClean="0">
                <a:solidFill>
                  <a:srgbClr val="FF0000"/>
                </a:solidFill>
              </a:rPr>
              <a:t>. 16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kaydedicilerini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programlarken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bunun</a:t>
            </a:r>
            <a:r>
              <a:rPr lang="en-US" sz="1100" dirty="0" smtClean="0">
                <a:solidFill>
                  <a:srgbClr val="FF0000"/>
                </a:solidFill>
              </a:rPr>
              <a:t> 2 </a:t>
            </a:r>
            <a:r>
              <a:rPr lang="en-US" sz="1100" dirty="0" err="1" smtClean="0">
                <a:solidFill>
                  <a:srgbClr val="FF0000"/>
                </a:solidFill>
              </a:rPr>
              <a:t>asamada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olacagini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soylemistik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Peki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mesela</a:t>
            </a:r>
            <a:r>
              <a:rPr lang="en-US" sz="1100" dirty="0" smtClean="0">
                <a:solidFill>
                  <a:srgbClr val="FF0000"/>
                </a:solidFill>
              </a:rPr>
              <a:t> biz </a:t>
            </a:r>
            <a:r>
              <a:rPr lang="en-US" sz="1100" dirty="0" err="1" smtClean="0">
                <a:solidFill>
                  <a:srgbClr val="FF0000"/>
                </a:solidFill>
              </a:rPr>
              <a:t>birinci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yariyi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guncelledik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fakat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henuz</a:t>
            </a:r>
            <a:r>
              <a:rPr lang="en-US" sz="1100" dirty="0" smtClean="0">
                <a:solidFill>
                  <a:srgbClr val="FF0000"/>
                </a:solidFill>
              </a:rPr>
              <a:t> 2. </a:t>
            </a:r>
            <a:r>
              <a:rPr lang="en-US" sz="1100" dirty="0" err="1" smtClean="0">
                <a:solidFill>
                  <a:srgbClr val="FF0000"/>
                </a:solidFill>
              </a:rPr>
              <a:t>yariyi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guncellememisken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gelirse</a:t>
            </a:r>
            <a:r>
              <a:rPr lang="en-US" sz="1100" dirty="0" smtClean="0">
                <a:solidFill>
                  <a:srgbClr val="FF0000"/>
                </a:solidFill>
              </a:rPr>
              <a:t> (</a:t>
            </a:r>
            <a:r>
              <a:rPr lang="en-US" sz="1100" dirty="0" err="1" smtClean="0">
                <a:solidFill>
                  <a:srgbClr val="FF0000"/>
                </a:solidFill>
              </a:rPr>
              <a:t>anlamsiz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gitti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ama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gidemedi</a:t>
            </a:r>
            <a:r>
              <a:rPr lang="en-US" sz="1100" dirty="0" smtClean="0">
                <a:solidFill>
                  <a:srgbClr val="FF0000"/>
                </a:solidFill>
              </a:rPr>
              <a:t>)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durumda</a:t>
            </a:r>
            <a:r>
              <a:rPr lang="en-US" sz="1100" dirty="0" smtClean="0">
                <a:solidFill>
                  <a:srgbClr val="FF0000"/>
                </a:solidFill>
              </a:rPr>
              <a:t> 8237 </a:t>
            </a:r>
            <a:r>
              <a:rPr lang="en-US" sz="1100" dirty="0" err="1" smtClean="0">
                <a:solidFill>
                  <a:srgbClr val="FF0000"/>
                </a:solidFill>
              </a:rPr>
              <a:t>transferi</a:t>
            </a:r>
            <a:r>
              <a:rPr lang="en-US" sz="1100" dirty="0" smtClean="0">
                <a:solidFill>
                  <a:srgbClr val="FF0000"/>
                </a:solidFill>
              </a:rPr>
              <a:t> direct </a:t>
            </a:r>
            <a:r>
              <a:rPr lang="en-US" sz="1100" dirty="0" err="1" smtClean="0">
                <a:solidFill>
                  <a:srgbClr val="FF0000"/>
                </a:solidFill>
              </a:rPr>
              <a:t>baslatiyor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halbuki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yanlis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var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orda</a:t>
            </a:r>
            <a:r>
              <a:rPr lang="en-US" sz="1100" dirty="0" smtClean="0">
                <a:solidFill>
                  <a:srgbClr val="FF0000"/>
                </a:solidFill>
              </a:rPr>
              <a:t>. Bu </a:t>
            </a:r>
            <a:r>
              <a:rPr lang="en-US" sz="1100" dirty="0" err="1" smtClean="0">
                <a:solidFill>
                  <a:srgbClr val="FF0000"/>
                </a:solidFill>
              </a:rPr>
              <a:t>yuzden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programlamadan</a:t>
            </a:r>
            <a:r>
              <a:rPr lang="en-US" sz="1100" dirty="0" smtClean="0">
                <a:solidFill>
                  <a:srgbClr val="FF0000"/>
                </a:solidFill>
              </a:rPr>
              <a:t> once </a:t>
            </a:r>
            <a:r>
              <a:rPr lang="en-US" sz="1100" dirty="0" err="1" smtClean="0">
                <a:solidFill>
                  <a:srgbClr val="FF0000"/>
                </a:solidFill>
              </a:rPr>
              <a:t>isteklerin</a:t>
            </a:r>
            <a:r>
              <a:rPr lang="en-US" sz="1100" dirty="0" smtClean="0">
                <a:solidFill>
                  <a:srgbClr val="FF0000"/>
                </a:solidFill>
              </a:rPr>
              <a:t> disable </a:t>
            </a:r>
            <a:r>
              <a:rPr lang="en-US" sz="1100" dirty="0" err="1" smtClean="0">
                <a:solidFill>
                  <a:srgbClr val="FF0000"/>
                </a:solidFill>
              </a:rPr>
              <a:t>edilmesi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bittikten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sonra</a:t>
            </a:r>
            <a:r>
              <a:rPr lang="en-US" sz="1100" dirty="0" smtClean="0">
                <a:solidFill>
                  <a:srgbClr val="FF0000"/>
                </a:solidFill>
              </a:rPr>
              <a:t> da enable </a:t>
            </a:r>
            <a:r>
              <a:rPr lang="en-US" sz="1100" dirty="0" err="1" smtClean="0">
                <a:solidFill>
                  <a:srgbClr val="FF0000"/>
                </a:solidFill>
              </a:rPr>
              <a:t>edilmesi</a:t>
            </a:r>
            <a:r>
              <a:rPr lang="en-US" sz="1100" dirty="0" smtClean="0">
                <a:solidFill>
                  <a:srgbClr val="FF0000"/>
                </a:solidFill>
              </a:rPr>
              <a:t> her </a:t>
            </a:r>
            <a:r>
              <a:rPr lang="en-US" sz="1100" dirty="0" err="1" smtClean="0">
                <a:solidFill>
                  <a:srgbClr val="FF0000"/>
                </a:solidFill>
              </a:rPr>
              <a:t>kanal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gecerlidir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0b = Mod </a:t>
            </a:r>
            <a:r>
              <a:rPr lang="en-US" sz="1100" dirty="0" err="1" smtClean="0">
                <a:solidFill>
                  <a:srgbClr val="FF0000"/>
                </a:solidFill>
              </a:rPr>
              <a:t>kaydedicisi</a:t>
            </a:r>
            <a:r>
              <a:rPr lang="en-US" sz="1100" dirty="0" smtClean="0">
                <a:solidFill>
                  <a:srgbClr val="FF0000"/>
                </a:solidFill>
              </a:rPr>
              <a:t>. 56 </a:t>
            </a:r>
            <a:r>
              <a:rPr lang="en-US" sz="1100" dirty="0" err="1" smtClean="0">
                <a:solidFill>
                  <a:srgbClr val="FF0000"/>
                </a:solidFill>
              </a:rPr>
              <a:t>degeri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kaydediciye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gonderilir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da belli </a:t>
            </a:r>
            <a:r>
              <a:rPr lang="en-US" sz="1100" dirty="0" err="1" smtClean="0">
                <a:solidFill>
                  <a:srgbClr val="FF0000"/>
                </a:solidFill>
              </a:rPr>
              <a:t>ozellikleri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programlar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Tekli</a:t>
            </a:r>
            <a:r>
              <a:rPr lang="en-US" sz="1100" dirty="0" smtClean="0">
                <a:solidFill>
                  <a:srgbClr val="FF0000"/>
                </a:solidFill>
              </a:rPr>
              <a:t> transfer </a:t>
            </a:r>
            <a:r>
              <a:rPr lang="en-US" sz="1100" dirty="0" err="1" smtClean="0">
                <a:solidFill>
                  <a:srgbClr val="FF0000"/>
                </a:solidFill>
              </a:rPr>
              <a:t>var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mesela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zaten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sectorun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transferinin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tekli</a:t>
            </a:r>
            <a:r>
              <a:rPr lang="en-US" sz="1100" dirty="0" smtClean="0">
                <a:solidFill>
                  <a:srgbClr val="FF0000"/>
                </a:solidFill>
              </a:rPr>
              <a:t> transfer </a:t>
            </a:r>
            <a:r>
              <a:rPr lang="en-US" sz="1100" dirty="0" err="1" smtClean="0">
                <a:solidFill>
                  <a:srgbClr val="FF0000"/>
                </a:solidFill>
              </a:rPr>
              <a:t>oldugunu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soylemistik</a:t>
            </a:r>
            <a:r>
              <a:rPr lang="en-US" sz="1100" dirty="0" smtClean="0">
                <a:solidFill>
                  <a:srgbClr val="FF0000"/>
                </a:solidFill>
              </a:rPr>
              <a:t>.  Channel 2 </a:t>
            </a:r>
            <a:r>
              <a:rPr lang="en-US" sz="1100" dirty="0" err="1" smtClean="0">
                <a:solidFill>
                  <a:srgbClr val="FF0000"/>
                </a:solidFill>
              </a:rPr>
              <a:t>uzerinde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setlemeleri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yaptigimizi</a:t>
            </a:r>
            <a:r>
              <a:rPr lang="en-US" sz="1100" dirty="0" smtClean="0">
                <a:solidFill>
                  <a:srgbClr val="FF0000"/>
                </a:solidFill>
              </a:rPr>
              <a:t> da son 2 bit </a:t>
            </a:r>
            <a:r>
              <a:rPr lang="en-US" sz="1100" dirty="0" err="1" smtClean="0">
                <a:solidFill>
                  <a:srgbClr val="FF0000"/>
                </a:solidFill>
              </a:rPr>
              <a:t>ile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belirliyoruz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err="1" smtClean="0">
                <a:solidFill>
                  <a:srgbClr val="FF0000"/>
                </a:solidFill>
              </a:rPr>
              <a:t>Artik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sira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az</a:t>
            </a:r>
            <a:r>
              <a:rPr lang="en-US" sz="1100" dirty="0" smtClean="0">
                <a:solidFill>
                  <a:srgbClr val="FF0000"/>
                </a:solidFill>
              </a:rPr>
              <a:t> once </a:t>
            </a:r>
            <a:r>
              <a:rPr lang="en-US" sz="1100" dirty="0" err="1" smtClean="0">
                <a:solidFill>
                  <a:srgbClr val="FF0000"/>
                </a:solidFill>
              </a:rPr>
              <a:t>bahsettigimiz</a:t>
            </a:r>
            <a:r>
              <a:rPr lang="en-US" sz="1100" dirty="0" smtClean="0">
                <a:solidFill>
                  <a:srgbClr val="FF0000"/>
                </a:solidFill>
              </a:rPr>
              <a:t> 20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mutlak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uretilmesine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geliyor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sonraki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sayfada</a:t>
            </a:r>
            <a:r>
              <a:rPr lang="en-US" sz="1100" dirty="0">
                <a:solidFill>
                  <a:srgbClr val="FF0000"/>
                </a:solidFill>
              </a:rPr>
              <a:t>.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17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0" y="128200"/>
            <a:ext cx="6181725" cy="46577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324600" y="0"/>
            <a:ext cx="2667000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rgbClr val="FF0000"/>
                </a:solidFill>
              </a:rPr>
              <a:t>ES (16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segment </a:t>
            </a:r>
            <a:r>
              <a:rPr lang="en-US" sz="1100" dirty="0" err="1" smtClean="0">
                <a:solidFill>
                  <a:srgbClr val="FF0000"/>
                </a:solidFill>
              </a:rPr>
              <a:t>adresi</a:t>
            </a:r>
            <a:r>
              <a:rPr lang="en-US" sz="1100" dirty="0" smtClean="0">
                <a:solidFill>
                  <a:srgbClr val="FF0000"/>
                </a:solidFill>
              </a:rPr>
              <a:t>) </a:t>
            </a:r>
            <a:r>
              <a:rPr lang="en-US" sz="1100" dirty="0" err="1" smtClean="0">
                <a:solidFill>
                  <a:srgbClr val="FF0000"/>
                </a:solidFill>
              </a:rPr>
              <a:t>ax’e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kopyalaniyor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aslinda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yedegi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aliniyor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>
                <a:solidFill>
                  <a:srgbClr val="FF0000"/>
                </a:solidFill>
              </a:rPr>
              <a:t>Cl’ye</a:t>
            </a:r>
            <a:r>
              <a:rPr lang="en-US" sz="1100" dirty="0" smtClean="0">
                <a:solidFill>
                  <a:srgbClr val="FF0000"/>
                </a:solidFill>
              </a:rPr>
              <a:t> (cx </a:t>
            </a:r>
            <a:r>
              <a:rPr lang="en-US" sz="1100" dirty="0" err="1" smtClean="0">
                <a:solidFill>
                  <a:srgbClr val="FF0000"/>
                </a:solidFill>
              </a:rPr>
              <a:t>genel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amacli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anlamsiz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kismi</a:t>
            </a:r>
            <a:r>
              <a:rPr lang="en-US" sz="1100" dirty="0" smtClean="0">
                <a:solidFill>
                  <a:srgbClr val="FF0000"/>
                </a:solidFill>
              </a:rPr>
              <a:t> / low) 04 </a:t>
            </a:r>
            <a:r>
              <a:rPr lang="en-US" sz="1100" dirty="0" err="1" smtClean="0">
                <a:solidFill>
                  <a:srgbClr val="FF0000"/>
                </a:solidFill>
              </a:rPr>
              <a:t>degeri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yazildi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rgbClr val="FF0000"/>
                </a:solidFill>
              </a:rPr>
              <a:t>SHL = Shift Left, </a:t>
            </a:r>
            <a:r>
              <a:rPr lang="en-US" sz="1100" dirty="0" err="1" smtClean="0">
                <a:solidFill>
                  <a:srgbClr val="FF0000"/>
                </a:solidFill>
              </a:rPr>
              <a:t>ax’in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icerigini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cl’nin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icerigi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kadar</a:t>
            </a:r>
            <a:r>
              <a:rPr lang="en-US" sz="1100" dirty="0" smtClean="0">
                <a:solidFill>
                  <a:srgbClr val="FF0000"/>
                </a:solidFill>
              </a:rPr>
              <a:t> sola </a:t>
            </a:r>
            <a:r>
              <a:rPr lang="en-US" sz="1100" dirty="0" err="1" smtClean="0">
                <a:solidFill>
                  <a:srgbClr val="FF0000"/>
                </a:solidFill>
              </a:rPr>
              <a:t>kaydiriyor</a:t>
            </a:r>
            <a:r>
              <a:rPr lang="en-US" sz="1100" dirty="0" smtClean="0">
                <a:solidFill>
                  <a:srgbClr val="FF0000"/>
                </a:solidFill>
              </a:rPr>
              <a:t>. (4 bit sola </a:t>
            </a:r>
            <a:r>
              <a:rPr lang="en-US" sz="1100" dirty="0" err="1" smtClean="0">
                <a:solidFill>
                  <a:srgbClr val="FF0000"/>
                </a:solidFill>
              </a:rPr>
              <a:t>kaydiriyor</a:t>
            </a:r>
            <a:r>
              <a:rPr lang="en-US" sz="1100" dirty="0" smtClean="0">
                <a:solidFill>
                  <a:srgbClr val="FF0000"/>
                </a:solidFill>
              </a:rPr>
              <a:t>. Cl </a:t>
            </a:r>
            <a:r>
              <a:rPr lang="en-US" sz="1100" dirty="0" err="1" smtClean="0">
                <a:solidFill>
                  <a:srgbClr val="FF0000"/>
                </a:solidFill>
              </a:rPr>
              <a:t>icerigi</a:t>
            </a:r>
            <a:r>
              <a:rPr lang="en-US" sz="1100" dirty="0" smtClean="0">
                <a:solidFill>
                  <a:srgbClr val="FF0000"/>
                </a:solidFill>
              </a:rPr>
              <a:t> 4 bit </a:t>
            </a:r>
            <a:r>
              <a:rPr lang="en-US" sz="1100" dirty="0" err="1" smtClean="0">
                <a:solidFill>
                  <a:srgbClr val="FF0000"/>
                </a:solidFill>
              </a:rPr>
              <a:t>cunku</a:t>
            </a:r>
            <a:r>
              <a:rPr lang="en-US" sz="1100" dirty="0" smtClean="0">
                <a:solidFill>
                  <a:srgbClr val="FF0000"/>
                </a:solidFill>
              </a:rPr>
              <a:t>) </a:t>
            </a:r>
            <a:r>
              <a:rPr lang="en-US" sz="1100" dirty="0" err="1" smtClean="0">
                <a:solidFill>
                  <a:srgbClr val="FF0000"/>
                </a:solidFill>
              </a:rPr>
              <a:t>dolayisiyla</a:t>
            </a:r>
            <a:r>
              <a:rPr lang="en-US" sz="1100" dirty="0" smtClean="0">
                <a:solidFill>
                  <a:srgbClr val="FF0000"/>
                </a:solidFill>
              </a:rPr>
              <a:t> biz </a:t>
            </a:r>
            <a:r>
              <a:rPr lang="en-US" sz="1100" dirty="0" err="1" smtClean="0">
                <a:solidFill>
                  <a:srgbClr val="FF0000"/>
                </a:solidFill>
              </a:rPr>
              <a:t>su</a:t>
            </a:r>
            <a:r>
              <a:rPr lang="en-US" sz="1100" dirty="0" smtClean="0">
                <a:solidFill>
                  <a:srgbClr val="FF0000"/>
                </a:solidFill>
              </a:rPr>
              <a:t> an </a:t>
            </a:r>
            <a:r>
              <a:rPr lang="en-US" sz="1100" dirty="0" err="1" smtClean="0">
                <a:solidFill>
                  <a:srgbClr val="FF0000"/>
                </a:solidFill>
              </a:rPr>
              <a:t>artik</a:t>
            </a:r>
            <a:r>
              <a:rPr lang="en-US" sz="1100" dirty="0" smtClean="0">
                <a:solidFill>
                  <a:srgbClr val="FF0000"/>
                </a:solidFill>
              </a:rPr>
              <a:t> ax </a:t>
            </a:r>
            <a:r>
              <a:rPr lang="en-US" sz="1100" dirty="0" err="1" smtClean="0">
                <a:solidFill>
                  <a:srgbClr val="FF0000"/>
                </a:solidFill>
              </a:rPr>
              <a:t>ile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bx</a:t>
            </a:r>
            <a:r>
              <a:rPr lang="en-US" sz="1100" dirty="0" smtClean="0">
                <a:solidFill>
                  <a:srgbClr val="FF0000"/>
                </a:solidFill>
              </a:rPr>
              <a:t> offset </a:t>
            </a:r>
            <a:r>
              <a:rPr lang="en-US" sz="1100" dirty="0" err="1" smtClean="0">
                <a:solidFill>
                  <a:srgbClr val="FF0000"/>
                </a:solidFill>
              </a:rPr>
              <a:t>bilgisini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toplayabiliriz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rgbClr val="FF0000"/>
                </a:solidFill>
              </a:rPr>
              <a:t>ADD ax, </a:t>
            </a:r>
            <a:r>
              <a:rPr lang="en-US" sz="1100" dirty="0" err="1" smtClean="0">
                <a:solidFill>
                  <a:srgbClr val="FF0000"/>
                </a:solidFill>
              </a:rPr>
              <a:t>bx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ile</a:t>
            </a:r>
            <a:r>
              <a:rPr lang="en-US" sz="1100" dirty="0" smtClean="0">
                <a:solidFill>
                  <a:srgbClr val="FF0000"/>
                </a:solidFill>
              </a:rPr>
              <a:t> de </a:t>
            </a:r>
            <a:r>
              <a:rPr lang="en-US" sz="1100" dirty="0" err="1" smtClean="0">
                <a:solidFill>
                  <a:srgbClr val="FF0000"/>
                </a:solidFill>
              </a:rPr>
              <a:t>zaten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toplama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islemini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gerceklestiriyoruz</a:t>
            </a:r>
            <a:r>
              <a:rPr lang="en-US" sz="1100" dirty="0" smtClean="0">
                <a:solidFill>
                  <a:srgbClr val="FF0000"/>
                </a:solidFill>
              </a:rPr>
              <a:t>. Eger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toplama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sonucunda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elde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olusmussa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eldeyi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gidip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anlamli</a:t>
            </a:r>
            <a:r>
              <a:rPr lang="en-US" sz="1100" dirty="0" smtClean="0">
                <a:solidFill>
                  <a:srgbClr val="FF0000"/>
                </a:solidFill>
              </a:rPr>
              <a:t> 4 bite </a:t>
            </a:r>
            <a:r>
              <a:rPr lang="en-US" sz="1100" dirty="0" err="1" smtClean="0">
                <a:solidFill>
                  <a:srgbClr val="FF0000"/>
                </a:solidFill>
              </a:rPr>
              <a:t>ekleyecem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toplam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sonucunda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ortaya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cikan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yeni</a:t>
            </a:r>
            <a:r>
              <a:rPr lang="en-US" sz="1100" dirty="0" smtClean="0">
                <a:solidFill>
                  <a:srgbClr val="FF0000"/>
                </a:solidFill>
              </a:rPr>
              <a:t> 4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verim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benim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yeni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sayfa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kaydedicim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olacak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eger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elde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biti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yoksa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zaten</a:t>
            </a:r>
            <a:r>
              <a:rPr lang="en-US" sz="1100" dirty="0" smtClean="0">
                <a:solidFill>
                  <a:srgbClr val="FF0000"/>
                </a:solidFill>
              </a:rPr>
              <a:t> 4 bit direct </a:t>
            </a:r>
            <a:r>
              <a:rPr lang="en-US" sz="1100" dirty="0" err="1" smtClean="0">
                <a:solidFill>
                  <a:srgbClr val="FF0000"/>
                </a:solidFill>
              </a:rPr>
              <a:t>olarak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sayfa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gidecektir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tabiki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diger</a:t>
            </a:r>
            <a:r>
              <a:rPr lang="en-US" sz="1100" dirty="0" smtClean="0">
                <a:solidFill>
                  <a:srgbClr val="FF0000"/>
                </a:solidFill>
              </a:rPr>
              <a:t> 16 bit de ax </a:t>
            </a:r>
            <a:r>
              <a:rPr lang="en-US" sz="1100" dirty="0" err="1" smtClean="0">
                <a:solidFill>
                  <a:srgbClr val="FF0000"/>
                </a:solidFill>
              </a:rPr>
              <a:t>degeri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tutuluyor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deger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artik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adres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yazilacak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hazir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degerdir</a:t>
            </a:r>
            <a:r>
              <a:rPr lang="en-US" sz="1100" dirty="0" smtClean="0">
                <a:solidFill>
                  <a:srgbClr val="FF0000"/>
                </a:solidFill>
              </a:rPr>
              <a:t>. JC carry </a:t>
            </a:r>
            <a:r>
              <a:rPr lang="en-US" sz="1100" dirty="0" err="1" smtClean="0">
                <a:solidFill>
                  <a:srgbClr val="FF0000"/>
                </a:solidFill>
              </a:rPr>
              <a:t>eger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onceki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islemden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elde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cikmissa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no_carry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etiketini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atla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demek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oluyor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>
                <a:solidFill>
                  <a:srgbClr val="FF0000"/>
                </a:solidFill>
              </a:rPr>
              <a:t>Elde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olusmadigini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varsayip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gerceklesen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islemlere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bakalim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Bx</a:t>
            </a:r>
            <a:r>
              <a:rPr lang="en-US" sz="1100" dirty="0" smtClean="0">
                <a:solidFill>
                  <a:srgbClr val="FF0000"/>
                </a:solidFill>
              </a:rPr>
              <a:t> offset </a:t>
            </a:r>
            <a:r>
              <a:rPr lang="en-US" sz="1100" dirty="0" err="1" smtClean="0">
                <a:solidFill>
                  <a:srgbClr val="FF0000"/>
                </a:solidFill>
              </a:rPr>
              <a:t>icerisine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es’yi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yaziyoruz</a:t>
            </a:r>
            <a:r>
              <a:rPr lang="en-US" sz="1100" dirty="0" smtClean="0">
                <a:solidFill>
                  <a:srgbClr val="FF0000"/>
                </a:solidFill>
              </a:rPr>
              <a:t>. Offset </a:t>
            </a:r>
            <a:r>
              <a:rPr lang="en-US" sz="1100" dirty="0" err="1" smtClean="0">
                <a:solidFill>
                  <a:srgbClr val="FF0000"/>
                </a:solidFill>
              </a:rPr>
              <a:t>kayboluyor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burda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fakat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kaybolmasi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sorun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degil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cunku</a:t>
            </a:r>
            <a:r>
              <a:rPr lang="en-US" sz="1100" dirty="0" smtClean="0">
                <a:solidFill>
                  <a:srgbClr val="FF0000"/>
                </a:solidFill>
              </a:rPr>
              <a:t> biz offset </a:t>
            </a:r>
            <a:r>
              <a:rPr lang="en-US" sz="1100" dirty="0" err="1" smtClean="0">
                <a:solidFill>
                  <a:srgbClr val="FF0000"/>
                </a:solidFill>
              </a:rPr>
              <a:t>degerini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zaten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toplama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yaparken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kullandik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baska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yerde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kullanmayacagiz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artik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degeri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Cl’nin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icerisine</a:t>
            </a:r>
            <a:r>
              <a:rPr lang="en-US" sz="1100" dirty="0" smtClean="0">
                <a:solidFill>
                  <a:srgbClr val="FF0000"/>
                </a:solidFill>
              </a:rPr>
              <a:t> 04 </a:t>
            </a:r>
            <a:r>
              <a:rPr lang="en-US" sz="1100" dirty="0" err="1" smtClean="0">
                <a:solidFill>
                  <a:srgbClr val="FF0000"/>
                </a:solidFill>
              </a:rPr>
              <a:t>degerini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yaziyor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bh’nin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icerigini</a:t>
            </a:r>
            <a:r>
              <a:rPr lang="en-US" sz="1100" dirty="0" smtClean="0">
                <a:solidFill>
                  <a:srgbClr val="FF0000"/>
                </a:solidFill>
              </a:rPr>
              <a:t> 4 bit saga </a:t>
            </a:r>
            <a:r>
              <a:rPr lang="en-US" sz="1100" dirty="0" err="1" smtClean="0">
                <a:solidFill>
                  <a:srgbClr val="FF0000"/>
                </a:solidFill>
              </a:rPr>
              <a:t>kaydiriyor</a:t>
            </a:r>
            <a:r>
              <a:rPr lang="en-US" sz="1100" dirty="0" smtClean="0">
                <a:solidFill>
                  <a:srgbClr val="FF0000"/>
                </a:solidFill>
              </a:rPr>
              <a:t>. (SHR – Shift right) Segment </a:t>
            </a:r>
            <a:r>
              <a:rPr lang="en-US" sz="1100" dirty="0" err="1" smtClean="0">
                <a:solidFill>
                  <a:srgbClr val="FF0000"/>
                </a:solidFill>
              </a:rPr>
              <a:t>adresinin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anlamli</a:t>
            </a:r>
            <a:r>
              <a:rPr lang="en-US" sz="1100" dirty="0" smtClean="0">
                <a:solidFill>
                  <a:srgbClr val="FF0000"/>
                </a:solidFill>
              </a:rPr>
              <a:t> 4 </a:t>
            </a:r>
            <a:r>
              <a:rPr lang="en-US" sz="1100" dirty="0" err="1" smtClean="0">
                <a:solidFill>
                  <a:srgbClr val="FF0000"/>
                </a:solidFill>
              </a:rPr>
              <a:t>biti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var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bunu</a:t>
            </a:r>
            <a:r>
              <a:rPr lang="en-US" sz="1100" dirty="0" smtClean="0">
                <a:solidFill>
                  <a:srgbClr val="FF0000"/>
                </a:solidFill>
              </a:rPr>
              <a:t> ben direct </a:t>
            </a:r>
            <a:r>
              <a:rPr lang="en-US" sz="1100" dirty="0" err="1" smtClean="0">
                <a:solidFill>
                  <a:srgbClr val="FF0000"/>
                </a:solidFill>
              </a:rPr>
              <a:t>sayfa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icerigine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yazabilirim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Toplamadan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bir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elde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geldigini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carry’ye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atladigini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dusunursek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smtClean="0">
                <a:solidFill>
                  <a:srgbClr val="FF0000"/>
                </a:solidFill>
              </a:rPr>
              <a:t>Sol </a:t>
            </a:r>
            <a:r>
              <a:rPr lang="en-US" sz="1100" dirty="0" err="1" smtClean="0">
                <a:solidFill>
                  <a:srgbClr val="FF0000"/>
                </a:solidFill>
              </a:rPr>
              <a:t>yanda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rgbClr val="FF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90055" y="4785925"/>
            <a:ext cx="624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Ilk 3 </a:t>
            </a:r>
            <a:r>
              <a:rPr lang="en-US" sz="1000" dirty="0" err="1" smtClean="0">
                <a:solidFill>
                  <a:srgbClr val="FF0000"/>
                </a:solidFill>
              </a:rPr>
              <a:t>satir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elde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olmayandakiyle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ayni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tek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fark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ek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olarak</a:t>
            </a:r>
            <a:r>
              <a:rPr lang="en-US" sz="1000" dirty="0" smtClean="0">
                <a:solidFill>
                  <a:srgbClr val="FF0000"/>
                </a:solidFill>
              </a:rPr>
              <a:t> segment </a:t>
            </a:r>
            <a:r>
              <a:rPr lang="en-US" sz="1000" dirty="0" err="1" smtClean="0">
                <a:solidFill>
                  <a:srgbClr val="FF0000"/>
                </a:solidFill>
              </a:rPr>
              <a:t>adresinin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en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anlamli</a:t>
            </a:r>
            <a:r>
              <a:rPr lang="en-US" sz="1000" dirty="0" smtClean="0">
                <a:solidFill>
                  <a:srgbClr val="FF0000"/>
                </a:solidFill>
              </a:rPr>
              <a:t> 4 </a:t>
            </a:r>
            <a:r>
              <a:rPr lang="en-US" sz="1000" dirty="0" err="1" smtClean="0">
                <a:solidFill>
                  <a:srgbClr val="FF0000"/>
                </a:solidFill>
              </a:rPr>
              <a:t>bitine</a:t>
            </a:r>
            <a:r>
              <a:rPr lang="en-US" sz="1000" dirty="0" smtClean="0">
                <a:solidFill>
                  <a:srgbClr val="FF0000"/>
                </a:solidFill>
              </a:rPr>
              <a:t> 1 </a:t>
            </a:r>
            <a:r>
              <a:rPr lang="en-US" sz="1000" dirty="0" err="1" smtClean="0">
                <a:solidFill>
                  <a:srgbClr val="FF0000"/>
                </a:solidFill>
              </a:rPr>
              <a:t>elde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eklemektir</a:t>
            </a:r>
            <a:r>
              <a:rPr lang="en-US" sz="1000" dirty="0" smtClean="0">
                <a:solidFill>
                  <a:srgbClr val="FF0000"/>
                </a:solidFill>
              </a:rPr>
              <a:t>. ADC = Add with Carry. </a:t>
            </a:r>
            <a:r>
              <a:rPr lang="en-US" sz="1000" dirty="0" err="1" smtClean="0">
                <a:solidFill>
                  <a:srgbClr val="FF0000"/>
                </a:solidFill>
              </a:rPr>
              <a:t>Virgulun</a:t>
            </a:r>
            <a:r>
              <a:rPr lang="en-US" sz="1000" dirty="0" smtClean="0">
                <a:solidFill>
                  <a:srgbClr val="FF0000"/>
                </a:solidFill>
              </a:rPr>
              <a:t> sol </a:t>
            </a:r>
            <a:r>
              <a:rPr lang="en-US" sz="1000" dirty="0" err="1" smtClean="0">
                <a:solidFill>
                  <a:srgbClr val="FF0000"/>
                </a:solidFill>
              </a:rPr>
              <a:t>tarafi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ile</a:t>
            </a:r>
            <a:r>
              <a:rPr lang="en-US" sz="1000" dirty="0" smtClean="0">
                <a:solidFill>
                  <a:srgbClr val="FF0000"/>
                </a:solidFill>
              </a:rPr>
              <a:t> sag </a:t>
            </a:r>
            <a:r>
              <a:rPr lang="en-US" sz="1000" dirty="0" err="1" smtClean="0">
                <a:solidFill>
                  <a:srgbClr val="FF0000"/>
                </a:solidFill>
              </a:rPr>
              <a:t>tarafi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toplanir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ve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elde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biti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eklenir</a:t>
            </a:r>
            <a:r>
              <a:rPr lang="en-US" sz="1000" dirty="0" smtClean="0">
                <a:solidFill>
                  <a:srgbClr val="FF0000"/>
                </a:solidFill>
              </a:rPr>
              <a:t>. </a:t>
            </a:r>
            <a:r>
              <a:rPr lang="en-US" sz="1000" dirty="0" err="1" smtClean="0">
                <a:solidFill>
                  <a:srgbClr val="FF0000"/>
                </a:solidFill>
              </a:rPr>
              <a:t>Ikinci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kisim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ozellikle</a:t>
            </a:r>
            <a:r>
              <a:rPr lang="en-US" sz="1000" dirty="0" smtClean="0">
                <a:solidFill>
                  <a:srgbClr val="FF0000"/>
                </a:solidFill>
              </a:rPr>
              <a:t> 0 </a:t>
            </a:r>
            <a:r>
              <a:rPr lang="en-US" sz="1000" dirty="0" err="1" smtClean="0">
                <a:solidFill>
                  <a:srgbClr val="FF0000"/>
                </a:solidFill>
              </a:rPr>
              <a:t>secilmis</a:t>
            </a:r>
            <a:r>
              <a:rPr lang="en-US" sz="1000" dirty="0" smtClean="0">
                <a:solidFill>
                  <a:srgbClr val="FF0000"/>
                </a:solidFill>
              </a:rPr>
              <a:t>. </a:t>
            </a:r>
            <a:r>
              <a:rPr lang="en-US" sz="1000" dirty="0" err="1" smtClean="0">
                <a:solidFill>
                  <a:srgbClr val="FF0000"/>
                </a:solidFill>
              </a:rPr>
              <a:t>Nihayetinde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bu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bh’ye</a:t>
            </a:r>
            <a:r>
              <a:rPr lang="en-US" sz="1000" dirty="0" smtClean="0">
                <a:solidFill>
                  <a:srgbClr val="FF0000"/>
                </a:solidFill>
              </a:rPr>
              <a:t> 1 </a:t>
            </a:r>
            <a:r>
              <a:rPr lang="en-US" sz="1000" dirty="0" err="1" smtClean="0">
                <a:solidFill>
                  <a:srgbClr val="FF0000"/>
                </a:solidFill>
              </a:rPr>
              <a:t>ekler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ve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nihayi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sonuc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yine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bh’nin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icinde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tutulur</a:t>
            </a:r>
            <a:r>
              <a:rPr lang="en-US" sz="1000" dirty="0" smtClean="0">
                <a:solidFill>
                  <a:srgbClr val="FF0000"/>
                </a:solidFill>
              </a:rPr>
              <a:t>. </a:t>
            </a:r>
            <a:r>
              <a:rPr lang="en-US" sz="1000" dirty="0" err="1" smtClean="0">
                <a:solidFill>
                  <a:srgbClr val="FF0000"/>
                </a:solidFill>
              </a:rPr>
              <a:t>Iki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durumda</a:t>
            </a:r>
            <a:r>
              <a:rPr lang="en-US" sz="1000" dirty="0" smtClean="0">
                <a:solidFill>
                  <a:srgbClr val="FF0000"/>
                </a:solidFill>
              </a:rPr>
              <a:t> da </a:t>
            </a:r>
            <a:r>
              <a:rPr lang="en-US" sz="1000" dirty="0" err="1" smtClean="0">
                <a:solidFill>
                  <a:srgbClr val="FF0000"/>
                </a:solidFill>
              </a:rPr>
              <a:t>sayfa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kaydedicisine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yazilacak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olan</a:t>
            </a:r>
            <a:r>
              <a:rPr lang="en-US" sz="1000" dirty="0" smtClean="0">
                <a:solidFill>
                  <a:srgbClr val="FF0000"/>
                </a:solidFill>
              </a:rPr>
              <a:t> 4 bit </a:t>
            </a:r>
            <a:r>
              <a:rPr lang="en-US" sz="1000" dirty="0" err="1" smtClean="0">
                <a:solidFill>
                  <a:srgbClr val="FF0000"/>
                </a:solidFill>
              </a:rPr>
              <a:t>bh’nin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icerisinde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bulunur</a:t>
            </a:r>
            <a:r>
              <a:rPr lang="en-US" sz="1000" dirty="0" smtClean="0">
                <a:solidFill>
                  <a:srgbClr val="FF0000"/>
                </a:solidFill>
              </a:rPr>
              <a:t>. JMP jump </a:t>
            </a:r>
            <a:r>
              <a:rPr lang="en-US" sz="1000" dirty="0" err="1" smtClean="0">
                <a:solidFill>
                  <a:srgbClr val="FF0000"/>
                </a:solidFill>
              </a:rPr>
              <a:t>yapar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atlar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yani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siradaki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kodlari</a:t>
            </a:r>
            <a:r>
              <a:rPr lang="en-US" sz="1000" dirty="0" smtClean="0">
                <a:solidFill>
                  <a:srgbClr val="FF0000"/>
                </a:solidFill>
              </a:rPr>
              <a:t>. </a:t>
            </a:r>
            <a:r>
              <a:rPr lang="en-US" sz="1000" dirty="0" err="1" smtClean="0">
                <a:solidFill>
                  <a:srgbClr val="FF0000"/>
                </a:solidFill>
              </a:rPr>
              <a:t>Artik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verilerin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yazilacagi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mutlak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adresimizi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elde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ettik</a:t>
            </a:r>
            <a:r>
              <a:rPr lang="en-US" sz="1000" dirty="0" smtClean="0">
                <a:solidFill>
                  <a:srgbClr val="FF0000"/>
                </a:solidFill>
              </a:rPr>
              <a:t>. </a:t>
            </a:r>
            <a:r>
              <a:rPr lang="en-US" sz="1000" dirty="0" err="1" smtClean="0">
                <a:solidFill>
                  <a:srgbClr val="FF0000"/>
                </a:solidFill>
              </a:rPr>
              <a:t>Simdi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gidip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bunu</a:t>
            </a:r>
            <a:r>
              <a:rPr lang="en-US" sz="1000" dirty="0" smtClean="0">
                <a:solidFill>
                  <a:srgbClr val="FF0000"/>
                </a:solidFill>
              </a:rPr>
              <a:t> channel 2’nin </a:t>
            </a:r>
            <a:r>
              <a:rPr lang="en-US" sz="1000" dirty="0" err="1" smtClean="0">
                <a:solidFill>
                  <a:srgbClr val="FF0000"/>
                </a:solidFill>
              </a:rPr>
              <a:t>registerlarina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programlayacagiz</a:t>
            </a:r>
            <a:r>
              <a:rPr lang="en-US" sz="10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rgbClr val="FF0000"/>
                </a:solidFill>
              </a:rPr>
              <a:t>OUT 0c, al </a:t>
            </a:r>
            <a:r>
              <a:rPr lang="en-US" sz="1000" dirty="0" err="1" smtClean="0">
                <a:solidFill>
                  <a:srgbClr val="FF0000"/>
                </a:solidFill>
              </a:rPr>
              <a:t>ile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slave’e</a:t>
            </a:r>
            <a:r>
              <a:rPr lang="en-US" sz="1000" dirty="0" smtClean="0">
                <a:solidFill>
                  <a:srgbClr val="FF0000"/>
                </a:solidFill>
              </a:rPr>
              <a:t> reset flip-flop flop </a:t>
            </a:r>
            <a:r>
              <a:rPr lang="en-US" sz="1000" dirty="0" err="1" smtClean="0">
                <a:solidFill>
                  <a:srgbClr val="FF0000"/>
                </a:solidFill>
              </a:rPr>
              <a:t>gonderiyorum</a:t>
            </a:r>
            <a:r>
              <a:rPr lang="en-US" sz="10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rgbClr val="FF0000"/>
                </a:solidFill>
              </a:rPr>
              <a:t>OUT 04, al </a:t>
            </a:r>
            <a:r>
              <a:rPr lang="en-US" sz="1000" dirty="0" err="1" smtClean="0">
                <a:solidFill>
                  <a:srgbClr val="FF0000"/>
                </a:solidFill>
              </a:rPr>
              <a:t>ile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kanal</a:t>
            </a:r>
            <a:r>
              <a:rPr lang="en-US" sz="1000" dirty="0" smtClean="0">
                <a:solidFill>
                  <a:srgbClr val="FF0000"/>
                </a:solidFill>
              </a:rPr>
              <a:t> 2’nin </a:t>
            </a:r>
            <a:r>
              <a:rPr lang="en-US" sz="1000" dirty="0" err="1" smtClean="0">
                <a:solidFill>
                  <a:srgbClr val="FF0000"/>
                </a:solidFill>
              </a:rPr>
              <a:t>adres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kaydedicisine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al’yi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yani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ax’in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anlamsiz</a:t>
            </a:r>
            <a:r>
              <a:rPr lang="en-US" sz="1000" dirty="0" smtClean="0">
                <a:solidFill>
                  <a:srgbClr val="FF0000"/>
                </a:solidFill>
              </a:rPr>
              <a:t> 8 </a:t>
            </a:r>
            <a:r>
              <a:rPr lang="en-US" sz="1000" dirty="0" err="1" smtClean="0">
                <a:solidFill>
                  <a:srgbClr val="FF0000"/>
                </a:solidFill>
              </a:rPr>
              <a:t>bitini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yaziyor</a:t>
            </a:r>
            <a:r>
              <a:rPr lang="en-US" sz="10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rgbClr val="FF0000"/>
                </a:solidFill>
              </a:rPr>
              <a:t>MOV al, ah </a:t>
            </a:r>
            <a:r>
              <a:rPr lang="en-US" sz="1000" dirty="0" err="1" smtClean="0">
                <a:solidFill>
                  <a:srgbClr val="FF0000"/>
                </a:solidFill>
              </a:rPr>
              <a:t>ile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ah’nin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icerigi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al’nin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ustune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yaziliyor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bunun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yapilmasinin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tek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izahi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onceki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yapilan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ise</a:t>
            </a:r>
            <a:r>
              <a:rPr lang="en-US" sz="1000" dirty="0" smtClean="0">
                <a:solidFill>
                  <a:srgbClr val="FF0000"/>
                </a:solidFill>
              </a:rPr>
              <a:t> zaman </a:t>
            </a:r>
            <a:r>
              <a:rPr lang="en-US" sz="1000" dirty="0" err="1" smtClean="0">
                <a:solidFill>
                  <a:srgbClr val="FF0000"/>
                </a:solidFill>
              </a:rPr>
              <a:t>taninmasi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denebilir</a:t>
            </a:r>
            <a:r>
              <a:rPr lang="en-US" sz="10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rgbClr val="FF0000"/>
                </a:solidFill>
              </a:rPr>
              <a:t>OUT 04h, al </a:t>
            </a:r>
            <a:r>
              <a:rPr lang="en-US" sz="1000" dirty="0" err="1" smtClean="0">
                <a:solidFill>
                  <a:srgbClr val="FF0000"/>
                </a:solidFill>
              </a:rPr>
              <a:t>ile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bu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sefer</a:t>
            </a:r>
            <a:r>
              <a:rPr lang="en-US" sz="1000" dirty="0" smtClean="0">
                <a:solidFill>
                  <a:srgbClr val="FF0000"/>
                </a:solidFill>
              </a:rPr>
              <a:t> de </a:t>
            </a:r>
            <a:r>
              <a:rPr lang="en-US" sz="1000" dirty="0" err="1" smtClean="0">
                <a:solidFill>
                  <a:srgbClr val="FF0000"/>
                </a:solidFill>
              </a:rPr>
              <a:t>az</a:t>
            </a:r>
            <a:r>
              <a:rPr lang="en-US" sz="1000" dirty="0" smtClean="0">
                <a:solidFill>
                  <a:srgbClr val="FF0000"/>
                </a:solidFill>
              </a:rPr>
              <a:t> once </a:t>
            </a:r>
            <a:r>
              <a:rPr lang="en-US" sz="1000" dirty="0" err="1" smtClean="0">
                <a:solidFill>
                  <a:srgbClr val="FF0000"/>
                </a:solidFill>
              </a:rPr>
              <a:t>al’nin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uzerine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yazdigimiz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aslinda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ax’in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anlamli</a:t>
            </a:r>
            <a:r>
              <a:rPr lang="en-US" sz="1000" dirty="0" smtClean="0">
                <a:solidFill>
                  <a:srgbClr val="FF0000"/>
                </a:solidFill>
              </a:rPr>
              <a:t> 8 </a:t>
            </a:r>
            <a:r>
              <a:rPr lang="en-US" sz="1000" dirty="0" err="1" smtClean="0">
                <a:solidFill>
                  <a:srgbClr val="FF0000"/>
                </a:solidFill>
              </a:rPr>
              <a:t>bitini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adres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kaydedicisine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gonderiyoruz</a:t>
            </a:r>
            <a:r>
              <a:rPr lang="en-US" sz="1000" dirty="0" smtClean="0">
                <a:solidFill>
                  <a:srgbClr val="FF0000"/>
                </a:solidFill>
              </a:rPr>
              <a:t>. Bu </a:t>
            </a:r>
            <a:r>
              <a:rPr lang="en-US" sz="1000" dirty="0" err="1" smtClean="0">
                <a:solidFill>
                  <a:srgbClr val="FF0000"/>
                </a:solidFill>
              </a:rPr>
              <a:t>sekilde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adres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kaydedicisi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tamamen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programlanmis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oldu</a:t>
            </a:r>
            <a:r>
              <a:rPr lang="en-US" sz="10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 err="1" smtClean="0">
                <a:solidFill>
                  <a:srgbClr val="FF0000"/>
                </a:solidFill>
              </a:rPr>
              <a:t>Al’nin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icine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bh’yi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yaziyoruz</a:t>
            </a:r>
            <a:r>
              <a:rPr lang="en-US" sz="1000" dirty="0" smtClean="0">
                <a:solidFill>
                  <a:srgbClr val="FF0000"/>
                </a:solidFill>
              </a:rPr>
              <a:t>. </a:t>
            </a:r>
            <a:r>
              <a:rPr lang="en-US" sz="1000" dirty="0" err="1" smtClean="0">
                <a:solidFill>
                  <a:srgbClr val="FF0000"/>
                </a:solidFill>
              </a:rPr>
              <a:t>Bh</a:t>
            </a:r>
            <a:r>
              <a:rPr lang="en-US" sz="1000" dirty="0" smtClean="0">
                <a:solidFill>
                  <a:srgbClr val="FF0000"/>
                </a:solidFill>
              </a:rPr>
              <a:t> = </a:t>
            </a:r>
            <a:r>
              <a:rPr lang="en-US" sz="1000" dirty="0" err="1" smtClean="0">
                <a:solidFill>
                  <a:srgbClr val="FF0000"/>
                </a:solidFill>
              </a:rPr>
              <a:t>sayfa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kaydedicisine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yazilacak</a:t>
            </a:r>
            <a:r>
              <a:rPr lang="en-US" sz="1000" dirty="0" smtClean="0">
                <a:solidFill>
                  <a:srgbClr val="FF0000"/>
                </a:solidFill>
              </a:rPr>
              <a:t> 4 bit (0000 PPPP).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rgbClr val="FF0000"/>
                </a:solidFill>
              </a:rPr>
              <a:t>OUT 81, </a:t>
            </a:r>
            <a:r>
              <a:rPr lang="en-US" sz="1000" dirty="0" err="1" smtClean="0">
                <a:solidFill>
                  <a:srgbClr val="FF0000"/>
                </a:solidFill>
              </a:rPr>
              <a:t>bh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ile</a:t>
            </a:r>
            <a:r>
              <a:rPr lang="en-US" sz="1000" dirty="0" smtClean="0">
                <a:solidFill>
                  <a:srgbClr val="FF0000"/>
                </a:solidFill>
              </a:rPr>
              <a:t> de </a:t>
            </a:r>
            <a:r>
              <a:rPr lang="en-US" sz="1000" dirty="0" err="1" smtClean="0">
                <a:solidFill>
                  <a:srgbClr val="FF0000"/>
                </a:solidFill>
              </a:rPr>
              <a:t>kanal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ikinin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sayfa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kaydedicisine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bh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degerini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yaziyoruz</a:t>
            </a:r>
            <a:r>
              <a:rPr lang="en-US" sz="10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96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6255"/>
            <a:ext cx="6353175" cy="219075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295400" y="2667000"/>
            <a:ext cx="624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Simdi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artik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sayac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programlayacagiz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Tabiki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sayac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icerigine</a:t>
            </a:r>
            <a:r>
              <a:rPr lang="en-US" sz="1100" dirty="0" smtClean="0">
                <a:solidFill>
                  <a:srgbClr val="FF0000"/>
                </a:solidFill>
              </a:rPr>
              <a:t> ne </a:t>
            </a:r>
            <a:r>
              <a:rPr lang="en-US" sz="1100" dirty="0" err="1" smtClean="0">
                <a:solidFill>
                  <a:srgbClr val="FF0000"/>
                </a:solidFill>
              </a:rPr>
              <a:t>yazilacak</a:t>
            </a:r>
            <a:r>
              <a:rPr lang="en-US" sz="1100" dirty="0" smtClean="0">
                <a:solidFill>
                  <a:srgbClr val="FF0000"/>
                </a:solidFill>
              </a:rPr>
              <a:t>? 512 byte transfer </a:t>
            </a:r>
            <a:r>
              <a:rPr lang="en-US" sz="1100" dirty="0" err="1" smtClean="0">
                <a:solidFill>
                  <a:srgbClr val="FF0000"/>
                </a:solidFill>
              </a:rPr>
              <a:t>gerceklesecegi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</a:t>
            </a:r>
            <a:r>
              <a:rPr lang="en-US" sz="1100" dirty="0" smtClean="0">
                <a:solidFill>
                  <a:srgbClr val="FF0000"/>
                </a:solidFill>
              </a:rPr>
              <a:t> 511 </a:t>
            </a:r>
            <a:r>
              <a:rPr lang="en-US" sz="1100" dirty="0" err="1" smtClean="0">
                <a:solidFill>
                  <a:srgbClr val="FF0000"/>
                </a:solidFill>
              </a:rPr>
              <a:t>yazilacak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sz="11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rgbClr val="FF0000"/>
                </a:solidFill>
              </a:rPr>
              <a:t>OUT 0ch, al </a:t>
            </a:r>
            <a:r>
              <a:rPr lang="en-US" sz="1100" dirty="0" err="1" smtClean="0">
                <a:solidFill>
                  <a:srgbClr val="FF0000"/>
                </a:solidFill>
              </a:rPr>
              <a:t>ile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slave’e</a:t>
            </a:r>
            <a:r>
              <a:rPr lang="en-US" sz="1100" dirty="0" smtClean="0">
                <a:solidFill>
                  <a:srgbClr val="FF0000"/>
                </a:solidFill>
              </a:rPr>
              <a:t> reset flip-flop </a:t>
            </a:r>
            <a:r>
              <a:rPr lang="en-US" sz="1100" dirty="0" err="1" smtClean="0">
                <a:solidFill>
                  <a:srgbClr val="FF0000"/>
                </a:solidFill>
              </a:rPr>
              <a:t>gonderiyoruz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Sayfa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yazarken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resetlemeye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gerek</a:t>
            </a:r>
            <a:r>
              <a:rPr lang="en-US" sz="1100" dirty="0" smtClean="0">
                <a:solidFill>
                  <a:srgbClr val="FF0000"/>
                </a:solidFill>
              </a:rPr>
              <a:t> yok </a:t>
            </a:r>
            <a:r>
              <a:rPr lang="en-US" sz="1100" dirty="0" err="1" smtClean="0">
                <a:solidFill>
                  <a:srgbClr val="FF0000"/>
                </a:solidFill>
              </a:rPr>
              <a:t>bunu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sadece</a:t>
            </a:r>
            <a:r>
              <a:rPr lang="en-US" sz="1100" dirty="0" smtClean="0">
                <a:solidFill>
                  <a:srgbClr val="FF0000"/>
                </a:solidFill>
              </a:rPr>
              <a:t> 16 </a:t>
            </a:r>
            <a:r>
              <a:rPr lang="en-US" sz="1100" dirty="0" err="1" smtClean="0">
                <a:solidFill>
                  <a:srgbClr val="FF0000"/>
                </a:solidFill>
              </a:rPr>
              <a:t>bitlik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registerlar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icin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yapiyoruz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rgbClr val="FF0000"/>
                </a:solidFill>
              </a:rPr>
              <a:t>OUT 05h, </a:t>
            </a:r>
            <a:r>
              <a:rPr lang="en-US" sz="1100" dirty="0" err="1" smtClean="0">
                <a:solidFill>
                  <a:srgbClr val="FF0000"/>
                </a:solidFill>
              </a:rPr>
              <a:t>ffh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ile</a:t>
            </a:r>
            <a:r>
              <a:rPr lang="en-US" sz="1100" dirty="0" smtClean="0">
                <a:solidFill>
                  <a:srgbClr val="FF0000"/>
                </a:solidFill>
              </a:rPr>
              <a:t> once 511 byte </a:t>
            </a:r>
            <a:r>
              <a:rPr lang="en-US" sz="1100" dirty="0" err="1" smtClean="0">
                <a:solidFill>
                  <a:srgbClr val="FF0000"/>
                </a:solidFill>
              </a:rPr>
              <a:t>degerinin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hexa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karsiliginin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anlamsiz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kismini</a:t>
            </a:r>
            <a:r>
              <a:rPr lang="en-US" sz="1100" dirty="0" smtClean="0">
                <a:solidFill>
                  <a:srgbClr val="FF0000"/>
                </a:solidFill>
              </a:rPr>
              <a:t> channel 2’nin </a:t>
            </a:r>
            <a:r>
              <a:rPr lang="en-US" sz="1100" dirty="0" err="1" smtClean="0">
                <a:solidFill>
                  <a:srgbClr val="FF0000"/>
                </a:solidFill>
              </a:rPr>
              <a:t>sayac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gonderiyoruz</a:t>
            </a:r>
            <a:r>
              <a:rPr lang="en-US" sz="1100" dirty="0" smtClean="0">
                <a:solidFill>
                  <a:srgbClr val="FF0000"/>
                </a:solidFill>
              </a:rPr>
              <a:t>. (511 = 01ff)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FF0000"/>
                </a:solidFill>
              </a:rPr>
              <a:t>OUT 05h, </a:t>
            </a:r>
            <a:r>
              <a:rPr lang="en-US" sz="1100" dirty="0" smtClean="0">
                <a:solidFill>
                  <a:srgbClr val="FF0000"/>
                </a:solidFill>
              </a:rPr>
              <a:t>01h </a:t>
            </a:r>
            <a:r>
              <a:rPr lang="en-US" sz="1100" dirty="0" err="1" smtClean="0">
                <a:solidFill>
                  <a:srgbClr val="FF0000"/>
                </a:solidFill>
              </a:rPr>
              <a:t>ile</a:t>
            </a:r>
            <a:r>
              <a:rPr lang="en-US" sz="1100" dirty="0" smtClean="0">
                <a:solidFill>
                  <a:srgbClr val="FF0000"/>
                </a:solidFill>
              </a:rPr>
              <a:t> 511’in </a:t>
            </a:r>
            <a:r>
              <a:rPr lang="en-US" sz="1100" dirty="0" err="1" smtClean="0">
                <a:solidFill>
                  <a:srgbClr val="FF0000"/>
                </a:solidFill>
              </a:rPr>
              <a:t>anlamli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yarisi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sayac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gonderiliyor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 err="1" smtClean="0">
                <a:solidFill>
                  <a:srgbClr val="FF0000"/>
                </a:solidFill>
              </a:rPr>
              <a:t>Boylelikle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sayac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kaydedicisini</a:t>
            </a:r>
            <a:r>
              <a:rPr lang="en-US" sz="1100" dirty="0" smtClean="0">
                <a:solidFill>
                  <a:srgbClr val="FF0000"/>
                </a:solidFill>
              </a:rPr>
              <a:t> de </a:t>
            </a:r>
            <a:r>
              <a:rPr lang="en-US" sz="1100" dirty="0" err="1" smtClean="0">
                <a:solidFill>
                  <a:srgbClr val="FF0000"/>
                </a:solidFill>
              </a:rPr>
              <a:t>programlamis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oluyoruz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>
                <a:solidFill>
                  <a:srgbClr val="FF0000"/>
                </a:solidFill>
              </a:rPr>
              <a:t>Simdi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basta</a:t>
            </a:r>
            <a:r>
              <a:rPr lang="en-US" sz="1100" dirty="0" smtClean="0">
                <a:solidFill>
                  <a:srgbClr val="FF0000"/>
                </a:solidFill>
              </a:rPr>
              <a:t> disable </a:t>
            </a:r>
            <a:r>
              <a:rPr lang="en-US" sz="1100" dirty="0" err="1" smtClean="0">
                <a:solidFill>
                  <a:srgbClr val="FF0000"/>
                </a:solidFill>
              </a:rPr>
              <a:t>ettigimiz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kanalimizi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tekrar</a:t>
            </a:r>
            <a:r>
              <a:rPr lang="en-US" sz="1100" dirty="0" smtClean="0">
                <a:solidFill>
                  <a:srgbClr val="FF0000"/>
                </a:solidFill>
              </a:rPr>
              <a:t> enable </a:t>
            </a:r>
            <a:r>
              <a:rPr lang="en-US" sz="1100" dirty="0" err="1" smtClean="0">
                <a:solidFill>
                  <a:srgbClr val="FF0000"/>
                </a:solidFill>
              </a:rPr>
              <a:t>edecegiz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fakat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bunu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maske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kaydedicisiyle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farkli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dusunmemiz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gerektigini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soylemistik</a:t>
            </a:r>
            <a:r>
              <a:rPr lang="en-US" sz="1100" dirty="0" smtClean="0">
                <a:solidFill>
                  <a:srgbClr val="FF0000"/>
                </a:solidFill>
              </a:rPr>
              <a:t>. Bu </a:t>
            </a:r>
            <a:r>
              <a:rPr lang="en-US" sz="1100" dirty="0" err="1" smtClean="0">
                <a:solidFill>
                  <a:srgbClr val="FF0000"/>
                </a:solidFill>
              </a:rPr>
              <a:t>yuzden</a:t>
            </a:r>
            <a:r>
              <a:rPr lang="en-US" sz="1100" dirty="0" smtClean="0">
                <a:solidFill>
                  <a:srgbClr val="FF0000"/>
                </a:solidFill>
              </a:rPr>
              <a:t> OUT 08h, 10h </a:t>
            </a:r>
            <a:r>
              <a:rPr lang="en-US" sz="1100" dirty="0" err="1" smtClean="0">
                <a:solidFill>
                  <a:srgbClr val="FF0000"/>
                </a:solidFill>
              </a:rPr>
              <a:t>ile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kanali</a:t>
            </a:r>
            <a:r>
              <a:rPr lang="en-US" sz="1100" dirty="0" smtClean="0">
                <a:solidFill>
                  <a:srgbClr val="FF0000"/>
                </a:solidFill>
              </a:rPr>
              <a:t> enable </a:t>
            </a:r>
            <a:r>
              <a:rPr lang="en-US" sz="1100" dirty="0" err="1" smtClean="0">
                <a:solidFill>
                  <a:srgbClr val="FF0000"/>
                </a:solidFill>
              </a:rPr>
              <a:t>ediyoruz</a:t>
            </a:r>
            <a:r>
              <a:rPr lang="en-US" sz="1100" dirty="0" smtClean="0">
                <a:solidFill>
                  <a:srgbClr val="FF0000"/>
                </a:solidFill>
              </a:rPr>
              <a:t>. (</a:t>
            </a:r>
            <a:r>
              <a:rPr lang="en-US" sz="1100" dirty="0" err="1" smtClean="0">
                <a:solidFill>
                  <a:srgbClr val="FF0000"/>
                </a:solidFill>
              </a:rPr>
              <a:t>Sadece</a:t>
            </a:r>
            <a:r>
              <a:rPr lang="en-US" sz="1100" dirty="0" smtClean="0">
                <a:solidFill>
                  <a:srgbClr val="FF0000"/>
                </a:solidFill>
              </a:rPr>
              <a:t> COND </a:t>
            </a:r>
            <a:r>
              <a:rPr lang="en-US" sz="1100" dirty="0" err="1" smtClean="0">
                <a:solidFill>
                  <a:srgbClr val="FF0000"/>
                </a:solidFill>
              </a:rPr>
              <a:t>biti</a:t>
            </a:r>
            <a:r>
              <a:rPr lang="en-US" sz="1100" dirty="0" smtClean="0">
                <a:solidFill>
                  <a:srgbClr val="FF0000"/>
                </a:solidFill>
              </a:rPr>
              <a:t> 1’di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basta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simdi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onu</a:t>
            </a:r>
            <a:r>
              <a:rPr lang="en-US" sz="1100" dirty="0" smtClean="0">
                <a:solidFill>
                  <a:srgbClr val="FF0000"/>
                </a:solidFill>
              </a:rPr>
              <a:t> 0 </a:t>
            </a:r>
            <a:r>
              <a:rPr lang="en-US" sz="1100" dirty="0" err="1" smtClean="0">
                <a:solidFill>
                  <a:srgbClr val="FF0000"/>
                </a:solidFill>
              </a:rPr>
              <a:t>yapiyoruz</a:t>
            </a:r>
            <a:r>
              <a:rPr lang="en-US" sz="1100" dirty="0" smtClean="0">
                <a:solidFill>
                  <a:srgbClr val="FF0000"/>
                </a:solidFill>
              </a:rPr>
              <a:t>). 08 </a:t>
            </a:r>
            <a:r>
              <a:rPr lang="en-US" sz="1100" dirty="0" err="1" smtClean="0">
                <a:solidFill>
                  <a:srgbClr val="FF0000"/>
                </a:solidFill>
              </a:rPr>
              <a:t>komut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</a:t>
            </a:r>
            <a:r>
              <a:rPr lang="en-US" sz="1100" dirty="0" smtClean="0">
                <a:solidFill>
                  <a:srgbClr val="FF0000"/>
                </a:solidFill>
              </a:rPr>
              <a:t>. Enable disable </a:t>
            </a:r>
            <a:r>
              <a:rPr lang="en-US" sz="1100" dirty="0" err="1" smtClean="0">
                <a:solidFill>
                  <a:srgbClr val="FF0000"/>
                </a:solidFill>
              </a:rPr>
              <a:t>islemi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maskelemesi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uzerinden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yapilmiyor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enable disable </a:t>
            </a:r>
            <a:r>
              <a:rPr lang="en-US" sz="1100" dirty="0" err="1" smtClean="0">
                <a:solidFill>
                  <a:srgbClr val="FF0000"/>
                </a:solidFill>
              </a:rPr>
              <a:t>etmeyi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kanallari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maskeliyor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veya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kaldiriyor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demek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degil</a:t>
            </a:r>
            <a:r>
              <a:rPr lang="en-US" sz="1100" dirty="0" smtClean="0">
                <a:solidFill>
                  <a:srgbClr val="FF0000"/>
                </a:solidFill>
              </a:rPr>
              <a:t> !!!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rgbClr val="FF0000"/>
                </a:solidFill>
              </a:rPr>
              <a:t>Bu </a:t>
            </a:r>
            <a:r>
              <a:rPr lang="en-US" sz="1100" dirty="0" err="1" smtClean="0">
                <a:solidFill>
                  <a:srgbClr val="FF0000"/>
                </a:solidFill>
              </a:rPr>
              <a:t>islemden</a:t>
            </a:r>
            <a:r>
              <a:rPr lang="en-US" sz="1100" dirty="0" smtClean="0">
                <a:solidFill>
                  <a:srgbClr val="FF0000"/>
                </a:solidFill>
              </a:rPr>
              <a:t> once </a:t>
            </a:r>
            <a:r>
              <a:rPr lang="en-US" sz="1100" dirty="0" err="1" smtClean="0">
                <a:solidFill>
                  <a:srgbClr val="FF0000"/>
                </a:solidFill>
              </a:rPr>
              <a:t>ise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ikinin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maskelenip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maskelenmediginden</a:t>
            </a:r>
            <a:r>
              <a:rPr lang="en-US" sz="1100" dirty="0" smtClean="0">
                <a:solidFill>
                  <a:srgbClr val="FF0000"/>
                </a:solidFill>
              </a:rPr>
              <a:t> de </a:t>
            </a:r>
            <a:r>
              <a:rPr lang="en-US" sz="1100" dirty="0" err="1" smtClean="0">
                <a:solidFill>
                  <a:srgbClr val="FF0000"/>
                </a:solidFill>
              </a:rPr>
              <a:t>emin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olmak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istiyor</a:t>
            </a:r>
            <a:r>
              <a:rPr lang="en-US" sz="1100" dirty="0" smtClean="0">
                <a:solidFill>
                  <a:srgbClr val="FF0000"/>
                </a:solidFill>
              </a:rPr>
              <a:t>. 2 </a:t>
            </a:r>
            <a:r>
              <a:rPr lang="en-US" sz="1100" dirty="0" err="1" smtClean="0">
                <a:solidFill>
                  <a:srgbClr val="FF0000"/>
                </a:solidFill>
              </a:rPr>
              <a:t>sini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ayri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mekanizma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olarak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dusunun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ve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sekilde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yapin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Ilk </a:t>
            </a:r>
            <a:r>
              <a:rPr lang="en-US" sz="1100" dirty="0" err="1" smtClean="0">
                <a:solidFill>
                  <a:srgbClr val="FF0000"/>
                </a:solidFill>
              </a:rPr>
              <a:t>gonderdigimiz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komutta</a:t>
            </a:r>
            <a:r>
              <a:rPr lang="en-US" sz="1100" dirty="0" smtClean="0">
                <a:solidFill>
                  <a:srgbClr val="FF0000"/>
                </a:solidFill>
              </a:rPr>
              <a:t> tum </a:t>
            </a:r>
            <a:r>
              <a:rPr lang="en-US" sz="1100" dirty="0" err="1" smtClean="0">
                <a:solidFill>
                  <a:srgbClr val="FF0000"/>
                </a:solidFill>
              </a:rPr>
              <a:t>kanallari</a:t>
            </a:r>
            <a:r>
              <a:rPr lang="en-US" sz="1100" dirty="0" smtClean="0">
                <a:solidFill>
                  <a:srgbClr val="FF0000"/>
                </a:solidFill>
              </a:rPr>
              <a:t> disable </a:t>
            </a:r>
            <a:r>
              <a:rPr lang="en-US" sz="1100" dirty="0" err="1" smtClean="0">
                <a:solidFill>
                  <a:srgbClr val="FF0000"/>
                </a:solidFill>
              </a:rPr>
              <a:t>etmek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yerine</a:t>
            </a:r>
            <a:r>
              <a:rPr lang="en-US" sz="1100" dirty="0" smtClean="0">
                <a:solidFill>
                  <a:srgbClr val="FF0000"/>
                </a:solidFill>
              </a:rPr>
              <a:t> COND </a:t>
            </a:r>
            <a:r>
              <a:rPr lang="en-US" sz="1100" dirty="0" err="1" smtClean="0">
                <a:solidFill>
                  <a:srgbClr val="FF0000"/>
                </a:solidFill>
              </a:rPr>
              <a:t>bitini</a:t>
            </a:r>
            <a:r>
              <a:rPr lang="en-US" sz="1100" dirty="0" smtClean="0">
                <a:solidFill>
                  <a:srgbClr val="FF0000"/>
                </a:solidFill>
              </a:rPr>
              <a:t> 0 </a:t>
            </a:r>
            <a:r>
              <a:rPr lang="en-US" sz="1100" dirty="0" err="1" smtClean="0">
                <a:solidFill>
                  <a:srgbClr val="FF0000"/>
                </a:solidFill>
              </a:rPr>
              <a:t>verip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sadece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kullanilacak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kanali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maske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kaydedicisini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programlayarak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maskelerdik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en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sonda</a:t>
            </a:r>
            <a:r>
              <a:rPr lang="en-US" sz="1100" dirty="0" smtClean="0">
                <a:solidFill>
                  <a:srgbClr val="FF0000"/>
                </a:solidFill>
              </a:rPr>
              <a:t> da </a:t>
            </a:r>
            <a:r>
              <a:rPr lang="en-US" sz="1100" dirty="0" err="1" smtClean="0">
                <a:solidFill>
                  <a:srgbClr val="FF0000"/>
                </a:solidFill>
              </a:rPr>
              <a:t>kanalin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maskesini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kaldirirdik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yani</a:t>
            </a:r>
            <a:r>
              <a:rPr lang="en-US" sz="1100" dirty="0" smtClean="0">
                <a:solidFill>
                  <a:srgbClr val="FF0000"/>
                </a:solidFill>
              </a:rPr>
              <a:t> tum </a:t>
            </a:r>
            <a:r>
              <a:rPr lang="en-US" sz="1100" dirty="0" err="1" smtClean="0">
                <a:solidFill>
                  <a:srgbClr val="FF0000"/>
                </a:solidFill>
              </a:rPr>
              <a:t>kanallari</a:t>
            </a:r>
            <a:r>
              <a:rPr lang="en-US" sz="1100" dirty="0" smtClean="0">
                <a:solidFill>
                  <a:srgbClr val="FF0000"/>
                </a:solidFill>
              </a:rPr>
              <a:t> disable </a:t>
            </a:r>
            <a:r>
              <a:rPr lang="en-US" sz="1100" dirty="0" err="1" smtClean="0">
                <a:solidFill>
                  <a:srgbClr val="FF0000"/>
                </a:solidFill>
              </a:rPr>
              <a:t>etmezdik</a:t>
            </a:r>
            <a:r>
              <a:rPr lang="en-US" sz="1100" dirty="0" smtClean="0">
                <a:solidFill>
                  <a:srgbClr val="FF0000"/>
                </a:solidFill>
              </a:rPr>
              <a:t>. Bu da </a:t>
            </a:r>
            <a:r>
              <a:rPr lang="en-US" sz="1100" dirty="0" err="1" smtClean="0">
                <a:solidFill>
                  <a:srgbClr val="FF0000"/>
                </a:solidFill>
              </a:rPr>
              <a:t>olabilirdi</a:t>
            </a:r>
            <a:r>
              <a:rPr lang="en-US" sz="11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86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rgbClr val="0070C0"/>
                </a:solidFill>
              </a:rPr>
              <a:t>Doğrudan Bellek Erişimi (DMA) (devam)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4500" b="1" dirty="0" smtClean="0">
                <a:solidFill>
                  <a:srgbClr val="FF0000"/>
                </a:solidFill>
              </a:rPr>
              <a:t>Ön Bellek (Cache) Tutarlılık Problemi:</a:t>
            </a:r>
          </a:p>
          <a:p>
            <a:r>
              <a:rPr lang="en-US" dirty="0" smtClean="0"/>
              <a:t>CPU </a:t>
            </a:r>
            <a:r>
              <a:rPr lang="en-US" dirty="0" err="1" smtClean="0"/>
              <a:t>DMA’nin</a:t>
            </a:r>
            <a:r>
              <a:rPr lang="en-US" dirty="0" smtClean="0"/>
              <a:t> </a:t>
            </a:r>
            <a:r>
              <a:rPr lang="en-US" dirty="0" err="1" smtClean="0"/>
              <a:t>bellege</a:t>
            </a:r>
            <a:r>
              <a:rPr lang="en-US" dirty="0" smtClean="0"/>
              <a:t> </a:t>
            </a:r>
            <a:r>
              <a:rPr lang="en-US" dirty="0" err="1" smtClean="0"/>
              <a:t>erismesine</a:t>
            </a:r>
            <a:r>
              <a:rPr lang="en-US" dirty="0" smtClean="0"/>
              <a:t> </a:t>
            </a:r>
            <a:r>
              <a:rPr lang="en-US" dirty="0" err="1" smtClean="0"/>
              <a:t>falan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. (</a:t>
            </a:r>
            <a:r>
              <a:rPr lang="en-US" dirty="0" err="1" smtClean="0"/>
              <a:t>onay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).</a:t>
            </a:r>
          </a:p>
          <a:p>
            <a:r>
              <a:rPr lang="tr-TR" dirty="0" smtClean="0"/>
              <a:t>DMA ‘lı G/Ç, ön bellek </a:t>
            </a:r>
            <a:r>
              <a:rPr lang="tr-TR" i="1" dirty="0" smtClean="0"/>
              <a:t>tutarlılık</a:t>
            </a:r>
            <a:r>
              <a:rPr lang="tr-TR" dirty="0" smtClean="0"/>
              <a:t> (coherency) problemine yol açabilir</a:t>
            </a:r>
          </a:p>
          <a:p>
            <a:r>
              <a:rPr lang="tr-TR" dirty="0" smtClean="0"/>
              <a:t>Ana bellekteki X değişkenine erişen ön belleğe sahip bir CPU, X değişken değerini ön belleğinde saklar</a:t>
            </a:r>
          </a:p>
          <a:p>
            <a:pPr lvl="1"/>
            <a:r>
              <a:rPr lang="tr-TR" dirty="0" smtClean="0"/>
              <a:t>X değişkeni üzerindeki takip eden tüm işlemler X değişkeninin ön bellekteki kopyası üzerinde gerçekleştirilir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Problem 1:</a:t>
            </a:r>
            <a:r>
              <a:rPr lang="tr-TR" dirty="0" smtClean="0"/>
              <a:t> Eğer CPU, ön belleğinde sakladığı X değişken değerinin güncel halini </a:t>
            </a:r>
            <a:r>
              <a:rPr lang="tr-TR" b="1" dirty="0" smtClean="0"/>
              <a:t>ana belleğe yazmadan önce </a:t>
            </a:r>
            <a:r>
              <a:rPr lang="tr-TR" dirty="0" smtClean="0"/>
              <a:t>harici bir cihaz DMA kanalı vasıtasıyla X değişkeninin ana bellekteki kopyasını okursa yanlış değer üzerinde işlem yapmış olur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Problem 2:</a:t>
            </a:r>
            <a:r>
              <a:rPr lang="tr-TR" b="1" dirty="0" smtClean="0"/>
              <a:t> </a:t>
            </a:r>
            <a:r>
              <a:rPr lang="tr-TR" dirty="0" smtClean="0"/>
              <a:t>Eğer CPU, harici bir cihaz DMA kanalı vasıtasıyla X değişkeninin ana bellekteki kopyasının değerini güncelledikten sonra kendi ön belleğinde sakladığı X değişkeninin güncel olmayan değerini okursa yanlış değer üzerinde işlem yapmış olur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Donanımsal Çözüm:</a:t>
            </a:r>
            <a:r>
              <a:rPr lang="tr-TR" b="1" dirty="0" smtClean="0"/>
              <a:t> </a:t>
            </a:r>
            <a:r>
              <a:rPr lang="tr-TR" dirty="0" smtClean="0"/>
              <a:t>DMA kullanılarak bellek üzerinde </a:t>
            </a:r>
            <a:r>
              <a:rPr lang="tr-TR" dirty="0"/>
              <a:t>okuma/yazma </a:t>
            </a:r>
            <a:r>
              <a:rPr lang="tr-TR" dirty="0" smtClean="0"/>
              <a:t>işlemlerinin gerçekleştirileceği </a:t>
            </a:r>
            <a:r>
              <a:rPr lang="tr-TR" b="1" dirty="0" smtClean="0"/>
              <a:t>ön bellek denetleyiciye</a:t>
            </a:r>
            <a:r>
              <a:rPr lang="tr-TR" dirty="0" smtClean="0"/>
              <a:t> </a:t>
            </a:r>
            <a:r>
              <a:rPr lang="tr-TR" b="1" i="1" dirty="0" smtClean="0"/>
              <a:t>önceden</a:t>
            </a:r>
            <a:r>
              <a:rPr lang="tr-TR" dirty="0" smtClean="0"/>
              <a:t> bir sinyal vasıtasıyla bildirilir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Yazılımsal Çözüm:</a:t>
            </a:r>
            <a:r>
              <a:rPr lang="tr-TR" b="1" dirty="0" smtClean="0"/>
              <a:t> </a:t>
            </a:r>
            <a:r>
              <a:rPr lang="tr-TR" dirty="0" smtClean="0"/>
              <a:t>Sorumluluk işletim sistemi üzerindedir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10" y="-8906"/>
            <a:ext cx="8229600" cy="237506"/>
          </a:xfrm>
        </p:spPr>
        <p:txBody>
          <a:bodyPr>
            <a:normAutofit fontScale="90000"/>
          </a:bodyPr>
          <a:lstStyle/>
          <a:p>
            <a:r>
              <a:rPr lang="tr-TR" sz="2000" dirty="0">
                <a:solidFill>
                  <a:srgbClr val="0070C0"/>
                </a:solidFill>
              </a:rPr>
              <a:t>8237A DMA </a:t>
            </a:r>
            <a:r>
              <a:rPr lang="tr-TR" sz="2000" dirty="0" smtClean="0">
                <a:solidFill>
                  <a:srgbClr val="0070C0"/>
                </a:solidFill>
              </a:rPr>
              <a:t>Denetleyicisi</a:t>
            </a:r>
            <a:endParaRPr lang="tr-TR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38232" y="-1248551"/>
            <a:ext cx="4103987" cy="6951650"/>
          </a:xfrm>
        </p:spPr>
      </p:pic>
      <p:sp>
        <p:nvSpPr>
          <p:cNvPr id="5" name="TextBox 4"/>
          <p:cNvSpPr txBox="1"/>
          <p:nvPr/>
        </p:nvSpPr>
        <p:spPr>
          <a:xfrm>
            <a:off x="3234787" y="3872805"/>
            <a:ext cx="377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(Indispensable PC Hardware Book)</a:t>
            </a:r>
            <a:endParaRPr lang="tr-T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4029" y="7664"/>
            <a:ext cx="254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Bacak Bağlantıları: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544048" y="4288810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rgbClr val="FF0000"/>
                </a:solidFill>
              </a:rPr>
              <a:t>8237 HRQ </a:t>
            </a:r>
            <a:r>
              <a:rPr lang="en-US" sz="1200" dirty="0" err="1" smtClean="0">
                <a:solidFill>
                  <a:srgbClr val="FF0000"/>
                </a:solidFill>
              </a:rPr>
              <a:t>ucundan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islemciye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isaret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gonderir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yapacagi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islemlerde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kullanacagi</a:t>
            </a:r>
            <a:r>
              <a:rPr lang="en-US" sz="1200" dirty="0" smtClean="0">
                <a:solidFill>
                  <a:srgbClr val="FF0000"/>
                </a:solidFill>
              </a:rPr>
              <a:t> system </a:t>
            </a:r>
            <a:r>
              <a:rPr lang="en-US" sz="1200" dirty="0" err="1" smtClean="0">
                <a:solidFill>
                  <a:srgbClr val="FF0000"/>
                </a:solidFill>
              </a:rPr>
              <a:t>yolu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vb</a:t>
            </a:r>
            <a:r>
              <a:rPr lang="en-US" sz="1200" dirty="0" smtClean="0">
                <a:solidFill>
                  <a:srgbClr val="FF0000"/>
                </a:solidFill>
              </a:rPr>
              <a:t>… </a:t>
            </a:r>
            <a:r>
              <a:rPr lang="en-US" sz="1200" dirty="0" err="1" smtClean="0">
                <a:solidFill>
                  <a:srgbClr val="FF0000"/>
                </a:solidFill>
              </a:rPr>
              <a:t>seyleri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yapabilmek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kullanabilmek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icin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izin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istiyor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rgbClr val="FF0000"/>
                </a:solidFill>
              </a:rPr>
              <a:t>Islemci’nin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verdigi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onay</a:t>
            </a:r>
            <a:r>
              <a:rPr lang="en-US" sz="1200" dirty="0" smtClean="0">
                <a:solidFill>
                  <a:srgbClr val="FF0000"/>
                </a:solidFill>
              </a:rPr>
              <a:t> 8237’nin HLDA </a:t>
            </a:r>
            <a:r>
              <a:rPr lang="en-US" sz="1200" dirty="0" err="1" smtClean="0">
                <a:solidFill>
                  <a:srgbClr val="FF0000"/>
                </a:solidFill>
              </a:rPr>
              <a:t>ucuna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geliyor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sekilde</a:t>
            </a:r>
            <a:r>
              <a:rPr lang="en-US" sz="1200" dirty="0" smtClean="0">
                <a:solidFill>
                  <a:srgbClr val="FF0000"/>
                </a:solidFill>
              </a:rPr>
              <a:t> 8237 </a:t>
            </a:r>
            <a:r>
              <a:rPr lang="en-US" sz="1200" dirty="0" err="1" smtClean="0">
                <a:solidFill>
                  <a:srgbClr val="FF0000"/>
                </a:solidFill>
              </a:rPr>
              <a:t>onay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verilip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verilmedigini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anliyor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8237 DACK </a:t>
            </a:r>
            <a:r>
              <a:rPr lang="en-US" sz="1200" dirty="0" err="1" smtClean="0"/>
              <a:t>uclarindan</a:t>
            </a:r>
            <a:r>
              <a:rPr lang="en-US" sz="1200" dirty="0" smtClean="0"/>
              <a:t> </a:t>
            </a:r>
            <a:r>
              <a:rPr lang="en-US" sz="1200" dirty="0" err="1" smtClean="0"/>
              <a:t>cihaza</a:t>
            </a:r>
            <a:r>
              <a:rPr lang="en-US" sz="1200" dirty="0" smtClean="0"/>
              <a:t> </a:t>
            </a:r>
            <a:r>
              <a:rPr lang="en-US" sz="1200" dirty="0" err="1" smtClean="0"/>
              <a:t>onay</a:t>
            </a:r>
            <a:r>
              <a:rPr lang="en-US" sz="1200" dirty="0" smtClean="0"/>
              <a:t> </a:t>
            </a:r>
            <a:r>
              <a:rPr lang="en-US" sz="1200" dirty="0" err="1" smtClean="0"/>
              <a:t>gonderiyor</a:t>
            </a:r>
            <a:r>
              <a:rPr lang="en-US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Afds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A0 – A7 = </a:t>
            </a:r>
            <a:r>
              <a:rPr lang="en-US" sz="1200" dirty="0" err="1" smtClean="0"/>
              <a:t>Adres</a:t>
            </a:r>
            <a:r>
              <a:rPr lang="en-US" sz="1200" dirty="0" smtClean="0"/>
              <a:t> </a:t>
            </a:r>
            <a:r>
              <a:rPr lang="en-US" sz="1200" dirty="0" err="1" smtClean="0"/>
              <a:t>yolunun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anlamsiz</a:t>
            </a:r>
            <a:r>
              <a:rPr lang="en-US" sz="1200" dirty="0" smtClean="0"/>
              <a:t> 8 </a:t>
            </a:r>
            <a:r>
              <a:rPr lang="en-US" sz="1200" dirty="0" err="1" smtClean="0"/>
              <a:t>bitine</a:t>
            </a:r>
            <a:r>
              <a:rPr lang="en-US" sz="1200" dirty="0" smtClean="0"/>
              <a:t> </a:t>
            </a:r>
            <a:r>
              <a:rPr lang="en-US" sz="1200" dirty="0" err="1" smtClean="0"/>
              <a:t>baglidir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pinler</a:t>
            </a:r>
            <a:r>
              <a:rPr lang="en-US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DREQ </a:t>
            </a:r>
            <a:r>
              <a:rPr lang="en-US" sz="1200" dirty="0" err="1" smtClean="0"/>
              <a:t>pinlerinden</a:t>
            </a:r>
            <a:r>
              <a:rPr lang="en-US" sz="1200" dirty="0" smtClean="0"/>
              <a:t> </a:t>
            </a:r>
            <a:r>
              <a:rPr lang="en-US" sz="1200" dirty="0" err="1" smtClean="0"/>
              <a:t>cihazlar</a:t>
            </a:r>
            <a:r>
              <a:rPr lang="en-US" sz="1200" dirty="0" smtClean="0"/>
              <a:t> </a:t>
            </a:r>
            <a:r>
              <a:rPr lang="en-US" sz="1200" dirty="0" err="1" smtClean="0"/>
              <a:t>istekte</a:t>
            </a:r>
            <a:r>
              <a:rPr lang="en-US" sz="1200" dirty="0" smtClean="0"/>
              <a:t> </a:t>
            </a:r>
            <a:r>
              <a:rPr lang="en-US" sz="1200" dirty="0" err="1" smtClean="0"/>
              <a:t>bulunabiliyor</a:t>
            </a:r>
            <a:r>
              <a:rPr lang="en-US" sz="1200" dirty="0" smtClean="0"/>
              <a:t>. </a:t>
            </a:r>
            <a:r>
              <a:rPr lang="en-US" sz="1200" dirty="0" err="1" smtClean="0"/>
              <a:t>Tek</a:t>
            </a:r>
            <a:r>
              <a:rPr lang="en-US" sz="1200" dirty="0" smtClean="0"/>
              <a:t> 8237 maximum 4 </a:t>
            </a:r>
            <a:r>
              <a:rPr lang="en-US" sz="1200" dirty="0" err="1" smtClean="0"/>
              <a:t>cihazi</a:t>
            </a:r>
            <a:r>
              <a:rPr lang="en-US" sz="1200" dirty="0" smtClean="0"/>
              <a:t> </a:t>
            </a:r>
            <a:r>
              <a:rPr lang="en-US" sz="1200" dirty="0" err="1" smtClean="0"/>
              <a:t>destekliyor</a:t>
            </a:r>
            <a:r>
              <a:rPr lang="en-US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DB0 – DB7 =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yoluna</a:t>
            </a:r>
            <a:r>
              <a:rPr lang="en-US" sz="1200" dirty="0" smtClean="0"/>
              <a:t> </a:t>
            </a:r>
            <a:r>
              <a:rPr lang="en-US" sz="1200" dirty="0" err="1" smtClean="0"/>
              <a:t>bagli</a:t>
            </a:r>
            <a:r>
              <a:rPr lang="en-US" sz="1200" dirty="0" smtClean="0"/>
              <a:t> </a:t>
            </a:r>
            <a:r>
              <a:rPr lang="en-US" sz="1200" dirty="0" err="1" smtClean="0"/>
              <a:t>pinler</a:t>
            </a:r>
            <a:r>
              <a:rPr lang="en-US" sz="1200" dirty="0" smtClean="0"/>
              <a:t>. 8237’yi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yolu</a:t>
            </a:r>
            <a:r>
              <a:rPr lang="en-US" sz="1200" dirty="0" smtClean="0"/>
              <a:t> </a:t>
            </a:r>
            <a:r>
              <a:rPr lang="en-US" sz="1200" dirty="0" err="1" smtClean="0"/>
              <a:t>uzerinden</a:t>
            </a:r>
            <a:r>
              <a:rPr lang="en-US" sz="1200" dirty="0" smtClean="0"/>
              <a:t> </a:t>
            </a:r>
            <a:r>
              <a:rPr lang="en-US" sz="1200" dirty="0" err="1" smtClean="0"/>
              <a:t>programlayacagiz</a:t>
            </a:r>
            <a:r>
              <a:rPr lang="en-US" sz="1200" dirty="0" smtClean="0"/>
              <a:t>. 8259’da da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boyleydi</a:t>
            </a:r>
            <a:r>
              <a:rPr lang="en-US" sz="1200" dirty="0" smtClean="0"/>
              <a:t>. </a:t>
            </a:r>
            <a:r>
              <a:rPr lang="en-US" sz="1200" dirty="0" err="1" smtClean="0"/>
              <a:t>kodlarimizi</a:t>
            </a:r>
            <a:r>
              <a:rPr lang="en-US" sz="1200" dirty="0" smtClean="0"/>
              <a:t> biz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yolu</a:t>
            </a:r>
            <a:r>
              <a:rPr lang="en-US" sz="1200" dirty="0" smtClean="0"/>
              <a:t> </a:t>
            </a:r>
            <a:r>
              <a:rPr lang="en-US" sz="1200" dirty="0" err="1" smtClean="0"/>
              <a:t>uzerinden</a:t>
            </a:r>
            <a:r>
              <a:rPr lang="en-US" sz="1200" dirty="0" smtClean="0"/>
              <a:t> </a:t>
            </a:r>
            <a:r>
              <a:rPr lang="en-US" sz="1200" dirty="0" err="1" smtClean="0"/>
              <a:t>gonderiyoruz</a:t>
            </a:r>
            <a:r>
              <a:rPr lang="en-US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IOR – IOW (</a:t>
            </a:r>
            <a:r>
              <a:rPr lang="en-US" sz="1200" dirty="0" err="1" smtClean="0"/>
              <a:t>Cihazdan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, </a:t>
            </a:r>
            <a:r>
              <a:rPr lang="en-US" sz="1200" dirty="0" err="1" smtClean="0"/>
              <a:t>cihaza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), MEMR – MEMW (</a:t>
            </a:r>
            <a:r>
              <a:rPr lang="en-US" sz="1200" dirty="0" err="1" smtClean="0"/>
              <a:t>bellekten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, </a:t>
            </a:r>
            <a:r>
              <a:rPr lang="en-US" sz="1200" dirty="0" err="1" smtClean="0"/>
              <a:t>bellege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) Okuma –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islemi</a:t>
            </a:r>
            <a:r>
              <a:rPr lang="en-US" sz="1200" dirty="0" smtClean="0"/>
              <a:t> </a:t>
            </a:r>
            <a:r>
              <a:rPr lang="en-US" sz="1200" dirty="0" err="1" smtClean="0"/>
              <a:t>olurken</a:t>
            </a:r>
            <a:r>
              <a:rPr lang="en-US" sz="1200" dirty="0" smtClean="0"/>
              <a:t> DMA </a:t>
            </a:r>
            <a:r>
              <a:rPr lang="en-US" sz="1200" dirty="0" err="1" smtClean="0"/>
              <a:t>bazi</a:t>
            </a:r>
            <a:r>
              <a:rPr lang="en-US" sz="1200" dirty="0" smtClean="0"/>
              <a:t> control </a:t>
            </a:r>
            <a:r>
              <a:rPr lang="en-US" sz="1200" dirty="0" err="1" smtClean="0"/>
              <a:t>isaretleri</a:t>
            </a:r>
            <a:r>
              <a:rPr lang="en-US" sz="1200" dirty="0" smtClean="0"/>
              <a:t> </a:t>
            </a:r>
            <a:r>
              <a:rPr lang="en-US" sz="1200" dirty="0" err="1" smtClean="0"/>
              <a:t>uretir</a:t>
            </a:r>
            <a:r>
              <a:rPr lang="en-US" sz="1200" dirty="0" smtClean="0"/>
              <a:t> </a:t>
            </a:r>
            <a:r>
              <a:rPr lang="en-US" sz="1200" dirty="0" err="1" smtClean="0"/>
              <a:t>demistik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girisler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control </a:t>
            </a:r>
            <a:r>
              <a:rPr lang="en-US" sz="1200" dirty="0" err="1" smtClean="0"/>
              <a:t>isaretlerindendir</a:t>
            </a:r>
            <a:r>
              <a:rPr lang="en-US" sz="1200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sz="1200" dirty="0" smtClean="0"/>
          </a:p>
          <a:p>
            <a:pPr marL="285750" indent="-285750">
              <a:buFontTx/>
              <a:buChar char="-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3145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06049" y="1819292"/>
            <a:ext cx="3655782" cy="7496281"/>
          </a:xfr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9" y="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70C0"/>
                </a:solidFill>
              </a:rPr>
              <a:t>8237A DMA </a:t>
            </a:r>
            <a:r>
              <a:rPr lang="tr-TR" dirty="0" smtClean="0">
                <a:solidFill>
                  <a:srgbClr val="0070C0"/>
                </a:solidFill>
              </a:rPr>
              <a:t>Denetleyicisi (devam)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7210658"/>
            <a:ext cx="341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(Indispensable PC Hardware Book)</a:t>
            </a:r>
            <a:endParaRPr lang="tr-TR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8077200" cy="1232283"/>
          </a:xfrm>
          <a:prstGeom prst="rect">
            <a:avLst/>
          </a:prstGeom>
          <a:noFill/>
        </p:spPr>
        <p:txBody>
          <a:bodyPr wrap="none" rtlCol="0">
            <a:normAutofit fontScale="77500" lnSpcReduction="20000"/>
          </a:bodyPr>
          <a:lstStyle/>
          <a:p>
            <a:r>
              <a:rPr lang="tr-TR" sz="3000" b="1" dirty="0" smtClean="0">
                <a:solidFill>
                  <a:srgbClr val="FF0000"/>
                </a:solidFill>
              </a:rPr>
              <a:t>Kaydediciler: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1700" dirty="0" smtClean="0"/>
              <a:t>4 ve 16 bit arasında genişliğe sahip </a:t>
            </a:r>
            <a:r>
              <a:rPr lang="tr-TR" sz="1700" b="1" dirty="0" smtClean="0"/>
              <a:t>27</a:t>
            </a:r>
            <a:r>
              <a:rPr lang="tr-TR" sz="1700" dirty="0" smtClean="0"/>
              <a:t> adet kaydedici içerir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1700" dirty="0" smtClean="0"/>
              <a:t>B</a:t>
            </a:r>
            <a:r>
              <a:rPr lang="en-US" sz="1700" dirty="0" err="1" smtClean="0"/>
              <a:t>irbirinden</a:t>
            </a:r>
            <a:r>
              <a:rPr lang="en-US" sz="1700" dirty="0" smtClean="0"/>
              <a:t> </a:t>
            </a:r>
            <a:r>
              <a:rPr lang="en-US" sz="1700" dirty="0" err="1" smtClean="0"/>
              <a:t>bagimsiz</a:t>
            </a:r>
            <a:r>
              <a:rPr lang="en-US" sz="1700" dirty="0" smtClean="0"/>
              <a:t> </a:t>
            </a:r>
            <a:r>
              <a:rPr lang="en-US" sz="1700" dirty="0" err="1" smtClean="0"/>
              <a:t>calisan</a:t>
            </a:r>
            <a:r>
              <a:rPr lang="en-US" sz="1700" dirty="0" smtClean="0"/>
              <a:t> </a:t>
            </a:r>
            <a:r>
              <a:rPr lang="tr-TR" sz="1700" dirty="0" smtClean="0"/>
              <a:t>4 adet DMA kanalına sahip olduğundan hem ‘</a:t>
            </a:r>
            <a:r>
              <a:rPr lang="tr-TR" sz="1700" b="1" dirty="0" smtClean="0"/>
              <a:t>base</a:t>
            </a:r>
            <a:r>
              <a:rPr lang="tr-TR" sz="1700" dirty="0" smtClean="0"/>
              <a:t>’ hem de</a:t>
            </a:r>
          </a:p>
          <a:p>
            <a:r>
              <a:rPr lang="tr-TR" sz="1700" dirty="0" smtClean="0"/>
              <a:t>‘</a:t>
            </a:r>
            <a:r>
              <a:rPr lang="tr-TR" sz="1700" b="1" dirty="0" smtClean="0"/>
              <a:t>current</a:t>
            </a:r>
            <a:r>
              <a:rPr lang="tr-TR" sz="1700" dirty="0" smtClean="0"/>
              <a:t>’ kaydedicilerinin sayısı 4 ‘tür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4 </a:t>
            </a:r>
            <a:r>
              <a:rPr lang="en-US" sz="1700" dirty="0" err="1" smtClean="0"/>
              <a:t>tane</a:t>
            </a:r>
            <a:r>
              <a:rPr lang="en-US" sz="1700" dirty="0" smtClean="0"/>
              <a:t> </a:t>
            </a:r>
            <a:r>
              <a:rPr lang="en-US" sz="1700" dirty="0" err="1" smtClean="0"/>
              <a:t>kaydedicisi</a:t>
            </a:r>
            <a:r>
              <a:rPr lang="en-US" sz="1700" dirty="0" smtClean="0"/>
              <a:t> </a:t>
            </a:r>
            <a:r>
              <a:rPr lang="en-US" sz="1700" dirty="0" err="1" smtClean="0"/>
              <a:t>olanlari</a:t>
            </a:r>
            <a:r>
              <a:rPr lang="en-US" sz="1700" dirty="0" smtClean="0"/>
              <a:t> </a:t>
            </a:r>
            <a:r>
              <a:rPr lang="en-US" sz="1700" dirty="0" err="1" smtClean="0"/>
              <a:t>dusundugumuzde</a:t>
            </a:r>
            <a:r>
              <a:rPr lang="en-US" sz="1700" dirty="0" smtClean="0"/>
              <a:t> 8237 max 4 </a:t>
            </a:r>
            <a:r>
              <a:rPr lang="en-US" sz="1700" dirty="0" err="1" smtClean="0"/>
              <a:t>cihaza</a:t>
            </a:r>
            <a:r>
              <a:rPr lang="en-US" sz="1700" dirty="0" smtClean="0"/>
              <a:t> </a:t>
            </a:r>
            <a:r>
              <a:rPr lang="en-US" sz="1700" dirty="0" err="1" smtClean="0"/>
              <a:t>izin</a:t>
            </a:r>
            <a:r>
              <a:rPr lang="en-US" sz="1700" dirty="0" smtClean="0"/>
              <a:t> </a:t>
            </a:r>
            <a:r>
              <a:rPr lang="en-US" sz="1700" dirty="0" err="1" smtClean="0"/>
              <a:t>verdigi</a:t>
            </a:r>
            <a:r>
              <a:rPr lang="en-US" sz="1700" dirty="0" smtClean="0"/>
              <a:t> </a:t>
            </a:r>
            <a:r>
              <a:rPr lang="en-US" sz="1700" dirty="0" err="1" smtClean="0"/>
              <a:t>icin</a:t>
            </a:r>
            <a:r>
              <a:rPr lang="en-US" sz="1700" dirty="0" smtClean="0"/>
              <a:t> </a:t>
            </a:r>
            <a:r>
              <a:rPr lang="en-US" sz="1700" dirty="0" err="1" smtClean="0"/>
              <a:t>demekki</a:t>
            </a:r>
            <a:r>
              <a:rPr lang="en-US" sz="1700" dirty="0" smtClean="0"/>
              <a:t> </a:t>
            </a:r>
            <a:r>
              <a:rPr lang="en-US" sz="1700" dirty="0" err="1" smtClean="0"/>
              <a:t>bu</a:t>
            </a:r>
            <a:r>
              <a:rPr lang="en-US" sz="1700" dirty="0" smtClean="0"/>
              <a:t> </a:t>
            </a:r>
          </a:p>
          <a:p>
            <a:r>
              <a:rPr lang="en-US" sz="1700" dirty="0" smtClean="0"/>
              <a:t>4 </a:t>
            </a:r>
            <a:r>
              <a:rPr lang="en-US" sz="1700" dirty="0" err="1" smtClean="0"/>
              <a:t>cihaz</a:t>
            </a:r>
            <a:r>
              <a:rPr lang="en-US" sz="1700" dirty="0" smtClean="0"/>
              <a:t> </a:t>
            </a:r>
            <a:r>
              <a:rPr lang="en-US" sz="1700" dirty="0" err="1" smtClean="0"/>
              <a:t>icin</a:t>
            </a:r>
            <a:r>
              <a:rPr lang="en-US" sz="1700" dirty="0" smtClean="0"/>
              <a:t> de </a:t>
            </a:r>
            <a:r>
              <a:rPr lang="en-US" sz="1700" dirty="0" err="1" smtClean="0"/>
              <a:t>bir</a:t>
            </a:r>
            <a:r>
              <a:rPr lang="en-US" sz="1700" dirty="0" smtClean="0"/>
              <a:t> </a:t>
            </a:r>
            <a:r>
              <a:rPr lang="en-US" sz="1700" dirty="0" err="1" smtClean="0"/>
              <a:t>kaydedici</a:t>
            </a:r>
            <a:r>
              <a:rPr lang="en-US" sz="1700" dirty="0" smtClean="0"/>
              <a:t> 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diyebiliriz</a:t>
            </a:r>
            <a:r>
              <a:rPr lang="en-US" sz="1700" dirty="0" smtClean="0"/>
              <a:t>.</a:t>
            </a:r>
            <a:endParaRPr lang="tr-TR" sz="17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685800" y="1412749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FF0000"/>
                </a:solidFill>
              </a:rPr>
              <a:t>Hangi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cihaz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nereye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erisecek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nereden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okuyacak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nereye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yazacak</a:t>
            </a:r>
            <a:r>
              <a:rPr lang="en-US" sz="1100" b="1" dirty="0" smtClean="0">
                <a:solidFill>
                  <a:srgbClr val="FF0000"/>
                </a:solidFill>
              </a:rPr>
              <a:t> (</a:t>
            </a:r>
            <a:r>
              <a:rPr lang="en-US" sz="1100" b="1" dirty="0" err="1" smtClean="0">
                <a:solidFill>
                  <a:srgbClr val="FF0000"/>
                </a:solidFill>
              </a:rPr>
              <a:t>adresler</a:t>
            </a:r>
            <a:r>
              <a:rPr lang="en-US" sz="1100" b="1" dirty="0" smtClean="0">
                <a:solidFill>
                  <a:srgbClr val="FF0000"/>
                </a:solidFill>
              </a:rPr>
              <a:t>), ne </a:t>
            </a:r>
            <a:r>
              <a:rPr lang="en-US" sz="1100" b="1" dirty="0" err="1" smtClean="0">
                <a:solidFill>
                  <a:srgbClr val="FF0000"/>
                </a:solidFill>
              </a:rPr>
              <a:t>kadar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miktarda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veri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transferi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yapacak</a:t>
            </a:r>
            <a:r>
              <a:rPr lang="en-US" sz="1100" b="1" dirty="0" smtClean="0">
                <a:solidFill>
                  <a:srgbClr val="FF0000"/>
                </a:solidFill>
              </a:rPr>
              <a:t> tum </a:t>
            </a:r>
            <a:r>
              <a:rPr lang="en-US" sz="1100" b="1" dirty="0" err="1" smtClean="0">
                <a:solidFill>
                  <a:srgbClr val="FF0000"/>
                </a:solidFill>
              </a:rPr>
              <a:t>bu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bilgilerin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kodlanmasi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gereklidir</a:t>
            </a:r>
            <a:r>
              <a:rPr lang="en-US" sz="1100" b="1" dirty="0" smtClean="0">
                <a:solidFill>
                  <a:srgbClr val="FF0000"/>
                </a:solidFill>
              </a:rPr>
              <a:t>. </a:t>
            </a:r>
            <a:r>
              <a:rPr lang="en-US" sz="1100" b="1" dirty="0" err="1" smtClean="0">
                <a:solidFill>
                  <a:srgbClr val="FF0000"/>
                </a:solidFill>
              </a:rPr>
              <a:t>Iste</a:t>
            </a:r>
            <a:r>
              <a:rPr lang="en-US" sz="1100" b="1" dirty="0" smtClean="0">
                <a:solidFill>
                  <a:srgbClr val="FF0000"/>
                </a:solidFill>
              </a:rPr>
              <a:t> tum </a:t>
            </a:r>
            <a:r>
              <a:rPr lang="en-US" sz="1100" b="1" dirty="0" err="1" smtClean="0">
                <a:solidFill>
                  <a:srgbClr val="FF0000"/>
                </a:solidFill>
              </a:rPr>
              <a:t>bunlarin</a:t>
            </a:r>
            <a:r>
              <a:rPr lang="en-US" sz="1100" b="1" dirty="0" smtClean="0">
                <a:solidFill>
                  <a:srgbClr val="FF0000"/>
                </a:solidFill>
              </a:rPr>
              <a:t> her </a:t>
            </a:r>
            <a:r>
              <a:rPr lang="en-US" sz="1100" b="1" dirty="0" err="1" smtClean="0">
                <a:solidFill>
                  <a:srgbClr val="FF0000"/>
                </a:solidFill>
              </a:rPr>
              <a:t>cihaz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icin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kaydedildigi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kaydediciler</a:t>
            </a:r>
            <a:r>
              <a:rPr lang="en-US" sz="1100" b="1" dirty="0" smtClean="0">
                <a:solidFill>
                  <a:srgbClr val="FF0000"/>
                </a:solidFill>
              </a:rPr>
              <a:t> var. (</a:t>
            </a:r>
            <a:r>
              <a:rPr lang="en-US" sz="1100" b="1" dirty="0" err="1" smtClean="0">
                <a:solidFill>
                  <a:srgbClr val="FF0000"/>
                </a:solidFill>
              </a:rPr>
              <a:t>sayisi</a:t>
            </a:r>
            <a:r>
              <a:rPr lang="en-US" sz="1100" b="1" dirty="0" smtClean="0">
                <a:solidFill>
                  <a:srgbClr val="FF0000"/>
                </a:solidFill>
              </a:rPr>
              <a:t> 4 </a:t>
            </a:r>
            <a:r>
              <a:rPr lang="en-US" sz="1100" b="1" dirty="0" err="1" smtClean="0">
                <a:solidFill>
                  <a:srgbClr val="FF0000"/>
                </a:solidFill>
              </a:rPr>
              <a:t>olanlar</a:t>
            </a:r>
            <a:r>
              <a:rPr lang="en-US" sz="1100" b="1" dirty="0" smtClean="0">
                <a:solidFill>
                  <a:srgbClr val="FF0000"/>
                </a:solidFill>
              </a:rPr>
              <a:t> – her </a:t>
            </a:r>
            <a:r>
              <a:rPr lang="en-US" sz="1100" b="1" dirty="0" err="1" smtClean="0">
                <a:solidFill>
                  <a:srgbClr val="FF0000"/>
                </a:solidFill>
              </a:rPr>
              <a:t>cihaz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icin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var</a:t>
            </a:r>
            <a:r>
              <a:rPr lang="en-US" sz="1100" b="1" dirty="0" smtClean="0">
                <a:solidFill>
                  <a:srgbClr val="FF0000"/>
                </a:solidFill>
              </a:rPr>
              <a:t>). </a:t>
            </a:r>
            <a:r>
              <a:rPr lang="en-US" sz="1100" b="1" dirty="0" err="1" smtClean="0">
                <a:solidFill>
                  <a:srgbClr val="FF0000"/>
                </a:solidFill>
              </a:rPr>
              <a:t>Bunlarin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hepsine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birden</a:t>
            </a:r>
            <a:r>
              <a:rPr lang="en-US" sz="1100" b="1" dirty="0" smtClean="0">
                <a:solidFill>
                  <a:srgbClr val="FF0000"/>
                </a:solidFill>
              </a:rPr>
              <a:t> biz </a:t>
            </a:r>
            <a:r>
              <a:rPr lang="en-US" sz="1100" b="1" dirty="0" err="1" smtClean="0">
                <a:solidFill>
                  <a:srgbClr val="FF0000"/>
                </a:solidFill>
              </a:rPr>
              <a:t>kanal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diyoruz</a:t>
            </a:r>
            <a:r>
              <a:rPr lang="en-US" sz="1100" b="1" dirty="0" smtClean="0">
                <a:solidFill>
                  <a:srgbClr val="FF0000"/>
                </a:solidFill>
              </a:rPr>
              <a:t>. </a:t>
            </a:r>
            <a:r>
              <a:rPr lang="en-US" sz="1100" b="1" dirty="0" err="1" smtClean="0">
                <a:solidFill>
                  <a:srgbClr val="FF0000"/>
                </a:solidFill>
              </a:rPr>
              <a:t>Siz</a:t>
            </a:r>
            <a:r>
              <a:rPr lang="en-US" sz="1100" b="1" dirty="0" smtClean="0">
                <a:solidFill>
                  <a:srgbClr val="FF0000"/>
                </a:solidFill>
              </a:rPr>
              <a:t> current </a:t>
            </a:r>
            <a:r>
              <a:rPr lang="en-US" sz="1100" b="1" dirty="0" err="1" smtClean="0">
                <a:solidFill>
                  <a:srgbClr val="FF0000"/>
                </a:solidFill>
              </a:rPr>
              <a:t>register’lari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programliyorsunuz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ve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programladiginiz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degerler</a:t>
            </a:r>
            <a:r>
              <a:rPr lang="en-US" sz="1100" b="1" dirty="0" smtClean="0">
                <a:solidFill>
                  <a:srgbClr val="FF0000"/>
                </a:solidFill>
              </a:rPr>
              <a:t> base </a:t>
            </a:r>
            <a:r>
              <a:rPr lang="en-US" sz="1100" b="1" dirty="0" err="1" smtClean="0">
                <a:solidFill>
                  <a:srgbClr val="FF0000"/>
                </a:solidFill>
              </a:rPr>
              <a:t>registerlar’a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kopyalaniyor</a:t>
            </a:r>
            <a:r>
              <a:rPr lang="en-US" sz="1100" b="1" dirty="0" smtClean="0">
                <a:solidFill>
                  <a:srgbClr val="FF0000"/>
                </a:solidFill>
              </a:rPr>
              <a:t>. </a:t>
            </a:r>
            <a:r>
              <a:rPr lang="en-US" sz="1100" b="1" dirty="0" err="1" smtClean="0">
                <a:solidFill>
                  <a:srgbClr val="FF0000"/>
                </a:solidFill>
              </a:rPr>
              <a:t>Bir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sonraki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adimda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okuyacaginiz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adres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degeri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current’e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yazilirken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baslangicta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yapilmis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olan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adim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adresi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base’de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kalir</a:t>
            </a:r>
            <a:r>
              <a:rPr lang="en-US" sz="1100" b="1" dirty="0" smtClean="0">
                <a:solidFill>
                  <a:srgbClr val="FF0000"/>
                </a:solidFill>
              </a:rPr>
              <a:t>. Bu </a:t>
            </a:r>
            <a:r>
              <a:rPr lang="en-US" sz="1100" b="1" dirty="0" err="1" smtClean="0">
                <a:solidFill>
                  <a:srgbClr val="FF0000"/>
                </a:solidFill>
              </a:rPr>
              <a:t>yedekleme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yapilmasinin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sebebi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ise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sudur</a:t>
            </a:r>
            <a:r>
              <a:rPr lang="en-US" sz="1100" b="1" dirty="0" smtClean="0">
                <a:solidFill>
                  <a:srgbClr val="FF0000"/>
                </a:solidFill>
              </a:rPr>
              <a:t>: </a:t>
            </a:r>
            <a:r>
              <a:rPr lang="en-US" sz="1100" b="1" dirty="0" err="1" smtClean="0">
                <a:solidFill>
                  <a:srgbClr val="FF0000"/>
                </a:solidFill>
              </a:rPr>
              <a:t>Mesela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siz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bir</a:t>
            </a:r>
            <a:r>
              <a:rPr lang="en-US" sz="1100" b="1" dirty="0" smtClean="0">
                <a:solidFill>
                  <a:srgbClr val="FF0000"/>
                </a:solidFill>
              </a:rPr>
              <a:t> sector </a:t>
            </a:r>
            <a:r>
              <a:rPr lang="en-US" sz="1100" b="1" dirty="0" err="1" smtClean="0">
                <a:solidFill>
                  <a:srgbClr val="FF0000"/>
                </a:solidFill>
              </a:rPr>
              <a:t>okuyacaksiniz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iste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sector’un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hangi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adreslere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erisecegi</a:t>
            </a:r>
            <a:r>
              <a:rPr lang="en-US" sz="1100" b="1" dirty="0" smtClean="0">
                <a:solidFill>
                  <a:srgbClr val="FF0000"/>
                </a:solidFill>
              </a:rPr>
              <a:t> ne </a:t>
            </a:r>
            <a:r>
              <a:rPr lang="en-US" sz="1100" b="1" dirty="0" err="1" smtClean="0">
                <a:solidFill>
                  <a:srgbClr val="FF0000"/>
                </a:solidFill>
              </a:rPr>
              <a:t>kadar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veri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transferi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yapacagi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falan</a:t>
            </a:r>
            <a:r>
              <a:rPr lang="en-US" sz="1100" b="1" dirty="0" smtClean="0">
                <a:solidFill>
                  <a:srgbClr val="FF0000"/>
                </a:solidFill>
              </a:rPr>
              <a:t> tum </a:t>
            </a:r>
            <a:r>
              <a:rPr lang="en-US" sz="1100" b="1" dirty="0" err="1" smtClean="0">
                <a:solidFill>
                  <a:srgbClr val="FF0000"/>
                </a:solidFill>
              </a:rPr>
              <a:t>bunlarin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hepsi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sabittir</a:t>
            </a:r>
            <a:r>
              <a:rPr lang="en-US" sz="1100" b="1" dirty="0" smtClean="0">
                <a:solidFill>
                  <a:srgbClr val="FF0000"/>
                </a:solidFill>
              </a:rPr>
              <a:t>. </a:t>
            </a:r>
            <a:r>
              <a:rPr lang="en-US" sz="1100" b="1" dirty="0" err="1" smtClean="0">
                <a:solidFill>
                  <a:srgbClr val="FF0000"/>
                </a:solidFill>
              </a:rPr>
              <a:t>Mesela</a:t>
            </a:r>
            <a:r>
              <a:rPr lang="en-US" sz="1100" b="1" dirty="0" smtClean="0">
                <a:solidFill>
                  <a:srgbClr val="FF0000"/>
                </a:solidFill>
              </a:rPr>
              <a:t> 512 </a:t>
            </a:r>
            <a:r>
              <a:rPr lang="en-US" sz="1100" b="1" dirty="0" err="1" smtClean="0">
                <a:solidFill>
                  <a:srgbClr val="FF0000"/>
                </a:solidFill>
              </a:rPr>
              <a:t>boyutlu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sabit</a:t>
            </a:r>
            <a:r>
              <a:rPr lang="en-US" sz="1100" b="1" dirty="0" smtClean="0">
                <a:solidFill>
                  <a:srgbClr val="FF0000"/>
                </a:solidFill>
              </a:rPr>
              <a:t> transfer </a:t>
            </a:r>
            <a:r>
              <a:rPr lang="en-US" sz="1100" b="1" dirty="0" err="1" smtClean="0">
                <a:solidFill>
                  <a:srgbClr val="FF0000"/>
                </a:solidFill>
              </a:rPr>
              <a:t>yapacaktir</a:t>
            </a:r>
            <a:r>
              <a:rPr lang="en-US" sz="1100" b="1" dirty="0" smtClean="0">
                <a:solidFill>
                  <a:srgbClr val="FF0000"/>
                </a:solidFill>
              </a:rPr>
              <a:t>. Bu </a:t>
            </a:r>
            <a:r>
              <a:rPr lang="en-US" sz="1100" b="1" dirty="0" err="1" smtClean="0">
                <a:solidFill>
                  <a:srgbClr val="FF0000"/>
                </a:solidFill>
              </a:rPr>
              <a:t>durumda</a:t>
            </a:r>
            <a:r>
              <a:rPr lang="en-US" sz="1100" b="1" dirty="0" smtClean="0">
                <a:solidFill>
                  <a:srgbClr val="FF0000"/>
                </a:solidFill>
              </a:rPr>
              <a:t> biz </a:t>
            </a:r>
            <a:r>
              <a:rPr lang="en-US" sz="1100" b="1" dirty="0" err="1" smtClean="0">
                <a:solidFill>
                  <a:srgbClr val="FF0000"/>
                </a:solidFill>
              </a:rPr>
              <a:t>birden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fazla</a:t>
            </a:r>
            <a:r>
              <a:rPr lang="en-US" sz="1100" b="1" dirty="0" smtClean="0">
                <a:solidFill>
                  <a:srgbClr val="FF0000"/>
                </a:solidFill>
              </a:rPr>
              <a:t> 512 </a:t>
            </a:r>
            <a:r>
              <a:rPr lang="en-US" sz="1100" b="1" dirty="0" err="1" smtClean="0">
                <a:solidFill>
                  <a:srgbClr val="FF0000"/>
                </a:solidFill>
              </a:rPr>
              <a:t>boyutlu</a:t>
            </a:r>
            <a:r>
              <a:rPr lang="en-US" sz="1100" b="1" dirty="0" smtClean="0">
                <a:solidFill>
                  <a:srgbClr val="FF0000"/>
                </a:solidFill>
              </a:rPr>
              <a:t> transfer </a:t>
            </a:r>
            <a:r>
              <a:rPr lang="en-US" sz="1100" b="1" dirty="0" err="1" smtClean="0">
                <a:solidFill>
                  <a:srgbClr val="FF0000"/>
                </a:solidFill>
              </a:rPr>
              <a:t>yapmamiz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gerektiginde</a:t>
            </a:r>
            <a:r>
              <a:rPr lang="en-US" sz="1100" b="1" dirty="0" smtClean="0">
                <a:solidFill>
                  <a:srgbClr val="FF0000"/>
                </a:solidFill>
              </a:rPr>
              <a:t> her </a:t>
            </a:r>
            <a:r>
              <a:rPr lang="en-US" sz="1100" b="1" dirty="0" err="1" smtClean="0">
                <a:solidFill>
                  <a:srgbClr val="FF0000"/>
                </a:solidFill>
              </a:rPr>
              <a:t>seferinde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kaydedicileri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tekrar</a:t>
            </a:r>
            <a:r>
              <a:rPr lang="en-US" sz="1100" b="1" dirty="0" smtClean="0">
                <a:solidFill>
                  <a:srgbClr val="FF0000"/>
                </a:solidFill>
              </a:rPr>
              <a:t> mi </a:t>
            </a:r>
            <a:r>
              <a:rPr lang="en-US" sz="1100" b="1" dirty="0" err="1" smtClean="0">
                <a:solidFill>
                  <a:srgbClr val="FF0000"/>
                </a:solidFill>
              </a:rPr>
              <a:t>programliyacaz</a:t>
            </a:r>
            <a:r>
              <a:rPr lang="en-US" sz="1100" b="1" dirty="0" smtClean="0">
                <a:solidFill>
                  <a:srgbClr val="FF0000"/>
                </a:solidFill>
              </a:rPr>
              <a:t>. </a:t>
            </a:r>
            <a:r>
              <a:rPr lang="en-US" sz="1100" b="1" dirty="0" err="1" smtClean="0">
                <a:solidFill>
                  <a:srgbClr val="FF0000"/>
                </a:solidFill>
              </a:rPr>
              <a:t>Hayir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tabiki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iste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yedekledigimiz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icin</a:t>
            </a:r>
            <a:r>
              <a:rPr lang="en-US" sz="1100" b="1" dirty="0" smtClean="0">
                <a:solidFill>
                  <a:srgbClr val="FF0000"/>
                </a:solidFill>
              </a:rPr>
              <a:t> ilk 512’nin </a:t>
            </a:r>
            <a:r>
              <a:rPr lang="en-US" sz="1100" b="1" dirty="0" err="1" smtClean="0">
                <a:solidFill>
                  <a:srgbClr val="FF0000"/>
                </a:solidFill>
              </a:rPr>
              <a:t>bittigi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yerin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yedegi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base’de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durdugu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icin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sonraki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gelen</a:t>
            </a:r>
            <a:r>
              <a:rPr lang="en-US" sz="1100" b="1" dirty="0" smtClean="0">
                <a:solidFill>
                  <a:srgbClr val="FF0000"/>
                </a:solidFill>
              </a:rPr>
              <a:t> 512’yi de </a:t>
            </a:r>
            <a:r>
              <a:rPr lang="en-US" sz="1100" b="1" dirty="0" err="1" smtClean="0">
                <a:solidFill>
                  <a:srgbClr val="FF0000"/>
                </a:solidFill>
              </a:rPr>
              <a:t>bu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adresin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ilerisinden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baslatip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devam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edecegiz</a:t>
            </a:r>
            <a:r>
              <a:rPr lang="en-US" sz="11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Transfer </a:t>
            </a:r>
            <a:r>
              <a:rPr lang="en-US" sz="1100" b="1" dirty="0" err="1" smtClean="0">
                <a:solidFill>
                  <a:srgbClr val="FF0000"/>
                </a:solidFill>
              </a:rPr>
              <a:t>sayisini</a:t>
            </a:r>
            <a:r>
              <a:rPr lang="en-US" sz="1100" b="1" dirty="0" smtClean="0">
                <a:solidFill>
                  <a:srgbClr val="FF0000"/>
                </a:solidFill>
              </a:rPr>
              <a:t> 3 </a:t>
            </a:r>
            <a:r>
              <a:rPr lang="en-US" sz="1100" b="1" dirty="0" err="1" smtClean="0">
                <a:solidFill>
                  <a:srgbClr val="FF0000"/>
                </a:solidFill>
              </a:rPr>
              <a:t>programlarsaniz</a:t>
            </a:r>
            <a:r>
              <a:rPr lang="en-US" sz="1100" b="1" dirty="0" smtClean="0">
                <a:solidFill>
                  <a:srgbClr val="FF0000"/>
                </a:solidFill>
              </a:rPr>
              <a:t> her </a:t>
            </a:r>
            <a:r>
              <a:rPr lang="en-US" sz="1100" b="1" dirty="0" err="1" smtClean="0">
                <a:solidFill>
                  <a:srgbClr val="FF0000"/>
                </a:solidFill>
              </a:rPr>
              <a:t>transferden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sonra</a:t>
            </a:r>
            <a:r>
              <a:rPr lang="en-US" sz="1100" b="1" dirty="0" smtClean="0">
                <a:solidFill>
                  <a:srgbClr val="FF0000"/>
                </a:solidFill>
              </a:rPr>
              <a:t> transfer </a:t>
            </a:r>
            <a:r>
              <a:rPr lang="en-US" sz="1100" b="1" dirty="0" err="1" smtClean="0">
                <a:solidFill>
                  <a:srgbClr val="FF0000"/>
                </a:solidFill>
              </a:rPr>
              <a:t>sayisi</a:t>
            </a:r>
            <a:r>
              <a:rPr lang="en-US" sz="1100" b="1" dirty="0" smtClean="0">
                <a:solidFill>
                  <a:srgbClr val="FF0000"/>
                </a:solidFill>
              </a:rPr>
              <a:t> 1 </a:t>
            </a:r>
            <a:r>
              <a:rPr lang="en-US" sz="1100" b="1" dirty="0" err="1" smtClean="0">
                <a:solidFill>
                  <a:srgbClr val="FF0000"/>
                </a:solidFill>
              </a:rPr>
              <a:t>azaltilir</a:t>
            </a:r>
            <a:r>
              <a:rPr lang="en-US" sz="1100" b="1" dirty="0" smtClean="0">
                <a:solidFill>
                  <a:srgbClr val="FF0000"/>
                </a:solidFill>
              </a:rPr>
              <a:t>. 0 </a:t>
            </a:r>
            <a:r>
              <a:rPr lang="en-US" sz="1100" b="1" dirty="0" err="1" smtClean="0">
                <a:solidFill>
                  <a:srgbClr val="FF0000"/>
                </a:solidFill>
              </a:rPr>
              <a:t>oldugunda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bitmez</a:t>
            </a:r>
            <a:r>
              <a:rPr lang="en-US" sz="1100" b="1" dirty="0" smtClean="0">
                <a:solidFill>
                  <a:srgbClr val="FF0000"/>
                </a:solidFill>
              </a:rPr>
              <a:t> transfer. 0’dan </a:t>
            </a:r>
            <a:r>
              <a:rPr lang="en-US" sz="1100" b="1" dirty="0" err="1" smtClean="0">
                <a:solidFill>
                  <a:srgbClr val="FF0000"/>
                </a:solidFill>
              </a:rPr>
              <a:t>bir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asagiya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indigimzde</a:t>
            </a:r>
            <a:r>
              <a:rPr lang="en-US" sz="1100" b="1" dirty="0" smtClean="0">
                <a:solidFill>
                  <a:srgbClr val="FF0000"/>
                </a:solidFill>
              </a:rPr>
              <a:t> -1 </a:t>
            </a:r>
            <a:r>
              <a:rPr lang="en-US" sz="1100" b="1" dirty="0" err="1" smtClean="0">
                <a:solidFill>
                  <a:srgbClr val="FF0000"/>
                </a:solidFill>
              </a:rPr>
              <a:t>olmaz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tabiki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dairesel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olarak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dusunursek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en</a:t>
            </a:r>
            <a:r>
              <a:rPr lang="en-US" sz="1100" b="1" dirty="0" smtClean="0">
                <a:solidFill>
                  <a:srgbClr val="FF0000"/>
                </a:solidFill>
              </a:rPr>
              <a:t> son </a:t>
            </a:r>
            <a:r>
              <a:rPr lang="en-US" sz="1100" b="1" dirty="0" err="1" smtClean="0">
                <a:solidFill>
                  <a:srgbClr val="FF0000"/>
                </a:solidFill>
              </a:rPr>
              <a:t>degere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gideriz</a:t>
            </a:r>
            <a:r>
              <a:rPr lang="en-US" sz="1100" b="1" dirty="0" smtClean="0">
                <a:solidFill>
                  <a:srgbClr val="FF0000"/>
                </a:solidFill>
              </a:rPr>
              <a:t> (FFFF – son </a:t>
            </a:r>
            <a:r>
              <a:rPr lang="en-US" sz="1100" b="1" dirty="0" err="1" smtClean="0">
                <a:solidFill>
                  <a:srgbClr val="FF0000"/>
                </a:solidFill>
              </a:rPr>
              <a:t>adres</a:t>
            </a:r>
            <a:r>
              <a:rPr lang="en-US" sz="1100" b="1" dirty="0" smtClean="0">
                <a:solidFill>
                  <a:srgbClr val="FF0000"/>
                </a:solidFill>
              </a:rPr>
              <a:t>). </a:t>
            </a:r>
            <a:r>
              <a:rPr lang="en-US" sz="1100" b="1" dirty="0" err="1" smtClean="0">
                <a:solidFill>
                  <a:srgbClr val="FF0000"/>
                </a:solidFill>
              </a:rPr>
              <a:t>Iste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durumda</a:t>
            </a:r>
            <a:r>
              <a:rPr lang="en-US" sz="1100" b="1" dirty="0" smtClean="0">
                <a:solidFill>
                  <a:srgbClr val="FF0000"/>
                </a:solidFill>
              </a:rPr>
              <a:t> transfer biter. Bu </a:t>
            </a:r>
            <a:r>
              <a:rPr lang="en-US" sz="1100" b="1" dirty="0" err="1" smtClean="0">
                <a:solidFill>
                  <a:srgbClr val="FF0000"/>
                </a:solidFill>
              </a:rPr>
              <a:t>yuzden</a:t>
            </a:r>
            <a:r>
              <a:rPr lang="en-US" sz="1100" b="1" dirty="0" smtClean="0">
                <a:solidFill>
                  <a:srgbClr val="FF0000"/>
                </a:solidFill>
              </a:rPr>
              <a:t> transfer </a:t>
            </a:r>
            <a:r>
              <a:rPr lang="en-US" sz="1100" b="1" dirty="0" err="1" smtClean="0">
                <a:solidFill>
                  <a:srgbClr val="FF0000"/>
                </a:solidFill>
              </a:rPr>
              <a:t>yapmak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istediginiz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asil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miktarin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hep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bir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eksigi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buraya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yazilmalidir</a:t>
            </a:r>
            <a:r>
              <a:rPr lang="en-US" sz="1100" b="1" dirty="0" smtClean="0">
                <a:solidFill>
                  <a:srgbClr val="FF0000"/>
                </a:solidFill>
              </a:rPr>
              <a:t>. </a:t>
            </a:r>
            <a:r>
              <a:rPr lang="en-US" sz="1100" b="1" dirty="0" err="1" smtClean="0">
                <a:solidFill>
                  <a:srgbClr val="FF0000"/>
                </a:solidFill>
              </a:rPr>
              <a:t>Yani</a:t>
            </a:r>
            <a:r>
              <a:rPr lang="en-US" sz="1100" b="1" dirty="0" smtClean="0">
                <a:solidFill>
                  <a:srgbClr val="FF0000"/>
                </a:solidFill>
              </a:rPr>
              <a:t> 3 </a:t>
            </a:r>
            <a:r>
              <a:rPr lang="en-US" sz="1100" b="1" dirty="0" err="1" smtClean="0">
                <a:solidFill>
                  <a:srgbClr val="FF0000"/>
                </a:solidFill>
              </a:rPr>
              <a:t>yazdiysak</a:t>
            </a:r>
            <a:r>
              <a:rPr lang="en-US" sz="1100" b="1" dirty="0" smtClean="0">
                <a:solidFill>
                  <a:srgbClr val="FF0000"/>
                </a:solidFill>
              </a:rPr>
              <a:t> 4 transfer </a:t>
            </a:r>
            <a:r>
              <a:rPr lang="en-US" sz="1100" b="1" dirty="0" err="1" smtClean="0">
                <a:solidFill>
                  <a:srgbClr val="FF0000"/>
                </a:solidFill>
              </a:rPr>
              <a:t>yapilir</a:t>
            </a:r>
            <a:r>
              <a:rPr lang="en-US" sz="11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Durum </a:t>
            </a:r>
            <a:r>
              <a:rPr lang="en-US" sz="1100" b="1" dirty="0" err="1" smtClean="0">
                <a:solidFill>
                  <a:srgbClr val="FF0000"/>
                </a:solidFill>
              </a:rPr>
              <a:t>kaydedicisi</a:t>
            </a:r>
            <a:r>
              <a:rPr lang="en-US" sz="1100" b="1" dirty="0" smtClean="0">
                <a:solidFill>
                  <a:srgbClr val="FF0000"/>
                </a:solidFill>
              </a:rPr>
              <a:t> (status register) belli </a:t>
            </a:r>
            <a:r>
              <a:rPr lang="en-US" sz="1100" b="1" dirty="0" err="1" smtClean="0">
                <a:solidFill>
                  <a:srgbClr val="FF0000"/>
                </a:solidFill>
              </a:rPr>
              <a:t>bir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anda</a:t>
            </a:r>
            <a:r>
              <a:rPr lang="en-US" sz="1100" b="1" dirty="0" smtClean="0">
                <a:solidFill>
                  <a:srgbClr val="FF0000"/>
                </a:solidFill>
              </a:rPr>
              <a:t> DMA </a:t>
            </a:r>
            <a:r>
              <a:rPr lang="en-US" sz="1100" b="1" dirty="0" err="1" smtClean="0">
                <a:solidFill>
                  <a:srgbClr val="FF0000"/>
                </a:solidFill>
              </a:rPr>
              <a:t>hangi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cihazlara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hizmet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sunuyor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bunu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soyler</a:t>
            </a:r>
            <a:r>
              <a:rPr lang="en-US" sz="11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4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8237A DMA </a:t>
            </a:r>
            <a:r>
              <a:rPr lang="tr-TR" dirty="0" smtClean="0">
                <a:solidFill>
                  <a:srgbClr val="0070C0"/>
                </a:solidFill>
              </a:rPr>
              <a:t>Denetleyicisi (devam)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sz="6000" b="1" dirty="0">
                <a:solidFill>
                  <a:srgbClr val="FF0000"/>
                </a:solidFill>
              </a:rPr>
              <a:t>Kaydediciler (devam</a:t>
            </a:r>
            <a:r>
              <a:rPr lang="tr-TR" sz="6000" b="1" dirty="0" smtClean="0">
                <a:solidFill>
                  <a:srgbClr val="FF0000"/>
                </a:solidFill>
              </a:rPr>
              <a:t>):</a:t>
            </a:r>
            <a:endParaRPr lang="en-US" sz="6000" dirty="0" smtClean="0"/>
          </a:p>
          <a:p>
            <a:r>
              <a:rPr lang="en-US" b="1" dirty="0" err="1" smtClean="0"/>
              <a:t>Baslangic</a:t>
            </a:r>
            <a:r>
              <a:rPr lang="en-US" b="1" dirty="0" smtClean="0"/>
              <a:t> </a:t>
            </a:r>
            <a:r>
              <a:rPr lang="en-US" b="1" dirty="0" err="1" smtClean="0"/>
              <a:t>Adresi</a:t>
            </a:r>
            <a:r>
              <a:rPr lang="en-US" b="1" dirty="0" smtClean="0"/>
              <a:t> </a:t>
            </a:r>
            <a:r>
              <a:rPr lang="en-US" b="1" dirty="0" err="1" smtClean="0"/>
              <a:t>Kaydedicisi</a:t>
            </a:r>
            <a:r>
              <a:rPr lang="en-US" b="1" dirty="0" smtClean="0"/>
              <a:t> (Base Address Register)</a:t>
            </a:r>
          </a:p>
          <a:p>
            <a:pPr lvl="1"/>
            <a:r>
              <a:rPr lang="en-US" dirty="0" err="1" smtClean="0"/>
              <a:t>Karsilik</a:t>
            </a:r>
            <a:r>
              <a:rPr lang="en-US" dirty="0" smtClean="0"/>
              <a:t> </a:t>
            </a:r>
            <a:r>
              <a:rPr lang="en-US" dirty="0" err="1" smtClean="0"/>
              <a:t>dusen</a:t>
            </a:r>
            <a:r>
              <a:rPr lang="en-US" dirty="0" smtClean="0"/>
              <a:t> ‘current’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kaydedicisinin</a:t>
            </a:r>
            <a:r>
              <a:rPr lang="en-US" dirty="0" smtClean="0"/>
              <a:t> </a:t>
            </a:r>
            <a:r>
              <a:rPr lang="tr-TR" dirty="0" smtClean="0"/>
              <a:t>orjinal </a:t>
            </a:r>
            <a:r>
              <a:rPr lang="en-US" dirty="0" err="1" smtClean="0"/>
              <a:t>icerigini</a:t>
            </a:r>
            <a:r>
              <a:rPr lang="en-US" dirty="0" smtClean="0"/>
              <a:t> </a:t>
            </a:r>
            <a:r>
              <a:rPr lang="en-US" dirty="0" err="1" smtClean="0"/>
              <a:t>saklar</a:t>
            </a:r>
            <a:endParaRPr lang="en-US" dirty="0" smtClean="0"/>
          </a:p>
          <a:p>
            <a:r>
              <a:rPr lang="en-US" b="1" dirty="0" err="1" smtClean="0"/>
              <a:t>Baslangic</a:t>
            </a:r>
            <a:r>
              <a:rPr lang="en-US" b="1" dirty="0" smtClean="0"/>
              <a:t> </a:t>
            </a:r>
            <a:r>
              <a:rPr lang="en-US" b="1" dirty="0" err="1" smtClean="0"/>
              <a:t>Sayac</a:t>
            </a:r>
            <a:r>
              <a:rPr lang="en-US" b="1" dirty="0" smtClean="0"/>
              <a:t> </a:t>
            </a:r>
            <a:r>
              <a:rPr lang="en-US" b="1" dirty="0" err="1" smtClean="0"/>
              <a:t>Kaydedicisi</a:t>
            </a:r>
            <a:r>
              <a:rPr lang="en-US" b="1" dirty="0" smtClean="0"/>
              <a:t> </a:t>
            </a:r>
            <a:r>
              <a:rPr lang="en-US" b="1" dirty="0"/>
              <a:t>(Base </a:t>
            </a:r>
            <a:r>
              <a:rPr lang="en-US" b="1" dirty="0" smtClean="0"/>
              <a:t>Count Register)</a:t>
            </a:r>
          </a:p>
          <a:p>
            <a:pPr lvl="1"/>
            <a:r>
              <a:rPr lang="en-US" dirty="0" err="1" smtClean="0"/>
              <a:t>Karsilik</a:t>
            </a:r>
            <a:r>
              <a:rPr lang="en-US" dirty="0" smtClean="0"/>
              <a:t> </a:t>
            </a:r>
            <a:r>
              <a:rPr lang="en-US" dirty="0" err="1" smtClean="0"/>
              <a:t>dusen</a:t>
            </a:r>
            <a:r>
              <a:rPr lang="en-US" dirty="0" smtClean="0"/>
              <a:t> ‘current</a:t>
            </a:r>
            <a:r>
              <a:rPr lang="en-US" dirty="0"/>
              <a:t>’ </a:t>
            </a:r>
            <a:r>
              <a:rPr lang="en-US" dirty="0" err="1" smtClean="0"/>
              <a:t>sayac</a:t>
            </a:r>
            <a:r>
              <a:rPr lang="en-US" dirty="0" smtClean="0"/>
              <a:t> </a:t>
            </a:r>
            <a:r>
              <a:rPr lang="en-US" dirty="0" err="1" smtClean="0"/>
              <a:t>kaydedicisinin</a:t>
            </a:r>
            <a:r>
              <a:rPr lang="en-US" dirty="0" smtClean="0"/>
              <a:t> </a:t>
            </a:r>
            <a:r>
              <a:rPr lang="tr-TR" dirty="0" smtClean="0"/>
              <a:t>orjinal </a:t>
            </a:r>
            <a:r>
              <a:rPr lang="en-US" dirty="0" err="1" smtClean="0"/>
              <a:t>icerigini</a:t>
            </a:r>
            <a:r>
              <a:rPr lang="en-US" dirty="0" smtClean="0"/>
              <a:t> </a:t>
            </a:r>
            <a:r>
              <a:rPr lang="en-US" dirty="0" err="1"/>
              <a:t>saklar</a:t>
            </a:r>
            <a:endParaRPr lang="en-US" dirty="0"/>
          </a:p>
          <a:p>
            <a:r>
              <a:rPr lang="en-US" b="1" dirty="0" err="1" smtClean="0"/>
              <a:t>Mevcut</a:t>
            </a:r>
            <a:r>
              <a:rPr lang="en-US" b="1" dirty="0" smtClean="0"/>
              <a:t> </a:t>
            </a:r>
            <a:r>
              <a:rPr lang="en-US" b="1" dirty="0" err="1" smtClean="0"/>
              <a:t>Adres</a:t>
            </a:r>
            <a:r>
              <a:rPr lang="en-US" b="1" dirty="0" smtClean="0"/>
              <a:t> </a:t>
            </a:r>
            <a:r>
              <a:rPr lang="en-US" b="1" dirty="0" err="1"/>
              <a:t>Kaydedicisi</a:t>
            </a:r>
            <a:r>
              <a:rPr lang="en-US" b="1" dirty="0"/>
              <a:t> </a:t>
            </a:r>
            <a:r>
              <a:rPr lang="en-US" b="1" dirty="0" smtClean="0"/>
              <a:t>(Current Address </a:t>
            </a:r>
            <a:r>
              <a:rPr lang="en-US" b="1" dirty="0"/>
              <a:t>Register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kanal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DMA </a:t>
            </a:r>
            <a:r>
              <a:rPr lang="en-US" dirty="0" err="1" smtClean="0"/>
              <a:t>transferi</a:t>
            </a:r>
            <a:r>
              <a:rPr lang="en-US" dirty="0" smtClean="0"/>
              <a:t> </a:t>
            </a:r>
            <a:r>
              <a:rPr lang="en-US" dirty="0" err="1" smtClean="0"/>
              <a:t>suresince</a:t>
            </a:r>
            <a:r>
              <a:rPr lang="en-US" dirty="0" smtClean="0"/>
              <a:t> </a:t>
            </a:r>
            <a:r>
              <a:rPr lang="en-US" dirty="0" err="1" smtClean="0"/>
              <a:t>kullanilan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degerini</a:t>
            </a:r>
            <a:r>
              <a:rPr lang="en-US" dirty="0" smtClean="0"/>
              <a:t> </a:t>
            </a:r>
            <a:r>
              <a:rPr lang="en-US" dirty="0" err="1" smtClean="0"/>
              <a:t>saklar</a:t>
            </a:r>
            <a:endParaRPr lang="en-US" dirty="0" smtClean="0"/>
          </a:p>
          <a:p>
            <a:pPr lvl="1"/>
            <a:r>
              <a:rPr lang="en-US" dirty="0" smtClean="0"/>
              <a:t>Her </a:t>
            </a:r>
            <a:r>
              <a:rPr lang="en-US" dirty="0" err="1" smtClean="0"/>
              <a:t>bir</a:t>
            </a:r>
            <a:r>
              <a:rPr lang="en-US" dirty="0" smtClean="0"/>
              <a:t> DMA </a:t>
            </a:r>
            <a:r>
              <a:rPr lang="en-US" dirty="0" err="1" smtClean="0"/>
              <a:t>transferinden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arttirilir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da </a:t>
            </a:r>
            <a:r>
              <a:rPr lang="en-US" dirty="0" err="1" smtClean="0"/>
              <a:t>azaltilir</a:t>
            </a:r>
            <a:endParaRPr lang="en-US" dirty="0" smtClean="0"/>
          </a:p>
          <a:p>
            <a:pPr lvl="1"/>
            <a:r>
              <a:rPr lang="en-US" dirty="0" smtClean="0"/>
              <a:t>CPU </a:t>
            </a:r>
            <a:r>
              <a:rPr lang="en-US" dirty="0" err="1" smtClean="0"/>
              <a:t>tarafindan</a:t>
            </a:r>
            <a:r>
              <a:rPr lang="tr-TR" dirty="0" smtClean="0"/>
              <a:t> </a:t>
            </a:r>
            <a:r>
              <a:rPr lang="tr-TR" dirty="0" err="1" smtClean="0"/>
              <a:t>ardışıl</a:t>
            </a:r>
            <a:r>
              <a:rPr lang="tr-TR" dirty="0" smtClean="0"/>
              <a:t> baytlar halinde </a:t>
            </a:r>
            <a:r>
              <a:rPr lang="en-US" dirty="0" err="1" smtClean="0"/>
              <a:t>okunabilir</a:t>
            </a:r>
            <a:r>
              <a:rPr lang="en-US" dirty="0" smtClean="0"/>
              <a:t>/</a:t>
            </a:r>
            <a:r>
              <a:rPr lang="en-US" dirty="0" err="1" smtClean="0"/>
              <a:t>yazilabilir</a:t>
            </a:r>
            <a:endParaRPr lang="en-US" dirty="0" smtClean="0"/>
          </a:p>
          <a:p>
            <a:r>
              <a:rPr lang="en-US" b="1" dirty="0" err="1" smtClean="0"/>
              <a:t>Mevcut</a:t>
            </a:r>
            <a:r>
              <a:rPr lang="en-US" b="1" dirty="0" smtClean="0"/>
              <a:t> </a:t>
            </a:r>
            <a:r>
              <a:rPr lang="en-US" b="1" dirty="0" err="1" smtClean="0"/>
              <a:t>Sayac</a:t>
            </a:r>
            <a:r>
              <a:rPr lang="en-US" b="1" dirty="0" smtClean="0"/>
              <a:t> </a:t>
            </a:r>
            <a:r>
              <a:rPr lang="en-US" b="1" dirty="0" err="1"/>
              <a:t>Kaydedicisi</a:t>
            </a:r>
            <a:r>
              <a:rPr lang="en-US" b="1" dirty="0"/>
              <a:t> </a:t>
            </a:r>
            <a:r>
              <a:rPr lang="en-US" b="1" dirty="0" smtClean="0"/>
              <a:t>(Current Count </a:t>
            </a:r>
            <a:r>
              <a:rPr lang="en-US" b="1" dirty="0"/>
              <a:t>Register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kanal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geriye</a:t>
            </a:r>
            <a:r>
              <a:rPr lang="en-US" dirty="0" smtClean="0"/>
              <a:t> </a:t>
            </a:r>
            <a:r>
              <a:rPr lang="en-US" dirty="0" err="1" smtClean="0"/>
              <a:t>kalan</a:t>
            </a:r>
            <a:r>
              <a:rPr lang="en-US" dirty="0" smtClean="0"/>
              <a:t> DMA transfer </a:t>
            </a:r>
            <a:r>
              <a:rPr lang="en-US" dirty="0" err="1" smtClean="0"/>
              <a:t>sayisini</a:t>
            </a:r>
            <a:r>
              <a:rPr lang="en-US" dirty="0" smtClean="0"/>
              <a:t>  </a:t>
            </a:r>
            <a:r>
              <a:rPr lang="en-US" dirty="0" err="1" smtClean="0"/>
              <a:t>icerir</a:t>
            </a:r>
            <a:r>
              <a:rPr lang="en-US" dirty="0" smtClean="0"/>
              <a:t> (</a:t>
            </a:r>
            <a:r>
              <a:rPr lang="en-US" dirty="0" err="1" smtClean="0"/>
              <a:t>Kalan</a:t>
            </a:r>
            <a:r>
              <a:rPr lang="en-US" dirty="0" smtClean="0"/>
              <a:t> transfer </a:t>
            </a:r>
            <a:r>
              <a:rPr lang="en-US" dirty="0" err="1" smtClean="0"/>
              <a:t>sayisi</a:t>
            </a:r>
            <a:r>
              <a:rPr lang="en-US" dirty="0" smtClean="0"/>
              <a:t> </a:t>
            </a:r>
            <a:r>
              <a:rPr lang="en-US" dirty="0" err="1" smtClean="0"/>
              <a:t>kaydedici</a:t>
            </a:r>
            <a:r>
              <a:rPr lang="en-US" dirty="0" smtClean="0"/>
              <a:t> </a:t>
            </a:r>
            <a:r>
              <a:rPr lang="en-US" dirty="0" err="1" smtClean="0"/>
              <a:t>iceriginin</a:t>
            </a:r>
            <a:r>
              <a:rPr lang="en-US" dirty="0" smtClean="0"/>
              <a:t> 1 </a:t>
            </a:r>
            <a:r>
              <a:rPr lang="en-US" dirty="0" err="1" smtClean="0"/>
              <a:t>fazlasidir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Kaydedici</a:t>
            </a:r>
            <a:r>
              <a:rPr lang="en-US" dirty="0" smtClean="0"/>
              <a:t> </a:t>
            </a:r>
            <a:r>
              <a:rPr lang="en-US" dirty="0" err="1" smtClean="0"/>
              <a:t>degeri</a:t>
            </a:r>
            <a:r>
              <a:rPr lang="en-US" dirty="0" smtClean="0"/>
              <a:t> her </a:t>
            </a:r>
            <a:r>
              <a:rPr lang="en-US" dirty="0" err="1" smtClean="0"/>
              <a:t>bir</a:t>
            </a:r>
            <a:r>
              <a:rPr lang="en-US" dirty="0" smtClean="0"/>
              <a:t> DMA </a:t>
            </a:r>
            <a:r>
              <a:rPr lang="en-US" dirty="0" err="1" smtClean="0"/>
              <a:t>transferinin</a:t>
            </a:r>
            <a:r>
              <a:rPr lang="en-US" dirty="0" smtClean="0"/>
              <a:t> </a:t>
            </a:r>
            <a:r>
              <a:rPr lang="en-US" dirty="0" err="1" smtClean="0"/>
              <a:t>ardindan</a:t>
            </a:r>
            <a:r>
              <a:rPr lang="en-US" dirty="0" smtClean="0"/>
              <a:t> 1 </a:t>
            </a:r>
            <a:r>
              <a:rPr lang="en-US" dirty="0" err="1" smtClean="0"/>
              <a:t>azaltilir</a:t>
            </a:r>
            <a:endParaRPr lang="en-US" dirty="0" smtClean="0"/>
          </a:p>
          <a:p>
            <a:pPr lvl="1"/>
            <a:r>
              <a:rPr lang="en-US" dirty="0"/>
              <a:t>CPU </a:t>
            </a:r>
            <a:r>
              <a:rPr lang="en-US" dirty="0" err="1"/>
              <a:t>tarafindan</a:t>
            </a:r>
            <a:r>
              <a:rPr lang="en-US" dirty="0"/>
              <a:t> </a:t>
            </a:r>
            <a:r>
              <a:rPr lang="tr-TR" dirty="0" smtClean="0"/>
              <a:t>ardışıl baytlar halinde </a:t>
            </a:r>
            <a:r>
              <a:rPr lang="en-US" dirty="0" err="1" smtClean="0"/>
              <a:t>okunabilir</a:t>
            </a:r>
            <a:r>
              <a:rPr lang="en-US" dirty="0" smtClean="0"/>
              <a:t>/</a:t>
            </a:r>
            <a:r>
              <a:rPr lang="en-US" dirty="0" err="1" smtClean="0"/>
              <a:t>yazilabilir</a:t>
            </a:r>
            <a:endParaRPr lang="en-US" dirty="0" smtClean="0"/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yapilacak</a:t>
            </a:r>
            <a:r>
              <a:rPr lang="en-US" dirty="0" smtClean="0"/>
              <a:t> </a:t>
            </a:r>
            <a:r>
              <a:rPr lang="en-US" dirty="0" err="1" smtClean="0"/>
              <a:t>verinin</a:t>
            </a:r>
            <a:r>
              <a:rPr lang="en-US" dirty="0" smtClean="0"/>
              <a:t> </a:t>
            </a:r>
            <a:r>
              <a:rPr lang="en-US" dirty="0" err="1" smtClean="0"/>
              <a:t>buyuklugu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kaydedicide</a:t>
            </a:r>
            <a:r>
              <a:rPr lang="en-US" dirty="0" smtClean="0"/>
              <a:t> </a:t>
            </a:r>
            <a:r>
              <a:rPr lang="en-US" dirty="0" err="1" smtClean="0"/>
              <a:t>tutulur</a:t>
            </a:r>
            <a:r>
              <a:rPr lang="en-US" dirty="0" smtClean="0"/>
              <a:t>. </a:t>
            </a:r>
            <a:r>
              <a:rPr lang="en-US" dirty="0" err="1" smtClean="0"/>
              <a:t>Peki</a:t>
            </a:r>
            <a:r>
              <a:rPr lang="en-US" dirty="0" smtClean="0"/>
              <a:t> DMA </a:t>
            </a:r>
            <a:r>
              <a:rPr lang="en-US" dirty="0" err="1" smtClean="0"/>
              <a:t>ile</a:t>
            </a:r>
            <a:r>
              <a:rPr lang="en-US" dirty="0" smtClean="0"/>
              <a:t> maximum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transferi</a:t>
            </a:r>
            <a:r>
              <a:rPr lang="en-US" dirty="0" smtClean="0"/>
              <a:t> </a:t>
            </a:r>
            <a:r>
              <a:rPr lang="en-US" dirty="0" err="1" smtClean="0"/>
              <a:t>yapilabilir</a:t>
            </a:r>
            <a:r>
              <a:rPr lang="en-US" dirty="0" smtClean="0"/>
              <a:t>? Maximum </a:t>
            </a:r>
            <a:r>
              <a:rPr lang="en-US" dirty="0" err="1" smtClean="0"/>
              <a:t>yapilabilecek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transferi</a:t>
            </a:r>
            <a:r>
              <a:rPr lang="en-US" dirty="0" smtClean="0"/>
              <a:t> 2^16 (64K) dir. </a:t>
            </a:r>
            <a:r>
              <a:rPr lang="en-US" dirty="0" err="1" smtClean="0"/>
              <a:t>Cunku</a:t>
            </a:r>
            <a:r>
              <a:rPr lang="en-US" dirty="0" smtClean="0"/>
              <a:t> count register 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miktarini</a:t>
            </a:r>
            <a:r>
              <a:rPr lang="en-US" dirty="0" smtClean="0"/>
              <a:t> </a:t>
            </a:r>
            <a:r>
              <a:rPr lang="en-US" dirty="0" err="1" smtClean="0"/>
              <a:t>tutan</a:t>
            </a:r>
            <a:r>
              <a:rPr lang="en-US" dirty="0" smtClean="0"/>
              <a:t> register 16 </a:t>
            </a:r>
            <a:r>
              <a:rPr lang="en-US" dirty="0" err="1" smtClean="0"/>
              <a:t>bittir</a:t>
            </a:r>
            <a:r>
              <a:rPr lang="en-US" dirty="0" smtClean="0"/>
              <a:t>. </a:t>
            </a:r>
            <a:r>
              <a:rPr lang="en-US" dirty="0" err="1" smtClean="0"/>
              <a:t>Ve</a:t>
            </a:r>
            <a:r>
              <a:rPr lang="en-US" dirty="0" smtClean="0"/>
              <a:t> tum </a:t>
            </a:r>
            <a:r>
              <a:rPr lang="en-US" dirty="0" err="1" smtClean="0"/>
              <a:t>bitlerinin</a:t>
            </a:r>
            <a:r>
              <a:rPr lang="en-US" dirty="0" smtClean="0"/>
              <a:t> 1 </a:t>
            </a:r>
            <a:r>
              <a:rPr lang="en-US" dirty="0" err="1" smtClean="0"/>
              <a:t>oldugunu</a:t>
            </a:r>
            <a:r>
              <a:rPr lang="en-US" dirty="0" smtClean="0"/>
              <a:t> </a:t>
            </a:r>
            <a:r>
              <a:rPr lang="en-US" dirty="0" err="1" smtClean="0"/>
              <a:t>dusunursek</a:t>
            </a:r>
            <a:r>
              <a:rPr lang="en-US" dirty="0" smtClean="0"/>
              <a:t> maximum 2^16 bit very transfer </a:t>
            </a:r>
            <a:r>
              <a:rPr lang="en-US" dirty="0" err="1" smtClean="0"/>
              <a:t>edilebilir</a:t>
            </a:r>
            <a:r>
              <a:rPr lang="en-US" dirty="0" smtClean="0"/>
              <a:t> DMA </a:t>
            </a:r>
            <a:r>
              <a:rPr lang="en-US" dirty="0" err="1" smtClean="0"/>
              <a:t>ile</a:t>
            </a:r>
            <a:r>
              <a:rPr lang="en-US" dirty="0" smtClean="0"/>
              <a:t>. (8237)</a:t>
            </a:r>
          </a:p>
          <a:p>
            <a:r>
              <a:rPr lang="en-US" b="1" dirty="0" err="1" smtClean="0"/>
              <a:t>Gecici</a:t>
            </a:r>
            <a:r>
              <a:rPr lang="en-US" b="1" dirty="0" smtClean="0"/>
              <a:t> </a:t>
            </a:r>
            <a:r>
              <a:rPr lang="en-US" b="1" dirty="0" err="1" smtClean="0"/>
              <a:t>Adres</a:t>
            </a:r>
            <a:r>
              <a:rPr lang="en-US" b="1" dirty="0" smtClean="0"/>
              <a:t> </a:t>
            </a:r>
            <a:r>
              <a:rPr lang="en-US" b="1" dirty="0" err="1" smtClean="0"/>
              <a:t>Kaydedicisi</a:t>
            </a:r>
            <a:r>
              <a:rPr lang="en-US" b="1" dirty="0" smtClean="0"/>
              <a:t> (Temporary Address </a:t>
            </a:r>
            <a:r>
              <a:rPr lang="en-US" b="1" dirty="0"/>
              <a:t>Register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Belli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DMA </a:t>
            </a:r>
            <a:r>
              <a:rPr lang="en-US" dirty="0" err="1" smtClean="0"/>
              <a:t>kanali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DMA </a:t>
            </a:r>
            <a:r>
              <a:rPr lang="en-US" dirty="0" err="1" smtClean="0"/>
              <a:t>transferi</a:t>
            </a:r>
            <a:r>
              <a:rPr lang="en-US" dirty="0" smtClean="0"/>
              <a:t> </a:t>
            </a:r>
            <a:r>
              <a:rPr lang="en-US" dirty="0" err="1" smtClean="0"/>
              <a:t>suresince</a:t>
            </a:r>
            <a:r>
              <a:rPr lang="en-US" dirty="0" smtClean="0"/>
              <a:t> </a:t>
            </a:r>
            <a:r>
              <a:rPr lang="en-US" dirty="0" err="1" smtClean="0"/>
              <a:t>surekli</a:t>
            </a:r>
            <a:r>
              <a:rPr lang="en-US" dirty="0" smtClean="0"/>
              <a:t> </a:t>
            </a:r>
            <a:r>
              <a:rPr lang="en-US" dirty="0" err="1" smtClean="0"/>
              <a:t>guncellenen</a:t>
            </a:r>
            <a:r>
              <a:rPr lang="en-US" dirty="0" smtClean="0"/>
              <a:t> </a:t>
            </a:r>
            <a:r>
              <a:rPr lang="en-US" dirty="0" err="1" smtClean="0"/>
              <a:t>bellek</a:t>
            </a:r>
            <a:r>
              <a:rPr lang="en-US" dirty="0" smtClean="0"/>
              <a:t> </a:t>
            </a:r>
            <a:r>
              <a:rPr lang="en-US" dirty="0" err="1" smtClean="0"/>
              <a:t>adresi</a:t>
            </a:r>
            <a:r>
              <a:rPr lang="en-US" dirty="0" smtClean="0"/>
              <a:t> </a:t>
            </a:r>
            <a:r>
              <a:rPr lang="en-US" dirty="0" err="1" smtClean="0"/>
              <a:t>bilgisini</a:t>
            </a:r>
            <a:r>
              <a:rPr lang="en-US" dirty="0" smtClean="0"/>
              <a:t> </a:t>
            </a:r>
            <a:r>
              <a:rPr lang="en-US" dirty="0" err="1" smtClean="0"/>
              <a:t>saklar</a:t>
            </a:r>
            <a:endParaRPr lang="en-US" dirty="0"/>
          </a:p>
          <a:p>
            <a:r>
              <a:rPr lang="en-US" b="1" dirty="0" err="1" smtClean="0"/>
              <a:t>Gecici</a:t>
            </a:r>
            <a:r>
              <a:rPr lang="en-US" b="1" dirty="0" smtClean="0"/>
              <a:t> </a:t>
            </a:r>
            <a:r>
              <a:rPr lang="en-US" b="1" dirty="0" err="1" smtClean="0"/>
              <a:t>Sayac</a:t>
            </a:r>
            <a:r>
              <a:rPr lang="en-US" b="1" dirty="0" smtClean="0"/>
              <a:t> </a:t>
            </a:r>
            <a:r>
              <a:rPr lang="en-US" b="1" dirty="0" err="1" smtClean="0"/>
              <a:t>Kaydedicisi</a:t>
            </a:r>
            <a:r>
              <a:rPr lang="en-US" b="1" dirty="0" smtClean="0"/>
              <a:t> (Temporary Count Register)</a:t>
            </a:r>
            <a:endParaRPr lang="en-US" b="1" dirty="0"/>
          </a:p>
          <a:p>
            <a:pPr lvl="1"/>
            <a:r>
              <a:rPr lang="en-US" dirty="0"/>
              <a:t>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DMA </a:t>
            </a:r>
            <a:r>
              <a:rPr lang="en-US" dirty="0" err="1"/>
              <a:t>kanali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DMA </a:t>
            </a:r>
            <a:r>
              <a:rPr lang="en-US" dirty="0" err="1"/>
              <a:t>transferi</a:t>
            </a:r>
            <a:r>
              <a:rPr lang="en-US" dirty="0"/>
              <a:t> </a:t>
            </a:r>
            <a:r>
              <a:rPr lang="en-US" dirty="0" err="1"/>
              <a:t>suresince</a:t>
            </a:r>
            <a:r>
              <a:rPr lang="en-US" dirty="0"/>
              <a:t> </a:t>
            </a:r>
            <a:r>
              <a:rPr lang="en-US" dirty="0" err="1"/>
              <a:t>surekli</a:t>
            </a:r>
            <a:r>
              <a:rPr lang="en-US" dirty="0"/>
              <a:t> </a:t>
            </a:r>
            <a:r>
              <a:rPr lang="en-US" dirty="0" err="1"/>
              <a:t>guncellenen</a:t>
            </a:r>
            <a:r>
              <a:rPr lang="en-US" dirty="0"/>
              <a:t> </a:t>
            </a:r>
            <a:r>
              <a:rPr lang="tr-TR" dirty="0" smtClean="0"/>
              <a:t>kalan </a:t>
            </a:r>
            <a:r>
              <a:rPr lang="en-US" dirty="0" smtClean="0"/>
              <a:t>transfer </a:t>
            </a:r>
            <a:r>
              <a:rPr lang="en-US" dirty="0" err="1" smtClean="0"/>
              <a:t>sayisi</a:t>
            </a:r>
            <a:r>
              <a:rPr lang="tr-TR" dirty="0" smtClean="0"/>
              <a:t>nı</a:t>
            </a:r>
            <a:r>
              <a:rPr lang="en-US" dirty="0" smtClean="0"/>
              <a:t> </a:t>
            </a:r>
            <a:r>
              <a:rPr lang="en-US" dirty="0" err="1" smtClean="0"/>
              <a:t>saklar</a:t>
            </a:r>
            <a:endParaRPr lang="en-US" dirty="0" smtClean="0"/>
          </a:p>
          <a:p>
            <a:r>
              <a:rPr lang="en-US" b="1" dirty="0" smtClean="0"/>
              <a:t>Durum </a:t>
            </a:r>
            <a:r>
              <a:rPr lang="en-US" b="1" dirty="0" err="1" smtClean="0"/>
              <a:t>Kaydedicisi</a:t>
            </a:r>
            <a:r>
              <a:rPr lang="en-US" b="1" dirty="0" smtClean="0"/>
              <a:t> (Status Register)</a:t>
            </a:r>
          </a:p>
          <a:p>
            <a:pPr lvl="1"/>
            <a:r>
              <a:rPr lang="en-US" dirty="0" smtClean="0"/>
              <a:t>DMA </a:t>
            </a:r>
            <a:r>
              <a:rPr lang="en-US" dirty="0" err="1" smtClean="0"/>
              <a:t>denetleyicinin</a:t>
            </a:r>
            <a:r>
              <a:rPr lang="en-US" dirty="0" smtClean="0"/>
              <a:t> </a:t>
            </a:r>
            <a:r>
              <a:rPr lang="en-US" dirty="0" err="1" smtClean="0"/>
              <a:t>mevcut</a:t>
            </a:r>
            <a:r>
              <a:rPr lang="en-US" dirty="0" smtClean="0"/>
              <a:t> </a:t>
            </a:r>
            <a:r>
              <a:rPr lang="en-US" dirty="0" err="1" smtClean="0"/>
              <a:t>durumuna</a:t>
            </a:r>
            <a:r>
              <a:rPr lang="en-US" dirty="0" smtClean="0"/>
              <a:t> </a:t>
            </a:r>
            <a:r>
              <a:rPr lang="en-US" dirty="0" err="1" smtClean="0"/>
              <a:t>iliskin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sunar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Not: </a:t>
            </a:r>
          </a:p>
          <a:p>
            <a:pPr marL="342900" lvl="1" indent="-342900">
              <a:buFont typeface="Arial" charset="0"/>
              <a:buChar char="•"/>
            </a:pPr>
            <a:r>
              <a:rPr lang="tr-TR" sz="3300" dirty="0" smtClean="0"/>
              <a:t>‘Base’ kaydedicileri </a:t>
            </a:r>
            <a:r>
              <a:rPr lang="en-US" sz="3300" dirty="0" smtClean="0"/>
              <a:t>CPU </a:t>
            </a:r>
            <a:r>
              <a:rPr lang="en-US" sz="3300" dirty="0" err="1"/>
              <a:t>tarafindan</a:t>
            </a:r>
            <a:r>
              <a:rPr lang="en-US" sz="3300" dirty="0"/>
              <a:t> </a:t>
            </a:r>
            <a:r>
              <a:rPr lang="en-US" sz="3300" dirty="0" err="1"/>
              <a:t>ilgili</a:t>
            </a:r>
            <a:r>
              <a:rPr lang="en-US" sz="3300" dirty="0"/>
              <a:t> ‘current’ </a:t>
            </a:r>
            <a:r>
              <a:rPr lang="en-US" sz="3300" dirty="0" err="1"/>
              <a:t>kaydedicisi</a:t>
            </a:r>
            <a:r>
              <a:rPr lang="en-US" sz="3300" dirty="0"/>
              <a:t> </a:t>
            </a:r>
            <a:r>
              <a:rPr lang="en-US" sz="3300" dirty="0" err="1"/>
              <a:t>ile</a:t>
            </a:r>
            <a:r>
              <a:rPr lang="en-US" sz="3300" dirty="0"/>
              <a:t> </a:t>
            </a:r>
            <a:r>
              <a:rPr lang="en-US" sz="3300" dirty="0" err="1"/>
              <a:t>ayni</a:t>
            </a:r>
            <a:r>
              <a:rPr lang="en-US" sz="3300" dirty="0"/>
              <a:t> </a:t>
            </a:r>
            <a:r>
              <a:rPr lang="en-US" sz="3300" dirty="0" err="1" smtClean="0"/>
              <a:t>anda</a:t>
            </a:r>
            <a:r>
              <a:rPr lang="tr-TR" sz="3300" dirty="0" smtClean="0"/>
              <a:t> ve ardışıl baytlar halinde </a:t>
            </a:r>
            <a:r>
              <a:rPr lang="en-US" sz="3300" dirty="0" err="1" smtClean="0"/>
              <a:t>programlanir</a:t>
            </a:r>
            <a:endParaRPr lang="tr-TR" sz="3300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‘Base’ </a:t>
            </a:r>
            <a:r>
              <a:rPr lang="en-US" dirty="0" err="1" smtClean="0"/>
              <a:t>kaydedicileri</a:t>
            </a:r>
            <a:r>
              <a:rPr lang="en-US" dirty="0" smtClean="0"/>
              <a:t> CPU </a:t>
            </a:r>
            <a:r>
              <a:rPr lang="en-US" dirty="0" err="1" smtClean="0"/>
              <a:t>tarafindan</a:t>
            </a:r>
            <a:r>
              <a:rPr lang="en-US" dirty="0" smtClean="0"/>
              <a:t> </a:t>
            </a:r>
            <a:r>
              <a:rPr lang="en-US" dirty="0" err="1" smtClean="0"/>
              <a:t>okunamazlar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Belli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DMA </a:t>
            </a:r>
            <a:r>
              <a:rPr lang="en-US" dirty="0" err="1" smtClean="0"/>
              <a:t>kanali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olabilecegi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`Temporary` </a:t>
            </a:r>
            <a:r>
              <a:rPr lang="en-US" dirty="0" err="1" smtClean="0"/>
              <a:t>kaydedicilerinin</a:t>
            </a:r>
            <a:r>
              <a:rPr lang="en-US" dirty="0" smtClean="0"/>
              <a:t> </a:t>
            </a:r>
            <a:r>
              <a:rPr lang="en-US" dirty="0" err="1" smtClean="0"/>
              <a:t>toplam</a:t>
            </a:r>
            <a:r>
              <a:rPr lang="en-US" dirty="0" smtClean="0"/>
              <a:t> </a:t>
            </a:r>
            <a:r>
              <a:rPr lang="en-US" dirty="0" err="1" smtClean="0"/>
              <a:t>sayisi</a:t>
            </a:r>
            <a:r>
              <a:rPr lang="en-US" dirty="0" smtClean="0"/>
              <a:t> 1 ‘</a:t>
            </a:r>
            <a:r>
              <a:rPr lang="en-US" dirty="0" err="1" smtClean="0"/>
              <a:t>dir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Yukaridaki</a:t>
            </a:r>
            <a:r>
              <a:rPr lang="en-US" dirty="0" smtClean="0"/>
              <a:t> </a:t>
            </a:r>
            <a:r>
              <a:rPr lang="en-US" dirty="0" err="1" smtClean="0"/>
              <a:t>kaydediciler</a:t>
            </a:r>
            <a:r>
              <a:rPr lang="en-US" dirty="0" smtClean="0"/>
              <a:t> </a:t>
            </a:r>
            <a:r>
              <a:rPr lang="en-US" dirty="0" err="1" smtClean="0"/>
              <a:t>disindaki</a:t>
            </a:r>
            <a:r>
              <a:rPr lang="en-US" dirty="0" smtClean="0"/>
              <a:t> tum </a:t>
            </a:r>
            <a:r>
              <a:rPr lang="en-US" dirty="0" err="1" smtClean="0"/>
              <a:t>kaydediciler</a:t>
            </a:r>
            <a:r>
              <a:rPr lang="en-US" dirty="0" smtClean="0"/>
              <a:t> DMA </a:t>
            </a:r>
            <a:r>
              <a:rPr lang="en-US" dirty="0" err="1" smtClean="0"/>
              <a:t>denetleyicinin</a:t>
            </a:r>
            <a:r>
              <a:rPr lang="en-US" dirty="0" smtClean="0"/>
              <a:t> </a:t>
            </a:r>
            <a:r>
              <a:rPr lang="en-US" dirty="0" err="1" smtClean="0"/>
              <a:t>programlanmasi</a:t>
            </a:r>
            <a:r>
              <a:rPr lang="tr-TR" dirty="0" smtClean="0"/>
              <a:t>nda görev alırlar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443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70C0"/>
                </a:solidFill>
              </a:rPr>
              <a:t>8237A DMA </a:t>
            </a:r>
            <a:r>
              <a:rPr lang="tr-TR" dirty="0" smtClean="0">
                <a:solidFill>
                  <a:srgbClr val="0070C0"/>
                </a:solidFill>
              </a:rPr>
              <a:t>Denetleyicisi (devam)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4000" b="1" dirty="0">
                <a:solidFill>
                  <a:srgbClr val="FF0000"/>
                </a:solidFill>
              </a:rPr>
              <a:t>TC – ‘Terminal </a:t>
            </a:r>
            <a:r>
              <a:rPr lang="tr-TR" sz="4000" b="1" dirty="0" err="1">
                <a:solidFill>
                  <a:srgbClr val="FF0000"/>
                </a:solidFill>
              </a:rPr>
              <a:t>Count</a:t>
            </a:r>
            <a:r>
              <a:rPr lang="tr-TR" sz="4000" b="1" dirty="0" smtClean="0">
                <a:solidFill>
                  <a:srgbClr val="FF0000"/>
                </a:solidFill>
              </a:rPr>
              <a:t>’:</a:t>
            </a:r>
            <a:r>
              <a:rPr lang="en-US" sz="4000" b="1" dirty="0" smtClean="0">
                <a:solidFill>
                  <a:srgbClr val="FF0000"/>
                </a:solidFill>
              </a:rPr>
              <a:t> (0’dan 1 </a:t>
            </a:r>
            <a:r>
              <a:rPr lang="en-US" sz="4000" b="1" dirty="0" err="1" smtClean="0">
                <a:solidFill>
                  <a:srgbClr val="FF0000"/>
                </a:solidFill>
              </a:rPr>
              <a:t>cikarilip</a:t>
            </a:r>
            <a:r>
              <a:rPr lang="en-US" sz="4000" b="1" dirty="0" smtClean="0">
                <a:solidFill>
                  <a:srgbClr val="FF0000"/>
                </a:solidFill>
              </a:rPr>
              <a:t> FFFF  </a:t>
            </a:r>
            <a:r>
              <a:rPr lang="en-US" sz="4000" b="1" dirty="0" err="1" smtClean="0">
                <a:solidFill>
                  <a:srgbClr val="FF0000"/>
                </a:solidFill>
              </a:rPr>
              <a:t>degerine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ulasilmasi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bu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isimle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adlandirilir</a:t>
            </a:r>
            <a:r>
              <a:rPr lang="en-US" sz="4000" b="1" dirty="0" smtClean="0">
                <a:solidFill>
                  <a:srgbClr val="FF0000"/>
                </a:solidFill>
              </a:rPr>
              <a:t> - TC)</a:t>
            </a:r>
            <a:endParaRPr lang="tr-TR" sz="4000" dirty="0" smtClean="0"/>
          </a:p>
          <a:p>
            <a:r>
              <a:rPr lang="tr-TR" dirty="0" smtClean="0"/>
              <a:t>DMA denetleyici, sayaç (count) kaydedicilerinin genişliği 16 bit olduğundan aktif kanala ait DMA servisi süresince maksimum </a:t>
            </a:r>
            <a:r>
              <a:rPr lang="tr-TR" b="1" dirty="0" smtClean="0">
                <a:solidFill>
                  <a:srgbClr val="FF0000"/>
                </a:solidFill>
              </a:rPr>
              <a:t>64k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adet transfer gerçekleştirebilir</a:t>
            </a:r>
          </a:p>
          <a:p>
            <a:pPr lvl="1"/>
            <a:r>
              <a:rPr lang="tr-TR" dirty="0" smtClean="0"/>
              <a:t>64k adet transferin gerçekleşebilmesi için sayaç kaydedicisinin </a:t>
            </a:r>
            <a:r>
              <a:rPr lang="tr-TR" b="1" dirty="0" smtClean="0"/>
              <a:t>FFFFh</a:t>
            </a:r>
            <a:r>
              <a:rPr lang="tr-TR" dirty="0" smtClean="0"/>
              <a:t> değeri ile yüklenmesi gerekir</a:t>
            </a:r>
          </a:p>
          <a:p>
            <a:r>
              <a:rPr lang="tr-TR" dirty="0" smtClean="0"/>
              <a:t>DMA denetleyici, sayaç kaydedicisinin içeriği </a:t>
            </a:r>
            <a:r>
              <a:rPr lang="tr-TR" b="1" dirty="0" smtClean="0"/>
              <a:t>0000h</a:t>
            </a:r>
            <a:r>
              <a:rPr lang="tr-TR" dirty="0" smtClean="0"/>
              <a:t> değerinden </a:t>
            </a:r>
            <a:r>
              <a:rPr lang="tr-TR" b="1" dirty="0" smtClean="0"/>
              <a:t>FFFFh</a:t>
            </a:r>
            <a:r>
              <a:rPr lang="tr-TR" dirty="0" smtClean="0"/>
              <a:t> değerine geçtikten sonra DMA transferini sonlandırır</a:t>
            </a:r>
          </a:p>
          <a:p>
            <a:pPr lvl="1"/>
            <a:r>
              <a:rPr lang="tr-TR" dirty="0" smtClean="0"/>
              <a:t>Her transferin ardından sayaç içeriği 1 azaltılır</a:t>
            </a:r>
          </a:p>
          <a:p>
            <a:pPr lvl="1"/>
            <a:r>
              <a:rPr lang="tr-TR" dirty="0" smtClean="0"/>
              <a:t>0000h değerinin 1 azaltılmasıyla elde edilen FFFFh değerine ‘</a:t>
            </a:r>
            <a:r>
              <a:rPr lang="tr-TR" i="1" dirty="0" smtClean="0">
                <a:solidFill>
                  <a:srgbClr val="FF0000"/>
                </a:solidFill>
              </a:rPr>
              <a:t>Terminal Count - TC</a:t>
            </a:r>
            <a:r>
              <a:rPr lang="tr-TR" dirty="0" smtClean="0"/>
              <a:t>’ denir</a:t>
            </a:r>
          </a:p>
          <a:p>
            <a:pPr lvl="1"/>
            <a:r>
              <a:rPr lang="tr-TR" dirty="0" smtClean="0"/>
              <a:t>Denetleyici TC değerine ulaşıldığında ya da harici cihazdan  </a:t>
            </a:r>
            <a:r>
              <a:rPr lang="tr-TR" b="1" dirty="0" smtClean="0"/>
              <a:t>NOT(EOP)</a:t>
            </a:r>
            <a:r>
              <a:rPr lang="tr-TR" dirty="0" smtClean="0"/>
              <a:t> sinyali geldiğinde DMA transferini sonlandırır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44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6858</Words>
  <Application>Microsoft Office PowerPoint</Application>
  <PresentationFormat>Ekran Gösterisi (4:3)</PresentationFormat>
  <Paragraphs>381</Paragraphs>
  <Slides>42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Doğrudan Bellek Erişimli (DMA) G/Ç</vt:lpstr>
      <vt:lpstr>Doğrudan Bellek Erişimi (DMA)</vt:lpstr>
      <vt:lpstr>Doğrudan Bellek Erişimi (DMA) (devam)</vt:lpstr>
      <vt:lpstr>Doğrudan Bellek Erişimi (DMA) (devam)</vt:lpstr>
      <vt:lpstr>Doğrudan Bellek Erişimi (DMA) (devam)</vt:lpstr>
      <vt:lpstr>8237A DMA Denetleyicisi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PowerPoint Sunusu</vt:lpstr>
      <vt:lpstr>PowerPoint Sunusu</vt:lpstr>
      <vt:lpstr>PowerPoint Sunusu</vt:lpstr>
      <vt:lpstr>PowerPoint Sunusu</vt:lpstr>
      <vt:lpstr>PowerPoint Sunusu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8237A DMA Denetleyicisi (devam)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Doğrudan Bellek Erişimli (DMA) G/Ç</dc:title>
  <dc:creator>cevhers</dc:creator>
  <cp:lastModifiedBy>Windows User</cp:lastModifiedBy>
  <cp:revision>380</cp:revision>
  <dcterms:created xsi:type="dcterms:W3CDTF">2006-08-16T00:00:00Z</dcterms:created>
  <dcterms:modified xsi:type="dcterms:W3CDTF">2017-11-10T18:33:03Z</dcterms:modified>
</cp:coreProperties>
</file>