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4" r:id="rId2"/>
  </p:sldMasterIdLst>
  <p:notesMasterIdLst>
    <p:notesMasterId r:id="rId14"/>
  </p:notesMasterIdLst>
  <p:sldIdLst>
    <p:sldId id="256" r:id="rId3"/>
    <p:sldId id="290" r:id="rId4"/>
    <p:sldId id="291" r:id="rId5"/>
    <p:sldId id="292" r:id="rId6"/>
    <p:sldId id="293" r:id="rId7"/>
    <p:sldId id="294" r:id="rId8"/>
    <p:sldId id="297" r:id="rId9"/>
    <p:sldId id="302" r:id="rId10"/>
    <p:sldId id="303" r:id="rId11"/>
    <p:sldId id="304" r:id="rId12"/>
    <p:sldId id="306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0"/>
    <p:restoredTop sz="94648"/>
  </p:normalViewPr>
  <p:slideViewPr>
    <p:cSldViewPr snapToGrid="0">
      <p:cViewPr varScale="1">
        <p:scale>
          <a:sx n="94" d="100"/>
          <a:sy n="94" d="100"/>
        </p:scale>
        <p:origin x="208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3A4F0-466E-3B4A-8EC0-4A7E716EBDAE}" type="datetimeFigureOut">
              <a:rPr kumimoji="1" lang="ko-Kore-KR" altLang="en-US" smtClean="0"/>
              <a:t>2023. 11. 24.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7A8AF-36B6-8448-8D25-A4C2564154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283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409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17A8AF-36B6-8448-8D25-A4C256415445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111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583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8441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17A8AF-36B6-8448-8D25-A4C256415445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7209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BE08B-D840-B2F9-FAA3-AC07369A8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2C7820-00ED-3C50-A91C-F3FB67A91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09DD2F-6970-20F1-B7DC-710587A9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598-B55D-EE4A-8E49-BD9F5713F660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40C60-E2D8-5384-EB8D-A34533AA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395C9-B780-C847-6ED9-1903B9A4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778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EEB0B-75ED-D2F6-97FE-D85FBD72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C38CB5-A82A-B722-34A6-5907B5713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3FD57-B7B4-8670-D366-9CA8A464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B8BC-8557-614A-8B73-E7BAECDDC0E1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9A697E-9F87-BEF3-D54C-811700E0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ED1D6-B604-D51D-4C81-02C2E9DC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046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0A1F22-CA61-8EF1-A5BA-6538BE4DC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923001-FC91-5C9A-C334-215729D68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DB0C2-A8AF-14BB-A28E-CCAC9EAB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2BD-76AE-734D-A5D5-C51F27076480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FB57D-8BCD-2801-B97E-73573CEE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DBCA5-21C4-E0BB-E506-835476BD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7327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3390" y="609676"/>
            <a:ext cx="1030522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D238F-1442-B942-849C-C96489B049B6}" type="datetime1">
              <a:rPr lang="ko-KR" altLang="en-US" smtClean="0"/>
              <a:t>2023. 11. 24.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464748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6F2F-1FBF-4A47-AA5F-83353DBCFAEE}" type="datetime1">
              <a:rPr lang="ko-KR" altLang="en-US" smtClean="0"/>
              <a:t>2023. 11. 24.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77771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59576" y="1977898"/>
            <a:ext cx="4776893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B5203-1D04-DE41-9ADA-EBD44BADE523}" type="datetime1">
              <a:rPr lang="ko-KR" altLang="en-US" smtClean="0"/>
              <a:t>2023. 11. 24.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135848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D80E5-5959-4043-8EC7-4FA04F6E4093}" type="datetime1">
              <a:rPr lang="ko-KR" altLang="en-US" smtClean="0"/>
              <a:t>2023. 11. 24.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920050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4D4B3-1763-3545-928E-6A69C4C7D563}" type="datetime1">
              <a:rPr lang="ko-KR" altLang="en-US" smtClean="0"/>
              <a:t>2023. 11. 24.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86029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B61DE-8623-E2B5-2AF9-47D0621A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88AFB-23FC-6497-05F4-4A5CAFF7F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0059A-3DB3-92A2-6DF0-E6B84DF3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030B-8A17-D44C-BA20-38E308247ACB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1D2BD-4251-E5FA-7670-8AA8393A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C4588-3E11-E4C7-7949-59C38AC1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611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93792-A038-EB93-FF33-401D451D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1CE76-7FA7-7C44-5B66-6D082F834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A4515-EFD9-A13E-CE29-F0DA9A9E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C62B-C75B-044F-B053-215EB5AC3A0E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0A8C1-94D1-E0A8-AAD8-390BF5DB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65C81-9309-52A5-9A44-AF762B34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654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8CB68-783D-F626-B5C9-0EFAAC34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05ADC6-6354-B520-751C-1BE209ADA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6C9D8B-AF8D-24FF-16AD-17F2FA062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41192A-16C9-FD3C-A7A1-853B243B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A40D-060C-8D44-80FE-DDD745C5ACB9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3B6891-4D14-0A2A-5C1A-2F46CD8D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7CA66A-7442-0804-2F65-9D1389C9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04730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F08C7-A735-36E7-F880-F1D1C1D6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05C0CB-0C1E-124B-18CC-8460188CB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9280C7-E0EC-C5B3-C86E-09F3363A3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435753-CA05-229B-609F-EB9C0E4E2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9A9D58-2C04-7215-5899-579D49F25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59074F-2B7C-E9D5-DD6A-A02D1339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D848-C5A5-994E-AC33-3C97AFA5B6B9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DD6F87-036B-BEFB-5175-0CD47618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6E2D77-0267-A1AF-1F5F-AA70F48F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0273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65330-504E-73B6-3D18-3FBBF03B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380906-6458-7C8E-7AD8-3AD4BA56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9749-32ED-E841-8724-892C1F91EAA2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DC8F9A-B2F3-EBBC-1743-C694FA6F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083CE7-4EB4-62DE-63DA-1E926B4A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889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4213B7-447E-EA87-1C8F-939BEE26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53C6-368F-8846-8FB6-FD59AB20389F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960377-54D7-E72F-ECBA-757960C3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6CD10D-AC18-A8D0-4777-1863973D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448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EB960-18AC-EC1D-6977-7FF37616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22C020-170B-A8A2-C5BF-E71CC1471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4AF604-533E-A8AE-C77A-B25C221EE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6CDB54-40F2-B8AC-D582-7873BDE0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4D68-E7DE-F444-8DAA-16B4D6C2FA38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96853F-E0FC-F31F-788E-78C8F899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1489F1-8285-E441-E88C-8811A61F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40706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393F0-AA18-C212-1F01-2F82D22E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F2AF01-9E10-3922-8074-9528F94C7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6E8315-F17D-8D4A-3347-65A297514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88027F-F1DF-6D7A-3263-C62C42BF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CAF8-E8FE-064E-B137-95C0A75ED937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EFE461-EDE6-6E2F-51C7-219AEFC6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70F5F9-43AF-BCF8-489F-618DF0E2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895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5A1156-54D6-BCA2-645A-52E4FD169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B7436-2BC6-4DE2-BF34-C4C346FFA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ED7CC3-42C4-359E-8F6D-0BBC77A2B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4101D-FA49-4342-9DFE-FFB9AF547331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B9236-42EE-8052-4263-914744F83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8F14E-DDEE-68D4-C14A-34021B136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853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4883" y="1392574"/>
            <a:ext cx="11137424" cy="9831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76071" y="1416557"/>
            <a:ext cx="11040533" cy="0"/>
          </a:xfrm>
          <a:custGeom>
            <a:avLst/>
            <a:gdLst/>
            <a:ahLst/>
            <a:cxnLst/>
            <a:rect l="l" t="t" r="r" b="b"/>
            <a:pathLst>
              <a:path w="8280400">
                <a:moveTo>
                  <a:pt x="0" y="0"/>
                </a:moveTo>
                <a:lnTo>
                  <a:pt x="8280019" y="0"/>
                </a:lnTo>
              </a:path>
            </a:pathLst>
          </a:custGeom>
          <a:ln w="317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45256" y="938911"/>
            <a:ext cx="530352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45785" y="2970733"/>
            <a:ext cx="52484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0D0C9-E318-B445-A68B-AF3BB07CD36F}" type="datetime1">
              <a:rPr lang="ko-KR" altLang="en-US" smtClean="0"/>
              <a:t>2023. 11. 24.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36113" y="6465215"/>
            <a:ext cx="309033" cy="156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47343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ch3m/Exam_Scheduler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9ED08-279B-7103-B03C-252A13B1E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+mj-ea"/>
              </a:rPr>
              <a:t>C Programming</a:t>
            </a:r>
            <a:br>
              <a:rPr kumimoji="1" lang="en-US" altLang="ko-Kore-KR" dirty="0">
                <a:latin typeface="+mj-ea"/>
              </a:rPr>
            </a:br>
            <a:endParaRPr kumimoji="1" lang="ko-Kore-KR" altLang="en-US" sz="4000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2C37F5-B1EB-77EF-8FD7-AB3633749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9803"/>
            <a:ext cx="9144000" cy="1655762"/>
          </a:xfrm>
        </p:spPr>
        <p:txBody>
          <a:bodyPr/>
          <a:lstStyle/>
          <a:p>
            <a:pPr algn="r"/>
            <a:r>
              <a:rPr kumimoji="1" lang="ko-KR" altLang="en-US" dirty="0" err="1"/>
              <a:t>전자전기컴퓨터공학부</a:t>
            </a:r>
            <a:endParaRPr kumimoji="1" lang="en-US" altLang="ko-KR" dirty="0"/>
          </a:p>
          <a:p>
            <a:pPr algn="r"/>
            <a:r>
              <a:rPr kumimoji="1" lang="en-US" altLang="ko-KR" dirty="0"/>
              <a:t>2018440017</a:t>
            </a:r>
          </a:p>
          <a:p>
            <a:pPr algn="r"/>
            <a:r>
              <a:rPr kumimoji="1" lang="ko-KR" altLang="en-US" dirty="0"/>
              <a:t>김민석</a:t>
            </a:r>
            <a:endParaRPr kumimoji="1"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76CC8A-3AA7-41D3-ABC0-A5AB8A1A474E}"/>
              </a:ext>
            </a:extLst>
          </p:cNvPr>
          <p:cNvSpPr txBox="1"/>
          <p:nvPr/>
        </p:nvSpPr>
        <p:spPr>
          <a:xfrm>
            <a:off x="3052119" y="3250512"/>
            <a:ext cx="61042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: Midterm Scheduling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9757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9ED08-279B-7103-B03C-252A13B1E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 anchorCtr="1"/>
          <a:lstStyle/>
          <a:p>
            <a:r>
              <a:rPr kumimoji="1" lang="en-US" altLang="ko-Kore-KR" b="1" dirty="0">
                <a:latin typeface="+mj-ea"/>
              </a:rPr>
              <a:t>Q &amp; A</a:t>
            </a:r>
            <a:br>
              <a:rPr kumimoji="1" lang="en-US" altLang="ko-Kore-KR" dirty="0">
                <a:latin typeface="+mj-ea"/>
              </a:rPr>
            </a:br>
            <a:endParaRPr kumimoji="1" lang="ko-Kore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4318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 marR="0" lvl="0" indent="0" algn="l" defTabSz="914400" rtl="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altLang="ko-Kore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38100" marR="0" lvl="0" indent="0" algn="l" defTabSz="914400" rtl="0" eaLnBrk="1" fontAlgn="auto" latinLnBrk="0" hangingPunct="1">
                <a:lnSpc>
                  <a:spcPts val="12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ko-Kore-KR" sz="1200" b="0" i="0" u="none" strike="noStrike" kern="1200" cap="none" spc="0" normalizeH="0" baseline="0" noProof="0" dirty="0">
              <a:ln>
                <a:noFill/>
              </a:ln>
              <a:solidFill>
                <a:srgbClr val="001F5F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2475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Full code</a:t>
            </a:r>
            <a:endParaRPr kumimoji="1" lang="ko-Kore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27379-7080-FF17-33F5-8BAA1547768D}"/>
              </a:ext>
            </a:extLst>
          </p:cNvPr>
          <p:cNvSpPr txBox="1"/>
          <p:nvPr/>
        </p:nvSpPr>
        <p:spPr>
          <a:xfrm>
            <a:off x="744937" y="1544664"/>
            <a:ext cx="78903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ore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en" altLang="ko-Kore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https://github.com/Much3m/Exam_Scheduler.git</a:t>
            </a:r>
            <a:endParaRPr kumimoji="1" lang="ko-Kore-KR" alt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845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2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66709" y="671972"/>
            <a:ext cx="2444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>
                <a:latin typeface="+mj-ea"/>
                <a:ea typeface="+mj-ea"/>
              </a:rPr>
              <a:t>Contents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B0BBA5-DCB9-785C-4604-5E88E395ABA2}"/>
              </a:ext>
            </a:extLst>
          </p:cNvPr>
          <p:cNvSpPr txBox="1"/>
          <p:nvPr/>
        </p:nvSpPr>
        <p:spPr>
          <a:xfrm>
            <a:off x="6545551" y="3294040"/>
            <a:ext cx="5831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/>
              <a:t>5. </a:t>
            </a:r>
            <a:r>
              <a:rPr kumimoji="1" lang="ko-KR" altLang="en-US" sz="3000" b="1" dirty="0"/>
              <a:t>결론</a:t>
            </a:r>
            <a:endParaRPr kumimoji="1" lang="en-US" altLang="ko-KR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349AD-BF43-DBBB-CB16-A2F7328718E6}"/>
              </a:ext>
            </a:extLst>
          </p:cNvPr>
          <p:cNvSpPr txBox="1"/>
          <p:nvPr/>
        </p:nvSpPr>
        <p:spPr>
          <a:xfrm>
            <a:off x="836620" y="1843091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1.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문제 정의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30FBB-6AF2-9212-28D5-107B5467753B}"/>
              </a:ext>
            </a:extLst>
          </p:cNvPr>
          <p:cNvSpPr txBox="1"/>
          <p:nvPr/>
        </p:nvSpPr>
        <p:spPr>
          <a:xfrm>
            <a:off x="766709" y="3294040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2.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알고리즘</a:t>
            </a: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및 자료구조</a:t>
            </a:r>
            <a:endParaRPr kumimoji="1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B2E763-EAED-DBB4-1E9B-20F326342D74}"/>
              </a:ext>
            </a:extLst>
          </p:cNvPr>
          <p:cNvSpPr txBox="1"/>
          <p:nvPr/>
        </p:nvSpPr>
        <p:spPr>
          <a:xfrm>
            <a:off x="766709" y="5200528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3.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코드 설명</a:t>
            </a:r>
            <a:endParaRPr kumimoji="1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455632-65AF-D7EA-4C92-3B66A53EA8AA}"/>
              </a:ext>
            </a:extLst>
          </p:cNvPr>
          <p:cNvSpPr txBox="1"/>
          <p:nvPr/>
        </p:nvSpPr>
        <p:spPr>
          <a:xfrm>
            <a:off x="6545551" y="1843091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4.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실행 결과</a:t>
            </a:r>
            <a:endParaRPr kumimoji="1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674C5B-B999-AC29-AE76-3769C5DD63B6}"/>
              </a:ext>
            </a:extLst>
          </p:cNvPr>
          <p:cNvSpPr txBox="1"/>
          <p:nvPr/>
        </p:nvSpPr>
        <p:spPr>
          <a:xfrm>
            <a:off x="1137557" y="2338364"/>
            <a:ext cx="63246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문제의 추상화 방식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E98FA5-D208-2F61-A38D-66E9E8501342}"/>
              </a:ext>
            </a:extLst>
          </p:cNvPr>
          <p:cNvSpPr txBox="1"/>
          <p:nvPr/>
        </p:nvSpPr>
        <p:spPr>
          <a:xfrm>
            <a:off x="1137557" y="3848038"/>
            <a:ext cx="6324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ore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그래프</a:t>
            </a: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ore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m-Coloring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F00AB-207A-8BFC-8C3A-BD8784A77122}"/>
              </a:ext>
            </a:extLst>
          </p:cNvPr>
          <p:cNvSpPr txBox="1"/>
          <p:nvPr/>
        </p:nvSpPr>
        <p:spPr>
          <a:xfrm>
            <a:off x="6545550" y="5200528"/>
            <a:ext cx="5831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/>
              <a:t>6. Q &amp; 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3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35846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1.1</a:t>
            </a:r>
            <a:r>
              <a:rPr kumimoji="1" lang="ko-KR" altLang="en-US" sz="4400" dirty="0">
                <a:latin typeface="+mj-ea"/>
                <a:ea typeface="+mj-ea"/>
              </a:rPr>
              <a:t> 문제 정의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4CDB02-0315-BA42-03C2-523BC9FE395E}"/>
              </a:ext>
            </a:extLst>
          </p:cNvPr>
          <p:cNvGraphicFramePr>
            <a:graphicFrameLocks noGrp="1"/>
          </p:cNvGraphicFramePr>
          <p:nvPr/>
        </p:nvGraphicFramePr>
        <p:xfrm>
          <a:off x="900425" y="1634066"/>
          <a:ext cx="10391149" cy="7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638">
                  <a:extLst>
                    <a:ext uri="{9D8B030D-6E8A-4147-A177-3AD203B41FA5}">
                      <a16:colId xmlns:a16="http://schemas.microsoft.com/office/drawing/2014/main" val="1280838437"/>
                    </a:ext>
                  </a:extLst>
                </a:gridCol>
                <a:gridCol w="8513511">
                  <a:extLst>
                    <a:ext uri="{9D8B030D-6E8A-4147-A177-3AD203B41FA5}">
                      <a16:colId xmlns:a16="http://schemas.microsoft.com/office/drawing/2014/main" val="1939301076"/>
                    </a:ext>
                  </a:extLst>
                </a:gridCol>
              </a:tblGrid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Albert Einstein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C Programming,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선형대수학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이산수학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731683"/>
                  </a:ext>
                </a:extLst>
              </a:tr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Isaac Newton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C Programming,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반도체소자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전자장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67909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A67C537-432E-78B8-AD76-63B24686B8D6}"/>
              </a:ext>
            </a:extLst>
          </p:cNvPr>
          <p:cNvSpPr txBox="1"/>
          <p:nvPr/>
        </p:nvSpPr>
        <p:spPr>
          <a:xfrm>
            <a:off x="744937" y="2606022"/>
            <a:ext cx="15392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500" dirty="0"/>
              <a:t>요구조건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51878-8D85-623E-67AE-7187045B0427}"/>
              </a:ext>
            </a:extLst>
          </p:cNvPr>
          <p:cNvSpPr txBox="1"/>
          <p:nvPr/>
        </p:nvSpPr>
        <p:spPr>
          <a:xfrm>
            <a:off x="900425" y="4842801"/>
            <a:ext cx="1064472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(2)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위의 조건을 만족하면서 </a:t>
            </a:r>
            <a:r>
              <a:rPr kumimoji="1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시험기간을 최단으로 설정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해야 한다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kumimoji="1" lang="ko-Kore-KR" alt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4EC810-494E-6D7C-227E-C20BBC0BB5FB}"/>
              </a:ext>
            </a:extLst>
          </p:cNvPr>
          <p:cNvSpPr txBox="1"/>
          <p:nvPr/>
        </p:nvSpPr>
        <p:spPr>
          <a:xfrm>
            <a:off x="900424" y="3190032"/>
            <a:ext cx="971314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(1</a:t>
            </a:r>
            <a:r>
              <a:rPr kumimoji="1" lang="en-US" altLang="ko-KR" sz="2500" dirty="0">
                <a:solidFill>
                  <a:prstClr val="black"/>
                </a:solidFill>
                <a:latin typeface="Calibri"/>
                <a:ea typeface="맑은 고딕" panose="020B0503020000020004" pitchFamily="34" charset="-127"/>
              </a:rPr>
              <a:t>)</a:t>
            </a:r>
            <a:r>
              <a:rPr kumimoji="1" lang="ko-KR" altLang="en-US" sz="2500" dirty="0">
                <a:solidFill>
                  <a:prstClr val="black"/>
                </a:solidFill>
                <a:latin typeface="Calibri"/>
                <a:ea typeface="맑은 고딕" panose="020B0503020000020004" pitchFamily="34" charset="-127"/>
              </a:rPr>
              <a:t> 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각 </a:t>
            </a:r>
            <a:r>
              <a:rPr kumimoji="1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학생이 하루에 한 과목만 시험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을 치러야한다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2A729E-594E-F7D3-0246-D1DD3E5C5DA3}"/>
              </a:ext>
            </a:extLst>
          </p:cNvPr>
          <p:cNvSpPr txBox="1"/>
          <p:nvPr/>
        </p:nvSpPr>
        <p:spPr>
          <a:xfrm>
            <a:off x="1220375" y="3774042"/>
            <a:ext cx="9073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한 학생이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수강하는 과목들을 전부 다른 날에 배치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하면 해결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7DC407-7127-BA06-B50B-F70AD4432696}"/>
              </a:ext>
            </a:extLst>
          </p:cNvPr>
          <p:cNvSpPr txBox="1"/>
          <p:nvPr/>
        </p:nvSpPr>
        <p:spPr>
          <a:xfrm>
            <a:off x="1220372" y="5319855"/>
            <a:ext cx="9073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따라서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최적의 솔루션을 찾기 위해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과목들 간의 관계를 고려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해야 함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8FDC33-2E2D-C416-F0BD-F51A7E62B15D}"/>
              </a:ext>
            </a:extLst>
          </p:cNvPr>
          <p:cNvSpPr txBox="1"/>
          <p:nvPr/>
        </p:nvSpPr>
        <p:spPr>
          <a:xfrm>
            <a:off x="1220372" y="4174152"/>
            <a:ext cx="9073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000" noProof="0" dirty="0">
                <a:solidFill>
                  <a:prstClr val="black"/>
                </a:solidFill>
                <a:latin typeface="Calibri"/>
                <a:ea typeface="맑은 고딕" panose="020B0503020000020004" pitchFamily="34" charset="-127"/>
              </a:rPr>
              <a:t>위에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제시한 방식으로는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최단 시험기간을 보장할 수 없음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5012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4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28216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1.2</a:t>
            </a:r>
            <a:r>
              <a:rPr kumimoji="1" lang="ko-KR" altLang="en-US" sz="4400" dirty="0">
                <a:latin typeface="+mj-ea"/>
                <a:ea typeface="+mj-ea"/>
              </a:rPr>
              <a:t> 추상화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4CDB02-0315-BA42-03C2-523BC9FE395E}"/>
              </a:ext>
            </a:extLst>
          </p:cNvPr>
          <p:cNvGraphicFramePr>
            <a:graphicFrameLocks noGrp="1"/>
          </p:cNvGraphicFramePr>
          <p:nvPr/>
        </p:nvGraphicFramePr>
        <p:xfrm>
          <a:off x="900425" y="1634066"/>
          <a:ext cx="10391149" cy="7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638">
                  <a:extLst>
                    <a:ext uri="{9D8B030D-6E8A-4147-A177-3AD203B41FA5}">
                      <a16:colId xmlns:a16="http://schemas.microsoft.com/office/drawing/2014/main" val="1280838437"/>
                    </a:ext>
                  </a:extLst>
                </a:gridCol>
                <a:gridCol w="8513511">
                  <a:extLst>
                    <a:ext uri="{9D8B030D-6E8A-4147-A177-3AD203B41FA5}">
                      <a16:colId xmlns:a16="http://schemas.microsoft.com/office/drawing/2014/main" val="1939301076"/>
                    </a:ext>
                  </a:extLst>
                </a:gridCol>
              </a:tblGrid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Albert Einstein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(A), C Programming(B),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선형대수학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(C),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이산수학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(D)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731683"/>
                  </a:ext>
                </a:extLst>
              </a:tr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Isaac Newton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(A), C Programming(B),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반도체소자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(E),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전자장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(F)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679096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id="{8D94ABD1-D2B7-3606-EA3F-6046E7F92C19}"/>
              </a:ext>
            </a:extLst>
          </p:cNvPr>
          <p:cNvGrpSpPr/>
          <p:nvPr/>
        </p:nvGrpSpPr>
        <p:grpSpPr>
          <a:xfrm>
            <a:off x="900425" y="2709951"/>
            <a:ext cx="6532458" cy="3755264"/>
            <a:chOff x="6271710" y="3300904"/>
            <a:chExt cx="5470204" cy="282037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17BA6F8-3FC3-2B9E-1BD3-2CB5A199BF03}"/>
                </a:ext>
              </a:extLst>
            </p:cNvPr>
            <p:cNvSpPr/>
            <p:nvPr/>
          </p:nvSpPr>
          <p:spPr>
            <a:xfrm>
              <a:off x="9026124" y="4252915"/>
              <a:ext cx="1477553" cy="950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A5590A0-DA8A-4BAD-6BAC-C074A861AB9C}"/>
                </a:ext>
              </a:extLst>
            </p:cNvPr>
            <p:cNvSpPr/>
            <p:nvPr/>
          </p:nvSpPr>
          <p:spPr>
            <a:xfrm>
              <a:off x="10476899" y="3300904"/>
              <a:ext cx="1246387" cy="28198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40527F5-BB40-66D7-6EB7-412F94FE8FE8}"/>
                </a:ext>
              </a:extLst>
            </p:cNvPr>
            <p:cNvSpPr/>
            <p:nvPr/>
          </p:nvSpPr>
          <p:spPr>
            <a:xfrm>
              <a:off x="6271710" y="3301442"/>
              <a:ext cx="1246387" cy="28198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BDDD1AD-D105-6549-3C31-8A918638CFC8}"/>
                </a:ext>
              </a:extLst>
            </p:cNvPr>
            <p:cNvSpPr/>
            <p:nvPr/>
          </p:nvSpPr>
          <p:spPr>
            <a:xfrm>
              <a:off x="7518535" y="4254441"/>
              <a:ext cx="1477553" cy="950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D2E52C0-15D4-4E48-3E85-A7BDB6B8B282}"/>
                </a:ext>
              </a:extLst>
            </p:cNvPr>
            <p:cNvSpPr/>
            <p:nvPr/>
          </p:nvSpPr>
          <p:spPr>
            <a:xfrm>
              <a:off x="7532546" y="5670808"/>
              <a:ext cx="2918073" cy="4243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817F4DA-A899-2BE1-976D-7363EBE25E3F}"/>
                </a:ext>
              </a:extLst>
            </p:cNvPr>
            <p:cNvSpPr/>
            <p:nvPr/>
          </p:nvSpPr>
          <p:spPr>
            <a:xfrm>
              <a:off x="7518097" y="5216337"/>
              <a:ext cx="754331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88AFF83-C6B1-9AF2-00D1-41BA0BD02A13}"/>
                </a:ext>
              </a:extLst>
            </p:cNvPr>
            <p:cNvSpPr/>
            <p:nvPr/>
          </p:nvSpPr>
          <p:spPr>
            <a:xfrm>
              <a:off x="9663981" y="5205167"/>
              <a:ext cx="786639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FE8FA41-6DCC-A5DD-986A-4ED51C1BEA6E}"/>
                </a:ext>
              </a:extLst>
            </p:cNvPr>
            <p:cNvSpPr/>
            <p:nvPr/>
          </p:nvSpPr>
          <p:spPr>
            <a:xfrm>
              <a:off x="8287396" y="5216337"/>
              <a:ext cx="1360535" cy="4239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64DBDEC-F451-3A14-578D-5EC77B1FB164}"/>
                </a:ext>
              </a:extLst>
            </p:cNvPr>
            <p:cNvSpPr/>
            <p:nvPr/>
          </p:nvSpPr>
          <p:spPr>
            <a:xfrm>
              <a:off x="7507873" y="3301442"/>
              <a:ext cx="2958400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A5FBB4-B7E4-921B-E136-23F49C8E2BC2}"/>
                </a:ext>
              </a:extLst>
            </p:cNvPr>
            <p:cNvSpPr/>
            <p:nvPr/>
          </p:nvSpPr>
          <p:spPr>
            <a:xfrm>
              <a:off x="7507873" y="3762694"/>
              <a:ext cx="754331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F2F0000-10E1-A582-AE12-DDFFBC63BC0D}"/>
                </a:ext>
              </a:extLst>
            </p:cNvPr>
            <p:cNvSpPr/>
            <p:nvPr/>
          </p:nvSpPr>
          <p:spPr>
            <a:xfrm>
              <a:off x="9669216" y="3764603"/>
              <a:ext cx="796617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ECE42D8-CB8A-DDAF-3A34-C097B8445701}"/>
                </a:ext>
              </a:extLst>
            </p:cNvPr>
            <p:cNvSpPr/>
            <p:nvPr/>
          </p:nvSpPr>
          <p:spPr>
            <a:xfrm>
              <a:off x="8277417" y="3800358"/>
              <a:ext cx="1370516" cy="4239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9E7543D-4C98-AA00-371C-F426FD1DEAFB}"/>
                </a:ext>
              </a:extLst>
            </p:cNvPr>
            <p:cNvSpPr/>
            <p:nvPr/>
          </p:nvSpPr>
          <p:spPr>
            <a:xfrm>
              <a:off x="6271710" y="3301442"/>
              <a:ext cx="5470204" cy="2782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632232C5-443A-377C-DB71-04F287B9D03D}"/>
                </a:ext>
              </a:extLst>
            </p:cNvPr>
            <p:cNvCxnSpPr>
              <a:cxnSpLocks/>
            </p:cNvCxnSpPr>
            <p:nvPr/>
          </p:nvCxnSpPr>
          <p:spPr>
            <a:xfrm>
              <a:off x="7507873" y="3301442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EB9C3504-C07C-2AB0-5DAE-2825D9C2FDC2}"/>
                </a:ext>
              </a:extLst>
            </p:cNvPr>
            <p:cNvCxnSpPr>
              <a:cxnSpLocks/>
            </p:cNvCxnSpPr>
            <p:nvPr/>
          </p:nvCxnSpPr>
          <p:spPr>
            <a:xfrm>
              <a:off x="7507873" y="5184736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55BAD828-F0F0-E8C6-F9C0-75D3AC1BB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466273" y="3301442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173AD3BE-51A5-3770-96B4-DF6B16703C81}"/>
                </a:ext>
              </a:extLst>
            </p:cNvPr>
            <p:cNvCxnSpPr>
              <a:cxnSpLocks/>
            </p:cNvCxnSpPr>
            <p:nvPr/>
          </p:nvCxnSpPr>
          <p:spPr>
            <a:xfrm>
              <a:off x="10466273" y="5184735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[R] 59">
              <a:extLst>
                <a:ext uri="{FF2B5EF4-FFF2-40B4-BE49-F238E27FC236}">
                  <a16:creationId xmlns:a16="http://schemas.microsoft.com/office/drawing/2014/main" id="{591CE3E7-FF88-E125-212F-2AD7E0810DE1}"/>
                </a:ext>
              </a:extLst>
            </p:cNvPr>
            <p:cNvCxnSpPr>
              <a:cxnSpLocks/>
            </p:cNvCxnSpPr>
            <p:nvPr/>
          </p:nvCxnSpPr>
          <p:spPr>
            <a:xfrm>
              <a:off x="9011746" y="4248196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F027B5B9-2DC9-2599-9F8E-E11F5A250A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7873" y="4243089"/>
              <a:ext cx="2958400" cy="51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61">
              <a:extLst>
                <a:ext uri="{FF2B5EF4-FFF2-40B4-BE49-F238E27FC236}">
                  <a16:creationId xmlns:a16="http://schemas.microsoft.com/office/drawing/2014/main" id="{BF32AFD6-17F7-1B36-EDD9-0D9E1D0191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7873" y="5194951"/>
              <a:ext cx="2958400" cy="102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E5D71FE-4610-B389-678D-9187C809178D}"/>
                </a:ext>
              </a:extLst>
            </p:cNvPr>
            <p:cNvSpPr txBox="1"/>
            <p:nvPr/>
          </p:nvSpPr>
          <p:spPr>
            <a:xfrm>
              <a:off x="7174216" y="4608612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A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3BC34A3-E18F-D6F9-6028-D617E66230CF}"/>
                </a:ext>
              </a:extLst>
            </p:cNvPr>
            <p:cNvSpPr txBox="1"/>
            <p:nvPr/>
          </p:nvSpPr>
          <p:spPr>
            <a:xfrm>
              <a:off x="10770275" y="4608612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B</a:t>
              </a:r>
              <a:endParaRPr kumimoji="1" lang="ko-Kore-KR" altLang="en-US" sz="2000" b="1" dirty="0"/>
            </a:p>
          </p:txBody>
        </p: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17F9BBA2-B84B-BB22-FBD5-2B6F36C86DD2}"/>
                </a:ext>
              </a:extLst>
            </p:cNvPr>
            <p:cNvCxnSpPr>
              <a:cxnSpLocks/>
            </p:cNvCxnSpPr>
            <p:nvPr/>
          </p:nvCxnSpPr>
          <p:spPr>
            <a:xfrm>
              <a:off x="8277417" y="5205167"/>
              <a:ext cx="0" cy="4478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[R] 65">
              <a:extLst>
                <a:ext uri="{FF2B5EF4-FFF2-40B4-BE49-F238E27FC236}">
                  <a16:creationId xmlns:a16="http://schemas.microsoft.com/office/drawing/2014/main" id="{C33D7432-B517-F369-A4CA-AF98A61B054C}"/>
                </a:ext>
              </a:extLst>
            </p:cNvPr>
            <p:cNvCxnSpPr>
              <a:cxnSpLocks/>
            </p:cNvCxnSpPr>
            <p:nvPr/>
          </p:nvCxnSpPr>
          <p:spPr>
            <a:xfrm>
              <a:off x="9654003" y="5184735"/>
              <a:ext cx="0" cy="4682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[R] 66">
              <a:extLst>
                <a:ext uri="{FF2B5EF4-FFF2-40B4-BE49-F238E27FC236}">
                  <a16:creationId xmlns:a16="http://schemas.microsoft.com/office/drawing/2014/main" id="{6D543F6A-0ADC-D738-E9E0-9077623927BA}"/>
                </a:ext>
              </a:extLst>
            </p:cNvPr>
            <p:cNvCxnSpPr>
              <a:cxnSpLocks/>
            </p:cNvCxnSpPr>
            <p:nvPr/>
          </p:nvCxnSpPr>
          <p:spPr>
            <a:xfrm>
              <a:off x="8277417" y="5653005"/>
              <a:ext cx="13765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67">
              <a:extLst>
                <a:ext uri="{FF2B5EF4-FFF2-40B4-BE49-F238E27FC236}">
                  <a16:creationId xmlns:a16="http://schemas.microsoft.com/office/drawing/2014/main" id="{D5C2EDAA-1CF2-329D-CDE6-FF648DE0280A}"/>
                </a:ext>
              </a:extLst>
            </p:cNvPr>
            <p:cNvCxnSpPr>
              <a:cxnSpLocks/>
            </p:cNvCxnSpPr>
            <p:nvPr/>
          </p:nvCxnSpPr>
          <p:spPr>
            <a:xfrm>
              <a:off x="8277417" y="3800358"/>
              <a:ext cx="0" cy="4478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68">
              <a:extLst>
                <a:ext uri="{FF2B5EF4-FFF2-40B4-BE49-F238E27FC236}">
                  <a16:creationId xmlns:a16="http://schemas.microsoft.com/office/drawing/2014/main" id="{3E4E507D-CC2F-D691-EFE9-A24311E1B8C7}"/>
                </a:ext>
              </a:extLst>
            </p:cNvPr>
            <p:cNvCxnSpPr>
              <a:cxnSpLocks/>
            </p:cNvCxnSpPr>
            <p:nvPr/>
          </p:nvCxnSpPr>
          <p:spPr>
            <a:xfrm>
              <a:off x="9654003" y="3779927"/>
              <a:ext cx="0" cy="4682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[R] 69">
              <a:extLst>
                <a:ext uri="{FF2B5EF4-FFF2-40B4-BE49-F238E27FC236}">
                  <a16:creationId xmlns:a16="http://schemas.microsoft.com/office/drawing/2014/main" id="{45E6DEE7-B19D-A528-CB41-1A6BE4D2C218}"/>
                </a:ext>
              </a:extLst>
            </p:cNvPr>
            <p:cNvCxnSpPr>
              <a:cxnSpLocks/>
            </p:cNvCxnSpPr>
            <p:nvPr/>
          </p:nvCxnSpPr>
          <p:spPr>
            <a:xfrm>
              <a:off x="8271347" y="3791279"/>
              <a:ext cx="13765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4152EC5-876A-83CB-4D8D-4E6D858FCF97}"/>
                </a:ext>
              </a:extLst>
            </p:cNvPr>
            <p:cNvSpPr txBox="1"/>
            <p:nvPr/>
          </p:nvSpPr>
          <p:spPr>
            <a:xfrm>
              <a:off x="8820889" y="3838949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E</a:t>
              </a:r>
              <a:endParaRPr kumimoji="1" lang="ko-Kore-KR" altLang="en-US" sz="2000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229D404-A218-0009-2592-C56820669C6C}"/>
                </a:ext>
              </a:extLst>
            </p:cNvPr>
            <p:cNvSpPr txBox="1"/>
            <p:nvPr/>
          </p:nvSpPr>
          <p:spPr>
            <a:xfrm>
              <a:off x="8842253" y="3362571"/>
              <a:ext cx="301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F</a:t>
              </a:r>
              <a:endParaRPr kumimoji="1" lang="ko-Kore-KR" altLang="en-US" sz="20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E81DF8B-98AF-5548-B960-A3BD291D0B59}"/>
                </a:ext>
              </a:extLst>
            </p:cNvPr>
            <p:cNvSpPr txBox="1"/>
            <p:nvPr/>
          </p:nvSpPr>
          <p:spPr>
            <a:xfrm>
              <a:off x="8872632" y="5237453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C</a:t>
              </a:r>
              <a:endParaRPr kumimoji="1" lang="ko-Kore-KR" altLang="en-US" sz="2000" b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15FE39-A471-DEA7-F7E6-19E567912577}"/>
                </a:ext>
              </a:extLst>
            </p:cNvPr>
            <p:cNvSpPr txBox="1"/>
            <p:nvPr/>
          </p:nvSpPr>
          <p:spPr>
            <a:xfrm>
              <a:off x="8872632" y="5685291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D</a:t>
              </a:r>
              <a:endParaRPr kumimoji="1" lang="ko-Kore-KR" altLang="en-US" sz="2000" b="1" dirty="0"/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F525F801-9D60-49AF-FFE0-6F3A363FDB6D}"/>
              </a:ext>
            </a:extLst>
          </p:cNvPr>
          <p:cNvGrpSpPr/>
          <p:nvPr/>
        </p:nvGrpSpPr>
        <p:grpSpPr>
          <a:xfrm>
            <a:off x="886966" y="2719014"/>
            <a:ext cx="6532435" cy="3687508"/>
            <a:chOff x="6183821" y="3223673"/>
            <a:chExt cx="5052292" cy="2784536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23EEDAB-8231-D6FE-068A-56963B5CA51D}"/>
                </a:ext>
              </a:extLst>
            </p:cNvPr>
            <p:cNvSpPr/>
            <p:nvPr/>
          </p:nvSpPr>
          <p:spPr>
            <a:xfrm>
              <a:off x="8727803" y="4163588"/>
              <a:ext cx="1364671" cy="93864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703BF277-E768-ED97-106F-4CD36C7AA163}"/>
                </a:ext>
              </a:extLst>
            </p:cNvPr>
            <p:cNvSpPr/>
            <p:nvPr/>
          </p:nvSpPr>
          <p:spPr>
            <a:xfrm>
              <a:off x="10067743" y="3223673"/>
              <a:ext cx="1151165" cy="278400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D8081A02-25F3-BAFA-5311-849EEF8A0F9B}"/>
                </a:ext>
              </a:extLst>
            </p:cNvPr>
            <p:cNvSpPr/>
            <p:nvPr/>
          </p:nvSpPr>
          <p:spPr>
            <a:xfrm>
              <a:off x="6183821" y="3224204"/>
              <a:ext cx="1151165" cy="278400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E9645C1E-237A-7CC3-0098-60BFE76C66A1}"/>
                </a:ext>
              </a:extLst>
            </p:cNvPr>
            <p:cNvSpPr/>
            <p:nvPr/>
          </p:nvSpPr>
          <p:spPr>
            <a:xfrm>
              <a:off x="7335392" y="4165095"/>
              <a:ext cx="1364671" cy="9386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B01B468-818A-B903-3FBE-695E21C4D78F}"/>
                </a:ext>
              </a:extLst>
            </p:cNvPr>
            <p:cNvSpPr/>
            <p:nvPr/>
          </p:nvSpPr>
          <p:spPr>
            <a:xfrm>
              <a:off x="7348332" y="5563466"/>
              <a:ext cx="2695138" cy="41896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706698A3-1979-2AD4-63AA-634272BC29E5}"/>
                </a:ext>
              </a:extLst>
            </p:cNvPr>
            <p:cNvSpPr/>
            <p:nvPr/>
          </p:nvSpPr>
          <p:spPr>
            <a:xfrm>
              <a:off x="7334986" y="5114769"/>
              <a:ext cx="696702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B90D3583-F944-500E-E94E-147F5797B63E}"/>
                </a:ext>
              </a:extLst>
            </p:cNvPr>
            <p:cNvSpPr/>
            <p:nvPr/>
          </p:nvSpPr>
          <p:spPr>
            <a:xfrm>
              <a:off x="9316930" y="5103741"/>
              <a:ext cx="726542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796B129-6BCF-6118-96AF-8DEA50364130}"/>
                </a:ext>
              </a:extLst>
            </p:cNvPr>
            <p:cNvSpPr/>
            <p:nvPr/>
          </p:nvSpPr>
          <p:spPr>
            <a:xfrm>
              <a:off x="8045513" y="5114769"/>
              <a:ext cx="1256593" cy="41858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40C674AF-3158-C55C-3F85-BA7BDB3955ED}"/>
                </a:ext>
              </a:extLst>
            </p:cNvPr>
            <p:cNvSpPr/>
            <p:nvPr/>
          </p:nvSpPr>
          <p:spPr>
            <a:xfrm>
              <a:off x="7325544" y="3224204"/>
              <a:ext cx="2732385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37DC9606-0C19-60F9-970C-FD618A8AE47D}"/>
                </a:ext>
              </a:extLst>
            </p:cNvPr>
            <p:cNvSpPr/>
            <p:nvPr/>
          </p:nvSpPr>
          <p:spPr>
            <a:xfrm>
              <a:off x="7325544" y="3679595"/>
              <a:ext cx="696702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18C84548-6F90-8C6B-EDD8-C7D74446BA3C}"/>
                </a:ext>
              </a:extLst>
            </p:cNvPr>
            <p:cNvSpPr/>
            <p:nvPr/>
          </p:nvSpPr>
          <p:spPr>
            <a:xfrm>
              <a:off x="9321765" y="3681481"/>
              <a:ext cx="735758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59F6D8C2-90DC-88DC-89EB-5CBACCEE8EE3}"/>
                </a:ext>
              </a:extLst>
            </p:cNvPr>
            <p:cNvSpPr/>
            <p:nvPr/>
          </p:nvSpPr>
          <p:spPr>
            <a:xfrm>
              <a:off x="8036296" y="3716781"/>
              <a:ext cx="1265811" cy="41858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0562D5AB-C113-B543-790A-7D6722587138}"/>
                </a:ext>
              </a:extLst>
            </p:cNvPr>
            <p:cNvSpPr/>
            <p:nvPr/>
          </p:nvSpPr>
          <p:spPr>
            <a:xfrm>
              <a:off x="6183821" y="3224204"/>
              <a:ext cx="5052292" cy="27840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78" name="직선 연결선[R] 177">
              <a:extLst>
                <a:ext uri="{FF2B5EF4-FFF2-40B4-BE49-F238E27FC236}">
                  <a16:creationId xmlns:a16="http://schemas.microsoft.com/office/drawing/2014/main" id="{272EFE9A-FAE3-C9F3-5990-83C461B18A79}"/>
                </a:ext>
              </a:extLst>
            </p:cNvPr>
            <p:cNvCxnSpPr>
              <a:cxnSpLocks/>
            </p:cNvCxnSpPr>
            <p:nvPr/>
          </p:nvCxnSpPr>
          <p:spPr>
            <a:xfrm>
              <a:off x="7325544" y="3224204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[R] 178">
              <a:extLst>
                <a:ext uri="{FF2B5EF4-FFF2-40B4-BE49-F238E27FC236}">
                  <a16:creationId xmlns:a16="http://schemas.microsoft.com/office/drawing/2014/main" id="{BF587C60-710F-4618-B9B4-C3EA5E099C3D}"/>
                </a:ext>
              </a:extLst>
            </p:cNvPr>
            <p:cNvCxnSpPr>
              <a:cxnSpLocks/>
            </p:cNvCxnSpPr>
            <p:nvPr/>
          </p:nvCxnSpPr>
          <p:spPr>
            <a:xfrm>
              <a:off x="7325544" y="5083569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[R] 179">
              <a:extLst>
                <a:ext uri="{FF2B5EF4-FFF2-40B4-BE49-F238E27FC236}">
                  <a16:creationId xmlns:a16="http://schemas.microsoft.com/office/drawing/2014/main" id="{603B0F96-CF05-7AC0-019A-AF2790995723}"/>
                </a:ext>
              </a:extLst>
            </p:cNvPr>
            <p:cNvCxnSpPr>
              <a:cxnSpLocks/>
            </p:cNvCxnSpPr>
            <p:nvPr/>
          </p:nvCxnSpPr>
          <p:spPr>
            <a:xfrm>
              <a:off x="10057928" y="3224204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[R] 180">
              <a:extLst>
                <a:ext uri="{FF2B5EF4-FFF2-40B4-BE49-F238E27FC236}">
                  <a16:creationId xmlns:a16="http://schemas.microsoft.com/office/drawing/2014/main" id="{A71E74D7-7D6F-D2A1-B818-538F909F5C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57928" y="5083569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[R] 181">
              <a:extLst>
                <a:ext uri="{FF2B5EF4-FFF2-40B4-BE49-F238E27FC236}">
                  <a16:creationId xmlns:a16="http://schemas.microsoft.com/office/drawing/2014/main" id="{CEEA6944-55D3-31E5-18A6-B4DC1F81BC76}"/>
                </a:ext>
              </a:extLst>
            </p:cNvPr>
            <p:cNvCxnSpPr>
              <a:cxnSpLocks/>
            </p:cNvCxnSpPr>
            <p:nvPr/>
          </p:nvCxnSpPr>
          <p:spPr>
            <a:xfrm>
              <a:off x="8714524" y="4158929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[R] 182">
              <a:extLst>
                <a:ext uri="{FF2B5EF4-FFF2-40B4-BE49-F238E27FC236}">
                  <a16:creationId xmlns:a16="http://schemas.microsoft.com/office/drawing/2014/main" id="{AE83482F-9BE4-0525-65A7-89DC25855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5544" y="4153887"/>
              <a:ext cx="2732385" cy="50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[R] 183">
              <a:extLst>
                <a:ext uri="{FF2B5EF4-FFF2-40B4-BE49-F238E27FC236}">
                  <a16:creationId xmlns:a16="http://schemas.microsoft.com/office/drawing/2014/main" id="{D100B8ED-B4B2-B69A-71B1-75020EC3E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5544" y="5093655"/>
              <a:ext cx="2732385" cy="100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9ECD539-4A9A-7E51-1AD9-68E9CD728994}"/>
                </a:ext>
              </a:extLst>
            </p:cNvPr>
            <p:cNvSpPr txBox="1"/>
            <p:nvPr/>
          </p:nvSpPr>
          <p:spPr>
            <a:xfrm>
              <a:off x="7017378" y="4514766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A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B96EED3E-D54D-AAA4-4A10-0F7A534BB30C}"/>
                </a:ext>
              </a:extLst>
            </p:cNvPr>
            <p:cNvSpPr txBox="1"/>
            <p:nvPr/>
          </p:nvSpPr>
          <p:spPr>
            <a:xfrm>
              <a:off x="10338705" y="4514766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B</a:t>
              </a:r>
              <a:endParaRPr kumimoji="1" lang="ko-Kore-KR" altLang="en-US" sz="2000" b="1" dirty="0"/>
            </a:p>
          </p:txBody>
        </p:sp>
        <p:cxnSp>
          <p:nvCxnSpPr>
            <p:cNvPr id="187" name="직선 연결선[R] 186">
              <a:extLst>
                <a:ext uri="{FF2B5EF4-FFF2-40B4-BE49-F238E27FC236}">
                  <a16:creationId xmlns:a16="http://schemas.microsoft.com/office/drawing/2014/main" id="{9196172C-5E82-E7DD-C7C4-3AA9CD05FBD3}"/>
                </a:ext>
              </a:extLst>
            </p:cNvPr>
            <p:cNvCxnSpPr>
              <a:cxnSpLocks/>
            </p:cNvCxnSpPr>
            <p:nvPr/>
          </p:nvCxnSpPr>
          <p:spPr>
            <a:xfrm>
              <a:off x="8036296" y="5103741"/>
              <a:ext cx="0" cy="4421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9902AC64-0A9C-6614-F3D0-7E699D1AA1DF}"/>
                </a:ext>
              </a:extLst>
            </p:cNvPr>
            <p:cNvCxnSpPr>
              <a:cxnSpLocks/>
            </p:cNvCxnSpPr>
            <p:nvPr/>
          </p:nvCxnSpPr>
          <p:spPr>
            <a:xfrm>
              <a:off x="9307714" y="5083569"/>
              <a:ext cx="0" cy="462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8C55C893-8A4B-D060-2CE1-5BFBE65A19B3}"/>
                </a:ext>
              </a:extLst>
            </p:cNvPr>
            <p:cNvCxnSpPr>
              <a:cxnSpLocks/>
            </p:cNvCxnSpPr>
            <p:nvPr/>
          </p:nvCxnSpPr>
          <p:spPr>
            <a:xfrm>
              <a:off x="8036296" y="5545888"/>
              <a:ext cx="12714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[R] 189">
              <a:extLst>
                <a:ext uri="{FF2B5EF4-FFF2-40B4-BE49-F238E27FC236}">
                  <a16:creationId xmlns:a16="http://schemas.microsoft.com/office/drawing/2014/main" id="{AC859D6D-BDF0-628E-04F9-D9AD81B7C0D7}"/>
                </a:ext>
              </a:extLst>
            </p:cNvPr>
            <p:cNvCxnSpPr>
              <a:cxnSpLocks/>
            </p:cNvCxnSpPr>
            <p:nvPr/>
          </p:nvCxnSpPr>
          <p:spPr>
            <a:xfrm>
              <a:off x="8036296" y="3716781"/>
              <a:ext cx="0" cy="4421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60985CA8-9BA5-7A83-8499-E9A754384FCD}"/>
                </a:ext>
              </a:extLst>
            </p:cNvPr>
            <p:cNvCxnSpPr>
              <a:cxnSpLocks/>
            </p:cNvCxnSpPr>
            <p:nvPr/>
          </p:nvCxnSpPr>
          <p:spPr>
            <a:xfrm>
              <a:off x="9307714" y="3696610"/>
              <a:ext cx="0" cy="462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[R] 191">
              <a:extLst>
                <a:ext uri="{FF2B5EF4-FFF2-40B4-BE49-F238E27FC236}">
                  <a16:creationId xmlns:a16="http://schemas.microsoft.com/office/drawing/2014/main" id="{62D35F90-D572-29B2-7F06-3E1DDF82AB2F}"/>
                </a:ext>
              </a:extLst>
            </p:cNvPr>
            <p:cNvCxnSpPr>
              <a:cxnSpLocks/>
            </p:cNvCxnSpPr>
            <p:nvPr/>
          </p:nvCxnSpPr>
          <p:spPr>
            <a:xfrm>
              <a:off x="8030690" y="3707817"/>
              <a:ext cx="12714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18824E3-0860-7F2C-9EA1-218BD39DCBC1}"/>
                </a:ext>
              </a:extLst>
            </p:cNvPr>
            <p:cNvSpPr txBox="1"/>
            <p:nvPr/>
          </p:nvSpPr>
          <p:spPr>
            <a:xfrm>
              <a:off x="8538249" y="3722224"/>
              <a:ext cx="309700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E</a:t>
              </a:r>
              <a:endParaRPr kumimoji="1" lang="ko-Kore-KR" altLang="en-US" sz="2000" b="1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819DFC43-9393-0129-75FC-A24AE8F20822}"/>
                </a:ext>
              </a:extLst>
            </p:cNvPr>
            <p:cNvSpPr txBox="1"/>
            <p:nvPr/>
          </p:nvSpPr>
          <p:spPr>
            <a:xfrm>
              <a:off x="8557980" y="3284556"/>
              <a:ext cx="301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F</a:t>
              </a:r>
              <a:endParaRPr kumimoji="1" lang="ko-Kore-KR" altLang="en-US" sz="2000" b="1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4D3C34A-703E-B7D4-6637-90D1581A1521}"/>
                </a:ext>
              </a:extLst>
            </p:cNvPr>
            <p:cNvSpPr txBox="1"/>
            <p:nvPr/>
          </p:nvSpPr>
          <p:spPr>
            <a:xfrm>
              <a:off x="8586038" y="5135617"/>
              <a:ext cx="320922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C</a:t>
              </a:r>
              <a:endParaRPr kumimoji="1" lang="ko-Kore-KR" altLang="en-US" sz="2000" b="1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E74CDFD-92C6-B958-0132-9FB084875083}"/>
                </a:ext>
              </a:extLst>
            </p:cNvPr>
            <p:cNvSpPr txBox="1"/>
            <p:nvPr/>
          </p:nvSpPr>
          <p:spPr>
            <a:xfrm>
              <a:off x="8586038" y="5577764"/>
              <a:ext cx="346570" cy="400110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D</a:t>
              </a:r>
              <a:endParaRPr kumimoji="1" lang="ko-Kore-KR" altLang="en-US" sz="2000" b="1" dirty="0"/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0FD90492-2EF9-5B11-A981-62A38117C9E8}"/>
              </a:ext>
            </a:extLst>
          </p:cNvPr>
          <p:cNvSpPr txBox="1"/>
          <p:nvPr/>
        </p:nvSpPr>
        <p:spPr>
          <a:xfrm>
            <a:off x="7419401" y="2808808"/>
            <a:ext cx="4485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같은</a:t>
            </a:r>
            <a:r>
              <a:rPr kumimoji="1" lang="ko-KR" altLang="en-US" dirty="0"/>
              <a:t> 날짜에 시행할 수 없는 과목들 끼리 </a:t>
            </a:r>
            <a:endParaRPr kumimoji="1" lang="en-US" altLang="ko-KR" dirty="0"/>
          </a:p>
          <a:p>
            <a:r>
              <a:rPr kumimoji="1" lang="ko-KR" altLang="en-US" dirty="0"/>
              <a:t>    면을 공유하도록 블록을 배치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D62DD35-0DE9-7AFD-D976-42B383FD0D56}"/>
              </a:ext>
            </a:extLst>
          </p:cNvPr>
          <p:cNvSpPr txBox="1"/>
          <p:nvPr/>
        </p:nvSpPr>
        <p:spPr>
          <a:xfrm>
            <a:off x="7445572" y="3770684"/>
            <a:ext cx="484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면을</a:t>
            </a:r>
            <a:r>
              <a:rPr kumimoji="1" lang="ko-KR" altLang="en-US" dirty="0"/>
              <a:t> 공유하는 블록끼리 다른 색상을 갖도록</a:t>
            </a:r>
            <a:endParaRPr kumimoji="1" lang="en-US" altLang="ko-KR" dirty="0"/>
          </a:p>
          <a:p>
            <a:r>
              <a:rPr kumimoji="1" lang="ko-KR" altLang="en-US" dirty="0"/>
              <a:t>     도형을 칠하면 정답을 구할 수 있음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6653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5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2682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2.1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Graph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26EFB8-0873-0A3D-520E-B9B0ED21B719}"/>
              </a:ext>
            </a:extLst>
          </p:cNvPr>
          <p:cNvSpPr txBox="1"/>
          <p:nvPr/>
        </p:nvSpPr>
        <p:spPr>
          <a:xfrm>
            <a:off x="7636484" y="3195953"/>
            <a:ext cx="376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R" altLang="en-US" dirty="0"/>
              <a:t>그래프의 연결상태는 좌측의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204A95-3B08-1A7B-659B-A3E60C36950D}"/>
              </a:ext>
            </a:extLst>
          </p:cNvPr>
          <p:cNvSpPr txBox="1"/>
          <p:nvPr/>
        </p:nvSpPr>
        <p:spPr>
          <a:xfrm>
            <a:off x="7636484" y="4014798"/>
            <a:ext cx="3889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간선으로</a:t>
            </a:r>
            <a:r>
              <a:rPr kumimoji="1" lang="ko-KR" altLang="en-US" dirty="0"/>
              <a:t> </a:t>
            </a:r>
            <a:r>
              <a:rPr kumimoji="1" lang="ko-Kore-KR" altLang="en-US" b="1" dirty="0"/>
              <a:t>연결된</a:t>
            </a:r>
            <a:r>
              <a:rPr kumimoji="1" lang="ko-KR" altLang="en-US" b="1" dirty="0"/>
              <a:t> 부분은 </a:t>
            </a:r>
            <a:r>
              <a:rPr kumimoji="1" lang="en-US" altLang="ko-KR" b="1" dirty="0"/>
              <a:t>1</a:t>
            </a:r>
          </a:p>
          <a:p>
            <a:r>
              <a:rPr kumimoji="1" lang="ko-KR" altLang="en-US" b="1" dirty="0"/>
              <a:t>     연결되지 않은 부분은 </a:t>
            </a:r>
            <a:r>
              <a:rPr kumimoji="1" lang="en-US" altLang="ko-KR" b="1" dirty="0"/>
              <a:t>0</a:t>
            </a:r>
            <a:r>
              <a:rPr kumimoji="1" lang="ko-KR" altLang="en-US" b="1" dirty="0"/>
              <a:t>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표현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690ADBA-D153-287E-08DF-416BC65074FF}"/>
              </a:ext>
            </a:extLst>
          </p:cNvPr>
          <p:cNvSpPr txBox="1"/>
          <p:nvPr/>
        </p:nvSpPr>
        <p:spPr>
          <a:xfrm>
            <a:off x="7636484" y="4833643"/>
            <a:ext cx="4557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R" altLang="en-US" b="1" dirty="0"/>
              <a:t>방향성을 갖지 않는 그래프</a:t>
            </a:r>
            <a:r>
              <a:rPr kumimoji="1" lang="ko-KR" altLang="en-US" dirty="0"/>
              <a:t>는 인접행렬로</a:t>
            </a:r>
            <a:endParaRPr kumimoji="1" lang="en-US" altLang="ko-KR" dirty="0"/>
          </a:p>
          <a:p>
            <a:r>
              <a:rPr kumimoji="1" lang="ko-KR" altLang="en-US" dirty="0"/>
              <a:t>     표현하면 </a:t>
            </a:r>
            <a:r>
              <a:rPr kumimoji="1" lang="ko-KR" altLang="en-US" b="1" dirty="0"/>
              <a:t>대칭의 형태</a:t>
            </a:r>
            <a:r>
              <a:rPr kumimoji="1" lang="ko-KR" altLang="en-US" dirty="0"/>
              <a:t>로 나타남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C53E3EB-81B0-82EA-098D-7F8B95525489}"/>
              </a:ext>
            </a:extLst>
          </p:cNvPr>
          <p:cNvSpPr txBox="1"/>
          <p:nvPr/>
        </p:nvSpPr>
        <p:spPr>
          <a:xfrm>
            <a:off x="4634032" y="2049387"/>
            <a:ext cx="279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Adjacent Matrix (</a:t>
            </a:r>
            <a:r>
              <a:rPr kumimoji="1" lang="ko-Kore-KR" altLang="en-US" dirty="0"/>
              <a:t>인접행렬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104568-18C9-0D14-744E-01F840311AFB}"/>
              </a:ext>
            </a:extLst>
          </p:cNvPr>
          <p:cNvSpPr txBox="1"/>
          <p:nvPr/>
        </p:nvSpPr>
        <p:spPr>
          <a:xfrm>
            <a:off x="7636484" y="2382866"/>
            <a:ext cx="4610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연결되어</a:t>
            </a:r>
            <a:r>
              <a:rPr kumimoji="1" lang="ko-KR" altLang="en-US" dirty="0"/>
              <a:t> 있는 </a:t>
            </a:r>
            <a:r>
              <a:rPr kumimoji="1" lang="ko-KR" altLang="en-US" b="1" dirty="0"/>
              <a:t>객체 간의 관계</a:t>
            </a:r>
            <a:r>
              <a:rPr kumimoji="1" lang="ko-KR" altLang="en-US" dirty="0"/>
              <a:t>를 표현하는</a:t>
            </a:r>
            <a:endParaRPr kumimoji="1" lang="en-US" altLang="ko-KR" dirty="0"/>
          </a:p>
          <a:p>
            <a:r>
              <a:rPr kumimoji="1" lang="ko-KR" altLang="en-US" dirty="0"/>
              <a:t>     자료구조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57867B6F-CEFC-3D89-2235-6A75911D75FC}"/>
              </a:ext>
            </a:extLst>
          </p:cNvPr>
          <p:cNvCxnSpPr/>
          <p:nvPr/>
        </p:nvCxnSpPr>
        <p:spPr>
          <a:xfrm>
            <a:off x="4381995" y="2196935"/>
            <a:ext cx="3254489" cy="328303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ED02E98-5C04-031A-4865-739A33376651}"/>
              </a:ext>
            </a:extLst>
          </p:cNvPr>
          <p:cNvGrpSpPr/>
          <p:nvPr/>
        </p:nvGrpSpPr>
        <p:grpSpPr>
          <a:xfrm>
            <a:off x="270000" y="2493098"/>
            <a:ext cx="3898315" cy="2833233"/>
            <a:chOff x="-3630524" y="-3663011"/>
            <a:chExt cx="3898315" cy="283323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4DCB5B7-CF6E-D244-4920-E9CAE1CBF191}"/>
                </a:ext>
              </a:extLst>
            </p:cNvPr>
            <p:cNvGrpSpPr/>
            <p:nvPr/>
          </p:nvGrpSpPr>
          <p:grpSpPr>
            <a:xfrm>
              <a:off x="-1930879" y="-2690935"/>
              <a:ext cx="484349" cy="503232"/>
              <a:chOff x="5736771" y="1665514"/>
              <a:chExt cx="718458" cy="685800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D76FCEDB-10B8-E099-00C9-FE9579380410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0323C82-E694-D27B-E4DF-3A3ED77F8DEB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E877488-6780-E08A-4560-64B497F2381C}"/>
                </a:ext>
              </a:extLst>
            </p:cNvPr>
            <p:cNvGrpSpPr/>
            <p:nvPr/>
          </p:nvGrpSpPr>
          <p:grpSpPr>
            <a:xfrm>
              <a:off x="-1930879" y="-1333010"/>
              <a:ext cx="484349" cy="503232"/>
              <a:chOff x="5736771" y="3516085"/>
              <a:chExt cx="718458" cy="685800"/>
            </a:xfrm>
          </p:grpSpPr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5A12FCF3-D2BE-BD1A-0342-4CC0DBCD73F7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BC81486-4254-6002-68D6-B06EAE353DA5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07F543C-9508-D9E3-B571-F361B665135A}"/>
                </a:ext>
              </a:extLst>
            </p:cNvPr>
            <p:cNvGrpSpPr/>
            <p:nvPr/>
          </p:nvGrpSpPr>
          <p:grpSpPr>
            <a:xfrm>
              <a:off x="-382433" y="-2690935"/>
              <a:ext cx="484349" cy="503232"/>
              <a:chOff x="8033657" y="1665514"/>
              <a:chExt cx="718458" cy="685800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DDF8C06-42DE-96E9-7E48-F09A20063174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4172172-881C-A160-6021-48B584C00CDD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660040B-243A-27AC-CEB9-B67005D786E3}"/>
                </a:ext>
              </a:extLst>
            </p:cNvPr>
            <p:cNvGrpSpPr/>
            <p:nvPr/>
          </p:nvGrpSpPr>
          <p:grpSpPr>
            <a:xfrm>
              <a:off x="-382433" y="-1333010"/>
              <a:ext cx="484349" cy="503232"/>
              <a:chOff x="8033657" y="3516085"/>
              <a:chExt cx="718458" cy="685800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C7D21D0E-9D50-DC3F-4FB4-D453628511DC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835E853-75A1-AACC-AAD9-92FC2252C042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3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A2B06BA0-5020-E77E-DBA4-725A0013C19C}"/>
                </a:ext>
              </a:extLst>
            </p:cNvPr>
            <p:cNvGrpSpPr/>
            <p:nvPr/>
          </p:nvGrpSpPr>
          <p:grpSpPr>
            <a:xfrm>
              <a:off x="-3479325" y="-2690935"/>
              <a:ext cx="484349" cy="503232"/>
              <a:chOff x="3439885" y="1665514"/>
              <a:chExt cx="718458" cy="685800"/>
            </a:xfrm>
          </p:grpSpPr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5CB4437A-3F79-3EC1-29DB-FD677E2C35B4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12EDEE8-4605-172B-2E7A-C13D767AD36D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6B72DA4-CEE6-B719-731D-442B42578FD9}"/>
                </a:ext>
              </a:extLst>
            </p:cNvPr>
            <p:cNvGrpSpPr/>
            <p:nvPr/>
          </p:nvGrpSpPr>
          <p:grpSpPr>
            <a:xfrm>
              <a:off x="-3479325" y="-1333010"/>
              <a:ext cx="484349" cy="503232"/>
              <a:chOff x="3439885" y="3516085"/>
              <a:chExt cx="718458" cy="685800"/>
            </a:xfrm>
          </p:grpSpPr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0960CFD4-9DE5-3D62-C0E7-200584D7048A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6AF20B7-36BD-F841-D2D5-C55206D45DB4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D37B3763-BB8A-BAC6-69EC-90B833EA1A40}"/>
                </a:ext>
              </a:extLst>
            </p:cNvPr>
            <p:cNvCxnSpPr>
              <a:cxnSpLocks/>
              <a:stCxn id="57" idx="6"/>
              <a:endCxn id="65" idx="2"/>
            </p:cNvCxnSpPr>
            <p:nvPr/>
          </p:nvCxnSpPr>
          <p:spPr>
            <a:xfrm>
              <a:off x="-2994976" y="-2439320"/>
              <a:ext cx="106409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[R] 44">
              <a:extLst>
                <a:ext uri="{FF2B5EF4-FFF2-40B4-BE49-F238E27FC236}">
                  <a16:creationId xmlns:a16="http://schemas.microsoft.com/office/drawing/2014/main" id="{51655CDF-7A08-C935-B92A-03E030E082F5}"/>
                </a:ext>
              </a:extLst>
            </p:cNvPr>
            <p:cNvCxnSpPr>
              <a:cxnSpLocks/>
            </p:cNvCxnSpPr>
            <p:nvPr/>
          </p:nvCxnSpPr>
          <p:spPr>
            <a:xfrm>
              <a:off x="-1446530" y="-2443314"/>
              <a:ext cx="106409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292E76E2-FC8A-F57D-5AA4-7857AA95AC66}"/>
                </a:ext>
              </a:extLst>
            </p:cNvPr>
            <p:cNvCxnSpPr>
              <a:cxnSpLocks/>
            </p:cNvCxnSpPr>
            <p:nvPr/>
          </p:nvCxnSpPr>
          <p:spPr>
            <a:xfrm>
              <a:off x="-2994976" y="-1081394"/>
              <a:ext cx="106409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DC981B27-18DA-2174-5332-402D5FA75599}"/>
                </a:ext>
              </a:extLst>
            </p:cNvPr>
            <p:cNvCxnSpPr>
              <a:cxnSpLocks/>
            </p:cNvCxnSpPr>
            <p:nvPr/>
          </p:nvCxnSpPr>
          <p:spPr>
            <a:xfrm>
              <a:off x="-1446530" y="-1085388"/>
              <a:ext cx="106409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69CCB341-B4F8-CC93-5066-B7F746B517C7}"/>
                </a:ext>
              </a:extLst>
            </p:cNvPr>
            <p:cNvCxnSpPr>
              <a:cxnSpLocks/>
              <a:stCxn id="57" idx="4"/>
              <a:endCxn id="55" idx="0"/>
            </p:cNvCxnSpPr>
            <p:nvPr/>
          </p:nvCxnSpPr>
          <p:spPr>
            <a:xfrm>
              <a:off x="-3237151" y="-2187704"/>
              <a:ext cx="0" cy="85469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3C206193-8A4D-932B-B357-57CFC9BA5037}"/>
                </a:ext>
              </a:extLst>
            </p:cNvPr>
            <p:cNvCxnSpPr>
              <a:cxnSpLocks/>
            </p:cNvCxnSpPr>
            <p:nvPr/>
          </p:nvCxnSpPr>
          <p:spPr>
            <a:xfrm>
              <a:off x="-1688705" y="-2187704"/>
              <a:ext cx="0" cy="8546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391AAE40-1994-54DA-D866-4A3FB6E445C5}"/>
                </a:ext>
              </a:extLst>
            </p:cNvPr>
            <p:cNvCxnSpPr>
              <a:cxnSpLocks/>
            </p:cNvCxnSpPr>
            <p:nvPr/>
          </p:nvCxnSpPr>
          <p:spPr>
            <a:xfrm>
              <a:off x="-140259" y="-2187704"/>
              <a:ext cx="0" cy="8546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945D2B8F-392B-1E60-B183-2663E1C0EC57}"/>
                </a:ext>
              </a:extLst>
            </p:cNvPr>
            <p:cNvCxnSpPr>
              <a:cxnSpLocks/>
              <a:stCxn id="57" idx="5"/>
              <a:endCxn id="63" idx="1"/>
            </p:cNvCxnSpPr>
            <p:nvPr/>
          </p:nvCxnSpPr>
          <p:spPr>
            <a:xfrm>
              <a:off x="-3065908" y="-2261400"/>
              <a:ext cx="1205960" cy="10020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D1FB477A-7EB8-872D-9566-484A6A1F172F}"/>
                </a:ext>
              </a:extLst>
            </p:cNvPr>
            <p:cNvCxnSpPr>
              <a:cxnSpLocks/>
              <a:stCxn id="61" idx="3"/>
              <a:endCxn id="63" idx="7"/>
            </p:cNvCxnSpPr>
            <p:nvPr/>
          </p:nvCxnSpPr>
          <p:spPr>
            <a:xfrm flipH="1">
              <a:off x="-1517462" y="-2261400"/>
              <a:ext cx="1205960" cy="10020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자유형 52">
              <a:extLst>
                <a:ext uri="{FF2B5EF4-FFF2-40B4-BE49-F238E27FC236}">
                  <a16:creationId xmlns:a16="http://schemas.microsoft.com/office/drawing/2014/main" id="{9AAD75F4-FC43-B9D2-6E48-1A28C37FA543}"/>
                </a:ext>
              </a:extLst>
            </p:cNvPr>
            <p:cNvSpPr/>
            <p:nvPr/>
          </p:nvSpPr>
          <p:spPr>
            <a:xfrm>
              <a:off x="-3630524" y="-3663011"/>
              <a:ext cx="1756386" cy="2474756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자유형 53">
              <a:extLst>
                <a:ext uri="{FF2B5EF4-FFF2-40B4-BE49-F238E27FC236}">
                  <a16:creationId xmlns:a16="http://schemas.microsoft.com/office/drawing/2014/main" id="{99582ACE-3498-5F7B-6F9C-31F54D695E5B}"/>
                </a:ext>
              </a:extLst>
            </p:cNvPr>
            <p:cNvSpPr/>
            <p:nvPr/>
          </p:nvSpPr>
          <p:spPr>
            <a:xfrm flipH="1">
              <a:off x="-1488595" y="-3647107"/>
              <a:ext cx="1756386" cy="2474756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B24A6D21-0EA2-BD54-325A-1FFA4FAA0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164560"/>
              </p:ext>
            </p:extLst>
          </p:nvPr>
        </p:nvGraphicFramePr>
        <p:xfrm>
          <a:off x="4565635" y="2418719"/>
          <a:ext cx="2973156" cy="2981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946">
                  <a:extLst>
                    <a:ext uri="{9D8B030D-6E8A-4147-A177-3AD203B41FA5}">
                      <a16:colId xmlns:a16="http://schemas.microsoft.com/office/drawing/2014/main" val="1609438017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724443422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217685483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69858904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833564386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45265450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4141580819"/>
                    </a:ext>
                  </a:extLst>
                </a:gridCol>
              </a:tblGrid>
              <a:tr h="425999"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84715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32716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786983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98301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88991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74009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03140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C2D602E7-6E75-243E-3F93-3D656A61132F}"/>
              </a:ext>
            </a:extLst>
          </p:cNvPr>
          <p:cNvSpPr txBox="1"/>
          <p:nvPr/>
        </p:nvSpPr>
        <p:spPr>
          <a:xfrm>
            <a:off x="7850164" y="3471249"/>
            <a:ext cx="6161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인접행렬로 표현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이 가능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45514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6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4035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2.2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m-Coloring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CED5263-91D5-ACFA-4AEB-0AB406F41B09}"/>
              </a:ext>
            </a:extLst>
          </p:cNvPr>
          <p:cNvGrpSpPr/>
          <p:nvPr/>
        </p:nvGrpSpPr>
        <p:grpSpPr>
          <a:xfrm>
            <a:off x="995424" y="2556293"/>
            <a:ext cx="3922522" cy="2808134"/>
            <a:chOff x="740577" y="2917371"/>
            <a:chExt cx="5195575" cy="362584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BCE0E7E-D12F-5AE3-4B51-686065576707}"/>
                </a:ext>
              </a:extLst>
            </p:cNvPr>
            <p:cNvGrpSpPr/>
            <p:nvPr/>
          </p:nvGrpSpPr>
          <p:grpSpPr>
            <a:xfrm>
              <a:off x="3005821" y="4161390"/>
              <a:ext cx="645527" cy="644013"/>
              <a:chOff x="5736771" y="1665514"/>
              <a:chExt cx="718458" cy="685800"/>
            </a:xfrm>
            <a:solidFill>
              <a:srgbClr val="FF0000"/>
            </a:solidFill>
          </p:grpSpPr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4A6081B0-999D-3818-A8FB-E57C623C4F50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F82807A-FC08-6ED4-B8A6-E351F2EA7B53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6BE9A02-F763-F7FD-76C6-3F857826D6E3}"/>
                </a:ext>
              </a:extLst>
            </p:cNvPr>
            <p:cNvGrpSpPr/>
            <p:nvPr/>
          </p:nvGrpSpPr>
          <p:grpSpPr>
            <a:xfrm>
              <a:off x="3005821" y="5899204"/>
              <a:ext cx="645527" cy="644013"/>
              <a:chOff x="5736771" y="3516085"/>
              <a:chExt cx="718458" cy="685800"/>
            </a:xfrm>
            <a:solidFill>
              <a:srgbClr val="FFFF00"/>
            </a:solidFill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1354B430-2E58-3937-9334-3F50A33A964D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8E2CCFC-48E3-EA9E-201C-A957288F079A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89AA9E2-B7AA-18BC-8C28-840BFB323EA4}"/>
                </a:ext>
              </a:extLst>
            </p:cNvPr>
            <p:cNvGrpSpPr/>
            <p:nvPr/>
          </p:nvGrpSpPr>
          <p:grpSpPr>
            <a:xfrm>
              <a:off x="5069550" y="4161390"/>
              <a:ext cx="645527" cy="644013"/>
              <a:chOff x="8033657" y="1665514"/>
              <a:chExt cx="718458" cy="685800"/>
            </a:xfrm>
            <a:solidFill>
              <a:srgbClr val="00B0F0"/>
            </a:solidFill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FA137120-F6D3-B508-E01F-DB69A073DD9E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BC41077-2F6C-D875-8CD6-2C367EE2C5FC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B80385B-020F-D97B-803E-C2EC7E5D66A0}"/>
                </a:ext>
              </a:extLst>
            </p:cNvPr>
            <p:cNvGrpSpPr/>
            <p:nvPr/>
          </p:nvGrpSpPr>
          <p:grpSpPr>
            <a:xfrm>
              <a:off x="5069550" y="5899204"/>
              <a:ext cx="645527" cy="644013"/>
              <a:chOff x="8033657" y="3516085"/>
              <a:chExt cx="718458" cy="685800"/>
            </a:xfrm>
            <a:solidFill>
              <a:srgbClr val="92D050"/>
            </a:solidFill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968F411D-6DA1-36F3-0957-5B911BA9956B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7649044-AD2D-D32C-DA0E-48247AB5205B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4D110AD-8F49-41D9-7C10-73EBE181F142}"/>
                </a:ext>
              </a:extLst>
            </p:cNvPr>
            <p:cNvGrpSpPr/>
            <p:nvPr/>
          </p:nvGrpSpPr>
          <p:grpSpPr>
            <a:xfrm>
              <a:off x="942091" y="4161390"/>
              <a:ext cx="645527" cy="644013"/>
              <a:chOff x="3439885" y="1665514"/>
              <a:chExt cx="718458" cy="685800"/>
            </a:xfrm>
            <a:solidFill>
              <a:srgbClr val="00B0F0"/>
            </a:solidFill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D5B14931-F63E-389B-A876-73208B3101C1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EC7D8D9-19AF-1905-B314-D423421B0543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B5BCCA12-B440-04C1-C039-FABBA43B353C}"/>
                </a:ext>
              </a:extLst>
            </p:cNvPr>
            <p:cNvGrpSpPr/>
            <p:nvPr/>
          </p:nvGrpSpPr>
          <p:grpSpPr>
            <a:xfrm>
              <a:off x="942091" y="5899204"/>
              <a:ext cx="645527" cy="644013"/>
              <a:chOff x="3439885" y="3516085"/>
              <a:chExt cx="718458" cy="685800"/>
            </a:xfrm>
            <a:solidFill>
              <a:srgbClr val="92D050"/>
            </a:solidFill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4BA0415B-F7FD-5BB2-6E3A-997A9D61719D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3E2D028-6E6A-F7CB-ECA7-59C3DD54539A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439DB900-1577-0381-F23D-CA837877BA46}"/>
                </a:ext>
              </a:extLst>
            </p:cNvPr>
            <p:cNvCxnSpPr>
              <a:cxnSpLocks/>
              <a:stCxn id="60" idx="6"/>
              <a:endCxn id="68" idx="2"/>
            </p:cNvCxnSpPr>
            <p:nvPr/>
          </p:nvCxnSpPr>
          <p:spPr>
            <a:xfrm>
              <a:off x="1587619" y="4483397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6DB73B7D-09AD-AEB4-2220-F739781D197C}"/>
                </a:ext>
              </a:extLst>
            </p:cNvPr>
            <p:cNvCxnSpPr>
              <a:cxnSpLocks/>
            </p:cNvCxnSpPr>
            <p:nvPr/>
          </p:nvCxnSpPr>
          <p:spPr>
            <a:xfrm>
              <a:off x="3651348" y="4478286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DF7FBC2B-4414-46F0-F7A1-A19BD3218C6D}"/>
                </a:ext>
              </a:extLst>
            </p:cNvPr>
            <p:cNvCxnSpPr>
              <a:cxnSpLocks/>
            </p:cNvCxnSpPr>
            <p:nvPr/>
          </p:nvCxnSpPr>
          <p:spPr>
            <a:xfrm>
              <a:off x="1587619" y="6221210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AEB5C0EB-7382-5B4E-AE85-D4440107FF9B}"/>
                </a:ext>
              </a:extLst>
            </p:cNvPr>
            <p:cNvCxnSpPr>
              <a:cxnSpLocks/>
            </p:cNvCxnSpPr>
            <p:nvPr/>
          </p:nvCxnSpPr>
          <p:spPr>
            <a:xfrm>
              <a:off x="3651348" y="6216099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B1DC28B-7041-AE05-8A29-963F9C1E1DE3}"/>
                </a:ext>
              </a:extLst>
            </p:cNvPr>
            <p:cNvCxnSpPr>
              <a:cxnSpLocks/>
              <a:stCxn id="60" idx="4"/>
              <a:endCxn id="58" idx="0"/>
            </p:cNvCxnSpPr>
            <p:nvPr/>
          </p:nvCxnSpPr>
          <p:spPr>
            <a:xfrm>
              <a:off x="1264855" y="4805404"/>
              <a:ext cx="0" cy="109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2CFDC029-8D1C-D695-D1A6-ED10B09D2803}"/>
                </a:ext>
              </a:extLst>
            </p:cNvPr>
            <p:cNvCxnSpPr>
              <a:cxnSpLocks/>
            </p:cNvCxnSpPr>
            <p:nvPr/>
          </p:nvCxnSpPr>
          <p:spPr>
            <a:xfrm>
              <a:off x="3328584" y="4805404"/>
              <a:ext cx="0" cy="109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C4E81507-19F5-A9D8-549E-806EE8A6D8F3}"/>
                </a:ext>
              </a:extLst>
            </p:cNvPr>
            <p:cNvCxnSpPr>
              <a:cxnSpLocks/>
            </p:cNvCxnSpPr>
            <p:nvPr/>
          </p:nvCxnSpPr>
          <p:spPr>
            <a:xfrm>
              <a:off x="5392314" y="4805404"/>
              <a:ext cx="0" cy="109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15806314-5269-2FEF-FE4D-78FA3DE9F581}"/>
                </a:ext>
              </a:extLst>
            </p:cNvPr>
            <p:cNvCxnSpPr>
              <a:cxnSpLocks/>
              <a:stCxn id="60" idx="5"/>
              <a:endCxn id="66" idx="1"/>
            </p:cNvCxnSpPr>
            <p:nvPr/>
          </p:nvCxnSpPr>
          <p:spPr>
            <a:xfrm>
              <a:off x="1493083" y="4711090"/>
              <a:ext cx="1607273" cy="12824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0BBA6B90-97F2-3F5F-7206-3E4D8096B86A}"/>
                </a:ext>
              </a:extLst>
            </p:cNvPr>
            <p:cNvCxnSpPr>
              <a:cxnSpLocks/>
              <a:stCxn id="64" idx="3"/>
              <a:endCxn id="66" idx="7"/>
            </p:cNvCxnSpPr>
            <p:nvPr/>
          </p:nvCxnSpPr>
          <p:spPr>
            <a:xfrm flipH="1">
              <a:off x="3556813" y="4711090"/>
              <a:ext cx="1607273" cy="12824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자유형 55">
              <a:extLst>
                <a:ext uri="{FF2B5EF4-FFF2-40B4-BE49-F238E27FC236}">
                  <a16:creationId xmlns:a16="http://schemas.microsoft.com/office/drawing/2014/main" id="{DCB08F68-00D5-B014-F2DB-B8958F69DD39}"/>
                </a:ext>
              </a:extLst>
            </p:cNvPr>
            <p:cNvSpPr/>
            <p:nvPr/>
          </p:nvSpPr>
          <p:spPr>
            <a:xfrm>
              <a:off x="740577" y="2917371"/>
              <a:ext cx="2340866" cy="3167084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자유형 56">
              <a:extLst>
                <a:ext uri="{FF2B5EF4-FFF2-40B4-BE49-F238E27FC236}">
                  <a16:creationId xmlns:a16="http://schemas.microsoft.com/office/drawing/2014/main" id="{9A0853B8-08EA-C972-E478-0BFCB0EC5658}"/>
                </a:ext>
              </a:extLst>
            </p:cNvPr>
            <p:cNvSpPr/>
            <p:nvPr/>
          </p:nvSpPr>
          <p:spPr>
            <a:xfrm flipH="1">
              <a:off x="3595286" y="2937724"/>
              <a:ext cx="2340866" cy="3167084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0401269-8BC0-B585-2F6B-D21EE359587D}"/>
              </a:ext>
            </a:extLst>
          </p:cNvPr>
          <p:cNvGrpSpPr/>
          <p:nvPr/>
        </p:nvGrpSpPr>
        <p:grpSpPr>
          <a:xfrm>
            <a:off x="5162739" y="2893784"/>
            <a:ext cx="6352415" cy="943329"/>
            <a:chOff x="5260710" y="3225714"/>
            <a:chExt cx="6352415" cy="94332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8A748F-6288-9C01-4E2E-410462955680}"/>
                </a:ext>
              </a:extLst>
            </p:cNvPr>
            <p:cNvSpPr txBox="1"/>
            <p:nvPr/>
          </p:nvSpPr>
          <p:spPr>
            <a:xfrm>
              <a:off x="5260710" y="3225714"/>
              <a:ext cx="63524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ore-KR" altLang="en-US" dirty="0">
                  <a:solidFill>
                    <a:srgbClr val="222222"/>
                  </a:solidFill>
                  <a:latin typeface="Arial" panose="020B0604020202020204" pitchFamily="34" charset="0"/>
                </a:rPr>
                <a:t>✓ </a:t>
              </a:r>
              <a:r>
                <a:rPr kumimoji="1" lang="ko-KR" altLang="en-US" dirty="0"/>
                <a:t>각 </a:t>
              </a:r>
              <a:r>
                <a:rPr kumimoji="1" lang="ko-KR" altLang="en-US" b="1" dirty="0"/>
                <a:t>노드를 과목</a:t>
              </a:r>
              <a:r>
                <a:rPr kumimoji="1" lang="ko-KR" altLang="en-US" dirty="0"/>
                <a:t>으로</a:t>
              </a:r>
              <a:r>
                <a:rPr kumimoji="1" lang="en-US" altLang="ko-KR" dirty="0"/>
                <a:t>,</a:t>
              </a:r>
              <a:r>
                <a:rPr kumimoji="1" lang="ko-KR" altLang="en-US" dirty="0"/>
                <a:t> 각 </a:t>
              </a:r>
              <a:r>
                <a:rPr kumimoji="1" lang="ko-KR" altLang="en-US" b="1" dirty="0"/>
                <a:t>색상을 날짜로 치환</a:t>
              </a:r>
              <a:r>
                <a:rPr kumimoji="1" lang="ko-KR" altLang="en-US" dirty="0"/>
                <a:t>하면 </a:t>
              </a:r>
              <a:endParaRPr kumimoji="1" lang="en-US" altLang="ko-KR" dirty="0"/>
            </a:p>
            <a:p>
              <a:r>
                <a:rPr kumimoji="1" lang="ko-KR" altLang="en-US" dirty="0"/>
                <a:t>     같은 날에 볼 수 없는 과목을 다른 날짜에 배정하는 것으로</a:t>
              </a:r>
              <a:endParaRPr kumimoji="1" lang="ko-Kore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CCE9A14-B8C6-E769-B932-189831EF28B3}"/>
                </a:ext>
              </a:extLst>
            </p:cNvPr>
            <p:cNvSpPr txBox="1"/>
            <p:nvPr/>
          </p:nvSpPr>
          <p:spPr>
            <a:xfrm>
              <a:off x="5523003" y="3799711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해석할 수 있음</a:t>
              </a:r>
              <a:r>
                <a:rPr kumimoji="1" lang="en-US" altLang="ko-KR" dirty="0"/>
                <a:t>.</a:t>
              </a:r>
              <a:endParaRPr kumimoji="1" lang="ko-Kore-KR" altLang="en-US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1C31A7D-3E41-F555-5098-992DBD9861E8}"/>
              </a:ext>
            </a:extLst>
          </p:cNvPr>
          <p:cNvGrpSpPr/>
          <p:nvPr/>
        </p:nvGrpSpPr>
        <p:grpSpPr>
          <a:xfrm>
            <a:off x="5148549" y="4018994"/>
            <a:ext cx="6583018" cy="935558"/>
            <a:chOff x="5246520" y="4350924"/>
            <a:chExt cx="6583018" cy="93555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D1A9E6-3221-6866-47C9-C1B55A27D74C}"/>
                </a:ext>
              </a:extLst>
            </p:cNvPr>
            <p:cNvSpPr txBox="1"/>
            <p:nvPr/>
          </p:nvSpPr>
          <p:spPr>
            <a:xfrm>
              <a:off x="5246520" y="4350924"/>
              <a:ext cx="6352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ore-KR" altLang="en-US" dirty="0">
                  <a:solidFill>
                    <a:srgbClr val="222222"/>
                  </a:solidFill>
                  <a:latin typeface="Arial" panose="020B0604020202020204" pitchFamily="34" charset="0"/>
                </a:rPr>
                <a:t>✓ </a:t>
              </a:r>
              <a:r>
                <a:rPr kumimoji="1" lang="ko-KR" altLang="en-US" dirty="0"/>
                <a:t>이때</a:t>
              </a:r>
              <a:r>
                <a:rPr kumimoji="1" lang="en-US" altLang="ko-KR" dirty="0"/>
                <a:t>,</a:t>
              </a:r>
              <a:r>
                <a:rPr kumimoji="1" lang="ko-KR" altLang="en-US" dirty="0"/>
                <a:t> 문제의 요구사항이 최단기간 내에 모든 시험이</a:t>
              </a:r>
              <a:endParaRPr kumimoji="1" lang="ko-Kore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548603C-2846-793C-9FF0-941992C4518E}"/>
                </a:ext>
              </a:extLst>
            </p:cNvPr>
            <p:cNvSpPr txBox="1"/>
            <p:nvPr/>
          </p:nvSpPr>
          <p:spPr>
            <a:xfrm>
              <a:off x="5523003" y="4640151"/>
              <a:ext cx="63065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종료되는 것이기 때문에 조건을 충족하는 </a:t>
              </a:r>
              <a:endParaRPr kumimoji="1" lang="en-US" altLang="ko-KR" dirty="0"/>
            </a:p>
            <a:p>
              <a:r>
                <a:rPr kumimoji="1" lang="en-US" altLang="ko-KR" b="1" dirty="0"/>
                <a:t>m</a:t>
              </a:r>
              <a:r>
                <a:rPr kumimoji="1" lang="ko-KR" altLang="en-US" b="1" dirty="0"/>
                <a:t>의 최소값</a:t>
              </a:r>
              <a:r>
                <a:rPr kumimoji="1" lang="en-US" altLang="ko-KR" b="1" dirty="0"/>
                <a:t>(</a:t>
              </a:r>
              <a:r>
                <a:rPr kumimoji="1" lang="ko-KR" altLang="en-US" b="1" dirty="0"/>
                <a:t>최소 색상</a:t>
              </a:r>
              <a:r>
                <a:rPr kumimoji="1" lang="en-US" altLang="ko-KR" b="1" dirty="0"/>
                <a:t>)</a:t>
              </a:r>
              <a:r>
                <a:rPr kumimoji="1" lang="ko-KR" altLang="en-US" b="1" dirty="0"/>
                <a:t>을 구하면 </a:t>
              </a:r>
              <a:r>
                <a:rPr kumimoji="1" lang="ko-KR" altLang="en-US" dirty="0"/>
                <a:t>최단 시험기간을 알 수 있음</a:t>
              </a:r>
              <a:r>
                <a:rPr kumimoji="1" lang="en-US" altLang="ko-KR" dirty="0"/>
                <a:t>.</a:t>
              </a:r>
              <a:endParaRPr kumimoji="1" lang="ko-Kore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9A06025-3838-6E4F-2B51-D8249736F5E6}"/>
              </a:ext>
            </a:extLst>
          </p:cNvPr>
          <p:cNvGrpSpPr/>
          <p:nvPr/>
        </p:nvGrpSpPr>
        <p:grpSpPr>
          <a:xfrm>
            <a:off x="5162739" y="2045573"/>
            <a:ext cx="6597682" cy="695386"/>
            <a:chOff x="5260710" y="2377503"/>
            <a:chExt cx="6597682" cy="6953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E72776-A90C-D50A-9579-52A65344863F}"/>
                </a:ext>
              </a:extLst>
            </p:cNvPr>
            <p:cNvSpPr txBox="1"/>
            <p:nvPr/>
          </p:nvSpPr>
          <p:spPr>
            <a:xfrm>
              <a:off x="5260710" y="2377503"/>
              <a:ext cx="6352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ore-KR" altLang="en-US" dirty="0">
                  <a:solidFill>
                    <a:srgbClr val="222222"/>
                  </a:solidFill>
                  <a:latin typeface="Arial" panose="020B0604020202020204" pitchFamily="34" charset="0"/>
                </a:rPr>
                <a:t>✓ </a:t>
              </a:r>
              <a:r>
                <a:rPr kumimoji="1" lang="ko-KR" altLang="en-US" b="1" dirty="0"/>
                <a:t>인접한 노드</a:t>
              </a:r>
              <a:r>
                <a:rPr kumimoji="1" lang="en-US" altLang="ko-KR" b="1" dirty="0"/>
                <a:t>(</a:t>
              </a:r>
              <a:r>
                <a:rPr kumimoji="1" lang="ko-KR" altLang="en-US" b="1" dirty="0"/>
                <a:t>간선으로 직접 연결된 노드</a:t>
              </a:r>
              <a:r>
                <a:rPr kumimoji="1" lang="en-US" altLang="ko-KR" b="1" dirty="0"/>
                <a:t>)</a:t>
              </a:r>
              <a:r>
                <a:rPr kumimoji="1" lang="ko-KR" altLang="en-US" b="1" dirty="0"/>
                <a:t>가 같은 색을 갖지</a:t>
              </a:r>
              <a:endParaRPr kumimoji="1" lang="ko-Kore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5FE0A24-C02E-DE7A-6AF7-B7E49569AB44}"/>
                </a:ext>
              </a:extLst>
            </p:cNvPr>
            <p:cNvSpPr txBox="1"/>
            <p:nvPr/>
          </p:nvSpPr>
          <p:spPr>
            <a:xfrm>
              <a:off x="5523003" y="2703557"/>
              <a:ext cx="6335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b="1" dirty="0"/>
                <a:t>않도록 최대 </a:t>
              </a:r>
              <a:r>
                <a:rPr kumimoji="1" lang="en-US" altLang="ko-KR" b="1" dirty="0"/>
                <a:t>m</a:t>
              </a:r>
              <a:r>
                <a:rPr kumimoji="1" lang="ko-KR" altLang="en-US" b="1" dirty="0"/>
                <a:t>개의 다른 색</a:t>
              </a:r>
              <a:r>
                <a:rPr kumimoji="1" lang="ko-KR" altLang="en-US" dirty="0"/>
                <a:t>으로 칠하는 방법을 찾는 알고리즘</a:t>
              </a:r>
              <a:endParaRPr kumimoji="1" lang="ko-Kore-KR" alt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5F667C6-3A46-3E9D-6BB9-466040408110}"/>
              </a:ext>
            </a:extLst>
          </p:cNvPr>
          <p:cNvSpPr txBox="1"/>
          <p:nvPr/>
        </p:nvSpPr>
        <p:spPr>
          <a:xfrm>
            <a:off x="5162739" y="5156432"/>
            <a:ext cx="4979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</a:t>
            </a:r>
            <a:r>
              <a:rPr kumimoji="1" lang="ko-KR" altLang="en-US" dirty="0"/>
              <a:t>또한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b="1" dirty="0"/>
              <a:t>색상별로 날짜를 배정하면 </a:t>
            </a:r>
            <a:endParaRPr kumimoji="1" lang="en-US" altLang="ko-KR" b="1" dirty="0"/>
          </a:p>
          <a:p>
            <a:r>
              <a:rPr kumimoji="1" lang="ko-KR" altLang="en-US" dirty="0"/>
              <a:t>     조건을 충족하는 모든 시험일정을 알 수 있음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0864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 marR="0" lvl="0" indent="0" algn="l" defTabSz="914400" rtl="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altLang="ko-Kore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38100" marR="0" lvl="0" indent="0" algn="l" defTabSz="914400" rtl="0" eaLnBrk="1" fontAlgn="auto" latinLnBrk="0" hangingPunct="1">
                <a:lnSpc>
                  <a:spcPts val="12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ko-Kore-KR" sz="1200" b="0" i="0" u="none" strike="noStrike" kern="1200" cap="none" spc="0" normalizeH="0" baseline="0" noProof="0" dirty="0">
              <a:ln>
                <a:noFill/>
              </a:ln>
              <a:solidFill>
                <a:srgbClr val="001F5F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4035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3.1</a:t>
            </a:r>
            <a:r>
              <a:rPr kumimoji="1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 </a:t>
            </a:r>
            <a:r>
              <a:rPr kumimoji="1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m-Coloring</a:t>
            </a:r>
            <a:endParaRPr kumimoji="1" lang="ko-Kore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A27D06-C187-57EB-CC70-9E0535CF9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93" y="2816352"/>
            <a:ext cx="5370182" cy="18827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10F9D9-599B-9148-4DBB-8EA1CE6D0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679" y="1504041"/>
            <a:ext cx="6047016" cy="4535262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FC26F67-9F6B-C8D8-F58D-CAEAC3782FE2}"/>
              </a:ext>
            </a:extLst>
          </p:cNvPr>
          <p:cNvGraphicFramePr>
            <a:graphicFrameLocks noGrp="1"/>
          </p:cNvGraphicFramePr>
          <p:nvPr/>
        </p:nvGraphicFramePr>
        <p:xfrm>
          <a:off x="213511" y="4747613"/>
          <a:ext cx="2094078" cy="2036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54">
                  <a:extLst>
                    <a:ext uri="{9D8B030D-6E8A-4147-A177-3AD203B41FA5}">
                      <a16:colId xmlns:a16="http://schemas.microsoft.com/office/drawing/2014/main" val="1609438017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3724443422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2217685483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669858904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2833564386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645265450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4141580819"/>
                    </a:ext>
                  </a:extLst>
                </a:gridCol>
              </a:tblGrid>
              <a:tr h="290981"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847150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32716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786983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983012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889910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740092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03140"/>
                  </a:ext>
                </a:extLst>
              </a:tr>
            </a:tbl>
          </a:graphicData>
        </a:graphic>
      </p:graphicFrame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C97D970-6F3D-07D2-2162-2DDD75B690EC}"/>
              </a:ext>
            </a:extLst>
          </p:cNvPr>
          <p:cNvCxnSpPr>
            <a:cxnSpLocks/>
          </p:cNvCxnSpPr>
          <p:nvPr/>
        </p:nvCxnSpPr>
        <p:spPr>
          <a:xfrm>
            <a:off x="213511" y="4747613"/>
            <a:ext cx="2094079" cy="203686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602415F-87B9-8DE6-E2AE-D5F8A86528B2}"/>
              </a:ext>
            </a:extLst>
          </p:cNvPr>
          <p:cNvGraphicFramePr>
            <a:graphicFrameLocks noGrp="1"/>
          </p:cNvGraphicFramePr>
          <p:nvPr/>
        </p:nvGraphicFramePr>
        <p:xfrm>
          <a:off x="2365500" y="5413296"/>
          <a:ext cx="3191844" cy="78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74">
                  <a:extLst>
                    <a:ext uri="{9D8B030D-6E8A-4147-A177-3AD203B41FA5}">
                      <a16:colId xmlns:a16="http://schemas.microsoft.com/office/drawing/2014/main" val="4234186306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117207807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118118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55529956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64682010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76436687"/>
                    </a:ext>
                  </a:extLst>
                </a:gridCol>
              </a:tblGrid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900417"/>
                  </a:ext>
                </a:extLst>
              </a:tr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202063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CC2AD2-C8EE-1F59-1080-C17E8A1DDBC0}"/>
              </a:ext>
            </a:extLst>
          </p:cNvPr>
          <p:cNvSpPr/>
          <p:nvPr/>
        </p:nvSpPr>
        <p:spPr>
          <a:xfrm>
            <a:off x="877376" y="3680815"/>
            <a:ext cx="2782956" cy="331304"/>
          </a:xfrm>
          <a:prstGeom prst="rect">
            <a:avLst/>
          </a:prstGeom>
          <a:solidFill>
            <a:srgbClr val="FFFF00">
              <a:alpha val="2289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859657D-A1E6-3381-D9F5-8680BC36548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268854" y="4012119"/>
            <a:ext cx="1692568" cy="140766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93A23B-5C78-E43B-07A8-325A73630FEC}"/>
              </a:ext>
            </a:extLst>
          </p:cNvPr>
          <p:cNvSpPr/>
          <p:nvPr/>
        </p:nvSpPr>
        <p:spPr>
          <a:xfrm>
            <a:off x="6639338" y="4962768"/>
            <a:ext cx="1378227" cy="371232"/>
          </a:xfrm>
          <a:prstGeom prst="rect">
            <a:avLst/>
          </a:prstGeom>
          <a:solidFill>
            <a:srgbClr val="FFFF00">
              <a:alpha val="2289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AB8212C-B3B2-7C9E-E9B7-40D472C1C23D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5615254" y="5148384"/>
            <a:ext cx="1024084" cy="62239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DFE76EAB-19D0-F664-2E25-6F19D33C5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681" y="1524000"/>
            <a:ext cx="5381806" cy="11633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CEF0F7-5D93-FC99-B8B4-CF66F2DC34D7}"/>
              </a:ext>
            </a:extLst>
          </p:cNvPr>
          <p:cNvSpPr txBox="1"/>
          <p:nvPr/>
        </p:nvSpPr>
        <p:spPr>
          <a:xfrm>
            <a:off x="3418491" y="620407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1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2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A1F407-795C-B7E9-0220-738DF253C6AB}"/>
              </a:ext>
            </a:extLst>
          </p:cNvPr>
          <p:cNvSpPr txBox="1"/>
          <p:nvPr/>
        </p:nvSpPr>
        <p:spPr>
          <a:xfrm>
            <a:off x="2365500" y="6204071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 = 0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8C187E-0F36-F235-0BEC-CFFBA615A183}"/>
              </a:ext>
            </a:extLst>
          </p:cNvPr>
          <p:cNvSpPr txBox="1"/>
          <p:nvPr/>
        </p:nvSpPr>
        <p:spPr>
          <a:xfrm>
            <a:off x="2875562" y="6204071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 = 1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28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8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3273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4. </a:t>
            </a:r>
            <a:r>
              <a:rPr kumimoji="1" lang="ko-KR" altLang="en-US" sz="4400">
                <a:latin typeface="+mj-ea"/>
                <a:ea typeface="+mj-ea"/>
              </a:rPr>
              <a:t>실행 결과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719F93-1DEC-C723-8F29-2A35A76EB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615" y="1430526"/>
            <a:ext cx="1093657" cy="54274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B45A3F-719A-1684-FCBF-83C115EE0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101" y="1430525"/>
            <a:ext cx="1015417" cy="5427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CFDB4A-551E-F5A5-314F-09556456F3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236" y="1430524"/>
            <a:ext cx="962013" cy="54274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94C31C-D1D8-772A-8F94-BA564E0298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6928" y="1430520"/>
            <a:ext cx="985496" cy="54274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D6FCC6-D3C3-5D92-5252-32C270C32B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7103" y="1430521"/>
            <a:ext cx="1448043" cy="54274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86ED91-94F5-EA1F-4099-CB3B1F6C8B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1411" y="1430522"/>
            <a:ext cx="1472783" cy="54274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D799EE5-F328-B29B-F6A1-F118BD86B6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385" y="3190329"/>
            <a:ext cx="2882596" cy="59279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76E2175-9BE3-3744-81C7-884F94D795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384" y="4242851"/>
            <a:ext cx="2880627" cy="43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95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9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946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5. </a:t>
            </a:r>
            <a:r>
              <a:rPr kumimoji="1" lang="ko-KR" altLang="en-US" sz="4400" dirty="0">
                <a:latin typeface="+mj-ea"/>
                <a:ea typeface="+mj-ea"/>
              </a:rPr>
              <a:t>결론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1A2E7A-3A05-1CE2-2DFB-E054BFD8AC5B}"/>
              </a:ext>
            </a:extLst>
          </p:cNvPr>
          <p:cNvSpPr txBox="1"/>
          <p:nvPr/>
        </p:nvSpPr>
        <p:spPr>
          <a:xfrm>
            <a:off x="623212" y="2026589"/>
            <a:ext cx="954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개선사항으로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는 </a:t>
            </a:r>
            <a:r>
              <a:rPr kumimoji="1" lang="ko-KR" altLang="en-US" b="1" dirty="0"/>
              <a:t>중복된 결과를 처리하면 더욱 깔끔한 출력</a:t>
            </a:r>
            <a:r>
              <a:rPr kumimoji="1" lang="ko-KR" altLang="en-US" dirty="0"/>
              <a:t>이 나올 수 있을 것으로 생각된다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EE8D22-78BE-2ABA-3CD7-1002E372475C}"/>
              </a:ext>
            </a:extLst>
          </p:cNvPr>
          <p:cNvSpPr txBox="1"/>
          <p:nvPr/>
        </p:nvSpPr>
        <p:spPr>
          <a:xfrm>
            <a:off x="623212" y="1499192"/>
            <a:ext cx="771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</a:t>
            </a:r>
            <a:r>
              <a:rPr kumimoji="1" lang="en-US" altLang="ko-Kore-KR" dirty="0"/>
              <a:t>Midterm Scheduling </a:t>
            </a:r>
            <a:r>
              <a:rPr kumimoji="1" lang="ko-KR" altLang="en-US" dirty="0"/>
              <a:t>문제를 </a:t>
            </a:r>
            <a:r>
              <a:rPr kumimoji="1" lang="en-US" altLang="ko-KR" b="1" dirty="0"/>
              <a:t>m-Coloring</a:t>
            </a:r>
            <a:r>
              <a:rPr kumimoji="1" lang="ko-KR" altLang="en-US" b="1" dirty="0"/>
              <a:t> 문제로 추상화</a:t>
            </a:r>
            <a:r>
              <a:rPr kumimoji="1" lang="ko-KR" altLang="en-US" dirty="0"/>
              <a:t>하여 해결할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A8886F-0CE4-38FB-4CDC-A83FC8C24F8D}"/>
              </a:ext>
            </a:extLst>
          </p:cNvPr>
          <p:cNvSpPr txBox="1"/>
          <p:nvPr/>
        </p:nvSpPr>
        <p:spPr>
          <a:xfrm>
            <a:off x="803462" y="2395921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Exam Day 1 -&gt; A</a:t>
            </a:r>
          </a:p>
          <a:p>
            <a:r>
              <a:rPr lang="en" altLang="ko-Kore-KR" dirty="0"/>
              <a:t>Exam Day 2 -&gt; B</a:t>
            </a:r>
          </a:p>
          <a:p>
            <a:r>
              <a:rPr lang="en" altLang="ko-Kore-KR" dirty="0"/>
              <a:t>Exam Day 3 -&gt; C F</a:t>
            </a:r>
          </a:p>
          <a:p>
            <a:r>
              <a:rPr lang="en" altLang="ko-Kore-KR" dirty="0"/>
              <a:t>Exam Day 4 -&gt; D E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62461E-7A36-E921-57F0-9061A52FF7F7}"/>
              </a:ext>
            </a:extLst>
          </p:cNvPr>
          <p:cNvSpPr txBox="1"/>
          <p:nvPr/>
        </p:nvSpPr>
        <p:spPr>
          <a:xfrm>
            <a:off x="3046880" y="2395920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Exam Day 1 -&gt; A</a:t>
            </a:r>
          </a:p>
          <a:p>
            <a:r>
              <a:rPr lang="ko-Kore-KR" altLang="en-US" dirty="0"/>
              <a:t>Exam Day 2 -&gt; B</a:t>
            </a:r>
          </a:p>
          <a:p>
            <a:r>
              <a:rPr lang="ko-Kore-KR" altLang="en-US" dirty="0"/>
              <a:t>Exam Day 3 -&gt; D E</a:t>
            </a:r>
          </a:p>
          <a:p>
            <a:r>
              <a:rPr lang="ko-Kore-KR" altLang="en-US" dirty="0"/>
              <a:t>Exam Day 4 -&gt; C 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7A1567-0E15-F2A2-CFE3-0627CFDC9E36}"/>
              </a:ext>
            </a:extLst>
          </p:cNvPr>
          <p:cNvSpPr txBox="1"/>
          <p:nvPr/>
        </p:nvSpPr>
        <p:spPr>
          <a:xfrm>
            <a:off x="7637252" y="2395919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Exam Day 1 -&gt; A</a:t>
            </a:r>
          </a:p>
          <a:p>
            <a:r>
              <a:rPr lang="ko-Kore-KR" altLang="en-US" dirty="0"/>
              <a:t>Exam Day 2 -&gt; C F</a:t>
            </a:r>
          </a:p>
          <a:p>
            <a:r>
              <a:rPr lang="ko-Kore-KR" altLang="en-US" dirty="0"/>
              <a:t>Exam Day 3 -&gt; D E</a:t>
            </a:r>
          </a:p>
          <a:p>
            <a:r>
              <a:rPr lang="ko-Kore-KR" altLang="en-US" dirty="0"/>
              <a:t>Exam Day 4 -&gt; 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C86C20-AD00-5D8E-B4E7-13973C5F4521}"/>
              </a:ext>
            </a:extLst>
          </p:cNvPr>
          <p:cNvSpPr txBox="1"/>
          <p:nvPr/>
        </p:nvSpPr>
        <p:spPr>
          <a:xfrm>
            <a:off x="5314950" y="2395919"/>
            <a:ext cx="20069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Exam Day 1 -&gt; A</a:t>
            </a:r>
          </a:p>
          <a:p>
            <a:r>
              <a:rPr lang="ko-Kore-KR" altLang="en-US" dirty="0"/>
              <a:t>Exam Day 2 -&gt; D E</a:t>
            </a:r>
          </a:p>
          <a:p>
            <a:r>
              <a:rPr lang="ko-Kore-KR" altLang="en-US" dirty="0"/>
              <a:t>Exam Day 3 -&gt; B</a:t>
            </a:r>
          </a:p>
          <a:p>
            <a:r>
              <a:rPr lang="ko-Kore-KR" altLang="en-US" dirty="0"/>
              <a:t>Exam Day 4 -&gt; C 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5A198E-30B6-0364-3A05-456F54ECBA83}"/>
              </a:ext>
            </a:extLst>
          </p:cNvPr>
          <p:cNvSpPr txBox="1"/>
          <p:nvPr/>
        </p:nvSpPr>
        <p:spPr>
          <a:xfrm>
            <a:off x="9914377" y="276525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… …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2FEAF3-ECE1-2F95-08BB-FD7DE52463B5}"/>
              </a:ext>
            </a:extLst>
          </p:cNvPr>
          <p:cNvSpPr txBox="1"/>
          <p:nvPr/>
        </p:nvSpPr>
        <p:spPr>
          <a:xfrm>
            <a:off x="803462" y="3534583"/>
            <a:ext cx="541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-&gt;</a:t>
            </a:r>
            <a:r>
              <a:rPr kumimoji="1" lang="ko-KR" altLang="en-US" dirty="0"/>
              <a:t> 위의 케이스들이 </a:t>
            </a:r>
            <a:r>
              <a:rPr kumimoji="1" lang="ko-KR" altLang="en-US" b="1" dirty="0"/>
              <a:t>사실상 순서만 바뀐 같은 케이스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8C2A64-F76E-BD48-F690-22EFB92FD6F4}"/>
              </a:ext>
            </a:extLst>
          </p:cNvPr>
          <p:cNvSpPr txBox="1"/>
          <p:nvPr/>
        </p:nvSpPr>
        <p:spPr>
          <a:xfrm>
            <a:off x="623212" y="4029711"/>
            <a:ext cx="10743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</a:t>
            </a:r>
            <a:r>
              <a:rPr kumimoji="1" lang="ko-KR" altLang="en-US" b="1" dirty="0"/>
              <a:t>과목 사이의 관계를 기반으로 작성</a:t>
            </a:r>
            <a:r>
              <a:rPr kumimoji="1" lang="ko-KR" altLang="en-US" dirty="0"/>
              <a:t>한 코드이기 때문에 </a:t>
            </a:r>
            <a:r>
              <a:rPr kumimoji="1" lang="ko-KR" altLang="en-US" b="1" dirty="0"/>
              <a:t>더 많은 학생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과목수</a:t>
            </a:r>
            <a:r>
              <a:rPr kumimoji="1" lang="ko-KR" altLang="en-US" dirty="0"/>
              <a:t>에 대해서도 처리할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90EABAC0-5844-0817-AC21-A1DA9B8AA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63" y="4521377"/>
            <a:ext cx="2235200" cy="8636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C7B7BC0-4BAC-2B09-A4D0-FDF840ECE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515" y="4521376"/>
            <a:ext cx="962160" cy="224025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AA4E8F9-2365-9543-F101-11DE750BC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327" y="4507010"/>
            <a:ext cx="841107" cy="225599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7102DB9-5B09-6309-5490-75DB16ED64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9087" y="4505637"/>
            <a:ext cx="686606" cy="225599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AC02587-E026-DEDA-AEA6-49D48E1D56B7}"/>
              </a:ext>
            </a:extLst>
          </p:cNvPr>
          <p:cNvSpPr txBox="1"/>
          <p:nvPr/>
        </p:nvSpPr>
        <p:spPr>
          <a:xfrm>
            <a:off x="5958459" y="520031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… …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54897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1743</TotalTime>
  <Words>666</Words>
  <Application>Microsoft Macintosh PowerPoint</Application>
  <PresentationFormat>와이드스크린</PresentationFormat>
  <Paragraphs>230</Paragraphs>
  <Slides>11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테마</vt:lpstr>
      <vt:lpstr>Office Theme</vt:lpstr>
      <vt:lpstr>C Programming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 &amp; A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김민석</dc:creator>
  <cp:lastModifiedBy>김민석</cp:lastModifiedBy>
  <cp:revision>32</cp:revision>
  <dcterms:created xsi:type="dcterms:W3CDTF">2023-11-17T04:26:51Z</dcterms:created>
  <dcterms:modified xsi:type="dcterms:W3CDTF">2023-11-24T02:44:39Z</dcterms:modified>
</cp:coreProperties>
</file>