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A51FD-3A73-444A-B5E2-25B65193523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76A63-C1B7-409F-834F-1A4C0406A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76A63-C1B7-409F-834F-1A4C0406AB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A860A29-F982-4A17-BDE5-B75D36E46EB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0B3DCC1-352F-4C37-A6D3-75B8DD2378F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2780928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И ВНЕДРЕНИЕ ПОЛИТИКИ БЕЗОПАСНОСТИ ОРГАНИЗАЦИИ ИЛИ УЧРЕЖДЕНИЯ.</a:t>
            </a:r>
            <a:br>
              <a:rPr lang="ru-RU" dirty="0" smtClean="0"/>
            </a:br>
            <a:r>
              <a:rPr lang="ru-RU" dirty="0" smtClean="0"/>
              <a:t>КОНСАЛТИНГОВАЯ ФИРМА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28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4122475"/>
              </p:ext>
            </p:extLst>
          </p:nvPr>
        </p:nvGraphicFramePr>
        <p:xfrm>
          <a:off x="395537" y="1916833"/>
          <a:ext cx="7056783" cy="4105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8240"/>
                <a:gridCol w="1555722"/>
                <a:gridCol w="1643461"/>
                <a:gridCol w="1649360"/>
              </a:tblGrid>
              <a:tr h="3830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 атаки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Ущерб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Риск (ущерб 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ru-RU" sz="1400">
                          <a:effectLst/>
                        </a:rPr>
                        <a:t> вероятность)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Спам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«Фишинг»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Вирусы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6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Недобросовестная конкуренция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 in the middle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13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Копирование жесткого диска из центрального офиса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2,8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2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2564904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четкая </a:t>
            </a:r>
            <a:r>
              <a:rPr lang="ru-RU" dirty="0"/>
              <a:t>и строгая иерархия должностей и полномочий;</a:t>
            </a:r>
          </a:p>
          <a:p>
            <a:pPr lvl="0"/>
            <a:r>
              <a:rPr lang="ru-RU" dirty="0"/>
              <a:t>строгий подбор сотрудников с привлечением;</a:t>
            </a:r>
          </a:p>
          <a:p>
            <a:pPr lvl="0"/>
            <a:r>
              <a:rPr lang="ru-RU" dirty="0"/>
              <a:t>защита важной корпоративной почты;</a:t>
            </a:r>
          </a:p>
          <a:p>
            <a:pPr lvl="0"/>
            <a:r>
              <a:rPr lang="ru-RU" dirty="0"/>
              <a:t>защита личных документов, отчетов в бумажном виде – копирование и перенесение информации на электронные информационные носители, защита помещения, хранящего документы;</a:t>
            </a:r>
          </a:p>
          <a:p>
            <a:pPr lvl="0"/>
            <a:r>
              <a:rPr lang="ru-RU" dirty="0"/>
              <a:t>использование новейших средств защиты персональных компьютеров сотрудников и обязательное использование лишь лицензионных продуктов;</a:t>
            </a:r>
          </a:p>
          <a:p>
            <a:pPr lvl="0"/>
            <a:r>
              <a:rPr lang="ru-RU" dirty="0"/>
              <a:t>разграничение доступа к финансовым отделам;</a:t>
            </a:r>
          </a:p>
          <a:p>
            <a:pPr lvl="0"/>
            <a:r>
              <a:rPr lang="ru-RU" dirty="0"/>
              <a:t>проведение регулярных бесед и инструктажей с сотрудниками.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можем выделить следующие рекомендации: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4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Приобрел практические навыки разработки и внедрения эффективной политики информационной безопасности организации или учреждения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7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Политика информационной безопасности (ПИБ) организации или учреждения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или учреждения в своей деятельности. Таких организаций великое множество, но разбирать данную тему будем на основе консалтинговой компании.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0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dirty="0"/>
              <a:t>защита </a:t>
            </a:r>
            <a:r>
              <a:rPr lang="ru-RU" dirty="0" smtClean="0"/>
              <a:t>ресурсов</a:t>
            </a:r>
            <a:endParaRPr lang="ru-RU" dirty="0"/>
          </a:p>
          <a:p>
            <a:pPr lvl="0"/>
            <a:r>
              <a:rPr lang="ru-RU" dirty="0" smtClean="0"/>
              <a:t>аутентификация</a:t>
            </a:r>
            <a:endParaRPr lang="ru-RU" dirty="0"/>
          </a:p>
          <a:p>
            <a:pPr lvl="0"/>
            <a:r>
              <a:rPr lang="ru-RU" dirty="0" smtClean="0"/>
              <a:t>авторизация</a:t>
            </a:r>
            <a:endParaRPr lang="ru-RU" dirty="0"/>
          </a:p>
          <a:p>
            <a:pPr lvl="0"/>
            <a:r>
              <a:rPr lang="ru-RU" dirty="0" smtClean="0"/>
              <a:t>целостность</a:t>
            </a:r>
            <a:endParaRPr lang="ru-RU" dirty="0"/>
          </a:p>
          <a:p>
            <a:pPr lvl="0"/>
            <a:r>
              <a:rPr lang="ru-RU" dirty="0" smtClean="0"/>
              <a:t>конфиденциальность</a:t>
            </a:r>
            <a:endParaRPr lang="ru-RU" dirty="0"/>
          </a:p>
          <a:p>
            <a:pPr lvl="0"/>
            <a:r>
              <a:rPr lang="ru-RU" dirty="0"/>
              <a:t>аудит </a:t>
            </a: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9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dirty="0"/>
              <a:t>Установка объектов защиты</a:t>
            </a:r>
          </a:p>
          <a:p>
            <a:pPr lvl="0"/>
            <a:r>
              <a:rPr lang="ru-RU" dirty="0"/>
              <a:t>Установка основных угроз и их источников</a:t>
            </a:r>
          </a:p>
          <a:p>
            <a:pPr lvl="0"/>
            <a:r>
              <a:rPr lang="ru-RU" dirty="0"/>
              <a:t>Оценка угроз, рисков и уязвимостей</a:t>
            </a:r>
          </a:p>
          <a:p>
            <a:pPr lvl="0"/>
            <a:r>
              <a:rPr lang="ru-RU" dirty="0"/>
              <a:t>Установка мер, методов и средств обеспечения требуемого уровня защищенности информационных </a:t>
            </a:r>
            <a:r>
              <a:rPr lang="ru-RU" dirty="0" smtClean="0"/>
              <a:t>ресурсов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5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4335846" cy="52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консалтинговой фирмы:</a:t>
            </a:r>
          </a:p>
        </p:txBody>
      </p:sp>
    </p:spTree>
    <p:extLst>
      <p:ext uri="{BB962C8B-B14F-4D97-AF65-F5344CB8AC3E}">
        <p14:creationId xmlns:p14="http://schemas.microsoft.com/office/powerpoint/2010/main" val="14225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документы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/>
              <a:t>компьютеры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сетевые каналы передачи информации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Объектами защиты </a:t>
            </a:r>
            <a:r>
              <a:rPr lang="ru-RU" dirty="0" smtClean="0"/>
              <a:t>являются: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8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dirty="0"/>
              <a:t>сотрудники</a:t>
            </a:r>
          </a:p>
          <a:p>
            <a:pPr lvl="0"/>
            <a:r>
              <a:rPr lang="ru-RU" dirty="0"/>
              <a:t>контакты сотрудников</a:t>
            </a:r>
          </a:p>
          <a:p>
            <a:pPr lvl="0"/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субъекты защиты:</a:t>
            </a:r>
          </a:p>
        </p:txBody>
      </p:sp>
    </p:spTree>
    <p:extLst>
      <p:ext uri="{BB962C8B-B14F-4D97-AF65-F5344CB8AC3E}">
        <p14:creationId xmlns:p14="http://schemas.microsoft.com/office/powerpoint/2010/main" val="34790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Естественные – природные явления, не рукотворны (наводнения, пожары).</a:t>
            </a:r>
          </a:p>
          <a:p>
            <a:r>
              <a:rPr lang="ru-RU" dirty="0"/>
              <a:t>Искусственные – рукотворны (</a:t>
            </a:r>
            <a:r>
              <a:rPr lang="ru-RU" dirty="0" err="1"/>
              <a:t>фишшинг</a:t>
            </a:r>
            <a:r>
              <a:rPr lang="ru-RU" dirty="0"/>
              <a:t>).</a:t>
            </a:r>
          </a:p>
          <a:p>
            <a:r>
              <a:rPr lang="ru-RU" dirty="0"/>
              <a:t>Преднамеренные  - направлены на нанесение ущерба, запланированы, обдуманы (</a:t>
            </a:r>
            <a:r>
              <a:rPr lang="ru-RU" dirty="0" err="1"/>
              <a:t>фишшинг</a:t>
            </a:r>
            <a:r>
              <a:rPr lang="ru-RU" dirty="0"/>
              <a:t>).</a:t>
            </a:r>
          </a:p>
          <a:p>
            <a:r>
              <a:rPr lang="ru-RU" dirty="0"/>
              <a:t>Непреднамеренные – случайное нанесение ущерба (непреднамеренное скачивание вируса).</a:t>
            </a:r>
          </a:p>
          <a:p>
            <a:r>
              <a:rPr lang="ru-RU" dirty="0"/>
              <a:t>Внутренние – ошибки, допущенные сотрудниками, или сбой оборудования, повлекшие некоторый ущерб (отказ оборудования).</a:t>
            </a:r>
          </a:p>
          <a:p>
            <a:r>
              <a:rPr lang="ru-RU" dirty="0"/>
              <a:t>Внешние – аварии, вирусы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Потенциальные угрозы подразделяются на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ru-RU" dirty="0"/>
              <a:t>идентификация значимых угроз и уязвимостей для идентифицированных ресурсов</a:t>
            </a:r>
          </a:p>
          <a:p>
            <a:pPr lvl="0"/>
            <a:r>
              <a:rPr lang="ru-RU" dirty="0"/>
              <a:t>оценка вероятности возникновения угроз и уязвимостей</a:t>
            </a:r>
          </a:p>
          <a:p>
            <a:pPr lvl="0"/>
            <a:r>
              <a:rPr lang="ru-RU" dirty="0"/>
              <a:t>вычисление рисков; оценивание рисков по заранее определенной шкале </a:t>
            </a:r>
            <a:r>
              <a:rPr lang="ru-RU" dirty="0" smtClean="0"/>
              <a:t>риска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рисков включает в себя следующие действия и мероприятия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8840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293</TotalTime>
  <Words>380</Words>
  <Application>Microsoft Office PowerPoint</Application>
  <PresentationFormat>Экран 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BlackTie</vt:lpstr>
      <vt:lpstr>РАЗРАБОТКА И ВНЕДРЕНИЕ ПОЛИТИКИ БЕЗОПАСНОСТИ ОРГАНИЗАЦИИ ИЛИ УЧРЕЖДЕНИЯ. КОНСАЛТИНГОВАЯ ФИРМА</vt:lpstr>
      <vt:lpstr>Актуальность</vt:lpstr>
      <vt:lpstr>Цели</vt:lpstr>
      <vt:lpstr>Задачи</vt:lpstr>
      <vt:lpstr>Структура консалтинговой фирмы:</vt:lpstr>
      <vt:lpstr>Объектами защиты являются:</vt:lpstr>
      <vt:lpstr>Основные субъекты защиты:</vt:lpstr>
      <vt:lpstr>Потенциальные угрозы подразделяются на:</vt:lpstr>
      <vt:lpstr>Оценка рисков включает в себя следующие действия и мероприятия</vt:lpstr>
      <vt:lpstr>Оценка рисков</vt:lpstr>
      <vt:lpstr>можем выделить следующие рекомендации: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ОРГАНИЗАЦИИ ИЛИ УЧРЕЖДЕНИЯ. КОНСАЛТИНГОВАЯ ФИРМА</dc:title>
  <dc:creator>Рома</dc:creator>
  <cp:lastModifiedBy>Рома</cp:lastModifiedBy>
  <cp:revision>5</cp:revision>
  <dcterms:created xsi:type="dcterms:W3CDTF">2023-02-13T06:37:35Z</dcterms:created>
  <dcterms:modified xsi:type="dcterms:W3CDTF">2023-02-13T11:30:54Z</dcterms:modified>
</cp:coreProperties>
</file>