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A7FB9C-7467-4C0F-95A3-3FB29BDAFE3D}" type="datetimeFigureOut">
              <a:rPr lang="en-US" smtClean="0"/>
              <a:t>7/5/2022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355515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7FB9C-7467-4C0F-95A3-3FB29BDAFE3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325533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A7FB9C-7467-4C0F-95A3-3FB29BDAFE3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131821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A7FB9C-7467-4C0F-95A3-3FB29BDAFE3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2560213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7FB9C-7467-4C0F-95A3-3FB29BDAFE3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2066804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A7FB9C-7467-4C0F-95A3-3FB29BDAFE3D}"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2260184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A7FB9C-7467-4C0F-95A3-3FB29BDAFE3D}" type="datetimeFigureOut">
              <a:rPr lang="en-US" smtClean="0"/>
              <a:t>7/5/2022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2268268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A7FB9C-7467-4C0F-95A3-3FB29BDAFE3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156448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A7FB9C-7467-4C0F-95A3-3FB29BDAFE3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164473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7FB9C-7467-4C0F-95A3-3FB29BDAFE3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181173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7FB9C-7467-4C0F-95A3-3FB29BDAFE3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61449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7FB9C-7467-4C0F-95A3-3FB29BDAFE3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78790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7FB9C-7467-4C0F-95A3-3FB29BDAFE3D}"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170430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7FB9C-7467-4C0F-95A3-3FB29BDAFE3D}"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215947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7FB9C-7467-4C0F-95A3-3FB29BDAFE3D}"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275747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7FB9C-7467-4C0F-95A3-3FB29BDAFE3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219630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7FB9C-7467-4C0F-95A3-3FB29BDAFE3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A11D8F-8673-48EE-A667-7B1B03815574}" type="slidenum">
              <a:rPr lang="en-US" smtClean="0"/>
              <a:t>‹#›</a:t>
            </a:fld>
            <a:endParaRPr lang="en-US"/>
          </a:p>
        </p:txBody>
      </p:sp>
    </p:spTree>
    <p:extLst>
      <p:ext uri="{BB962C8B-B14F-4D97-AF65-F5344CB8AC3E}">
        <p14:creationId xmlns:p14="http://schemas.microsoft.com/office/powerpoint/2010/main" val="73144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A7FB9C-7467-4C0F-95A3-3FB29BDAFE3D}" type="datetimeFigureOut">
              <a:rPr lang="en-US" smtClean="0"/>
              <a:t>7/5/2022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A11D8F-8673-48EE-A667-7B1B03815574}" type="slidenum">
              <a:rPr lang="en-US" smtClean="0"/>
              <a:t>‹#›</a:t>
            </a:fld>
            <a:endParaRPr lang="en-US"/>
          </a:p>
        </p:txBody>
      </p:sp>
    </p:spTree>
    <p:extLst>
      <p:ext uri="{BB962C8B-B14F-4D97-AF65-F5344CB8AC3E}">
        <p14:creationId xmlns:p14="http://schemas.microsoft.com/office/powerpoint/2010/main" val="3975276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5273-7648-1BA5-03AA-49C9B9990972}"/>
              </a:ext>
            </a:extLst>
          </p:cNvPr>
          <p:cNvSpPr>
            <a:spLocks noGrp="1"/>
          </p:cNvSpPr>
          <p:nvPr>
            <p:ph type="ctrTitle"/>
          </p:nvPr>
        </p:nvSpPr>
        <p:spPr/>
        <p:txBody>
          <a:bodyPr/>
          <a:lstStyle/>
          <a:p>
            <a:r>
              <a:rPr lang="en-US" b="1" dirty="0"/>
              <a:t>A Real Estate project</a:t>
            </a:r>
          </a:p>
        </p:txBody>
      </p:sp>
    </p:spTree>
    <p:extLst>
      <p:ext uri="{BB962C8B-B14F-4D97-AF65-F5344CB8AC3E}">
        <p14:creationId xmlns:p14="http://schemas.microsoft.com/office/powerpoint/2010/main" val="744215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5797-15C4-14DB-CF2E-4CD80344CC1E}"/>
              </a:ext>
            </a:extLst>
          </p:cNvPr>
          <p:cNvSpPr>
            <a:spLocks noGrp="1"/>
          </p:cNvSpPr>
          <p:nvPr>
            <p:ph type="title"/>
          </p:nvPr>
        </p:nvSpPr>
        <p:spPr/>
        <p:txBody>
          <a:bodyPr/>
          <a:lstStyle/>
          <a:p>
            <a:r>
              <a:rPr lang="en-US" dirty="0"/>
              <a:t>Interpreting multicollinearity</a:t>
            </a:r>
          </a:p>
        </p:txBody>
      </p:sp>
      <p:sp>
        <p:nvSpPr>
          <p:cNvPr id="3" name="Content Placeholder 2">
            <a:extLst>
              <a:ext uri="{FF2B5EF4-FFF2-40B4-BE49-F238E27FC236}">
                <a16:creationId xmlns:a16="http://schemas.microsoft.com/office/drawing/2014/main" id="{D51036AA-7FC7-64BD-ECAF-F2461502C996}"/>
              </a:ext>
            </a:extLst>
          </p:cNvPr>
          <p:cNvSpPr>
            <a:spLocks noGrp="1"/>
          </p:cNvSpPr>
          <p:nvPr>
            <p:ph idx="1"/>
          </p:nvPr>
        </p:nvSpPr>
        <p:spPr/>
        <p:txBody>
          <a:bodyPr/>
          <a:lstStyle/>
          <a:p>
            <a:r>
              <a:rPr lang="en-US" dirty="0"/>
              <a:t>Check which features have a high correlation using 0.7 as the cut-off</a:t>
            </a:r>
          </a:p>
          <a:p>
            <a:r>
              <a:rPr lang="en-US" dirty="0"/>
              <a:t>From the map, there is multicollinearity between </a:t>
            </a:r>
            <a:r>
              <a:rPr lang="en-US" dirty="0" err="1"/>
              <a:t>sqft_living</a:t>
            </a:r>
            <a:r>
              <a:rPr lang="en-US" dirty="0"/>
              <a:t>, grade, sqft_living15, sqft_lot15 and sqft_above.</a:t>
            </a:r>
          </a:p>
        </p:txBody>
      </p:sp>
    </p:spTree>
    <p:extLst>
      <p:ext uri="{BB962C8B-B14F-4D97-AF65-F5344CB8AC3E}">
        <p14:creationId xmlns:p14="http://schemas.microsoft.com/office/powerpoint/2010/main" val="2181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FB9A-EF5B-B56B-329B-C893E1783D21}"/>
              </a:ext>
            </a:extLst>
          </p:cNvPr>
          <p:cNvSpPr>
            <a:spLocks noGrp="1"/>
          </p:cNvSpPr>
          <p:nvPr>
            <p:ph type="title"/>
          </p:nvPr>
        </p:nvSpPr>
        <p:spPr>
          <a:xfrm>
            <a:off x="1154954" y="973668"/>
            <a:ext cx="8761413" cy="509899"/>
          </a:xfrm>
        </p:spPr>
        <p:txBody>
          <a:bodyPr/>
          <a:lstStyle/>
          <a:p>
            <a:r>
              <a:rPr lang="en-US" dirty="0"/>
              <a:t>Testing correlation in relation to price</a:t>
            </a:r>
          </a:p>
        </p:txBody>
      </p:sp>
      <p:pic>
        <p:nvPicPr>
          <p:cNvPr id="3074" name="Picture 2">
            <a:extLst>
              <a:ext uri="{FF2B5EF4-FFF2-40B4-BE49-F238E27FC236}">
                <a16:creationId xmlns:a16="http://schemas.microsoft.com/office/drawing/2014/main" id="{C2FDD1D5-8607-3EDD-22E7-7756616811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1314" y="2071654"/>
            <a:ext cx="7275804" cy="740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3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C0E8-ED81-9D4C-6A37-A2040446495D}"/>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9559423D-2D50-D650-596C-72A268A59D31}"/>
              </a:ext>
            </a:extLst>
          </p:cNvPr>
          <p:cNvSpPr>
            <a:spLocks noGrp="1"/>
          </p:cNvSpPr>
          <p:nvPr>
            <p:ph idx="1"/>
          </p:nvPr>
        </p:nvSpPr>
        <p:spPr/>
        <p:txBody>
          <a:bodyPr/>
          <a:lstStyle/>
          <a:p>
            <a:r>
              <a:rPr lang="en-US" dirty="0"/>
              <a:t>Sqft_living is the most correlated feature to price while zip-code is the least correlated feature.</a:t>
            </a:r>
          </a:p>
          <a:p>
            <a:r>
              <a:rPr lang="en-US" dirty="0"/>
              <a:t>Drop grade, sqft_above,  sqft_loft15 and sqft_living15(features with multicollinearity)</a:t>
            </a:r>
          </a:p>
        </p:txBody>
      </p:sp>
    </p:spTree>
    <p:extLst>
      <p:ext uri="{BB962C8B-B14F-4D97-AF65-F5344CB8AC3E}">
        <p14:creationId xmlns:p14="http://schemas.microsoft.com/office/powerpoint/2010/main" val="419042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A25A-E3AD-E438-68D5-14A6DA1FBCF8}"/>
              </a:ext>
            </a:extLst>
          </p:cNvPr>
          <p:cNvSpPr>
            <a:spLocks noGrp="1"/>
          </p:cNvSpPr>
          <p:nvPr>
            <p:ph type="title"/>
          </p:nvPr>
        </p:nvSpPr>
        <p:spPr/>
        <p:txBody>
          <a:bodyPr/>
          <a:lstStyle/>
          <a:p>
            <a:r>
              <a:rPr lang="en-US" dirty="0"/>
              <a:t>Plot a scatter plot to test linearity  between price and the most correlated feature</a:t>
            </a:r>
          </a:p>
        </p:txBody>
      </p:sp>
      <p:pic>
        <p:nvPicPr>
          <p:cNvPr id="4098" name="Picture 2">
            <a:extLst>
              <a:ext uri="{FF2B5EF4-FFF2-40B4-BE49-F238E27FC236}">
                <a16:creationId xmlns:a16="http://schemas.microsoft.com/office/drawing/2014/main" id="{5408A27B-9EB6-3BF1-BF4E-16577F7AFC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7502" y="2388637"/>
            <a:ext cx="7912359" cy="439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3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13AC-AA9B-4290-72E3-3ABB3ED4E3D8}"/>
              </a:ext>
            </a:extLst>
          </p:cNvPr>
          <p:cNvSpPr>
            <a:spLocks noGrp="1"/>
          </p:cNvSpPr>
          <p:nvPr>
            <p:ph type="title"/>
          </p:nvPr>
        </p:nvSpPr>
        <p:spPr/>
        <p:txBody>
          <a:bodyPr/>
          <a:lstStyle/>
          <a:p>
            <a:r>
              <a:rPr lang="en-US" dirty="0"/>
              <a:t>Interpreting the scatter plot</a:t>
            </a:r>
          </a:p>
        </p:txBody>
      </p:sp>
      <p:sp>
        <p:nvSpPr>
          <p:cNvPr id="3" name="Content Placeholder 2">
            <a:extLst>
              <a:ext uri="{FF2B5EF4-FFF2-40B4-BE49-F238E27FC236}">
                <a16:creationId xmlns:a16="http://schemas.microsoft.com/office/drawing/2014/main" id="{7C82DF55-4AD9-81B5-F224-0245D5A6F479}"/>
              </a:ext>
            </a:extLst>
          </p:cNvPr>
          <p:cNvSpPr>
            <a:spLocks noGrp="1"/>
          </p:cNvSpPr>
          <p:nvPr>
            <p:ph idx="1"/>
          </p:nvPr>
        </p:nvSpPr>
        <p:spPr/>
        <p:txBody>
          <a:bodyPr/>
          <a:lstStyle/>
          <a:p>
            <a:r>
              <a:rPr lang="en-US" dirty="0"/>
              <a:t>The graph shows a fairly clear linear relationship between price and the sqft_living.</a:t>
            </a:r>
          </a:p>
          <a:p>
            <a:r>
              <a:rPr lang="en-US" dirty="0"/>
              <a:t> It's likely that if the house footage is large, the price is most likely to be high. </a:t>
            </a:r>
          </a:p>
          <a:p>
            <a:r>
              <a:rPr lang="en-US" dirty="0"/>
              <a:t>The graph also shows that most of the houses have a square footage between 0.1 and 2 square feet.</a:t>
            </a:r>
          </a:p>
        </p:txBody>
      </p:sp>
    </p:spTree>
    <p:extLst>
      <p:ext uri="{BB962C8B-B14F-4D97-AF65-F5344CB8AC3E}">
        <p14:creationId xmlns:p14="http://schemas.microsoft.com/office/powerpoint/2010/main" val="288641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373B-97E1-D062-05F8-F478906BC537}"/>
              </a:ext>
            </a:extLst>
          </p:cNvPr>
          <p:cNvSpPr>
            <a:spLocks noGrp="1"/>
          </p:cNvSpPr>
          <p:nvPr>
            <p:ph type="title"/>
          </p:nvPr>
        </p:nvSpPr>
        <p:spPr/>
        <p:txBody>
          <a:bodyPr/>
          <a:lstStyle/>
          <a:p>
            <a:r>
              <a:rPr lang="en-US" dirty="0"/>
              <a:t>Build a simple linear regression model</a:t>
            </a:r>
          </a:p>
        </p:txBody>
      </p:sp>
      <p:sp>
        <p:nvSpPr>
          <p:cNvPr id="3" name="Content Placeholder 2">
            <a:extLst>
              <a:ext uri="{FF2B5EF4-FFF2-40B4-BE49-F238E27FC236}">
                <a16:creationId xmlns:a16="http://schemas.microsoft.com/office/drawing/2014/main" id="{D3B0E9DB-2066-5E64-7206-00528224B14E}"/>
              </a:ext>
            </a:extLst>
          </p:cNvPr>
          <p:cNvSpPr>
            <a:spLocks noGrp="1"/>
          </p:cNvSpPr>
          <p:nvPr>
            <p:ph idx="1"/>
          </p:nvPr>
        </p:nvSpPr>
        <p:spPr/>
        <p:txBody>
          <a:bodyPr/>
          <a:lstStyle/>
          <a:p>
            <a:r>
              <a:rPr lang="en-US" dirty="0"/>
              <a:t>From the regression results, R-squared(the goodness of fit) for our model is 0.493. This means that 49% of the variations in dependent variable(price) are explained by the independent variable(sqft_living) in our model. </a:t>
            </a:r>
          </a:p>
          <a:p>
            <a:r>
              <a:rPr lang="en-US" dirty="0"/>
              <a:t>The p-value is 0.00, meaning that the probability of a sample like this yielding the same statistical results is zero. </a:t>
            </a:r>
          </a:p>
          <a:p>
            <a:r>
              <a:rPr lang="en-US" dirty="0"/>
              <a:t>The distribution is not normal and our model is not statistically significant</a:t>
            </a:r>
          </a:p>
        </p:txBody>
      </p:sp>
    </p:spTree>
    <p:extLst>
      <p:ext uri="{BB962C8B-B14F-4D97-AF65-F5344CB8AC3E}">
        <p14:creationId xmlns:p14="http://schemas.microsoft.com/office/powerpoint/2010/main" val="398794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18FA-69A2-D1B5-20E4-94D7EAE8C796}"/>
              </a:ext>
            </a:extLst>
          </p:cNvPr>
          <p:cNvSpPr>
            <a:spLocks noGrp="1"/>
          </p:cNvSpPr>
          <p:nvPr>
            <p:ph type="title"/>
          </p:nvPr>
        </p:nvSpPr>
        <p:spPr/>
        <p:txBody>
          <a:bodyPr/>
          <a:lstStyle/>
          <a:p>
            <a:r>
              <a:rPr lang="en-US" dirty="0"/>
              <a:t>Find features correlated with sqft_living</a:t>
            </a:r>
          </a:p>
        </p:txBody>
      </p:sp>
      <p:sp>
        <p:nvSpPr>
          <p:cNvPr id="3" name="Content Placeholder 2">
            <a:extLst>
              <a:ext uri="{FF2B5EF4-FFF2-40B4-BE49-F238E27FC236}">
                <a16:creationId xmlns:a16="http://schemas.microsoft.com/office/drawing/2014/main" id="{681D46CF-513C-6058-3394-94814B6689A6}"/>
              </a:ext>
            </a:extLst>
          </p:cNvPr>
          <p:cNvSpPr>
            <a:spLocks noGrp="1"/>
          </p:cNvSpPr>
          <p:nvPr>
            <p:ph idx="1"/>
          </p:nvPr>
        </p:nvSpPr>
        <p:spPr/>
        <p:txBody>
          <a:bodyPr/>
          <a:lstStyle/>
          <a:p>
            <a:r>
              <a:rPr lang="en-US" dirty="0"/>
              <a:t>They are: </a:t>
            </a:r>
          </a:p>
          <a:p>
            <a:r>
              <a:rPr lang="en-US" dirty="0"/>
              <a:t>1 bathrooms</a:t>
            </a:r>
          </a:p>
          <a:p>
            <a:r>
              <a:rPr lang="en-US" dirty="0"/>
              <a:t>2. bedrooms</a:t>
            </a:r>
          </a:p>
          <a:p>
            <a:endParaRPr lang="en-US" dirty="0"/>
          </a:p>
        </p:txBody>
      </p:sp>
    </p:spTree>
    <p:extLst>
      <p:ext uri="{BB962C8B-B14F-4D97-AF65-F5344CB8AC3E}">
        <p14:creationId xmlns:p14="http://schemas.microsoft.com/office/powerpoint/2010/main" val="1622500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D890-688D-0DEB-1DB1-122FE0A5774B}"/>
              </a:ext>
            </a:extLst>
          </p:cNvPr>
          <p:cNvSpPr>
            <a:spLocks noGrp="1"/>
          </p:cNvSpPr>
          <p:nvPr>
            <p:ph type="title"/>
          </p:nvPr>
        </p:nvSpPr>
        <p:spPr/>
        <p:txBody>
          <a:bodyPr/>
          <a:lstStyle/>
          <a:p>
            <a:r>
              <a:rPr lang="en-US" dirty="0"/>
              <a:t>Plot Multiple linear regression model to compare different predictors</a:t>
            </a:r>
          </a:p>
        </p:txBody>
      </p:sp>
      <p:sp>
        <p:nvSpPr>
          <p:cNvPr id="3" name="Content Placeholder 2">
            <a:extLst>
              <a:ext uri="{FF2B5EF4-FFF2-40B4-BE49-F238E27FC236}">
                <a16:creationId xmlns:a16="http://schemas.microsoft.com/office/drawing/2014/main" id="{9DD18135-7CC4-70F1-4FBD-8752ABB89ADF}"/>
              </a:ext>
            </a:extLst>
          </p:cNvPr>
          <p:cNvSpPr>
            <a:spLocks noGrp="1"/>
          </p:cNvSpPr>
          <p:nvPr>
            <p:ph idx="1"/>
          </p:nvPr>
        </p:nvSpPr>
        <p:spPr/>
        <p:txBody>
          <a:bodyPr/>
          <a:lstStyle/>
          <a:p>
            <a:r>
              <a:rPr lang="en-US" b="1" dirty="0"/>
              <a:t>Results:</a:t>
            </a:r>
          </a:p>
          <a:p>
            <a:r>
              <a:rPr lang="en-US" dirty="0"/>
              <a:t>the intercept for the model is 5.25 (the mean when all predictor values are zero)</a:t>
            </a:r>
          </a:p>
          <a:p>
            <a:r>
              <a:rPr lang="en-US" dirty="0"/>
              <a:t>For each additional square footage, the price of the house goes up by 275.</a:t>
            </a:r>
          </a:p>
          <a:p>
            <a:r>
              <a:rPr lang="en-US" dirty="0"/>
              <a:t>The prices go down by 2670 for houses built one year down</a:t>
            </a:r>
          </a:p>
        </p:txBody>
      </p:sp>
    </p:spTree>
    <p:extLst>
      <p:ext uri="{BB962C8B-B14F-4D97-AF65-F5344CB8AC3E}">
        <p14:creationId xmlns:p14="http://schemas.microsoft.com/office/powerpoint/2010/main" val="167113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5FA4-74E6-448D-B0D5-7E1E024C97FE}"/>
              </a:ext>
            </a:extLst>
          </p:cNvPr>
          <p:cNvSpPr>
            <a:spLocks noGrp="1"/>
          </p:cNvSpPr>
          <p:nvPr>
            <p:ph type="title"/>
          </p:nvPr>
        </p:nvSpPr>
        <p:spPr/>
        <p:txBody>
          <a:bodyPr/>
          <a:lstStyle/>
          <a:p>
            <a:r>
              <a:rPr lang="en-US" dirty="0"/>
              <a:t>Investigate normality</a:t>
            </a:r>
            <a:br>
              <a:rPr lang="en-US" dirty="0"/>
            </a:br>
            <a:endParaRPr lang="en-US" dirty="0"/>
          </a:p>
        </p:txBody>
      </p:sp>
      <p:pic>
        <p:nvPicPr>
          <p:cNvPr id="6146" name="Picture 2">
            <a:extLst>
              <a:ext uri="{FF2B5EF4-FFF2-40B4-BE49-F238E27FC236}">
                <a16:creationId xmlns:a16="http://schemas.microsoft.com/office/drawing/2014/main" id="{89C2A018-40DF-095D-03BA-B7A2E79245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9202" y="2647570"/>
            <a:ext cx="5874840" cy="402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57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1E9F-43E7-4327-8CB9-83F482339DE7}"/>
              </a:ext>
            </a:extLst>
          </p:cNvPr>
          <p:cNvSpPr>
            <a:spLocks noGrp="1"/>
          </p:cNvSpPr>
          <p:nvPr>
            <p:ph type="title"/>
          </p:nvPr>
        </p:nvSpPr>
        <p:spPr/>
        <p:txBody>
          <a:bodyPr/>
          <a:lstStyle/>
          <a:p>
            <a:r>
              <a:rPr lang="en-US" dirty="0" err="1"/>
              <a:t>Intepretation</a:t>
            </a:r>
            <a:endParaRPr lang="en-US" dirty="0"/>
          </a:p>
        </p:txBody>
      </p:sp>
      <p:sp>
        <p:nvSpPr>
          <p:cNvPr id="3" name="Content Placeholder 2">
            <a:extLst>
              <a:ext uri="{FF2B5EF4-FFF2-40B4-BE49-F238E27FC236}">
                <a16:creationId xmlns:a16="http://schemas.microsoft.com/office/drawing/2014/main" id="{0B9CE55F-A433-DBE5-7CFE-828303040E5D}"/>
              </a:ext>
            </a:extLst>
          </p:cNvPr>
          <p:cNvSpPr>
            <a:spLocks noGrp="1"/>
          </p:cNvSpPr>
          <p:nvPr>
            <p:ph idx="1"/>
          </p:nvPr>
        </p:nvSpPr>
        <p:spPr/>
        <p:txBody>
          <a:bodyPr/>
          <a:lstStyle/>
          <a:p>
            <a:r>
              <a:rPr lang="en-US" dirty="0"/>
              <a:t>The curve is not normal. It’s a two-tailed curve but the right tail is longer.</a:t>
            </a:r>
          </a:p>
          <a:p>
            <a:r>
              <a:rPr lang="en-US" dirty="0"/>
              <a:t>The assumption does not hold because of outliers</a:t>
            </a:r>
          </a:p>
        </p:txBody>
      </p:sp>
    </p:spTree>
    <p:extLst>
      <p:ext uri="{BB962C8B-B14F-4D97-AF65-F5344CB8AC3E}">
        <p14:creationId xmlns:p14="http://schemas.microsoft.com/office/powerpoint/2010/main" val="84460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D5E1-189F-DDFA-0A37-689B7D971E68}"/>
              </a:ext>
            </a:extLst>
          </p:cNvPr>
          <p:cNvSpPr>
            <a:spLocks noGrp="1"/>
          </p:cNvSpPr>
          <p:nvPr>
            <p:ph type="title"/>
          </p:nvPr>
        </p:nvSpPr>
        <p:spPr/>
        <p:txBody>
          <a:bodyPr/>
          <a:lstStyle/>
          <a:p>
            <a:r>
              <a:rPr lang="en-US" b="1" dirty="0"/>
              <a:t>Business problem</a:t>
            </a:r>
          </a:p>
        </p:txBody>
      </p:sp>
      <p:sp>
        <p:nvSpPr>
          <p:cNvPr id="3" name="Content Placeholder 2">
            <a:extLst>
              <a:ext uri="{FF2B5EF4-FFF2-40B4-BE49-F238E27FC236}">
                <a16:creationId xmlns:a16="http://schemas.microsoft.com/office/drawing/2014/main" id="{DBC457BD-1323-9A8D-FA8D-19AAA81283E3}"/>
              </a:ext>
            </a:extLst>
          </p:cNvPr>
          <p:cNvSpPr>
            <a:spLocks noGrp="1"/>
          </p:cNvSpPr>
          <p:nvPr>
            <p:ph idx="1"/>
          </p:nvPr>
        </p:nvSpPr>
        <p:spPr/>
        <p:txBody>
          <a:bodyPr/>
          <a:lstStyle/>
          <a:p>
            <a:r>
              <a:rPr lang="en-US" dirty="0"/>
              <a:t>To develop a model for a Real Estate Agency that helps homeowners buy and sell homes. The model will help the agency give the best advice to homeowners about how home renovations might increase the estimated value of their homes, and by what amount. </a:t>
            </a:r>
          </a:p>
        </p:txBody>
      </p:sp>
    </p:spTree>
    <p:extLst>
      <p:ext uri="{BB962C8B-B14F-4D97-AF65-F5344CB8AC3E}">
        <p14:creationId xmlns:p14="http://schemas.microsoft.com/office/powerpoint/2010/main" val="2275657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5BA8-081E-9B95-3A5B-873152E401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EE0FBB-E114-C2A1-8419-958B004184BE}"/>
              </a:ext>
            </a:extLst>
          </p:cNvPr>
          <p:cNvSpPr>
            <a:spLocks noGrp="1"/>
          </p:cNvSpPr>
          <p:nvPr>
            <p:ph idx="1"/>
          </p:nvPr>
        </p:nvSpPr>
        <p:spPr/>
        <p:txBody>
          <a:bodyPr/>
          <a:lstStyle/>
          <a:p>
            <a:r>
              <a:rPr lang="en-US" dirty="0"/>
              <a:t>The square footage of a house is the main determinant feature of its price.</a:t>
            </a:r>
          </a:p>
          <a:p>
            <a:endParaRPr lang="en-US" dirty="0"/>
          </a:p>
          <a:p>
            <a:r>
              <a:rPr lang="en-US" dirty="0"/>
              <a:t>The square footage also determines the number of bedrooms and bathrooms in a house. It also determines the grade which also determine the price.</a:t>
            </a:r>
          </a:p>
          <a:p>
            <a:endParaRPr lang="en-US" dirty="0"/>
          </a:p>
          <a:p>
            <a:r>
              <a:rPr lang="en-US" dirty="0"/>
              <a:t>The zip-code(location of the house) is the feature that least determines the price</a:t>
            </a:r>
          </a:p>
        </p:txBody>
      </p:sp>
    </p:spTree>
    <p:extLst>
      <p:ext uri="{BB962C8B-B14F-4D97-AF65-F5344CB8AC3E}">
        <p14:creationId xmlns:p14="http://schemas.microsoft.com/office/powerpoint/2010/main" val="404381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9A44-F4D8-41FF-B8C5-58677F5C8D8C}"/>
              </a:ext>
            </a:extLst>
          </p:cNvPr>
          <p:cNvSpPr>
            <a:spLocks noGrp="1"/>
          </p:cNvSpPr>
          <p:nvPr>
            <p:ph type="title"/>
          </p:nvPr>
        </p:nvSpPr>
        <p:spPr/>
        <p:txBody>
          <a:bodyPr/>
          <a:lstStyle/>
          <a:p>
            <a:r>
              <a:rPr lang="en-US" b="1" dirty="0"/>
              <a:t>Data Understanding</a:t>
            </a:r>
          </a:p>
        </p:txBody>
      </p:sp>
      <p:sp>
        <p:nvSpPr>
          <p:cNvPr id="3" name="Content Placeholder 2">
            <a:extLst>
              <a:ext uri="{FF2B5EF4-FFF2-40B4-BE49-F238E27FC236}">
                <a16:creationId xmlns:a16="http://schemas.microsoft.com/office/drawing/2014/main" id="{FB61C572-5B9E-0619-DFED-FB6D50CF6CD1}"/>
              </a:ext>
            </a:extLst>
          </p:cNvPr>
          <p:cNvSpPr>
            <a:spLocks noGrp="1"/>
          </p:cNvSpPr>
          <p:nvPr>
            <p:ph idx="1"/>
          </p:nvPr>
        </p:nvSpPr>
        <p:spPr/>
        <p:txBody>
          <a:bodyPr/>
          <a:lstStyle/>
          <a:p>
            <a:r>
              <a:rPr lang="en-US" dirty="0"/>
              <a:t>The data being used is the King County House Sales dataset which has more than 21000 entries that shows the price of a house depending on the features in it. The features put in consideration include: the number of bedrooms, condition of the house, age and the square footage. The data will be cleaned to look for missing and invalid values then used for analysis and create a model with the most relevant data.</a:t>
            </a:r>
          </a:p>
        </p:txBody>
      </p:sp>
    </p:spTree>
    <p:extLst>
      <p:ext uri="{BB962C8B-B14F-4D97-AF65-F5344CB8AC3E}">
        <p14:creationId xmlns:p14="http://schemas.microsoft.com/office/powerpoint/2010/main" val="65743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0D54-3C65-9096-2251-088B199FF69F}"/>
              </a:ext>
            </a:extLst>
          </p:cNvPr>
          <p:cNvSpPr>
            <a:spLocks noGrp="1"/>
          </p:cNvSpPr>
          <p:nvPr>
            <p:ph type="title"/>
          </p:nvPr>
        </p:nvSpPr>
        <p:spPr/>
        <p:txBody>
          <a:bodyPr/>
          <a:lstStyle/>
          <a:p>
            <a:r>
              <a:rPr lang="en-US" b="1" dirty="0"/>
              <a:t>Data preparation</a:t>
            </a:r>
          </a:p>
        </p:txBody>
      </p:sp>
      <p:sp>
        <p:nvSpPr>
          <p:cNvPr id="3" name="Content Placeholder 2">
            <a:extLst>
              <a:ext uri="{FF2B5EF4-FFF2-40B4-BE49-F238E27FC236}">
                <a16:creationId xmlns:a16="http://schemas.microsoft.com/office/drawing/2014/main" id="{EF7E7C90-6F93-F142-2BAA-39CB41A76A6A}"/>
              </a:ext>
            </a:extLst>
          </p:cNvPr>
          <p:cNvSpPr>
            <a:spLocks noGrp="1"/>
          </p:cNvSpPr>
          <p:nvPr>
            <p:ph idx="1"/>
          </p:nvPr>
        </p:nvSpPr>
        <p:spPr>
          <a:xfrm>
            <a:off x="838200" y="1377756"/>
            <a:ext cx="10515600" cy="4351338"/>
          </a:xfrm>
        </p:spPr>
        <p:txBody>
          <a:bodyPr/>
          <a:lstStyle/>
          <a:p>
            <a:endParaRPr lang="en-US" dirty="0"/>
          </a:p>
          <a:p>
            <a:endParaRPr lang="en-US" dirty="0"/>
          </a:p>
          <a:p>
            <a:endParaRPr lang="en-US" dirty="0"/>
          </a:p>
          <a:p>
            <a:endParaRPr lang="en-US" dirty="0"/>
          </a:p>
          <a:p>
            <a:r>
              <a:rPr lang="en-US" dirty="0"/>
              <a:t>Inspect the dataset : the dataset contains 21597rows and 21 columns</a:t>
            </a:r>
          </a:p>
          <a:p>
            <a:r>
              <a:rPr lang="en-US" dirty="0"/>
              <a:t>Check for missing values :  3 columns had missing values: </a:t>
            </a:r>
            <a:r>
              <a:rPr lang="en-US" dirty="0" err="1"/>
              <a:t>yr_renovated</a:t>
            </a:r>
            <a:r>
              <a:rPr lang="en-US" dirty="0"/>
              <a:t> has 3842, waterfront column has 2376 and view had 63 missing values</a:t>
            </a:r>
          </a:p>
          <a:p>
            <a:r>
              <a:rPr lang="en-US" dirty="0"/>
              <a:t>Inspect the datatype for each column</a:t>
            </a:r>
          </a:p>
        </p:txBody>
      </p:sp>
    </p:spTree>
    <p:extLst>
      <p:ext uri="{BB962C8B-B14F-4D97-AF65-F5344CB8AC3E}">
        <p14:creationId xmlns:p14="http://schemas.microsoft.com/office/powerpoint/2010/main" val="141734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81C5-0342-7DFF-5D81-12858E731CC3}"/>
              </a:ext>
            </a:extLst>
          </p:cNvPr>
          <p:cNvSpPr>
            <a:spLocks noGrp="1"/>
          </p:cNvSpPr>
          <p:nvPr>
            <p:ph type="title"/>
          </p:nvPr>
        </p:nvSpPr>
        <p:spPr/>
        <p:txBody>
          <a:bodyPr/>
          <a:lstStyle/>
          <a:p>
            <a:r>
              <a:rPr lang="en-US" b="1" dirty="0"/>
              <a:t>Dealing with missing values</a:t>
            </a:r>
          </a:p>
        </p:txBody>
      </p:sp>
      <p:sp>
        <p:nvSpPr>
          <p:cNvPr id="3" name="Content Placeholder 2">
            <a:extLst>
              <a:ext uri="{FF2B5EF4-FFF2-40B4-BE49-F238E27FC236}">
                <a16:creationId xmlns:a16="http://schemas.microsoft.com/office/drawing/2014/main" id="{BC37E825-13DF-1A67-A919-04C6B94FBA8D}"/>
              </a:ext>
            </a:extLst>
          </p:cNvPr>
          <p:cNvSpPr>
            <a:spLocks noGrp="1"/>
          </p:cNvSpPr>
          <p:nvPr>
            <p:ph idx="1"/>
          </p:nvPr>
        </p:nvSpPr>
        <p:spPr/>
        <p:txBody>
          <a:bodyPr/>
          <a:lstStyle/>
          <a:p>
            <a:r>
              <a:rPr lang="en-US" dirty="0"/>
              <a:t>Missing values for each column were filled with the most common value.</a:t>
            </a:r>
          </a:p>
          <a:p>
            <a:r>
              <a:rPr lang="en-US" dirty="0"/>
              <a:t>For </a:t>
            </a:r>
            <a:r>
              <a:rPr lang="en-US" dirty="0" err="1"/>
              <a:t>yr_renovated</a:t>
            </a:r>
            <a:r>
              <a:rPr lang="en-US" dirty="0"/>
              <a:t> column, the field were filled with 0(zero) which is the most common. </a:t>
            </a:r>
          </a:p>
          <a:p>
            <a:r>
              <a:rPr lang="en-US" dirty="0"/>
              <a:t>Waterfront and view columns missing values were also filled with zeros.</a:t>
            </a:r>
          </a:p>
        </p:txBody>
      </p:sp>
    </p:spTree>
    <p:extLst>
      <p:ext uri="{BB962C8B-B14F-4D97-AF65-F5344CB8AC3E}">
        <p14:creationId xmlns:p14="http://schemas.microsoft.com/office/powerpoint/2010/main" val="377668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F952-507A-85BB-7E5D-E63303B89EF7}"/>
              </a:ext>
            </a:extLst>
          </p:cNvPr>
          <p:cNvSpPr>
            <a:spLocks noGrp="1"/>
          </p:cNvSpPr>
          <p:nvPr>
            <p:ph type="title"/>
          </p:nvPr>
        </p:nvSpPr>
        <p:spPr/>
        <p:txBody>
          <a:bodyPr/>
          <a:lstStyle/>
          <a:p>
            <a:r>
              <a:rPr lang="en-US" b="1" dirty="0"/>
              <a:t>Changing Datatypes</a:t>
            </a:r>
          </a:p>
        </p:txBody>
      </p:sp>
      <p:sp>
        <p:nvSpPr>
          <p:cNvPr id="3" name="Content Placeholder 2">
            <a:extLst>
              <a:ext uri="{FF2B5EF4-FFF2-40B4-BE49-F238E27FC236}">
                <a16:creationId xmlns:a16="http://schemas.microsoft.com/office/drawing/2014/main" id="{F1DA2494-7EF0-A464-9BD3-CD887467FD61}"/>
              </a:ext>
            </a:extLst>
          </p:cNvPr>
          <p:cNvSpPr>
            <a:spLocks noGrp="1"/>
          </p:cNvSpPr>
          <p:nvPr>
            <p:ph idx="1"/>
          </p:nvPr>
        </p:nvSpPr>
        <p:spPr/>
        <p:txBody>
          <a:bodyPr/>
          <a:lstStyle/>
          <a:p>
            <a:r>
              <a:rPr lang="en-US" dirty="0"/>
              <a:t>Waterfront column changed from float to integer. Unique values were 0 and 1. 0 was interpreted to mean No(the house  has no view to a waterfront) while 1 was interpreted to mean yes(the house has view to a waterfront).</a:t>
            </a:r>
          </a:p>
          <a:p>
            <a:r>
              <a:rPr lang="en-US" dirty="0"/>
              <a:t>Floors column changed from float to integer. </a:t>
            </a:r>
          </a:p>
        </p:txBody>
      </p:sp>
    </p:spTree>
    <p:extLst>
      <p:ext uri="{BB962C8B-B14F-4D97-AF65-F5344CB8AC3E}">
        <p14:creationId xmlns:p14="http://schemas.microsoft.com/office/powerpoint/2010/main" val="34289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DD71-9DE1-B5C2-19EC-179DB3CC8FBC}"/>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352D7962-2733-25A0-4022-0B8A41FCDA93}"/>
              </a:ext>
            </a:extLst>
          </p:cNvPr>
          <p:cNvSpPr>
            <a:spLocks noGrp="1"/>
          </p:cNvSpPr>
          <p:nvPr>
            <p:ph idx="1"/>
          </p:nvPr>
        </p:nvSpPr>
        <p:spPr/>
        <p:txBody>
          <a:bodyPr/>
          <a:lstStyle/>
          <a:p>
            <a:r>
              <a:rPr lang="en-US" dirty="0"/>
              <a:t>1. create a heatmap to show correlation</a:t>
            </a:r>
          </a:p>
          <a:p>
            <a:r>
              <a:rPr lang="en-US" dirty="0"/>
              <a:t>2. check for multicollinearity.</a:t>
            </a:r>
          </a:p>
          <a:p>
            <a:r>
              <a:rPr lang="en-US" dirty="0"/>
              <a:t>3. Test for correlation in relation to price</a:t>
            </a:r>
          </a:p>
          <a:p>
            <a:r>
              <a:rPr lang="en-US" dirty="0"/>
              <a:t>4. Drop features that are highly correlated</a:t>
            </a:r>
          </a:p>
        </p:txBody>
      </p:sp>
    </p:spTree>
    <p:extLst>
      <p:ext uri="{BB962C8B-B14F-4D97-AF65-F5344CB8AC3E}">
        <p14:creationId xmlns:p14="http://schemas.microsoft.com/office/powerpoint/2010/main" val="247197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C845-13E6-D4F5-18B5-B66DCDD17853}"/>
              </a:ext>
            </a:extLst>
          </p:cNvPr>
          <p:cNvSpPr>
            <a:spLocks noGrp="1"/>
          </p:cNvSpPr>
          <p:nvPr>
            <p:ph type="title"/>
          </p:nvPr>
        </p:nvSpPr>
        <p:spPr/>
        <p:txBody>
          <a:bodyPr/>
          <a:lstStyle/>
          <a:p>
            <a:r>
              <a:rPr lang="en-US" dirty="0"/>
              <a:t>Heatmap to show correlation</a:t>
            </a:r>
          </a:p>
        </p:txBody>
      </p:sp>
      <p:pic>
        <p:nvPicPr>
          <p:cNvPr id="1026" name="Picture 2">
            <a:extLst>
              <a:ext uri="{FF2B5EF4-FFF2-40B4-BE49-F238E27FC236}">
                <a16:creationId xmlns:a16="http://schemas.microsoft.com/office/drawing/2014/main" id="{C4342E04-175F-4B65-AF6A-52DDF54FDC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8268" y="2603499"/>
            <a:ext cx="10027092" cy="404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04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6B49-B786-FA40-5F84-253C1684825D}"/>
              </a:ext>
            </a:extLst>
          </p:cNvPr>
          <p:cNvSpPr>
            <a:spLocks noGrp="1"/>
          </p:cNvSpPr>
          <p:nvPr>
            <p:ph type="title"/>
          </p:nvPr>
        </p:nvSpPr>
        <p:spPr/>
        <p:txBody>
          <a:bodyPr/>
          <a:lstStyle/>
          <a:p>
            <a:r>
              <a:rPr lang="en-US" dirty="0"/>
              <a:t>Check for multicollinearity</a:t>
            </a:r>
          </a:p>
        </p:txBody>
      </p:sp>
      <p:pic>
        <p:nvPicPr>
          <p:cNvPr id="2050" name="Picture 2">
            <a:extLst>
              <a:ext uri="{FF2B5EF4-FFF2-40B4-BE49-F238E27FC236}">
                <a16:creationId xmlns:a16="http://schemas.microsoft.com/office/drawing/2014/main" id="{AD9EDA9C-9593-96CF-4573-16D426A08C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176" y="2603499"/>
            <a:ext cx="10541969" cy="445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936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106</TotalTime>
  <Words>730</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 Boardroom</vt:lpstr>
      <vt:lpstr>A Real Estate project</vt:lpstr>
      <vt:lpstr>Business problem</vt:lpstr>
      <vt:lpstr>Data Understanding</vt:lpstr>
      <vt:lpstr>Data preparation</vt:lpstr>
      <vt:lpstr>Dealing with missing values</vt:lpstr>
      <vt:lpstr>Changing Datatypes</vt:lpstr>
      <vt:lpstr>Modelling</vt:lpstr>
      <vt:lpstr>Heatmap to show correlation</vt:lpstr>
      <vt:lpstr>Check for multicollinearity</vt:lpstr>
      <vt:lpstr>Interpreting multicollinearity</vt:lpstr>
      <vt:lpstr>Testing correlation in relation to price</vt:lpstr>
      <vt:lpstr>Interpretation</vt:lpstr>
      <vt:lpstr>Plot a scatter plot to test linearity  between price and the most correlated feature</vt:lpstr>
      <vt:lpstr>Interpreting the scatter plot</vt:lpstr>
      <vt:lpstr>Build a simple linear regression model</vt:lpstr>
      <vt:lpstr>Find features correlated with sqft_living</vt:lpstr>
      <vt:lpstr>Plot Multiple linear regression model to compare different predictors</vt:lpstr>
      <vt:lpstr>Investigate normality </vt:lpstr>
      <vt:lpstr>Intepretation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Real Estate project</dc:title>
  <dc:creator>user</dc:creator>
  <cp:lastModifiedBy>user</cp:lastModifiedBy>
  <cp:revision>7</cp:revision>
  <dcterms:created xsi:type="dcterms:W3CDTF">2022-07-03T19:59:48Z</dcterms:created>
  <dcterms:modified xsi:type="dcterms:W3CDTF">2022-07-05T13:38:40Z</dcterms:modified>
</cp:coreProperties>
</file>