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Calibri" panose="020F0502020204030204" pitchFamily="34" charset="0"/>
      <p:regular r:id="rId17"/>
      <p:bold r:id="rId18"/>
      <p:italic r:id="rId19"/>
      <p:boldItalic r:id="rId20"/>
    </p:embeddedFont>
    <p:embeddedFont>
      <p:font typeface="Now" panose="020B0604020202020204" charset="0"/>
      <p:regular r:id="rId21"/>
    </p:embeddedFont>
    <p:embeddedFont>
      <p:font typeface="Now Bold" panose="020B0604020202020204" charset="0"/>
      <p:regular r:id="rId22"/>
    </p:embeddedFont>
    <p:embeddedFont>
      <p:font typeface="Now Medium"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2" d="100"/>
          <a:sy n="42" d="100"/>
        </p:scale>
        <p:origin x="780" y="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6585740"/>
            <a:ext cx="18288000" cy="5236410"/>
            <a:chOff x="0" y="0"/>
            <a:chExt cx="6186311" cy="1771329"/>
          </a:xfrm>
        </p:grpSpPr>
        <p:sp>
          <p:nvSpPr>
            <p:cNvPr id="3" name="Freeform 3"/>
            <p:cNvSpPr/>
            <p:nvPr/>
          </p:nvSpPr>
          <p:spPr>
            <a:xfrm>
              <a:off x="0" y="0"/>
              <a:ext cx="6186311" cy="1771329"/>
            </a:xfrm>
            <a:custGeom>
              <a:avLst/>
              <a:gdLst/>
              <a:ahLst/>
              <a:cxnLst/>
              <a:rect l="l" t="t" r="r" b="b"/>
              <a:pathLst>
                <a:path w="6186311" h="1771329">
                  <a:moveTo>
                    <a:pt x="6061851" y="1771329"/>
                  </a:moveTo>
                  <a:lnTo>
                    <a:pt x="124460" y="1771329"/>
                  </a:lnTo>
                  <a:cubicBezTo>
                    <a:pt x="55880" y="1771329"/>
                    <a:pt x="0" y="1715449"/>
                    <a:pt x="0" y="1646869"/>
                  </a:cubicBezTo>
                  <a:lnTo>
                    <a:pt x="0" y="124460"/>
                  </a:lnTo>
                  <a:cubicBezTo>
                    <a:pt x="0" y="55880"/>
                    <a:pt x="55880" y="0"/>
                    <a:pt x="124460" y="0"/>
                  </a:cubicBezTo>
                  <a:lnTo>
                    <a:pt x="6061851" y="0"/>
                  </a:lnTo>
                  <a:cubicBezTo>
                    <a:pt x="6130431" y="0"/>
                    <a:pt x="6186311" y="55880"/>
                    <a:pt x="6186311" y="124460"/>
                  </a:cubicBezTo>
                  <a:lnTo>
                    <a:pt x="6186311" y="1646869"/>
                  </a:lnTo>
                  <a:cubicBezTo>
                    <a:pt x="6186311" y="1715449"/>
                    <a:pt x="6130431" y="1771329"/>
                    <a:pt x="6061851" y="1771329"/>
                  </a:cubicBezTo>
                  <a:close/>
                </a:path>
              </a:pathLst>
            </a:custGeom>
            <a:solidFill>
              <a:srgbClr val="4A64B8"/>
            </a:solidFill>
          </p:spPr>
        </p:sp>
      </p:grpSp>
      <p:grpSp>
        <p:nvGrpSpPr>
          <p:cNvPr id="4" name="Group 4"/>
          <p:cNvGrpSpPr/>
          <p:nvPr/>
        </p:nvGrpSpPr>
        <p:grpSpPr>
          <a:xfrm>
            <a:off x="759503" y="2314575"/>
            <a:ext cx="16695839" cy="6236031"/>
            <a:chOff x="0" y="0"/>
            <a:chExt cx="5124092" cy="1913890"/>
          </a:xfrm>
        </p:grpSpPr>
        <p:sp>
          <p:nvSpPr>
            <p:cNvPr id="5" name="Freeform 5"/>
            <p:cNvSpPr/>
            <p:nvPr/>
          </p:nvSpPr>
          <p:spPr>
            <a:xfrm>
              <a:off x="0" y="0"/>
              <a:ext cx="5124093" cy="1913890"/>
            </a:xfrm>
            <a:custGeom>
              <a:avLst/>
              <a:gdLst/>
              <a:ahLst/>
              <a:cxnLst/>
              <a:rect l="l" t="t" r="r" b="b"/>
              <a:pathLst>
                <a:path w="5124093" h="1913890">
                  <a:moveTo>
                    <a:pt x="4999632" y="1913890"/>
                  </a:moveTo>
                  <a:lnTo>
                    <a:pt x="124460" y="1913890"/>
                  </a:lnTo>
                  <a:cubicBezTo>
                    <a:pt x="55880" y="1913890"/>
                    <a:pt x="0" y="1858010"/>
                    <a:pt x="0" y="1789430"/>
                  </a:cubicBezTo>
                  <a:lnTo>
                    <a:pt x="0" y="124460"/>
                  </a:lnTo>
                  <a:cubicBezTo>
                    <a:pt x="0" y="55880"/>
                    <a:pt x="55880" y="0"/>
                    <a:pt x="124460" y="0"/>
                  </a:cubicBezTo>
                  <a:lnTo>
                    <a:pt x="4999632" y="0"/>
                  </a:lnTo>
                  <a:cubicBezTo>
                    <a:pt x="5068213" y="0"/>
                    <a:pt x="5124093" y="55880"/>
                    <a:pt x="5124093" y="124460"/>
                  </a:cubicBezTo>
                  <a:lnTo>
                    <a:pt x="5124093" y="1789430"/>
                  </a:lnTo>
                  <a:cubicBezTo>
                    <a:pt x="5124093" y="1858010"/>
                    <a:pt x="5068213" y="1913890"/>
                    <a:pt x="4999632" y="1913890"/>
                  </a:cubicBezTo>
                  <a:close/>
                </a:path>
              </a:pathLst>
            </a:custGeom>
            <a:solidFill>
              <a:srgbClr val="09427D"/>
            </a:solidFill>
          </p:spPr>
        </p:sp>
      </p:grpSp>
      <p:grpSp>
        <p:nvGrpSpPr>
          <p:cNvPr id="6" name="Group 6"/>
          <p:cNvGrpSpPr/>
          <p:nvPr/>
        </p:nvGrpSpPr>
        <p:grpSpPr>
          <a:xfrm>
            <a:off x="9007073" y="4535501"/>
            <a:ext cx="7288890" cy="3644445"/>
            <a:chOff x="0" y="0"/>
            <a:chExt cx="9718520" cy="4859260"/>
          </a:xfrm>
        </p:grpSpPr>
        <p:sp>
          <p:nvSpPr>
            <p:cNvPr id="7" name="Freeform 7"/>
            <p:cNvSpPr/>
            <p:nvPr/>
          </p:nvSpPr>
          <p:spPr>
            <a:xfrm rot="-10800000">
              <a:off x="0" y="0"/>
              <a:ext cx="9718520" cy="4859260"/>
            </a:xfrm>
            <a:custGeom>
              <a:avLst/>
              <a:gdLst/>
              <a:ahLst/>
              <a:cxnLst/>
              <a:rect l="l" t="t" r="r" b="b"/>
              <a:pathLst>
                <a:path w="9718520" h="4859260">
                  <a:moveTo>
                    <a:pt x="0" y="0"/>
                  </a:moveTo>
                  <a:lnTo>
                    <a:pt x="9718520" y="0"/>
                  </a:lnTo>
                  <a:lnTo>
                    <a:pt x="9718520" y="4859260"/>
                  </a:lnTo>
                  <a:lnTo>
                    <a:pt x="0" y="4859260"/>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8" name="Freeform 8"/>
            <p:cNvSpPr/>
            <p:nvPr/>
          </p:nvSpPr>
          <p:spPr>
            <a:xfrm rot="-10800000">
              <a:off x="1014319" y="1014319"/>
              <a:ext cx="7689883" cy="3844941"/>
            </a:xfrm>
            <a:custGeom>
              <a:avLst/>
              <a:gdLst/>
              <a:ahLst/>
              <a:cxnLst/>
              <a:rect l="l" t="t" r="r" b="b"/>
              <a:pathLst>
                <a:path w="7689883" h="3844941">
                  <a:moveTo>
                    <a:pt x="0" y="0"/>
                  </a:moveTo>
                  <a:lnTo>
                    <a:pt x="7689883" y="0"/>
                  </a:lnTo>
                  <a:lnTo>
                    <a:pt x="7689883" y="3844941"/>
                  </a:lnTo>
                  <a:lnTo>
                    <a:pt x="0" y="3844941"/>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grpSp>
      <p:sp>
        <p:nvSpPr>
          <p:cNvPr id="9" name="TextBox 9"/>
          <p:cNvSpPr txBox="1"/>
          <p:nvPr/>
        </p:nvSpPr>
        <p:spPr>
          <a:xfrm>
            <a:off x="1471878" y="3237380"/>
            <a:ext cx="9049888" cy="1532286"/>
          </a:xfrm>
          <a:prstGeom prst="rect">
            <a:avLst/>
          </a:prstGeom>
        </p:spPr>
        <p:txBody>
          <a:bodyPr lIns="0" tIns="0" rIns="0" bIns="0" rtlCol="0" anchor="t">
            <a:spAutoFit/>
          </a:bodyPr>
          <a:lstStyle/>
          <a:p>
            <a:pPr>
              <a:lnSpc>
                <a:spcPts val="4017"/>
              </a:lnSpc>
            </a:pPr>
            <a:r>
              <a:rPr lang="en-US" sz="3652">
                <a:solidFill>
                  <a:srgbClr val="FFFFFF"/>
                </a:solidFill>
                <a:latin typeface="Now Bold"/>
              </a:rPr>
              <a:t>Understanding Flu Vaccine Hesitancy: A Machine Learning Approach for Informed Public Health Intervention</a:t>
            </a:r>
          </a:p>
        </p:txBody>
      </p:sp>
      <p:sp>
        <p:nvSpPr>
          <p:cNvPr id="10" name="TextBox 10"/>
          <p:cNvSpPr txBox="1"/>
          <p:nvPr/>
        </p:nvSpPr>
        <p:spPr>
          <a:xfrm>
            <a:off x="3087063" y="5715881"/>
            <a:ext cx="4320533" cy="2257968"/>
          </a:xfrm>
          <a:prstGeom prst="rect">
            <a:avLst/>
          </a:prstGeom>
        </p:spPr>
        <p:txBody>
          <a:bodyPr lIns="0" tIns="0" rIns="0" bIns="0" rtlCol="0" anchor="t">
            <a:spAutoFit/>
          </a:bodyPr>
          <a:lstStyle/>
          <a:p>
            <a:pPr>
              <a:lnSpc>
                <a:spcPts val="2595"/>
              </a:lnSpc>
            </a:pPr>
            <a:r>
              <a:rPr lang="en-US" sz="1853" u="sng" dirty="0">
                <a:solidFill>
                  <a:srgbClr val="FFFFFF"/>
                </a:solidFill>
                <a:latin typeface="Now Bold"/>
              </a:rPr>
              <a:t>Meet the team</a:t>
            </a:r>
          </a:p>
          <a:p>
            <a:pPr>
              <a:lnSpc>
                <a:spcPts val="2595"/>
              </a:lnSpc>
            </a:pPr>
            <a:r>
              <a:rPr lang="en-US" sz="1853" dirty="0">
                <a:solidFill>
                  <a:srgbClr val="FFFFFF"/>
                </a:solidFill>
                <a:latin typeface="Now"/>
              </a:rPr>
              <a:t>Jacinta </a:t>
            </a:r>
            <a:r>
              <a:rPr lang="en-US" sz="1853" dirty="0" err="1">
                <a:solidFill>
                  <a:srgbClr val="FFFFFF"/>
                </a:solidFill>
                <a:latin typeface="Now"/>
              </a:rPr>
              <a:t>Mukii</a:t>
            </a:r>
            <a:endParaRPr lang="en-US" sz="1853" dirty="0">
              <a:solidFill>
                <a:srgbClr val="FFFFFF"/>
              </a:solidFill>
              <a:latin typeface="Now"/>
            </a:endParaRPr>
          </a:p>
          <a:p>
            <a:pPr>
              <a:lnSpc>
                <a:spcPts val="2595"/>
              </a:lnSpc>
            </a:pPr>
            <a:r>
              <a:rPr lang="en-US" sz="1853" dirty="0">
                <a:solidFill>
                  <a:srgbClr val="FFFFFF"/>
                </a:solidFill>
                <a:latin typeface="Now"/>
              </a:rPr>
              <a:t>Berit </a:t>
            </a:r>
            <a:r>
              <a:rPr lang="en-US" sz="1853" dirty="0" err="1">
                <a:solidFill>
                  <a:srgbClr val="FFFFFF"/>
                </a:solidFill>
                <a:latin typeface="Now"/>
              </a:rPr>
              <a:t>Heddy</a:t>
            </a:r>
            <a:endParaRPr lang="en-US" sz="1853" dirty="0">
              <a:solidFill>
                <a:srgbClr val="FFFFFF"/>
              </a:solidFill>
              <a:latin typeface="Now"/>
            </a:endParaRPr>
          </a:p>
          <a:p>
            <a:pPr>
              <a:lnSpc>
                <a:spcPts val="2595"/>
              </a:lnSpc>
            </a:pPr>
            <a:r>
              <a:rPr lang="en-US" sz="1853" dirty="0" err="1">
                <a:solidFill>
                  <a:srgbClr val="FFFFFF"/>
                </a:solidFill>
                <a:latin typeface="Now"/>
              </a:rPr>
              <a:t>Killion</a:t>
            </a:r>
            <a:r>
              <a:rPr lang="en-US" sz="1853" dirty="0">
                <a:solidFill>
                  <a:srgbClr val="FFFFFF"/>
                </a:solidFill>
                <a:latin typeface="Now"/>
              </a:rPr>
              <a:t> </a:t>
            </a:r>
            <a:r>
              <a:rPr lang="en-US" sz="1853" dirty="0" err="1">
                <a:solidFill>
                  <a:srgbClr val="FFFFFF"/>
                </a:solidFill>
                <a:latin typeface="Now"/>
              </a:rPr>
              <a:t>Mokaya</a:t>
            </a:r>
            <a:endParaRPr lang="en-US" sz="1853" dirty="0">
              <a:solidFill>
                <a:srgbClr val="FFFFFF"/>
              </a:solidFill>
              <a:latin typeface="Now"/>
            </a:endParaRPr>
          </a:p>
          <a:p>
            <a:pPr>
              <a:lnSpc>
                <a:spcPts val="2595"/>
              </a:lnSpc>
            </a:pPr>
            <a:r>
              <a:rPr lang="en-US" sz="1853" dirty="0">
                <a:solidFill>
                  <a:srgbClr val="FFFFFF"/>
                </a:solidFill>
                <a:latin typeface="Now"/>
              </a:rPr>
              <a:t>Joseph </a:t>
            </a:r>
            <a:r>
              <a:rPr lang="en-US" sz="1853" dirty="0" err="1">
                <a:solidFill>
                  <a:srgbClr val="FFFFFF"/>
                </a:solidFill>
                <a:latin typeface="Now"/>
              </a:rPr>
              <a:t>Mwaniki</a:t>
            </a:r>
            <a:endParaRPr lang="en-US" sz="1853" dirty="0">
              <a:solidFill>
                <a:srgbClr val="FFFFFF"/>
              </a:solidFill>
              <a:latin typeface="Now"/>
            </a:endParaRPr>
          </a:p>
          <a:p>
            <a:pPr>
              <a:lnSpc>
                <a:spcPts val="2595"/>
              </a:lnSpc>
            </a:pPr>
            <a:r>
              <a:rPr lang="en-US" sz="1853" dirty="0">
                <a:solidFill>
                  <a:srgbClr val="FFFFFF"/>
                </a:solidFill>
                <a:latin typeface="Now"/>
              </a:rPr>
              <a:t>Wesley Owino</a:t>
            </a:r>
          </a:p>
          <a:p>
            <a:pPr>
              <a:lnSpc>
                <a:spcPts val="2595"/>
              </a:lnSpc>
              <a:spcBef>
                <a:spcPct val="0"/>
              </a:spcBef>
            </a:pPr>
            <a:r>
              <a:rPr lang="en-US" sz="1853" dirty="0" err="1">
                <a:solidFill>
                  <a:srgbClr val="FFFFFF"/>
                </a:solidFill>
                <a:latin typeface="Now"/>
              </a:rPr>
              <a:t>Muchiri</a:t>
            </a:r>
            <a:r>
              <a:rPr lang="en-US" sz="1853" dirty="0">
                <a:solidFill>
                  <a:srgbClr val="FFFFFF"/>
                </a:solidFill>
                <a:latin typeface="Now"/>
              </a:rPr>
              <a:t> Nicholas Kinyua</a:t>
            </a:r>
          </a:p>
        </p:txBody>
      </p:sp>
      <p:grpSp>
        <p:nvGrpSpPr>
          <p:cNvPr id="11" name="Group 11"/>
          <p:cNvGrpSpPr/>
          <p:nvPr/>
        </p:nvGrpSpPr>
        <p:grpSpPr>
          <a:xfrm>
            <a:off x="1775335" y="1542011"/>
            <a:ext cx="5632261" cy="796858"/>
            <a:chOff x="0" y="0"/>
            <a:chExt cx="7509681" cy="1062478"/>
          </a:xfrm>
        </p:grpSpPr>
        <p:sp>
          <p:nvSpPr>
            <p:cNvPr id="12" name="Freeform 12"/>
            <p:cNvSpPr/>
            <p:nvPr/>
          </p:nvSpPr>
          <p:spPr>
            <a:xfrm>
              <a:off x="0" y="0"/>
              <a:ext cx="887266" cy="613020"/>
            </a:xfrm>
            <a:custGeom>
              <a:avLst/>
              <a:gdLst/>
              <a:ahLst/>
              <a:cxnLst/>
              <a:rect l="l" t="t" r="r" b="b"/>
              <a:pathLst>
                <a:path w="887266" h="613020">
                  <a:moveTo>
                    <a:pt x="0" y="0"/>
                  </a:moveTo>
                  <a:lnTo>
                    <a:pt x="887266" y="0"/>
                  </a:lnTo>
                  <a:lnTo>
                    <a:pt x="887266" y="613020"/>
                  </a:lnTo>
                  <a:lnTo>
                    <a:pt x="0" y="6130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TextBox 13"/>
            <p:cNvSpPr txBox="1"/>
            <p:nvPr/>
          </p:nvSpPr>
          <p:spPr>
            <a:xfrm>
              <a:off x="1181013" y="247138"/>
              <a:ext cx="6328668" cy="815340"/>
            </a:xfrm>
            <a:prstGeom prst="rect">
              <a:avLst/>
            </a:prstGeom>
          </p:spPr>
          <p:txBody>
            <a:bodyPr lIns="0" tIns="0" rIns="0" bIns="0" rtlCol="0" anchor="t">
              <a:spAutoFit/>
            </a:bodyPr>
            <a:lstStyle/>
            <a:p>
              <a:pPr>
                <a:lnSpc>
                  <a:spcPts val="2520"/>
                </a:lnSpc>
              </a:pPr>
              <a:r>
                <a:rPr lang="en-US" sz="1800" spc="179">
                  <a:solidFill>
                    <a:srgbClr val="000000"/>
                  </a:solidFill>
                  <a:latin typeface="Now Medium"/>
                </a:rPr>
                <a:t>PRESENTATION</a:t>
              </a:r>
            </a:p>
            <a:p>
              <a:pPr>
                <a:lnSpc>
                  <a:spcPts val="2520"/>
                </a:lnSpc>
                <a:spcBef>
                  <a:spcPct val="0"/>
                </a:spcBef>
              </a:pPr>
              <a:endParaRPr lang="en-US" sz="1800" spc="179">
                <a:solidFill>
                  <a:srgbClr val="000000"/>
                </a:solidFill>
                <a:latin typeface="Now Medium"/>
              </a:endParaRPr>
            </a:p>
          </p:txBody>
        </p:sp>
      </p:grpSp>
      <p:sp>
        <p:nvSpPr>
          <p:cNvPr id="14" name="Freeform 14"/>
          <p:cNvSpPr/>
          <p:nvPr/>
        </p:nvSpPr>
        <p:spPr>
          <a:xfrm>
            <a:off x="10199631" y="1588687"/>
            <a:ext cx="4903774" cy="6591259"/>
          </a:xfrm>
          <a:custGeom>
            <a:avLst/>
            <a:gdLst/>
            <a:ahLst/>
            <a:cxnLst/>
            <a:rect l="l" t="t" r="r" b="b"/>
            <a:pathLst>
              <a:path w="4903774" h="6591259">
                <a:moveTo>
                  <a:pt x="0" y="0"/>
                </a:moveTo>
                <a:lnTo>
                  <a:pt x="4903774" y="0"/>
                </a:lnTo>
                <a:lnTo>
                  <a:pt x="4903774" y="6591259"/>
                </a:lnTo>
                <a:lnTo>
                  <a:pt x="0" y="6591259"/>
                </a:lnTo>
                <a:lnTo>
                  <a:pt x="0" y="0"/>
                </a:lnTo>
                <a:close/>
              </a:path>
            </a:pathLst>
          </a:custGeom>
          <a:blipFill>
            <a:blip r:embed="rId6">
              <a:extLst>
                <a:ext uri="{96DAC541-7B7A-43D3-8B79-37D633B846F1}">
                  <asvg:svgBlip xmlns:asvg="http://schemas.microsoft.com/office/drawing/2016/SVG/main" r:embed="rId7"/>
                </a:ext>
              </a:extLst>
            </a:blip>
            <a:stretch>
              <a:fillRect b="-708"/>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A64B8"/>
        </a:solidFill>
        <a:effectLst/>
      </p:bgPr>
    </p:bg>
    <p:spTree>
      <p:nvGrpSpPr>
        <p:cNvPr id="1" name=""/>
        <p:cNvGrpSpPr/>
        <p:nvPr/>
      </p:nvGrpSpPr>
      <p:grpSpPr>
        <a:xfrm>
          <a:off x="0" y="0"/>
          <a:ext cx="0" cy="0"/>
          <a:chOff x="0" y="0"/>
          <a:chExt cx="0" cy="0"/>
        </a:xfrm>
      </p:grpSpPr>
      <p:grpSp>
        <p:nvGrpSpPr>
          <p:cNvPr id="2" name="Group 2"/>
          <p:cNvGrpSpPr/>
          <p:nvPr/>
        </p:nvGrpSpPr>
        <p:grpSpPr>
          <a:xfrm>
            <a:off x="10262157" y="1564754"/>
            <a:ext cx="7693546" cy="7693546"/>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nvGrpSpPr>
          <p:cNvPr id="4" name="Group 4"/>
          <p:cNvGrpSpPr/>
          <p:nvPr/>
        </p:nvGrpSpPr>
        <p:grpSpPr>
          <a:xfrm>
            <a:off x="1028700" y="1896289"/>
            <a:ext cx="4780132" cy="3234706"/>
            <a:chOff x="0" y="0"/>
            <a:chExt cx="1811766" cy="1226019"/>
          </a:xfrm>
        </p:grpSpPr>
        <p:sp>
          <p:nvSpPr>
            <p:cNvPr id="5" name="Freeform 5"/>
            <p:cNvSpPr/>
            <p:nvPr/>
          </p:nvSpPr>
          <p:spPr>
            <a:xfrm>
              <a:off x="0" y="0"/>
              <a:ext cx="1811766" cy="1226019"/>
            </a:xfrm>
            <a:custGeom>
              <a:avLst/>
              <a:gdLst/>
              <a:ahLst/>
              <a:cxnLst/>
              <a:rect l="l" t="t" r="r" b="b"/>
              <a:pathLst>
                <a:path w="1811766" h="1226019">
                  <a:moveTo>
                    <a:pt x="1687306" y="1226018"/>
                  </a:moveTo>
                  <a:lnTo>
                    <a:pt x="124460" y="1226018"/>
                  </a:lnTo>
                  <a:cubicBezTo>
                    <a:pt x="55880" y="1226018"/>
                    <a:pt x="0" y="1170139"/>
                    <a:pt x="0" y="1101559"/>
                  </a:cubicBezTo>
                  <a:lnTo>
                    <a:pt x="0" y="124460"/>
                  </a:lnTo>
                  <a:cubicBezTo>
                    <a:pt x="0" y="55880"/>
                    <a:pt x="55880" y="0"/>
                    <a:pt x="124460" y="0"/>
                  </a:cubicBezTo>
                  <a:lnTo>
                    <a:pt x="1687306" y="0"/>
                  </a:lnTo>
                  <a:cubicBezTo>
                    <a:pt x="1755886" y="0"/>
                    <a:pt x="1811766" y="55880"/>
                    <a:pt x="1811766" y="124460"/>
                  </a:cubicBezTo>
                  <a:lnTo>
                    <a:pt x="1811766" y="1101559"/>
                  </a:lnTo>
                  <a:cubicBezTo>
                    <a:pt x="1811766" y="1170139"/>
                    <a:pt x="1755886" y="1226019"/>
                    <a:pt x="1687306" y="1226019"/>
                  </a:cubicBezTo>
                  <a:close/>
                </a:path>
              </a:pathLst>
            </a:custGeom>
            <a:solidFill>
              <a:srgbClr val="09427D"/>
            </a:solidFill>
          </p:spPr>
        </p:sp>
      </p:grpSp>
      <p:grpSp>
        <p:nvGrpSpPr>
          <p:cNvPr id="6" name="Group 6"/>
          <p:cNvGrpSpPr/>
          <p:nvPr/>
        </p:nvGrpSpPr>
        <p:grpSpPr>
          <a:xfrm>
            <a:off x="1028700" y="1896289"/>
            <a:ext cx="4780132" cy="3515238"/>
            <a:chOff x="0" y="0"/>
            <a:chExt cx="1811766" cy="1332346"/>
          </a:xfrm>
        </p:grpSpPr>
        <p:sp>
          <p:nvSpPr>
            <p:cNvPr id="7" name="Freeform 7"/>
            <p:cNvSpPr/>
            <p:nvPr/>
          </p:nvSpPr>
          <p:spPr>
            <a:xfrm>
              <a:off x="0" y="0"/>
              <a:ext cx="1811766" cy="1332346"/>
            </a:xfrm>
            <a:custGeom>
              <a:avLst/>
              <a:gdLst/>
              <a:ahLst/>
              <a:cxnLst/>
              <a:rect l="l" t="t" r="r" b="b"/>
              <a:pathLst>
                <a:path w="1811766" h="1332346">
                  <a:moveTo>
                    <a:pt x="1687306" y="1332346"/>
                  </a:moveTo>
                  <a:lnTo>
                    <a:pt x="124460" y="1332346"/>
                  </a:lnTo>
                  <a:cubicBezTo>
                    <a:pt x="55880" y="1332346"/>
                    <a:pt x="0" y="1276466"/>
                    <a:pt x="0" y="1207886"/>
                  </a:cubicBezTo>
                  <a:lnTo>
                    <a:pt x="0" y="124460"/>
                  </a:lnTo>
                  <a:cubicBezTo>
                    <a:pt x="0" y="55880"/>
                    <a:pt x="55880" y="0"/>
                    <a:pt x="124460" y="0"/>
                  </a:cubicBezTo>
                  <a:lnTo>
                    <a:pt x="1687306" y="0"/>
                  </a:lnTo>
                  <a:cubicBezTo>
                    <a:pt x="1755886" y="0"/>
                    <a:pt x="1811766" y="55880"/>
                    <a:pt x="1811766" y="124460"/>
                  </a:cubicBezTo>
                  <a:lnTo>
                    <a:pt x="1811766" y="1207886"/>
                  </a:lnTo>
                  <a:cubicBezTo>
                    <a:pt x="1811766" y="1276466"/>
                    <a:pt x="1755886" y="1332346"/>
                    <a:pt x="1687306" y="1332346"/>
                  </a:cubicBezTo>
                  <a:close/>
                </a:path>
              </a:pathLst>
            </a:custGeom>
            <a:solidFill>
              <a:srgbClr val="162942"/>
            </a:solidFill>
          </p:spPr>
        </p:sp>
      </p:grpSp>
      <p:sp>
        <p:nvSpPr>
          <p:cNvPr id="8" name="TextBox 8"/>
          <p:cNvSpPr txBox="1"/>
          <p:nvPr/>
        </p:nvSpPr>
        <p:spPr>
          <a:xfrm>
            <a:off x="1536246" y="2325108"/>
            <a:ext cx="3868833" cy="709315"/>
          </a:xfrm>
          <a:prstGeom prst="rect">
            <a:avLst/>
          </a:prstGeom>
        </p:spPr>
        <p:txBody>
          <a:bodyPr lIns="0" tIns="0" rIns="0" bIns="0" rtlCol="0" anchor="t">
            <a:spAutoFit/>
          </a:bodyPr>
          <a:lstStyle/>
          <a:p>
            <a:pPr>
              <a:lnSpc>
                <a:spcPts val="2903"/>
              </a:lnSpc>
            </a:pPr>
            <a:r>
              <a:rPr lang="en-US" sz="2074">
                <a:solidFill>
                  <a:srgbClr val="F5F5EF"/>
                </a:solidFill>
                <a:latin typeface="Now Bold"/>
              </a:rPr>
              <a:t>Model 1:</a:t>
            </a:r>
          </a:p>
          <a:p>
            <a:pPr>
              <a:lnSpc>
                <a:spcPts val="2903"/>
              </a:lnSpc>
              <a:spcBef>
                <a:spcPct val="0"/>
              </a:spcBef>
            </a:pPr>
            <a:r>
              <a:rPr lang="en-US" sz="2074">
                <a:solidFill>
                  <a:srgbClr val="F5F5EF"/>
                </a:solidFill>
                <a:latin typeface="Now Bold"/>
              </a:rPr>
              <a:t>Logistic regression</a:t>
            </a:r>
          </a:p>
        </p:txBody>
      </p:sp>
      <p:sp>
        <p:nvSpPr>
          <p:cNvPr id="9" name="TextBox 9"/>
          <p:cNvSpPr txBox="1"/>
          <p:nvPr/>
        </p:nvSpPr>
        <p:spPr>
          <a:xfrm>
            <a:off x="1536246" y="3298378"/>
            <a:ext cx="3868833" cy="1756881"/>
          </a:xfrm>
          <a:prstGeom prst="rect">
            <a:avLst/>
          </a:prstGeom>
        </p:spPr>
        <p:txBody>
          <a:bodyPr lIns="0" tIns="0" rIns="0" bIns="0" rtlCol="0" anchor="t">
            <a:spAutoFit/>
          </a:bodyPr>
          <a:lstStyle/>
          <a:p>
            <a:pPr>
              <a:lnSpc>
                <a:spcPts val="2389"/>
              </a:lnSpc>
            </a:pPr>
            <a:r>
              <a:rPr lang="en-US" sz="1706">
                <a:solidFill>
                  <a:srgbClr val="F5F5EF"/>
                </a:solidFill>
                <a:latin typeface="Now"/>
              </a:rPr>
              <a:t>The model appears to have reasonably balanced performance, with accuracy, precision, recall, and F1-score in the range of 0.75 to 0.77.</a:t>
            </a:r>
          </a:p>
          <a:p>
            <a:pPr>
              <a:lnSpc>
                <a:spcPts val="2389"/>
              </a:lnSpc>
              <a:spcBef>
                <a:spcPct val="0"/>
              </a:spcBef>
            </a:pPr>
            <a:endParaRPr lang="en-US" sz="1706">
              <a:solidFill>
                <a:srgbClr val="F5F5EF"/>
              </a:solidFill>
              <a:latin typeface="Now"/>
            </a:endParaRPr>
          </a:p>
        </p:txBody>
      </p:sp>
      <p:sp>
        <p:nvSpPr>
          <p:cNvPr id="10" name="TextBox 10"/>
          <p:cNvSpPr txBox="1"/>
          <p:nvPr/>
        </p:nvSpPr>
        <p:spPr>
          <a:xfrm>
            <a:off x="1536246" y="3008321"/>
            <a:ext cx="3868833" cy="277827"/>
          </a:xfrm>
          <a:prstGeom prst="rect">
            <a:avLst/>
          </a:prstGeom>
        </p:spPr>
        <p:txBody>
          <a:bodyPr lIns="0" tIns="0" rIns="0" bIns="0" rtlCol="0" anchor="t">
            <a:spAutoFit/>
          </a:bodyPr>
          <a:lstStyle/>
          <a:p>
            <a:pPr>
              <a:lnSpc>
                <a:spcPts val="2249"/>
              </a:lnSpc>
              <a:spcBef>
                <a:spcPct val="0"/>
              </a:spcBef>
            </a:pPr>
            <a:endParaRPr/>
          </a:p>
        </p:txBody>
      </p:sp>
      <p:grpSp>
        <p:nvGrpSpPr>
          <p:cNvPr id="11" name="Group 11"/>
          <p:cNvGrpSpPr/>
          <p:nvPr/>
        </p:nvGrpSpPr>
        <p:grpSpPr>
          <a:xfrm>
            <a:off x="6608932" y="1896289"/>
            <a:ext cx="4765385" cy="3515238"/>
            <a:chOff x="0" y="0"/>
            <a:chExt cx="1806177" cy="1332346"/>
          </a:xfrm>
        </p:grpSpPr>
        <p:sp>
          <p:nvSpPr>
            <p:cNvPr id="12" name="Freeform 12"/>
            <p:cNvSpPr/>
            <p:nvPr/>
          </p:nvSpPr>
          <p:spPr>
            <a:xfrm>
              <a:off x="0" y="0"/>
              <a:ext cx="1806177" cy="1332346"/>
            </a:xfrm>
            <a:custGeom>
              <a:avLst/>
              <a:gdLst/>
              <a:ahLst/>
              <a:cxnLst/>
              <a:rect l="l" t="t" r="r" b="b"/>
              <a:pathLst>
                <a:path w="1806177" h="1332346">
                  <a:moveTo>
                    <a:pt x="1681717" y="1332346"/>
                  </a:moveTo>
                  <a:lnTo>
                    <a:pt x="124460" y="1332346"/>
                  </a:lnTo>
                  <a:cubicBezTo>
                    <a:pt x="55880" y="1332346"/>
                    <a:pt x="0" y="1276466"/>
                    <a:pt x="0" y="1207886"/>
                  </a:cubicBezTo>
                  <a:lnTo>
                    <a:pt x="0" y="124460"/>
                  </a:lnTo>
                  <a:cubicBezTo>
                    <a:pt x="0" y="55880"/>
                    <a:pt x="55880" y="0"/>
                    <a:pt x="124460" y="0"/>
                  </a:cubicBezTo>
                  <a:lnTo>
                    <a:pt x="1681717" y="0"/>
                  </a:lnTo>
                  <a:cubicBezTo>
                    <a:pt x="1750297" y="0"/>
                    <a:pt x="1806177" y="55880"/>
                    <a:pt x="1806177" y="124460"/>
                  </a:cubicBezTo>
                  <a:lnTo>
                    <a:pt x="1806177" y="1207886"/>
                  </a:lnTo>
                  <a:cubicBezTo>
                    <a:pt x="1806177" y="1276466"/>
                    <a:pt x="1750297" y="1332346"/>
                    <a:pt x="1681717" y="1332346"/>
                  </a:cubicBezTo>
                  <a:close/>
                </a:path>
              </a:pathLst>
            </a:custGeom>
            <a:solidFill>
              <a:srgbClr val="09427D"/>
            </a:solidFill>
          </p:spPr>
        </p:sp>
      </p:grpSp>
      <p:sp>
        <p:nvSpPr>
          <p:cNvPr id="13" name="TextBox 13"/>
          <p:cNvSpPr txBox="1"/>
          <p:nvPr/>
        </p:nvSpPr>
        <p:spPr>
          <a:xfrm>
            <a:off x="7066581" y="2325108"/>
            <a:ext cx="2393370" cy="709315"/>
          </a:xfrm>
          <a:prstGeom prst="rect">
            <a:avLst/>
          </a:prstGeom>
        </p:spPr>
        <p:txBody>
          <a:bodyPr lIns="0" tIns="0" rIns="0" bIns="0" rtlCol="0" anchor="t">
            <a:spAutoFit/>
          </a:bodyPr>
          <a:lstStyle/>
          <a:p>
            <a:pPr marL="0" lvl="0" indent="0" algn="l">
              <a:lnSpc>
                <a:spcPts val="2903"/>
              </a:lnSpc>
              <a:spcBef>
                <a:spcPct val="0"/>
              </a:spcBef>
            </a:pPr>
            <a:r>
              <a:rPr lang="en-US" sz="2074">
                <a:solidFill>
                  <a:srgbClr val="F5F5EF"/>
                </a:solidFill>
                <a:latin typeface="Now Bold"/>
              </a:rPr>
              <a:t>Model </a:t>
            </a:r>
            <a:r>
              <a:rPr lang="en-US" sz="2074" u="none">
                <a:solidFill>
                  <a:srgbClr val="F5F5EF"/>
                </a:solidFill>
                <a:latin typeface="Now Bold"/>
              </a:rPr>
              <a:t>2:</a:t>
            </a:r>
          </a:p>
          <a:p>
            <a:pPr marL="0" lvl="0" indent="0" algn="l">
              <a:lnSpc>
                <a:spcPts val="2903"/>
              </a:lnSpc>
              <a:spcBef>
                <a:spcPct val="0"/>
              </a:spcBef>
            </a:pPr>
            <a:r>
              <a:rPr lang="en-US" sz="2074" u="none">
                <a:solidFill>
                  <a:srgbClr val="F5F5EF"/>
                </a:solidFill>
                <a:latin typeface="Now Bold"/>
              </a:rPr>
              <a:t> Decision Trees</a:t>
            </a:r>
          </a:p>
        </p:txBody>
      </p:sp>
      <p:sp>
        <p:nvSpPr>
          <p:cNvPr id="14" name="TextBox 14"/>
          <p:cNvSpPr txBox="1"/>
          <p:nvPr/>
        </p:nvSpPr>
        <p:spPr>
          <a:xfrm>
            <a:off x="7066581" y="3298378"/>
            <a:ext cx="3488490" cy="1756881"/>
          </a:xfrm>
          <a:prstGeom prst="rect">
            <a:avLst/>
          </a:prstGeom>
        </p:spPr>
        <p:txBody>
          <a:bodyPr lIns="0" tIns="0" rIns="0" bIns="0" rtlCol="0" anchor="t">
            <a:spAutoFit/>
          </a:bodyPr>
          <a:lstStyle/>
          <a:p>
            <a:pPr>
              <a:lnSpc>
                <a:spcPts val="2389"/>
              </a:lnSpc>
              <a:spcBef>
                <a:spcPct val="0"/>
              </a:spcBef>
            </a:pPr>
            <a:r>
              <a:rPr lang="en-US" sz="1706">
                <a:solidFill>
                  <a:srgbClr val="F5F5EF"/>
                </a:solidFill>
                <a:latin typeface="Now"/>
              </a:rPr>
              <a:t>The decision tree classification model demonstrates moderate performance, with relatively balanced precision and recall for both classes, resulting in an accuracy of 71%.</a:t>
            </a:r>
          </a:p>
        </p:txBody>
      </p:sp>
      <p:grpSp>
        <p:nvGrpSpPr>
          <p:cNvPr id="15" name="Group 15"/>
          <p:cNvGrpSpPr/>
          <p:nvPr/>
        </p:nvGrpSpPr>
        <p:grpSpPr>
          <a:xfrm>
            <a:off x="12185957" y="1896289"/>
            <a:ext cx="5327427" cy="3515238"/>
            <a:chOff x="0" y="0"/>
            <a:chExt cx="1921202" cy="1267682"/>
          </a:xfrm>
        </p:grpSpPr>
        <p:sp>
          <p:nvSpPr>
            <p:cNvPr id="16" name="Freeform 16"/>
            <p:cNvSpPr/>
            <p:nvPr/>
          </p:nvSpPr>
          <p:spPr>
            <a:xfrm>
              <a:off x="0" y="0"/>
              <a:ext cx="1921202" cy="1267682"/>
            </a:xfrm>
            <a:custGeom>
              <a:avLst/>
              <a:gdLst/>
              <a:ahLst/>
              <a:cxnLst/>
              <a:rect l="l" t="t" r="r" b="b"/>
              <a:pathLst>
                <a:path w="1921202" h="1267682">
                  <a:moveTo>
                    <a:pt x="1796742" y="1267682"/>
                  </a:moveTo>
                  <a:lnTo>
                    <a:pt x="124460" y="1267682"/>
                  </a:lnTo>
                  <a:cubicBezTo>
                    <a:pt x="55880" y="1267682"/>
                    <a:pt x="0" y="1211802"/>
                    <a:pt x="0" y="1143222"/>
                  </a:cubicBezTo>
                  <a:lnTo>
                    <a:pt x="0" y="124460"/>
                  </a:lnTo>
                  <a:cubicBezTo>
                    <a:pt x="0" y="55880"/>
                    <a:pt x="55880" y="0"/>
                    <a:pt x="124460" y="0"/>
                  </a:cubicBezTo>
                  <a:lnTo>
                    <a:pt x="1796742" y="0"/>
                  </a:lnTo>
                  <a:cubicBezTo>
                    <a:pt x="1865322" y="0"/>
                    <a:pt x="1921202" y="55880"/>
                    <a:pt x="1921202" y="124460"/>
                  </a:cubicBezTo>
                  <a:lnTo>
                    <a:pt x="1921202" y="1143222"/>
                  </a:lnTo>
                  <a:cubicBezTo>
                    <a:pt x="1921202" y="1211802"/>
                    <a:pt x="1865322" y="1267682"/>
                    <a:pt x="1796742" y="1267682"/>
                  </a:cubicBezTo>
                  <a:close/>
                </a:path>
              </a:pathLst>
            </a:custGeom>
            <a:solidFill>
              <a:srgbClr val="162942"/>
            </a:solidFill>
          </p:spPr>
        </p:sp>
      </p:grpSp>
      <p:sp>
        <p:nvSpPr>
          <p:cNvPr id="17" name="TextBox 17"/>
          <p:cNvSpPr txBox="1"/>
          <p:nvPr/>
        </p:nvSpPr>
        <p:spPr>
          <a:xfrm>
            <a:off x="12666951" y="2416216"/>
            <a:ext cx="2515455" cy="699901"/>
          </a:xfrm>
          <a:prstGeom prst="rect">
            <a:avLst/>
          </a:prstGeom>
        </p:spPr>
        <p:txBody>
          <a:bodyPr lIns="0" tIns="0" rIns="0" bIns="0" rtlCol="0" anchor="t">
            <a:spAutoFit/>
          </a:bodyPr>
          <a:lstStyle/>
          <a:p>
            <a:pPr marL="0" lvl="0" indent="0" algn="l">
              <a:lnSpc>
                <a:spcPts val="2897"/>
              </a:lnSpc>
              <a:spcBef>
                <a:spcPct val="0"/>
              </a:spcBef>
            </a:pPr>
            <a:r>
              <a:rPr lang="en-US" sz="2069">
                <a:solidFill>
                  <a:srgbClr val="F5F5EF"/>
                </a:solidFill>
                <a:latin typeface="Now Bold"/>
              </a:rPr>
              <a:t>Model </a:t>
            </a:r>
            <a:r>
              <a:rPr lang="en-US" sz="2069" u="none">
                <a:solidFill>
                  <a:srgbClr val="F5F5EF"/>
                </a:solidFill>
                <a:latin typeface="Now Bold"/>
              </a:rPr>
              <a:t>3:</a:t>
            </a:r>
          </a:p>
          <a:p>
            <a:pPr marL="0" lvl="0" indent="0" algn="l">
              <a:lnSpc>
                <a:spcPts val="2897"/>
              </a:lnSpc>
              <a:spcBef>
                <a:spcPct val="0"/>
              </a:spcBef>
            </a:pPr>
            <a:r>
              <a:rPr lang="en-US" sz="2069" u="none">
                <a:solidFill>
                  <a:srgbClr val="F5F5EF"/>
                </a:solidFill>
                <a:latin typeface="Now Bold"/>
              </a:rPr>
              <a:t>Random Forest</a:t>
            </a:r>
          </a:p>
        </p:txBody>
      </p:sp>
      <p:sp>
        <p:nvSpPr>
          <p:cNvPr id="18" name="TextBox 18"/>
          <p:cNvSpPr txBox="1"/>
          <p:nvPr/>
        </p:nvSpPr>
        <p:spPr>
          <a:xfrm>
            <a:off x="12666951" y="3419596"/>
            <a:ext cx="3666437" cy="1878624"/>
          </a:xfrm>
          <a:prstGeom prst="rect">
            <a:avLst/>
          </a:prstGeom>
        </p:spPr>
        <p:txBody>
          <a:bodyPr lIns="0" tIns="0" rIns="0" bIns="0" rtlCol="0" anchor="t">
            <a:spAutoFit/>
          </a:bodyPr>
          <a:lstStyle/>
          <a:p>
            <a:pPr>
              <a:lnSpc>
                <a:spcPts val="2503"/>
              </a:lnSpc>
            </a:pPr>
            <a:r>
              <a:rPr lang="en-US" sz="1788">
                <a:solidFill>
                  <a:srgbClr val="F5F5EF"/>
                </a:solidFill>
                <a:latin typeface="Now"/>
              </a:rPr>
              <a:t>The overall accuracy of 77% suggests that the model is performing reasonably well in predicting whether an individual has been vaccinated or not. </a:t>
            </a:r>
          </a:p>
          <a:p>
            <a:pPr>
              <a:lnSpc>
                <a:spcPts val="2503"/>
              </a:lnSpc>
              <a:spcBef>
                <a:spcPct val="0"/>
              </a:spcBef>
            </a:pPr>
            <a:endParaRPr lang="en-US" sz="1788">
              <a:solidFill>
                <a:srgbClr val="F5F5EF"/>
              </a:solidFill>
              <a:latin typeface="Now"/>
            </a:endParaRPr>
          </a:p>
        </p:txBody>
      </p:sp>
      <p:sp>
        <p:nvSpPr>
          <p:cNvPr id="19" name="TextBox 19"/>
          <p:cNvSpPr txBox="1"/>
          <p:nvPr/>
        </p:nvSpPr>
        <p:spPr>
          <a:xfrm>
            <a:off x="-4490189" y="8951595"/>
            <a:ext cx="4829411" cy="306705"/>
          </a:xfrm>
          <a:prstGeom prst="rect">
            <a:avLst/>
          </a:prstGeom>
        </p:spPr>
        <p:txBody>
          <a:bodyPr lIns="0" tIns="0" rIns="0" bIns="0" rtlCol="0" anchor="t">
            <a:spAutoFit/>
          </a:bodyPr>
          <a:lstStyle/>
          <a:p>
            <a:pPr algn="ctr">
              <a:lnSpc>
                <a:spcPts val="2520"/>
              </a:lnSpc>
              <a:spcBef>
                <a:spcPct val="0"/>
              </a:spcBef>
            </a:pPr>
            <a:endParaRPr/>
          </a:p>
        </p:txBody>
      </p:sp>
      <p:grpSp>
        <p:nvGrpSpPr>
          <p:cNvPr id="20" name="Group 20"/>
          <p:cNvGrpSpPr/>
          <p:nvPr/>
        </p:nvGrpSpPr>
        <p:grpSpPr>
          <a:xfrm>
            <a:off x="1028700" y="6175698"/>
            <a:ext cx="4780132" cy="3916616"/>
            <a:chOff x="0" y="0"/>
            <a:chExt cx="1811766" cy="1484476"/>
          </a:xfrm>
        </p:grpSpPr>
        <p:sp>
          <p:nvSpPr>
            <p:cNvPr id="21" name="Freeform 21"/>
            <p:cNvSpPr/>
            <p:nvPr/>
          </p:nvSpPr>
          <p:spPr>
            <a:xfrm>
              <a:off x="0" y="0"/>
              <a:ext cx="1811766" cy="1484476"/>
            </a:xfrm>
            <a:custGeom>
              <a:avLst/>
              <a:gdLst/>
              <a:ahLst/>
              <a:cxnLst/>
              <a:rect l="l" t="t" r="r" b="b"/>
              <a:pathLst>
                <a:path w="1811766" h="1484476">
                  <a:moveTo>
                    <a:pt x="1687306" y="1484476"/>
                  </a:moveTo>
                  <a:lnTo>
                    <a:pt x="124460" y="1484476"/>
                  </a:lnTo>
                  <a:cubicBezTo>
                    <a:pt x="55880" y="1484476"/>
                    <a:pt x="0" y="1428596"/>
                    <a:pt x="0" y="1360016"/>
                  </a:cubicBezTo>
                  <a:lnTo>
                    <a:pt x="0" y="124460"/>
                  </a:lnTo>
                  <a:cubicBezTo>
                    <a:pt x="0" y="55880"/>
                    <a:pt x="55880" y="0"/>
                    <a:pt x="124460" y="0"/>
                  </a:cubicBezTo>
                  <a:lnTo>
                    <a:pt x="1687306" y="0"/>
                  </a:lnTo>
                  <a:cubicBezTo>
                    <a:pt x="1755886" y="0"/>
                    <a:pt x="1811766" y="55880"/>
                    <a:pt x="1811766" y="124460"/>
                  </a:cubicBezTo>
                  <a:lnTo>
                    <a:pt x="1811766" y="1360016"/>
                  </a:lnTo>
                  <a:cubicBezTo>
                    <a:pt x="1811766" y="1428596"/>
                    <a:pt x="1755886" y="1484476"/>
                    <a:pt x="1687306" y="1484476"/>
                  </a:cubicBezTo>
                  <a:close/>
                </a:path>
              </a:pathLst>
            </a:custGeom>
            <a:solidFill>
              <a:srgbClr val="09427D"/>
            </a:solidFill>
          </p:spPr>
        </p:sp>
      </p:grpSp>
      <p:grpSp>
        <p:nvGrpSpPr>
          <p:cNvPr id="22" name="Group 22"/>
          <p:cNvGrpSpPr/>
          <p:nvPr/>
        </p:nvGrpSpPr>
        <p:grpSpPr>
          <a:xfrm>
            <a:off x="1028700" y="6175698"/>
            <a:ext cx="4780132" cy="3795770"/>
            <a:chOff x="0" y="0"/>
            <a:chExt cx="1811766" cy="1438673"/>
          </a:xfrm>
        </p:grpSpPr>
        <p:sp>
          <p:nvSpPr>
            <p:cNvPr id="23" name="Freeform 23"/>
            <p:cNvSpPr/>
            <p:nvPr/>
          </p:nvSpPr>
          <p:spPr>
            <a:xfrm>
              <a:off x="0" y="0"/>
              <a:ext cx="1811766" cy="1438673"/>
            </a:xfrm>
            <a:custGeom>
              <a:avLst/>
              <a:gdLst/>
              <a:ahLst/>
              <a:cxnLst/>
              <a:rect l="l" t="t" r="r" b="b"/>
              <a:pathLst>
                <a:path w="1811766" h="1438673">
                  <a:moveTo>
                    <a:pt x="1687306" y="1438673"/>
                  </a:moveTo>
                  <a:lnTo>
                    <a:pt x="124460" y="1438673"/>
                  </a:lnTo>
                  <a:cubicBezTo>
                    <a:pt x="55880" y="1438673"/>
                    <a:pt x="0" y="1382793"/>
                    <a:pt x="0" y="1314213"/>
                  </a:cubicBezTo>
                  <a:lnTo>
                    <a:pt x="0" y="124460"/>
                  </a:lnTo>
                  <a:cubicBezTo>
                    <a:pt x="0" y="55880"/>
                    <a:pt x="55880" y="0"/>
                    <a:pt x="124460" y="0"/>
                  </a:cubicBezTo>
                  <a:lnTo>
                    <a:pt x="1687306" y="0"/>
                  </a:lnTo>
                  <a:cubicBezTo>
                    <a:pt x="1755886" y="0"/>
                    <a:pt x="1811766" y="55880"/>
                    <a:pt x="1811766" y="124460"/>
                  </a:cubicBezTo>
                  <a:lnTo>
                    <a:pt x="1811766" y="1314213"/>
                  </a:lnTo>
                  <a:cubicBezTo>
                    <a:pt x="1811766" y="1382793"/>
                    <a:pt x="1755886" y="1438673"/>
                    <a:pt x="1687306" y="1438673"/>
                  </a:cubicBezTo>
                  <a:close/>
                </a:path>
              </a:pathLst>
            </a:custGeom>
            <a:solidFill>
              <a:srgbClr val="162942"/>
            </a:solidFill>
          </p:spPr>
        </p:sp>
      </p:grpSp>
      <p:sp>
        <p:nvSpPr>
          <p:cNvPr id="24" name="TextBox 24"/>
          <p:cNvSpPr txBox="1"/>
          <p:nvPr/>
        </p:nvSpPr>
        <p:spPr>
          <a:xfrm>
            <a:off x="1536246" y="6604518"/>
            <a:ext cx="3868833" cy="709315"/>
          </a:xfrm>
          <a:prstGeom prst="rect">
            <a:avLst/>
          </a:prstGeom>
        </p:spPr>
        <p:txBody>
          <a:bodyPr lIns="0" tIns="0" rIns="0" bIns="0" rtlCol="0" anchor="t">
            <a:spAutoFit/>
          </a:bodyPr>
          <a:lstStyle/>
          <a:p>
            <a:pPr>
              <a:lnSpc>
                <a:spcPts val="2903"/>
              </a:lnSpc>
            </a:pPr>
            <a:r>
              <a:rPr lang="en-US" sz="2074">
                <a:solidFill>
                  <a:srgbClr val="F5F5EF"/>
                </a:solidFill>
                <a:latin typeface="Now Bold"/>
              </a:rPr>
              <a:t>Model 4:</a:t>
            </a:r>
          </a:p>
          <a:p>
            <a:pPr>
              <a:lnSpc>
                <a:spcPts val="2903"/>
              </a:lnSpc>
              <a:spcBef>
                <a:spcPct val="0"/>
              </a:spcBef>
            </a:pPr>
            <a:r>
              <a:rPr lang="en-US" sz="2074">
                <a:solidFill>
                  <a:srgbClr val="F5F5EF"/>
                </a:solidFill>
                <a:latin typeface="Now Bold"/>
              </a:rPr>
              <a:t>Ensemble methods</a:t>
            </a:r>
          </a:p>
        </p:txBody>
      </p:sp>
      <p:sp>
        <p:nvSpPr>
          <p:cNvPr id="25" name="TextBox 25"/>
          <p:cNvSpPr txBox="1"/>
          <p:nvPr/>
        </p:nvSpPr>
        <p:spPr>
          <a:xfrm>
            <a:off x="1536246" y="7597972"/>
            <a:ext cx="3868833" cy="2052156"/>
          </a:xfrm>
          <a:prstGeom prst="rect">
            <a:avLst/>
          </a:prstGeom>
        </p:spPr>
        <p:txBody>
          <a:bodyPr lIns="0" tIns="0" rIns="0" bIns="0" rtlCol="0" anchor="t">
            <a:spAutoFit/>
          </a:bodyPr>
          <a:lstStyle/>
          <a:p>
            <a:pPr>
              <a:lnSpc>
                <a:spcPts val="2389"/>
              </a:lnSpc>
              <a:spcBef>
                <a:spcPct val="0"/>
              </a:spcBef>
            </a:pPr>
            <a:r>
              <a:rPr lang="en-US" sz="1706">
                <a:solidFill>
                  <a:srgbClr val="F5F5EF"/>
                </a:solidFill>
                <a:latin typeface="Now"/>
              </a:rPr>
              <a:t>The XGBoost model achieves balance in precision, recall, and F1-score for both classes, with a slight edge in identifying "Not Vaccinated." The 79% accuracy indicates reasonable predictive performance.</a:t>
            </a:r>
          </a:p>
        </p:txBody>
      </p:sp>
      <p:sp>
        <p:nvSpPr>
          <p:cNvPr id="26" name="TextBox 26"/>
          <p:cNvSpPr txBox="1"/>
          <p:nvPr/>
        </p:nvSpPr>
        <p:spPr>
          <a:xfrm>
            <a:off x="1536246" y="7307915"/>
            <a:ext cx="3868833" cy="277827"/>
          </a:xfrm>
          <a:prstGeom prst="rect">
            <a:avLst/>
          </a:prstGeom>
        </p:spPr>
        <p:txBody>
          <a:bodyPr lIns="0" tIns="0" rIns="0" bIns="0" rtlCol="0" anchor="t">
            <a:spAutoFit/>
          </a:bodyPr>
          <a:lstStyle/>
          <a:p>
            <a:pPr>
              <a:lnSpc>
                <a:spcPts val="2249"/>
              </a:lnSpc>
              <a:spcBef>
                <a:spcPct val="0"/>
              </a:spcBef>
            </a:pPr>
            <a:endParaRPr/>
          </a:p>
        </p:txBody>
      </p:sp>
      <p:grpSp>
        <p:nvGrpSpPr>
          <p:cNvPr id="27" name="Group 27"/>
          <p:cNvGrpSpPr/>
          <p:nvPr/>
        </p:nvGrpSpPr>
        <p:grpSpPr>
          <a:xfrm>
            <a:off x="6608932" y="6175698"/>
            <a:ext cx="4765385" cy="3795770"/>
            <a:chOff x="0" y="0"/>
            <a:chExt cx="1806177" cy="1438673"/>
          </a:xfrm>
        </p:grpSpPr>
        <p:sp>
          <p:nvSpPr>
            <p:cNvPr id="28" name="Freeform 28"/>
            <p:cNvSpPr/>
            <p:nvPr/>
          </p:nvSpPr>
          <p:spPr>
            <a:xfrm>
              <a:off x="0" y="0"/>
              <a:ext cx="1806177" cy="1438673"/>
            </a:xfrm>
            <a:custGeom>
              <a:avLst/>
              <a:gdLst/>
              <a:ahLst/>
              <a:cxnLst/>
              <a:rect l="l" t="t" r="r" b="b"/>
              <a:pathLst>
                <a:path w="1806177" h="1438673">
                  <a:moveTo>
                    <a:pt x="1681717" y="1438673"/>
                  </a:moveTo>
                  <a:lnTo>
                    <a:pt x="124460" y="1438673"/>
                  </a:lnTo>
                  <a:cubicBezTo>
                    <a:pt x="55880" y="1438673"/>
                    <a:pt x="0" y="1382793"/>
                    <a:pt x="0" y="1314213"/>
                  </a:cubicBezTo>
                  <a:lnTo>
                    <a:pt x="0" y="124460"/>
                  </a:lnTo>
                  <a:cubicBezTo>
                    <a:pt x="0" y="55880"/>
                    <a:pt x="55880" y="0"/>
                    <a:pt x="124460" y="0"/>
                  </a:cubicBezTo>
                  <a:lnTo>
                    <a:pt x="1681717" y="0"/>
                  </a:lnTo>
                  <a:cubicBezTo>
                    <a:pt x="1750297" y="0"/>
                    <a:pt x="1806177" y="55880"/>
                    <a:pt x="1806177" y="124460"/>
                  </a:cubicBezTo>
                  <a:lnTo>
                    <a:pt x="1806177" y="1314213"/>
                  </a:lnTo>
                  <a:cubicBezTo>
                    <a:pt x="1806177" y="1382793"/>
                    <a:pt x="1750297" y="1438673"/>
                    <a:pt x="1681717" y="1438673"/>
                  </a:cubicBezTo>
                  <a:close/>
                </a:path>
              </a:pathLst>
            </a:custGeom>
            <a:solidFill>
              <a:srgbClr val="09427D"/>
            </a:solidFill>
          </p:spPr>
        </p:sp>
      </p:grpSp>
      <p:sp>
        <p:nvSpPr>
          <p:cNvPr id="29" name="TextBox 29"/>
          <p:cNvSpPr txBox="1"/>
          <p:nvPr/>
        </p:nvSpPr>
        <p:spPr>
          <a:xfrm>
            <a:off x="7066581" y="6641054"/>
            <a:ext cx="2393370" cy="709315"/>
          </a:xfrm>
          <a:prstGeom prst="rect">
            <a:avLst/>
          </a:prstGeom>
        </p:spPr>
        <p:txBody>
          <a:bodyPr lIns="0" tIns="0" rIns="0" bIns="0" rtlCol="0" anchor="t">
            <a:spAutoFit/>
          </a:bodyPr>
          <a:lstStyle/>
          <a:p>
            <a:pPr marL="0" lvl="0" indent="0" algn="l">
              <a:lnSpc>
                <a:spcPts val="2903"/>
              </a:lnSpc>
              <a:spcBef>
                <a:spcPct val="0"/>
              </a:spcBef>
            </a:pPr>
            <a:r>
              <a:rPr lang="en-US" sz="2074">
                <a:solidFill>
                  <a:srgbClr val="F5F5EF"/>
                </a:solidFill>
                <a:latin typeface="Now Bold"/>
              </a:rPr>
              <a:t>Model 5</a:t>
            </a:r>
            <a:r>
              <a:rPr lang="en-US" sz="2074" u="none">
                <a:solidFill>
                  <a:srgbClr val="F5F5EF"/>
                </a:solidFill>
                <a:latin typeface="Now Bold"/>
              </a:rPr>
              <a:t>:</a:t>
            </a:r>
          </a:p>
          <a:p>
            <a:pPr marL="0" lvl="0" indent="0" algn="l">
              <a:lnSpc>
                <a:spcPts val="2903"/>
              </a:lnSpc>
              <a:spcBef>
                <a:spcPct val="0"/>
              </a:spcBef>
            </a:pPr>
            <a:r>
              <a:rPr lang="en-US" sz="2074" u="none">
                <a:solidFill>
                  <a:srgbClr val="F5F5EF"/>
                </a:solidFill>
                <a:latin typeface="Now Bold"/>
              </a:rPr>
              <a:t>KNN</a:t>
            </a:r>
          </a:p>
        </p:txBody>
      </p:sp>
      <p:sp>
        <p:nvSpPr>
          <p:cNvPr id="30" name="TextBox 30"/>
          <p:cNvSpPr txBox="1"/>
          <p:nvPr/>
        </p:nvSpPr>
        <p:spPr>
          <a:xfrm>
            <a:off x="7066581" y="7706216"/>
            <a:ext cx="3488490" cy="1878166"/>
          </a:xfrm>
          <a:prstGeom prst="rect">
            <a:avLst/>
          </a:prstGeom>
        </p:spPr>
        <p:txBody>
          <a:bodyPr lIns="0" tIns="0" rIns="0" bIns="0" rtlCol="0" anchor="t">
            <a:spAutoFit/>
          </a:bodyPr>
          <a:lstStyle/>
          <a:p>
            <a:pPr>
              <a:lnSpc>
                <a:spcPts val="2529"/>
              </a:lnSpc>
              <a:spcBef>
                <a:spcPct val="0"/>
              </a:spcBef>
            </a:pPr>
            <a:r>
              <a:rPr lang="en-US" sz="1806">
                <a:solidFill>
                  <a:srgbClr val="F5F5EF"/>
                </a:solidFill>
                <a:latin typeface="Now"/>
              </a:rPr>
              <a:t>While the performance is not perfect, the models show an ability to correctly classify instances from both classes with a reasonable degree of accuracy of about 59%.</a:t>
            </a:r>
          </a:p>
        </p:txBody>
      </p:sp>
      <p:grpSp>
        <p:nvGrpSpPr>
          <p:cNvPr id="31" name="Group 31"/>
          <p:cNvGrpSpPr/>
          <p:nvPr/>
        </p:nvGrpSpPr>
        <p:grpSpPr>
          <a:xfrm>
            <a:off x="12185957" y="6175698"/>
            <a:ext cx="5327427" cy="3795770"/>
            <a:chOff x="0" y="0"/>
            <a:chExt cx="1855619" cy="1322121"/>
          </a:xfrm>
        </p:grpSpPr>
        <p:sp>
          <p:nvSpPr>
            <p:cNvPr id="32" name="Freeform 32"/>
            <p:cNvSpPr/>
            <p:nvPr/>
          </p:nvSpPr>
          <p:spPr>
            <a:xfrm>
              <a:off x="0" y="0"/>
              <a:ext cx="1855619" cy="1322121"/>
            </a:xfrm>
            <a:custGeom>
              <a:avLst/>
              <a:gdLst/>
              <a:ahLst/>
              <a:cxnLst/>
              <a:rect l="l" t="t" r="r" b="b"/>
              <a:pathLst>
                <a:path w="1855619" h="1322121">
                  <a:moveTo>
                    <a:pt x="1731159" y="1322121"/>
                  </a:moveTo>
                  <a:lnTo>
                    <a:pt x="124460" y="1322121"/>
                  </a:lnTo>
                  <a:cubicBezTo>
                    <a:pt x="55880" y="1322121"/>
                    <a:pt x="0" y="1266241"/>
                    <a:pt x="0" y="1197661"/>
                  </a:cubicBezTo>
                  <a:lnTo>
                    <a:pt x="0" y="124460"/>
                  </a:lnTo>
                  <a:cubicBezTo>
                    <a:pt x="0" y="55880"/>
                    <a:pt x="55880" y="0"/>
                    <a:pt x="124460" y="0"/>
                  </a:cubicBezTo>
                  <a:lnTo>
                    <a:pt x="1731159" y="0"/>
                  </a:lnTo>
                  <a:cubicBezTo>
                    <a:pt x="1799739" y="0"/>
                    <a:pt x="1855619" y="55880"/>
                    <a:pt x="1855619" y="124460"/>
                  </a:cubicBezTo>
                  <a:lnTo>
                    <a:pt x="1855619" y="1197661"/>
                  </a:lnTo>
                  <a:cubicBezTo>
                    <a:pt x="1855619" y="1266241"/>
                    <a:pt x="1799739" y="1322121"/>
                    <a:pt x="1731159" y="1322121"/>
                  </a:cubicBezTo>
                  <a:close/>
                </a:path>
              </a:pathLst>
            </a:custGeom>
            <a:solidFill>
              <a:srgbClr val="162942"/>
            </a:solidFill>
          </p:spPr>
        </p:sp>
      </p:grpSp>
      <p:sp>
        <p:nvSpPr>
          <p:cNvPr id="33" name="TextBox 33"/>
          <p:cNvSpPr txBox="1"/>
          <p:nvPr/>
        </p:nvSpPr>
        <p:spPr>
          <a:xfrm>
            <a:off x="12683951" y="6641054"/>
            <a:ext cx="2604358" cy="710198"/>
          </a:xfrm>
          <a:prstGeom prst="rect">
            <a:avLst/>
          </a:prstGeom>
        </p:spPr>
        <p:txBody>
          <a:bodyPr lIns="0" tIns="0" rIns="0" bIns="0" rtlCol="0" anchor="t">
            <a:spAutoFit/>
          </a:bodyPr>
          <a:lstStyle/>
          <a:p>
            <a:pPr marL="0" lvl="0" indent="0" algn="l">
              <a:lnSpc>
                <a:spcPts val="2855"/>
              </a:lnSpc>
              <a:spcBef>
                <a:spcPct val="0"/>
              </a:spcBef>
            </a:pPr>
            <a:r>
              <a:rPr lang="en-US" sz="2039">
                <a:solidFill>
                  <a:srgbClr val="F5F5EF"/>
                </a:solidFill>
                <a:latin typeface="Now Bold"/>
              </a:rPr>
              <a:t>Model 6</a:t>
            </a:r>
            <a:r>
              <a:rPr lang="en-US" sz="2039" u="none">
                <a:solidFill>
                  <a:srgbClr val="F5F5EF"/>
                </a:solidFill>
                <a:latin typeface="Now Bold"/>
              </a:rPr>
              <a:t>:</a:t>
            </a:r>
          </a:p>
          <a:p>
            <a:pPr marL="0" lvl="0" indent="0" algn="l">
              <a:lnSpc>
                <a:spcPts val="2855"/>
              </a:lnSpc>
              <a:spcBef>
                <a:spcPct val="0"/>
              </a:spcBef>
            </a:pPr>
            <a:r>
              <a:rPr lang="en-US" sz="2039" u="none">
                <a:solidFill>
                  <a:srgbClr val="F5F5EF"/>
                </a:solidFill>
                <a:latin typeface="Now Bold"/>
              </a:rPr>
              <a:t>Bayes classification</a:t>
            </a:r>
          </a:p>
        </p:txBody>
      </p:sp>
      <p:sp>
        <p:nvSpPr>
          <p:cNvPr id="34" name="TextBox 34"/>
          <p:cNvSpPr txBox="1"/>
          <p:nvPr/>
        </p:nvSpPr>
        <p:spPr>
          <a:xfrm>
            <a:off x="12643157" y="7706216"/>
            <a:ext cx="4523981" cy="2127717"/>
          </a:xfrm>
          <a:prstGeom prst="rect">
            <a:avLst/>
          </a:prstGeom>
        </p:spPr>
        <p:txBody>
          <a:bodyPr lIns="0" tIns="0" rIns="0" bIns="0" rtlCol="0" anchor="t">
            <a:spAutoFit/>
          </a:bodyPr>
          <a:lstStyle/>
          <a:p>
            <a:pPr>
              <a:lnSpc>
                <a:spcPts val="2424"/>
              </a:lnSpc>
              <a:spcBef>
                <a:spcPct val="0"/>
              </a:spcBef>
            </a:pPr>
            <a:r>
              <a:rPr lang="en-US" sz="1731">
                <a:solidFill>
                  <a:srgbClr val="F5F5EF"/>
                </a:solidFill>
                <a:latin typeface="Now"/>
              </a:rPr>
              <a:t>It achieved balanced performance with strong precision and recall for both vaccinated and non-vaccinated individuals. Comparable F1-scores, an accuracy of 73%, and consistent averages highlight its effective prediction capability.</a:t>
            </a:r>
          </a:p>
        </p:txBody>
      </p:sp>
      <p:sp>
        <p:nvSpPr>
          <p:cNvPr id="35" name="TextBox 35"/>
          <p:cNvSpPr txBox="1"/>
          <p:nvPr/>
        </p:nvSpPr>
        <p:spPr>
          <a:xfrm>
            <a:off x="1530136" y="720432"/>
            <a:ext cx="10848877" cy="723900"/>
          </a:xfrm>
          <a:prstGeom prst="rect">
            <a:avLst/>
          </a:prstGeom>
        </p:spPr>
        <p:txBody>
          <a:bodyPr lIns="0" tIns="0" rIns="0" bIns="0" rtlCol="0" anchor="t">
            <a:spAutoFit/>
          </a:bodyPr>
          <a:lstStyle/>
          <a:p>
            <a:pPr>
              <a:lnSpc>
                <a:spcPts val="5760"/>
              </a:lnSpc>
            </a:pPr>
            <a:r>
              <a:rPr lang="en-US" sz="4800">
                <a:solidFill>
                  <a:srgbClr val="FFFFFF"/>
                </a:solidFill>
                <a:latin typeface="Now Bold"/>
              </a:rPr>
              <a:t>MODELS USED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A64B8"/>
        </a:solidFill>
        <a:effectLst/>
      </p:bgPr>
    </p:bg>
    <p:spTree>
      <p:nvGrpSpPr>
        <p:cNvPr id="1" name=""/>
        <p:cNvGrpSpPr/>
        <p:nvPr/>
      </p:nvGrpSpPr>
      <p:grpSpPr>
        <a:xfrm>
          <a:off x="0" y="0"/>
          <a:ext cx="0" cy="0"/>
          <a:chOff x="0" y="0"/>
          <a:chExt cx="0" cy="0"/>
        </a:xfrm>
      </p:grpSpPr>
      <p:sp>
        <p:nvSpPr>
          <p:cNvPr id="2" name="TextBox 2"/>
          <p:cNvSpPr txBox="1"/>
          <p:nvPr/>
        </p:nvSpPr>
        <p:spPr>
          <a:xfrm>
            <a:off x="1530136" y="720432"/>
            <a:ext cx="10848877" cy="723900"/>
          </a:xfrm>
          <a:prstGeom prst="rect">
            <a:avLst/>
          </a:prstGeom>
        </p:spPr>
        <p:txBody>
          <a:bodyPr lIns="0" tIns="0" rIns="0" bIns="0" rtlCol="0" anchor="t">
            <a:spAutoFit/>
          </a:bodyPr>
          <a:lstStyle/>
          <a:p>
            <a:pPr>
              <a:lnSpc>
                <a:spcPts val="5760"/>
              </a:lnSpc>
            </a:pPr>
            <a:r>
              <a:rPr lang="en-US" sz="4800">
                <a:solidFill>
                  <a:srgbClr val="FFFFFF"/>
                </a:solidFill>
                <a:latin typeface="Now Bold"/>
              </a:rPr>
              <a:t>CONCLUSIONS</a:t>
            </a:r>
          </a:p>
        </p:txBody>
      </p:sp>
      <p:grpSp>
        <p:nvGrpSpPr>
          <p:cNvPr id="3" name="Group 3"/>
          <p:cNvGrpSpPr/>
          <p:nvPr/>
        </p:nvGrpSpPr>
        <p:grpSpPr>
          <a:xfrm>
            <a:off x="788645" y="1787851"/>
            <a:ext cx="16678524" cy="7951649"/>
            <a:chOff x="0" y="0"/>
            <a:chExt cx="6469537" cy="3084415"/>
          </a:xfrm>
        </p:grpSpPr>
        <p:sp>
          <p:nvSpPr>
            <p:cNvPr id="4" name="Freeform 4"/>
            <p:cNvSpPr/>
            <p:nvPr/>
          </p:nvSpPr>
          <p:spPr>
            <a:xfrm>
              <a:off x="0" y="0"/>
              <a:ext cx="6469538" cy="3084415"/>
            </a:xfrm>
            <a:custGeom>
              <a:avLst/>
              <a:gdLst/>
              <a:ahLst/>
              <a:cxnLst/>
              <a:rect l="l" t="t" r="r" b="b"/>
              <a:pathLst>
                <a:path w="6469538" h="3084415">
                  <a:moveTo>
                    <a:pt x="6345077" y="3084415"/>
                  </a:moveTo>
                  <a:lnTo>
                    <a:pt x="124460" y="3084415"/>
                  </a:lnTo>
                  <a:cubicBezTo>
                    <a:pt x="55880" y="3084415"/>
                    <a:pt x="0" y="3028535"/>
                    <a:pt x="0" y="2959955"/>
                  </a:cubicBezTo>
                  <a:lnTo>
                    <a:pt x="0" y="124460"/>
                  </a:lnTo>
                  <a:cubicBezTo>
                    <a:pt x="0" y="55880"/>
                    <a:pt x="55880" y="0"/>
                    <a:pt x="124460" y="0"/>
                  </a:cubicBezTo>
                  <a:lnTo>
                    <a:pt x="6345077" y="0"/>
                  </a:lnTo>
                  <a:cubicBezTo>
                    <a:pt x="6413658" y="0"/>
                    <a:pt x="6469538" y="55880"/>
                    <a:pt x="6469538" y="124460"/>
                  </a:cubicBezTo>
                  <a:lnTo>
                    <a:pt x="6469538" y="2959955"/>
                  </a:lnTo>
                  <a:cubicBezTo>
                    <a:pt x="6469538" y="3028535"/>
                    <a:pt x="6413658" y="3084415"/>
                    <a:pt x="6345077" y="3084415"/>
                  </a:cubicBezTo>
                  <a:close/>
                </a:path>
              </a:pathLst>
            </a:custGeom>
            <a:solidFill>
              <a:srgbClr val="162942"/>
            </a:solidFill>
          </p:spPr>
        </p:sp>
      </p:grpSp>
      <p:sp>
        <p:nvSpPr>
          <p:cNvPr id="5" name="TextBox 5"/>
          <p:cNvSpPr txBox="1"/>
          <p:nvPr/>
        </p:nvSpPr>
        <p:spPr>
          <a:xfrm>
            <a:off x="1267239" y="2068515"/>
            <a:ext cx="15753522" cy="7314121"/>
          </a:xfrm>
          <a:prstGeom prst="rect">
            <a:avLst/>
          </a:prstGeom>
        </p:spPr>
        <p:txBody>
          <a:bodyPr lIns="0" tIns="0" rIns="0" bIns="0" rtlCol="0" anchor="t">
            <a:spAutoFit/>
          </a:bodyPr>
          <a:lstStyle/>
          <a:p>
            <a:pPr algn="just">
              <a:lnSpc>
                <a:spcPts val="5309"/>
              </a:lnSpc>
            </a:pPr>
            <a:r>
              <a:rPr lang="en-US" sz="3792">
                <a:solidFill>
                  <a:srgbClr val="FFFFFF"/>
                </a:solidFill>
                <a:latin typeface="Now"/>
              </a:rPr>
              <a:t>The top-performing classifier is XGB classifier which prioritizes accuracy, highlights that the three most significant factors influencing the decision of individuals to receive the seasonal flu vaccine in 2009 were as follows:</a:t>
            </a:r>
          </a:p>
          <a:p>
            <a:pPr algn="just">
              <a:lnSpc>
                <a:spcPts val="5309"/>
              </a:lnSpc>
            </a:pPr>
            <a:endParaRPr lang="en-US" sz="3792">
              <a:solidFill>
                <a:srgbClr val="FFFFFF"/>
              </a:solidFill>
              <a:latin typeface="Now"/>
            </a:endParaRPr>
          </a:p>
          <a:p>
            <a:pPr marL="818796" lvl="1" indent="-409398" algn="just">
              <a:lnSpc>
                <a:spcPts val="5309"/>
              </a:lnSpc>
              <a:buFont typeface="Arial"/>
              <a:buChar char="•"/>
            </a:pPr>
            <a:r>
              <a:rPr lang="en-US" sz="3792">
                <a:solidFill>
                  <a:srgbClr val="FFFFFF"/>
                </a:solidFill>
                <a:latin typeface="Now"/>
              </a:rPr>
              <a:t> Doctor recommendations - Seasonal flu vaccine was  </a:t>
            </a:r>
          </a:p>
          <a:p>
            <a:pPr algn="just">
              <a:lnSpc>
                <a:spcPts val="5309"/>
              </a:lnSpc>
            </a:pPr>
            <a:r>
              <a:rPr lang="en-US" sz="3792">
                <a:solidFill>
                  <a:srgbClr val="FFFFFF"/>
                </a:solidFill>
                <a:latin typeface="Now"/>
              </a:rPr>
              <a:t>       recommended by doctor.</a:t>
            </a:r>
          </a:p>
          <a:p>
            <a:pPr marL="818796" lvl="1" indent="-409398" algn="just">
              <a:lnSpc>
                <a:spcPts val="5309"/>
              </a:lnSpc>
              <a:buFont typeface="Arial"/>
              <a:buChar char="•"/>
            </a:pPr>
            <a:r>
              <a:rPr lang="en-US" sz="3792">
                <a:solidFill>
                  <a:srgbClr val="FFFFFF"/>
                </a:solidFill>
                <a:latin typeface="Now"/>
              </a:rPr>
              <a:t> Perceived Risk of Contracting Flu without the Vaccine</a:t>
            </a:r>
          </a:p>
          <a:p>
            <a:pPr marL="818796" lvl="1" indent="-409398" algn="just">
              <a:lnSpc>
                <a:spcPts val="5309"/>
              </a:lnSpc>
              <a:buFont typeface="Arial"/>
              <a:buChar char="•"/>
            </a:pPr>
            <a:r>
              <a:rPr lang="en-US" sz="3792">
                <a:solidFill>
                  <a:srgbClr val="FFFFFF"/>
                </a:solidFill>
                <a:latin typeface="Now"/>
              </a:rPr>
              <a:t> Respondent's opinion about seasonal flu vaccine  </a:t>
            </a:r>
          </a:p>
          <a:p>
            <a:pPr algn="just">
              <a:lnSpc>
                <a:spcPts val="5309"/>
              </a:lnSpc>
            </a:pPr>
            <a:r>
              <a:rPr lang="en-US" sz="3792">
                <a:solidFill>
                  <a:srgbClr val="FFFFFF"/>
                </a:solidFill>
                <a:latin typeface="Now"/>
              </a:rPr>
              <a:t>        effectiveness.</a:t>
            </a:r>
          </a:p>
          <a:p>
            <a:pPr algn="just">
              <a:lnSpc>
                <a:spcPts val="5309"/>
              </a:lnSpc>
              <a:spcBef>
                <a:spcPct val="0"/>
              </a:spcBef>
            </a:pPr>
            <a:endParaRPr lang="en-US" sz="3792">
              <a:solidFill>
                <a:srgbClr val="FFFFFF"/>
              </a:solidFill>
              <a:latin typeface="Now"/>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A64B8"/>
        </a:solidFill>
        <a:effectLst/>
      </p:bgPr>
    </p:bg>
    <p:spTree>
      <p:nvGrpSpPr>
        <p:cNvPr id="1" name=""/>
        <p:cNvGrpSpPr/>
        <p:nvPr/>
      </p:nvGrpSpPr>
      <p:grpSpPr>
        <a:xfrm>
          <a:off x="0" y="0"/>
          <a:ext cx="0" cy="0"/>
          <a:chOff x="0" y="0"/>
          <a:chExt cx="0" cy="0"/>
        </a:xfrm>
      </p:grpSpPr>
      <p:grpSp>
        <p:nvGrpSpPr>
          <p:cNvPr id="2" name="Group 2"/>
          <p:cNvGrpSpPr/>
          <p:nvPr/>
        </p:nvGrpSpPr>
        <p:grpSpPr>
          <a:xfrm>
            <a:off x="12162263" y="1077620"/>
            <a:ext cx="7693546" cy="7693546"/>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sp>
        <p:nvSpPr>
          <p:cNvPr id="4" name="Freeform 4"/>
          <p:cNvSpPr/>
          <p:nvPr/>
        </p:nvSpPr>
        <p:spPr>
          <a:xfrm>
            <a:off x="577668" y="1875643"/>
            <a:ext cx="9759487" cy="7114052"/>
          </a:xfrm>
          <a:custGeom>
            <a:avLst/>
            <a:gdLst/>
            <a:ahLst/>
            <a:cxnLst/>
            <a:rect l="l" t="t" r="r" b="b"/>
            <a:pathLst>
              <a:path w="9759487" h="7114052">
                <a:moveTo>
                  <a:pt x="0" y="0"/>
                </a:moveTo>
                <a:lnTo>
                  <a:pt x="9759487" y="0"/>
                </a:lnTo>
                <a:lnTo>
                  <a:pt x="9759487" y="7114052"/>
                </a:lnTo>
                <a:lnTo>
                  <a:pt x="0" y="7114052"/>
                </a:lnTo>
                <a:lnTo>
                  <a:pt x="0" y="0"/>
                </a:lnTo>
                <a:close/>
              </a:path>
            </a:pathLst>
          </a:custGeom>
          <a:blipFill>
            <a:blip r:embed="rId2"/>
            <a:stretch>
              <a:fillRect l="-1726" r="-1726"/>
            </a:stretch>
          </a:blipFill>
        </p:spPr>
      </p:sp>
      <p:sp>
        <p:nvSpPr>
          <p:cNvPr id="5" name="TextBox 5"/>
          <p:cNvSpPr txBox="1"/>
          <p:nvPr/>
        </p:nvSpPr>
        <p:spPr>
          <a:xfrm>
            <a:off x="1530136" y="720432"/>
            <a:ext cx="10848877" cy="723900"/>
          </a:xfrm>
          <a:prstGeom prst="rect">
            <a:avLst/>
          </a:prstGeom>
        </p:spPr>
        <p:txBody>
          <a:bodyPr lIns="0" tIns="0" rIns="0" bIns="0" rtlCol="0" anchor="t">
            <a:spAutoFit/>
          </a:bodyPr>
          <a:lstStyle/>
          <a:p>
            <a:pPr>
              <a:lnSpc>
                <a:spcPts val="5760"/>
              </a:lnSpc>
            </a:pPr>
            <a:r>
              <a:rPr lang="en-US" sz="4800">
                <a:solidFill>
                  <a:srgbClr val="FFFFFF"/>
                </a:solidFill>
                <a:latin typeface="Now Bold"/>
              </a:rPr>
              <a:t>RESULTS</a:t>
            </a:r>
          </a:p>
        </p:txBody>
      </p:sp>
      <p:sp>
        <p:nvSpPr>
          <p:cNvPr id="6" name="TextBox 6"/>
          <p:cNvSpPr txBox="1"/>
          <p:nvPr/>
        </p:nvSpPr>
        <p:spPr>
          <a:xfrm>
            <a:off x="-4490189" y="8951595"/>
            <a:ext cx="4829411" cy="306705"/>
          </a:xfrm>
          <a:prstGeom prst="rect">
            <a:avLst/>
          </a:prstGeom>
        </p:spPr>
        <p:txBody>
          <a:bodyPr lIns="0" tIns="0" rIns="0" bIns="0" rtlCol="0" anchor="t">
            <a:spAutoFit/>
          </a:bodyPr>
          <a:lstStyle/>
          <a:p>
            <a:pPr algn="ctr">
              <a:lnSpc>
                <a:spcPts val="2520"/>
              </a:lnSpc>
              <a:spcBef>
                <a:spcPct val="0"/>
              </a:spcBef>
            </a:pPr>
            <a:endParaRPr/>
          </a:p>
        </p:txBody>
      </p:sp>
      <p:sp>
        <p:nvSpPr>
          <p:cNvPr id="7" name="TextBox 7"/>
          <p:cNvSpPr txBox="1"/>
          <p:nvPr/>
        </p:nvSpPr>
        <p:spPr>
          <a:xfrm>
            <a:off x="11891437" y="4207612"/>
            <a:ext cx="6003346" cy="3078220"/>
          </a:xfrm>
          <a:prstGeom prst="rect">
            <a:avLst/>
          </a:prstGeom>
        </p:spPr>
        <p:txBody>
          <a:bodyPr lIns="0" tIns="0" rIns="0" bIns="0" rtlCol="0" anchor="t">
            <a:spAutoFit/>
          </a:bodyPr>
          <a:lstStyle/>
          <a:p>
            <a:pPr algn="just">
              <a:lnSpc>
                <a:spcPts val="4109"/>
              </a:lnSpc>
              <a:spcBef>
                <a:spcPct val="0"/>
              </a:spcBef>
            </a:pPr>
            <a:r>
              <a:rPr lang="en-US" sz="2935">
                <a:solidFill>
                  <a:srgbClr val="FFFFFF"/>
                </a:solidFill>
                <a:latin typeface="Now"/>
              </a:rPr>
              <a:t>Here is a depiction of the prominent factors/features identified by the XGBoost classifier, which hold the potential to mitigate vaccine hesitancy.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A64B8"/>
        </a:solidFill>
        <a:effectLst/>
      </p:bgPr>
    </p:bg>
    <p:spTree>
      <p:nvGrpSpPr>
        <p:cNvPr id="1" name=""/>
        <p:cNvGrpSpPr/>
        <p:nvPr/>
      </p:nvGrpSpPr>
      <p:grpSpPr>
        <a:xfrm>
          <a:off x="0" y="0"/>
          <a:ext cx="0" cy="0"/>
          <a:chOff x="0" y="0"/>
          <a:chExt cx="0" cy="0"/>
        </a:xfrm>
      </p:grpSpPr>
      <p:grpSp>
        <p:nvGrpSpPr>
          <p:cNvPr id="2" name="Group 2"/>
          <p:cNvGrpSpPr/>
          <p:nvPr/>
        </p:nvGrpSpPr>
        <p:grpSpPr>
          <a:xfrm>
            <a:off x="12162263" y="1077620"/>
            <a:ext cx="7693546" cy="7693546"/>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sp>
        <p:nvSpPr>
          <p:cNvPr id="4" name="Freeform 4"/>
          <p:cNvSpPr/>
          <p:nvPr/>
        </p:nvSpPr>
        <p:spPr>
          <a:xfrm>
            <a:off x="621477" y="2417285"/>
            <a:ext cx="7364499" cy="6353881"/>
          </a:xfrm>
          <a:custGeom>
            <a:avLst/>
            <a:gdLst/>
            <a:ahLst/>
            <a:cxnLst/>
            <a:rect l="l" t="t" r="r" b="b"/>
            <a:pathLst>
              <a:path w="7364499" h="6353881">
                <a:moveTo>
                  <a:pt x="0" y="0"/>
                </a:moveTo>
                <a:lnTo>
                  <a:pt x="7364499" y="0"/>
                </a:lnTo>
                <a:lnTo>
                  <a:pt x="7364499" y="6353881"/>
                </a:lnTo>
                <a:lnTo>
                  <a:pt x="0" y="6353881"/>
                </a:lnTo>
                <a:lnTo>
                  <a:pt x="0" y="0"/>
                </a:lnTo>
                <a:close/>
              </a:path>
            </a:pathLst>
          </a:custGeom>
          <a:blipFill>
            <a:blip r:embed="rId2"/>
            <a:stretch>
              <a:fillRect/>
            </a:stretch>
          </a:blipFill>
        </p:spPr>
      </p:sp>
      <p:sp>
        <p:nvSpPr>
          <p:cNvPr id="5" name="TextBox 5"/>
          <p:cNvSpPr txBox="1"/>
          <p:nvPr/>
        </p:nvSpPr>
        <p:spPr>
          <a:xfrm>
            <a:off x="-4490189" y="8951595"/>
            <a:ext cx="4829411" cy="306705"/>
          </a:xfrm>
          <a:prstGeom prst="rect">
            <a:avLst/>
          </a:prstGeom>
        </p:spPr>
        <p:txBody>
          <a:bodyPr lIns="0" tIns="0" rIns="0" bIns="0" rtlCol="0" anchor="t">
            <a:spAutoFit/>
          </a:bodyPr>
          <a:lstStyle/>
          <a:p>
            <a:pPr algn="ctr">
              <a:lnSpc>
                <a:spcPts val="2520"/>
              </a:lnSpc>
              <a:spcBef>
                <a:spcPct val="0"/>
              </a:spcBef>
            </a:pPr>
            <a:endParaRPr/>
          </a:p>
        </p:txBody>
      </p:sp>
      <p:sp>
        <p:nvSpPr>
          <p:cNvPr id="6" name="TextBox 6"/>
          <p:cNvSpPr txBox="1"/>
          <p:nvPr/>
        </p:nvSpPr>
        <p:spPr>
          <a:xfrm>
            <a:off x="10525149" y="3919394"/>
            <a:ext cx="6271158" cy="3864349"/>
          </a:xfrm>
          <a:prstGeom prst="rect">
            <a:avLst/>
          </a:prstGeom>
        </p:spPr>
        <p:txBody>
          <a:bodyPr lIns="0" tIns="0" rIns="0" bIns="0" rtlCol="0" anchor="t">
            <a:spAutoFit/>
          </a:bodyPr>
          <a:lstStyle/>
          <a:p>
            <a:pPr algn="just">
              <a:lnSpc>
                <a:spcPts val="3829"/>
              </a:lnSpc>
              <a:spcBef>
                <a:spcPct val="0"/>
              </a:spcBef>
            </a:pPr>
            <a:r>
              <a:rPr lang="en-US" sz="2735">
                <a:solidFill>
                  <a:srgbClr val="FFFFFF"/>
                </a:solidFill>
                <a:latin typeface="Now"/>
              </a:rPr>
              <a:t>The primary influential factor in predicting vaccination behavior is receiving a recommendation for the flu vaccine from a doctor. Individuals who were advised by their physician to get vaccinated showed a significantly higher likelihood of having received the vaccine.</a:t>
            </a:r>
          </a:p>
        </p:txBody>
      </p:sp>
      <p:sp>
        <p:nvSpPr>
          <p:cNvPr id="7" name="Freeform 7"/>
          <p:cNvSpPr/>
          <p:nvPr/>
        </p:nvSpPr>
        <p:spPr>
          <a:xfrm>
            <a:off x="15405648" y="0"/>
            <a:ext cx="2781318" cy="2938319"/>
          </a:xfrm>
          <a:custGeom>
            <a:avLst/>
            <a:gdLst/>
            <a:ahLst/>
            <a:cxnLst/>
            <a:rect l="l" t="t" r="r" b="b"/>
            <a:pathLst>
              <a:path w="2781318" h="2938319">
                <a:moveTo>
                  <a:pt x="0" y="0"/>
                </a:moveTo>
                <a:lnTo>
                  <a:pt x="2781318" y="0"/>
                </a:lnTo>
                <a:lnTo>
                  <a:pt x="2781318" y="2938319"/>
                </a:lnTo>
                <a:lnTo>
                  <a:pt x="0" y="2938319"/>
                </a:lnTo>
                <a:lnTo>
                  <a:pt x="0" y="0"/>
                </a:lnTo>
                <a:close/>
              </a:path>
            </a:pathLst>
          </a:custGeom>
          <a:blipFill>
            <a:blip r:embed="rId3">
              <a:extLst>
                <a:ext uri="{96DAC541-7B7A-43D3-8B79-37D633B846F1}">
                  <asvg:svgBlip xmlns:asvg="http://schemas.microsoft.com/office/drawing/2016/SVG/main" r:embed="rId4"/>
                </a:ext>
              </a:extLst>
            </a:blip>
            <a:stretch>
              <a:fillRect b="-11689"/>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A64B8"/>
        </a:solidFill>
        <a:effectLst/>
      </p:bgPr>
    </p:bg>
    <p:spTree>
      <p:nvGrpSpPr>
        <p:cNvPr id="1" name=""/>
        <p:cNvGrpSpPr/>
        <p:nvPr/>
      </p:nvGrpSpPr>
      <p:grpSpPr>
        <a:xfrm>
          <a:off x="0" y="0"/>
          <a:ext cx="0" cy="0"/>
          <a:chOff x="0" y="0"/>
          <a:chExt cx="0" cy="0"/>
        </a:xfrm>
      </p:grpSpPr>
      <p:sp>
        <p:nvSpPr>
          <p:cNvPr id="2" name="TextBox 2"/>
          <p:cNvSpPr txBox="1"/>
          <p:nvPr/>
        </p:nvSpPr>
        <p:spPr>
          <a:xfrm>
            <a:off x="1530136" y="720432"/>
            <a:ext cx="10848877" cy="723900"/>
          </a:xfrm>
          <a:prstGeom prst="rect">
            <a:avLst/>
          </a:prstGeom>
        </p:spPr>
        <p:txBody>
          <a:bodyPr lIns="0" tIns="0" rIns="0" bIns="0" rtlCol="0" anchor="t">
            <a:spAutoFit/>
          </a:bodyPr>
          <a:lstStyle/>
          <a:p>
            <a:pPr>
              <a:lnSpc>
                <a:spcPts val="5760"/>
              </a:lnSpc>
            </a:pPr>
            <a:r>
              <a:rPr lang="en-US" sz="4800">
                <a:solidFill>
                  <a:srgbClr val="FFFFFF"/>
                </a:solidFill>
                <a:latin typeface="Now Bold"/>
              </a:rPr>
              <a:t>RECOMMENDATIONS</a:t>
            </a:r>
          </a:p>
        </p:txBody>
      </p:sp>
      <p:grpSp>
        <p:nvGrpSpPr>
          <p:cNvPr id="3" name="Group 3"/>
          <p:cNvGrpSpPr/>
          <p:nvPr/>
        </p:nvGrpSpPr>
        <p:grpSpPr>
          <a:xfrm>
            <a:off x="566227" y="1787851"/>
            <a:ext cx="17059814" cy="7951649"/>
            <a:chOff x="0" y="0"/>
            <a:chExt cx="6617438" cy="3084415"/>
          </a:xfrm>
        </p:grpSpPr>
        <p:sp>
          <p:nvSpPr>
            <p:cNvPr id="4" name="Freeform 4"/>
            <p:cNvSpPr/>
            <p:nvPr/>
          </p:nvSpPr>
          <p:spPr>
            <a:xfrm>
              <a:off x="0" y="0"/>
              <a:ext cx="6617439" cy="3084415"/>
            </a:xfrm>
            <a:custGeom>
              <a:avLst/>
              <a:gdLst/>
              <a:ahLst/>
              <a:cxnLst/>
              <a:rect l="l" t="t" r="r" b="b"/>
              <a:pathLst>
                <a:path w="6617439" h="3084415">
                  <a:moveTo>
                    <a:pt x="6492978" y="3084415"/>
                  </a:moveTo>
                  <a:lnTo>
                    <a:pt x="124460" y="3084415"/>
                  </a:lnTo>
                  <a:cubicBezTo>
                    <a:pt x="55880" y="3084415"/>
                    <a:pt x="0" y="3028535"/>
                    <a:pt x="0" y="2959955"/>
                  </a:cubicBezTo>
                  <a:lnTo>
                    <a:pt x="0" y="124460"/>
                  </a:lnTo>
                  <a:cubicBezTo>
                    <a:pt x="0" y="55880"/>
                    <a:pt x="55880" y="0"/>
                    <a:pt x="124460" y="0"/>
                  </a:cubicBezTo>
                  <a:lnTo>
                    <a:pt x="6492978" y="0"/>
                  </a:lnTo>
                  <a:cubicBezTo>
                    <a:pt x="6561558" y="0"/>
                    <a:pt x="6617439" y="55880"/>
                    <a:pt x="6617439" y="124460"/>
                  </a:cubicBezTo>
                  <a:lnTo>
                    <a:pt x="6617439" y="2959955"/>
                  </a:lnTo>
                  <a:cubicBezTo>
                    <a:pt x="6617439" y="3028535"/>
                    <a:pt x="6561558" y="3084415"/>
                    <a:pt x="6492978" y="3084415"/>
                  </a:cubicBezTo>
                  <a:close/>
                </a:path>
              </a:pathLst>
            </a:custGeom>
            <a:solidFill>
              <a:srgbClr val="162942"/>
            </a:solidFill>
          </p:spPr>
        </p:sp>
      </p:grpSp>
      <p:sp>
        <p:nvSpPr>
          <p:cNvPr id="5" name="TextBox 5"/>
          <p:cNvSpPr txBox="1"/>
          <p:nvPr/>
        </p:nvSpPr>
        <p:spPr>
          <a:xfrm>
            <a:off x="1028700" y="1941709"/>
            <a:ext cx="16230600" cy="7605833"/>
          </a:xfrm>
          <a:prstGeom prst="rect">
            <a:avLst/>
          </a:prstGeom>
        </p:spPr>
        <p:txBody>
          <a:bodyPr lIns="0" tIns="0" rIns="0" bIns="0" rtlCol="0" anchor="t">
            <a:spAutoFit/>
          </a:bodyPr>
          <a:lstStyle/>
          <a:p>
            <a:pPr algn="just">
              <a:lnSpc>
                <a:spcPts val="2880"/>
              </a:lnSpc>
            </a:pPr>
            <a:r>
              <a:rPr lang="en-US" sz="2057">
                <a:solidFill>
                  <a:srgbClr val="FFFFFF"/>
                </a:solidFill>
                <a:latin typeface="Now"/>
              </a:rPr>
              <a:t>To enhance the uptake of seasonal flu vaccination, the following strategies could be considered by the government:</a:t>
            </a:r>
          </a:p>
          <a:p>
            <a:pPr algn="just">
              <a:lnSpc>
                <a:spcPts val="2880"/>
              </a:lnSpc>
            </a:pPr>
            <a:endParaRPr lang="en-US" sz="2057">
              <a:solidFill>
                <a:srgbClr val="FFFFFF"/>
              </a:solidFill>
              <a:latin typeface="Now"/>
            </a:endParaRPr>
          </a:p>
          <a:p>
            <a:pPr marL="444272" lvl="1" indent="-222136" algn="just">
              <a:lnSpc>
                <a:spcPts val="2880"/>
              </a:lnSpc>
              <a:buFont typeface="Arial"/>
              <a:buChar char="•"/>
            </a:pPr>
            <a:r>
              <a:rPr lang="en-US" sz="2057">
                <a:solidFill>
                  <a:srgbClr val="FFFFFF"/>
                </a:solidFill>
                <a:latin typeface="Now"/>
              </a:rPr>
              <a:t>Enhance Public Awareness Regarding Vaccine Effectiveness: Efforts should focus on increasing public knowledge about   the vaccine's effectiveness in safeguarding against the flu. These awareness initiatives could be executed at the community or national level. Disseminating credible evidence through channels like television or online advertisements can facilitate informed decision-making. </a:t>
            </a:r>
          </a:p>
          <a:p>
            <a:pPr algn="just">
              <a:lnSpc>
                <a:spcPts val="2880"/>
              </a:lnSpc>
            </a:pPr>
            <a:endParaRPr lang="en-US" sz="2057">
              <a:solidFill>
                <a:srgbClr val="FFFFFF"/>
              </a:solidFill>
              <a:latin typeface="Now"/>
            </a:endParaRPr>
          </a:p>
          <a:p>
            <a:pPr marL="444272" lvl="1" indent="-222136" algn="just">
              <a:lnSpc>
                <a:spcPts val="2880"/>
              </a:lnSpc>
              <a:buFont typeface="Arial"/>
              <a:buChar char="•"/>
            </a:pPr>
            <a:r>
              <a:rPr lang="en-US" sz="2057">
                <a:solidFill>
                  <a:srgbClr val="FFFFFF"/>
                </a:solidFill>
                <a:latin typeface="Now"/>
              </a:rPr>
              <a:t>Encourage Regular Physician Recommendations: To bolster herd immunity, it is advisable for healthcare providers to consistently advise their patients to undergo seasonal flu vaccination annually. This personalized approach may yield better results compared to generalized vaccine promotion through alternative means. Nonetheless, comprehensive campaigns remain vital for reaching individuals who may not have routine access to healthcare services.</a:t>
            </a:r>
          </a:p>
          <a:p>
            <a:pPr algn="just">
              <a:lnSpc>
                <a:spcPts val="2880"/>
              </a:lnSpc>
            </a:pPr>
            <a:endParaRPr lang="en-US" sz="2057">
              <a:solidFill>
                <a:srgbClr val="FFFFFF"/>
              </a:solidFill>
              <a:latin typeface="Now"/>
            </a:endParaRPr>
          </a:p>
          <a:p>
            <a:pPr marL="444272" lvl="1" indent="-222136" algn="just">
              <a:lnSpc>
                <a:spcPts val="2880"/>
              </a:lnSpc>
              <a:buFont typeface="Arial"/>
              <a:buChar char="•"/>
            </a:pPr>
            <a:r>
              <a:rPr lang="en-US" sz="2057">
                <a:solidFill>
                  <a:srgbClr val="FFFFFF"/>
                </a:solidFill>
                <a:latin typeface="Now"/>
              </a:rPr>
              <a:t>To elevate the overall vaccination rate against seasonal flu, initiatives should prioritize encouraging, educating, and ensuring healthcare access for the following demographics:</a:t>
            </a:r>
          </a:p>
          <a:p>
            <a:pPr algn="just">
              <a:lnSpc>
                <a:spcPts val="2880"/>
              </a:lnSpc>
            </a:pPr>
            <a:endParaRPr lang="en-US" sz="2057">
              <a:solidFill>
                <a:srgbClr val="FFFFFF"/>
              </a:solidFill>
              <a:latin typeface="Now"/>
            </a:endParaRPr>
          </a:p>
          <a:p>
            <a:pPr algn="just">
              <a:lnSpc>
                <a:spcPts val="2880"/>
              </a:lnSpc>
            </a:pPr>
            <a:r>
              <a:rPr lang="en-US" sz="2057">
                <a:solidFill>
                  <a:srgbClr val="FFFFFF"/>
                </a:solidFill>
                <a:latin typeface="Now"/>
              </a:rPr>
              <a:t>      -Individuals aged 18 to 34</a:t>
            </a:r>
          </a:p>
          <a:p>
            <a:pPr algn="just">
              <a:lnSpc>
                <a:spcPts val="3020"/>
              </a:lnSpc>
            </a:pPr>
            <a:r>
              <a:rPr lang="en-US" sz="2157">
                <a:solidFill>
                  <a:srgbClr val="FFFFFF"/>
                </a:solidFill>
                <a:latin typeface="Now"/>
              </a:rPr>
              <a:t>      - Uninsured individuals</a:t>
            </a:r>
          </a:p>
          <a:p>
            <a:pPr algn="just">
              <a:lnSpc>
                <a:spcPts val="2880"/>
              </a:lnSpc>
            </a:pPr>
            <a:r>
              <a:rPr lang="en-US" sz="2057">
                <a:solidFill>
                  <a:srgbClr val="FFFFFF"/>
                </a:solidFill>
                <a:latin typeface="Now"/>
              </a:rPr>
              <a:t>      - Renters</a:t>
            </a:r>
          </a:p>
          <a:p>
            <a:pPr algn="just">
              <a:lnSpc>
                <a:spcPts val="2880"/>
              </a:lnSpc>
            </a:pPr>
            <a:r>
              <a:rPr lang="en-US" sz="2057">
                <a:solidFill>
                  <a:srgbClr val="FFFFFF"/>
                </a:solidFill>
                <a:latin typeface="Now"/>
              </a:rPr>
              <a:t>      - Communities of color</a:t>
            </a:r>
          </a:p>
          <a:p>
            <a:pPr algn="just">
              <a:lnSpc>
                <a:spcPts val="2880"/>
              </a:lnSpc>
            </a:pPr>
            <a:r>
              <a:rPr lang="en-US" sz="2057">
                <a:solidFill>
                  <a:srgbClr val="FFFFFF"/>
                </a:solidFill>
                <a:latin typeface="Now"/>
              </a:rPr>
              <a:t>      - Those with income below the poverty threshold</a:t>
            </a:r>
          </a:p>
          <a:p>
            <a:pPr algn="just">
              <a:lnSpc>
                <a:spcPts val="2880"/>
              </a:lnSpc>
              <a:spcBef>
                <a:spcPct val="0"/>
              </a:spcBef>
            </a:pPr>
            <a:r>
              <a:rPr lang="en-US" sz="2057">
                <a:solidFill>
                  <a:srgbClr val="FFFFFF"/>
                </a:solidFill>
                <a:latin typeface="Now"/>
              </a:rPr>
              <a:t>      - Individuals without a high school diploma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A64B8"/>
        </a:solidFill>
        <a:effectLst/>
      </p:bgPr>
    </p:bg>
    <p:spTree>
      <p:nvGrpSpPr>
        <p:cNvPr id="1" name=""/>
        <p:cNvGrpSpPr/>
        <p:nvPr/>
      </p:nvGrpSpPr>
      <p:grpSpPr>
        <a:xfrm>
          <a:off x="0" y="0"/>
          <a:ext cx="0" cy="0"/>
          <a:chOff x="0" y="0"/>
          <a:chExt cx="0" cy="0"/>
        </a:xfrm>
      </p:grpSpPr>
      <p:grpSp>
        <p:nvGrpSpPr>
          <p:cNvPr id="2" name="Group 2"/>
          <p:cNvGrpSpPr/>
          <p:nvPr/>
        </p:nvGrpSpPr>
        <p:grpSpPr>
          <a:xfrm>
            <a:off x="12056743" y="3389889"/>
            <a:ext cx="8791180" cy="8791180"/>
            <a:chOff x="0" y="0"/>
            <a:chExt cx="11721574" cy="11721574"/>
          </a:xfrm>
        </p:grpSpPr>
        <p:grpSp>
          <p:nvGrpSpPr>
            <p:cNvPr id="3" name="Group 3"/>
            <p:cNvGrpSpPr/>
            <p:nvPr/>
          </p:nvGrpSpPr>
          <p:grpSpPr>
            <a:xfrm>
              <a:off x="0" y="0"/>
              <a:ext cx="11721574" cy="11721574"/>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nvGrpSpPr>
            <p:cNvPr id="5" name="Group 5"/>
            <p:cNvGrpSpPr/>
            <p:nvPr/>
          </p:nvGrpSpPr>
          <p:grpSpPr>
            <a:xfrm>
              <a:off x="1074112" y="1074112"/>
              <a:ext cx="9573349" cy="9573349"/>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grpSp>
        <p:nvGrpSpPr>
          <p:cNvPr id="7" name="Group 7"/>
          <p:cNvGrpSpPr/>
          <p:nvPr/>
        </p:nvGrpSpPr>
        <p:grpSpPr>
          <a:xfrm>
            <a:off x="1658129" y="2393114"/>
            <a:ext cx="7992330" cy="5500773"/>
            <a:chOff x="0" y="0"/>
            <a:chExt cx="10656440" cy="7334364"/>
          </a:xfrm>
        </p:grpSpPr>
        <p:grpSp>
          <p:nvGrpSpPr>
            <p:cNvPr id="8" name="Group 8"/>
            <p:cNvGrpSpPr/>
            <p:nvPr/>
          </p:nvGrpSpPr>
          <p:grpSpPr>
            <a:xfrm>
              <a:off x="0" y="0"/>
              <a:ext cx="10656440" cy="7334364"/>
              <a:chOff x="0" y="0"/>
              <a:chExt cx="2703578" cy="1860755"/>
            </a:xfrm>
          </p:grpSpPr>
          <p:sp>
            <p:nvSpPr>
              <p:cNvPr id="9" name="Freeform 9"/>
              <p:cNvSpPr/>
              <p:nvPr/>
            </p:nvSpPr>
            <p:spPr>
              <a:xfrm>
                <a:off x="0" y="0"/>
                <a:ext cx="2703578" cy="1860755"/>
              </a:xfrm>
              <a:custGeom>
                <a:avLst/>
                <a:gdLst/>
                <a:ahLst/>
                <a:cxnLst/>
                <a:rect l="l" t="t" r="r" b="b"/>
                <a:pathLst>
                  <a:path w="2703578" h="1860755">
                    <a:moveTo>
                      <a:pt x="2579118" y="1860755"/>
                    </a:moveTo>
                    <a:lnTo>
                      <a:pt x="124460" y="1860755"/>
                    </a:lnTo>
                    <a:cubicBezTo>
                      <a:pt x="55880" y="1860755"/>
                      <a:pt x="0" y="1804875"/>
                      <a:pt x="0" y="1736295"/>
                    </a:cubicBezTo>
                    <a:lnTo>
                      <a:pt x="0" y="124460"/>
                    </a:lnTo>
                    <a:cubicBezTo>
                      <a:pt x="0" y="55880"/>
                      <a:pt x="55880" y="0"/>
                      <a:pt x="124460" y="0"/>
                    </a:cubicBezTo>
                    <a:lnTo>
                      <a:pt x="2579118" y="0"/>
                    </a:lnTo>
                    <a:cubicBezTo>
                      <a:pt x="2647698" y="0"/>
                      <a:pt x="2703578" y="55880"/>
                      <a:pt x="2703578" y="124460"/>
                    </a:cubicBezTo>
                    <a:lnTo>
                      <a:pt x="2703578" y="1736295"/>
                    </a:lnTo>
                    <a:cubicBezTo>
                      <a:pt x="2703578" y="1804875"/>
                      <a:pt x="2647698" y="1860755"/>
                      <a:pt x="2579118" y="1860755"/>
                    </a:cubicBezTo>
                    <a:close/>
                  </a:path>
                </a:pathLst>
              </a:custGeom>
              <a:solidFill>
                <a:srgbClr val="09427D"/>
              </a:solidFill>
            </p:spPr>
          </p:sp>
        </p:grpSp>
        <p:sp>
          <p:nvSpPr>
            <p:cNvPr id="10" name="TextBox 10"/>
            <p:cNvSpPr txBox="1"/>
            <p:nvPr/>
          </p:nvSpPr>
          <p:spPr>
            <a:xfrm>
              <a:off x="1092479" y="2005435"/>
              <a:ext cx="7842864" cy="2401838"/>
            </a:xfrm>
            <a:prstGeom prst="rect">
              <a:avLst/>
            </a:prstGeom>
          </p:spPr>
          <p:txBody>
            <a:bodyPr lIns="0" tIns="0" rIns="0" bIns="0" rtlCol="0" anchor="t">
              <a:spAutoFit/>
            </a:bodyPr>
            <a:lstStyle/>
            <a:p>
              <a:pPr algn="ctr">
                <a:lnSpc>
                  <a:spcPts val="7040"/>
                </a:lnSpc>
              </a:pPr>
              <a:r>
                <a:rPr lang="en-US" sz="6400">
                  <a:solidFill>
                    <a:srgbClr val="F5F5EF"/>
                  </a:solidFill>
                  <a:latin typeface="Now Bold"/>
                </a:rPr>
                <a:t>Questions or comments?</a:t>
              </a:r>
            </a:p>
          </p:txBody>
        </p:sp>
        <p:sp>
          <p:nvSpPr>
            <p:cNvPr id="11" name="TextBox 11"/>
            <p:cNvSpPr txBox="1"/>
            <p:nvPr/>
          </p:nvSpPr>
          <p:spPr>
            <a:xfrm>
              <a:off x="1092479" y="4570598"/>
              <a:ext cx="7842864" cy="694902"/>
            </a:xfrm>
            <a:prstGeom prst="rect">
              <a:avLst/>
            </a:prstGeom>
          </p:spPr>
          <p:txBody>
            <a:bodyPr lIns="0" tIns="0" rIns="0" bIns="0" rtlCol="0" anchor="t">
              <a:spAutoFit/>
            </a:bodyPr>
            <a:lstStyle/>
            <a:p>
              <a:pPr algn="ctr">
                <a:lnSpc>
                  <a:spcPts val="4480"/>
                </a:lnSpc>
                <a:spcBef>
                  <a:spcPct val="0"/>
                </a:spcBef>
              </a:pPr>
              <a:r>
                <a:rPr lang="en-US" sz="3200">
                  <a:solidFill>
                    <a:srgbClr val="FFFFFF"/>
                  </a:solidFill>
                  <a:latin typeface="Now Bold"/>
                </a:rPr>
                <a:t>Get in touch!</a:t>
              </a:r>
            </a:p>
          </p:txBody>
        </p:sp>
      </p:grpSp>
      <p:grpSp>
        <p:nvGrpSpPr>
          <p:cNvPr id="12" name="Group 12"/>
          <p:cNvGrpSpPr/>
          <p:nvPr/>
        </p:nvGrpSpPr>
        <p:grpSpPr>
          <a:xfrm>
            <a:off x="9321575" y="2230081"/>
            <a:ext cx="5866865" cy="1433092"/>
            <a:chOff x="0" y="0"/>
            <a:chExt cx="2703578" cy="660400"/>
          </a:xfrm>
        </p:grpSpPr>
        <p:sp>
          <p:nvSpPr>
            <p:cNvPr id="13" name="Freeform 13"/>
            <p:cNvSpPr/>
            <p:nvPr/>
          </p:nvSpPr>
          <p:spPr>
            <a:xfrm>
              <a:off x="0" y="0"/>
              <a:ext cx="2703578" cy="660400"/>
            </a:xfrm>
            <a:custGeom>
              <a:avLst/>
              <a:gdLst/>
              <a:ahLst/>
              <a:cxnLst/>
              <a:rect l="l" t="t" r="r" b="b"/>
              <a:pathLst>
                <a:path w="2703578" h="660400">
                  <a:moveTo>
                    <a:pt x="2579118" y="660400"/>
                  </a:moveTo>
                  <a:lnTo>
                    <a:pt x="124460" y="660400"/>
                  </a:lnTo>
                  <a:cubicBezTo>
                    <a:pt x="55880" y="660400"/>
                    <a:pt x="0" y="604520"/>
                    <a:pt x="0" y="535940"/>
                  </a:cubicBezTo>
                  <a:lnTo>
                    <a:pt x="0" y="124460"/>
                  </a:lnTo>
                  <a:cubicBezTo>
                    <a:pt x="0" y="55880"/>
                    <a:pt x="55880" y="0"/>
                    <a:pt x="124460" y="0"/>
                  </a:cubicBezTo>
                  <a:lnTo>
                    <a:pt x="2579118" y="0"/>
                  </a:lnTo>
                  <a:cubicBezTo>
                    <a:pt x="2647698" y="0"/>
                    <a:pt x="2703578" y="55880"/>
                    <a:pt x="2703578" y="124460"/>
                  </a:cubicBezTo>
                  <a:lnTo>
                    <a:pt x="2703578" y="535940"/>
                  </a:lnTo>
                  <a:cubicBezTo>
                    <a:pt x="2703578" y="604520"/>
                    <a:pt x="2647698" y="660400"/>
                    <a:pt x="2579118" y="660400"/>
                  </a:cubicBezTo>
                  <a:close/>
                </a:path>
              </a:pathLst>
            </a:custGeom>
            <a:solidFill>
              <a:srgbClr val="F5F5EF"/>
            </a:solidFill>
          </p:spPr>
        </p:sp>
      </p:grpSp>
      <p:grpSp>
        <p:nvGrpSpPr>
          <p:cNvPr id="14" name="Group 14"/>
          <p:cNvGrpSpPr/>
          <p:nvPr/>
        </p:nvGrpSpPr>
        <p:grpSpPr>
          <a:xfrm>
            <a:off x="9321575" y="3901298"/>
            <a:ext cx="5866865" cy="1433092"/>
            <a:chOff x="0" y="0"/>
            <a:chExt cx="2703578" cy="660400"/>
          </a:xfrm>
        </p:grpSpPr>
        <p:sp>
          <p:nvSpPr>
            <p:cNvPr id="15" name="Freeform 15"/>
            <p:cNvSpPr/>
            <p:nvPr/>
          </p:nvSpPr>
          <p:spPr>
            <a:xfrm>
              <a:off x="0" y="0"/>
              <a:ext cx="2703578" cy="660400"/>
            </a:xfrm>
            <a:custGeom>
              <a:avLst/>
              <a:gdLst/>
              <a:ahLst/>
              <a:cxnLst/>
              <a:rect l="l" t="t" r="r" b="b"/>
              <a:pathLst>
                <a:path w="2703578" h="660400">
                  <a:moveTo>
                    <a:pt x="2579118" y="660400"/>
                  </a:moveTo>
                  <a:lnTo>
                    <a:pt x="124460" y="660400"/>
                  </a:lnTo>
                  <a:cubicBezTo>
                    <a:pt x="55880" y="660400"/>
                    <a:pt x="0" y="604520"/>
                    <a:pt x="0" y="535940"/>
                  </a:cubicBezTo>
                  <a:lnTo>
                    <a:pt x="0" y="124460"/>
                  </a:lnTo>
                  <a:cubicBezTo>
                    <a:pt x="0" y="55880"/>
                    <a:pt x="55880" y="0"/>
                    <a:pt x="124460" y="0"/>
                  </a:cubicBezTo>
                  <a:lnTo>
                    <a:pt x="2579118" y="0"/>
                  </a:lnTo>
                  <a:cubicBezTo>
                    <a:pt x="2647698" y="0"/>
                    <a:pt x="2703578" y="55880"/>
                    <a:pt x="2703578" y="124460"/>
                  </a:cubicBezTo>
                  <a:lnTo>
                    <a:pt x="2703578" y="535940"/>
                  </a:lnTo>
                  <a:cubicBezTo>
                    <a:pt x="2703578" y="604520"/>
                    <a:pt x="2647698" y="660400"/>
                    <a:pt x="2579118" y="660400"/>
                  </a:cubicBezTo>
                  <a:close/>
                </a:path>
              </a:pathLst>
            </a:custGeom>
            <a:solidFill>
              <a:srgbClr val="F5F5EF"/>
            </a:solidFill>
          </p:spPr>
        </p:sp>
      </p:grpSp>
      <p:grpSp>
        <p:nvGrpSpPr>
          <p:cNvPr id="16" name="Group 16"/>
          <p:cNvGrpSpPr/>
          <p:nvPr/>
        </p:nvGrpSpPr>
        <p:grpSpPr>
          <a:xfrm>
            <a:off x="9321575" y="5572516"/>
            <a:ext cx="5866865" cy="1433092"/>
            <a:chOff x="0" y="0"/>
            <a:chExt cx="2703578" cy="660400"/>
          </a:xfrm>
        </p:grpSpPr>
        <p:sp>
          <p:nvSpPr>
            <p:cNvPr id="17" name="Freeform 17"/>
            <p:cNvSpPr/>
            <p:nvPr/>
          </p:nvSpPr>
          <p:spPr>
            <a:xfrm>
              <a:off x="0" y="0"/>
              <a:ext cx="2703578" cy="660400"/>
            </a:xfrm>
            <a:custGeom>
              <a:avLst/>
              <a:gdLst/>
              <a:ahLst/>
              <a:cxnLst/>
              <a:rect l="l" t="t" r="r" b="b"/>
              <a:pathLst>
                <a:path w="2703578" h="660400">
                  <a:moveTo>
                    <a:pt x="2579118" y="660400"/>
                  </a:moveTo>
                  <a:lnTo>
                    <a:pt x="124460" y="660400"/>
                  </a:lnTo>
                  <a:cubicBezTo>
                    <a:pt x="55880" y="660400"/>
                    <a:pt x="0" y="604520"/>
                    <a:pt x="0" y="535940"/>
                  </a:cubicBezTo>
                  <a:lnTo>
                    <a:pt x="0" y="124460"/>
                  </a:lnTo>
                  <a:cubicBezTo>
                    <a:pt x="0" y="55880"/>
                    <a:pt x="55880" y="0"/>
                    <a:pt x="124460" y="0"/>
                  </a:cubicBezTo>
                  <a:lnTo>
                    <a:pt x="2579118" y="0"/>
                  </a:lnTo>
                  <a:cubicBezTo>
                    <a:pt x="2647698" y="0"/>
                    <a:pt x="2703578" y="55880"/>
                    <a:pt x="2703578" y="124460"/>
                  </a:cubicBezTo>
                  <a:lnTo>
                    <a:pt x="2703578" y="535940"/>
                  </a:lnTo>
                  <a:cubicBezTo>
                    <a:pt x="2703578" y="604520"/>
                    <a:pt x="2647698" y="660400"/>
                    <a:pt x="2579118" y="660400"/>
                  </a:cubicBezTo>
                  <a:close/>
                </a:path>
              </a:pathLst>
            </a:custGeom>
            <a:solidFill>
              <a:srgbClr val="F5F5EF"/>
            </a:solidFill>
          </p:spPr>
        </p:sp>
      </p:grpSp>
      <p:sp>
        <p:nvSpPr>
          <p:cNvPr id="18" name="Freeform 18"/>
          <p:cNvSpPr/>
          <p:nvPr/>
        </p:nvSpPr>
        <p:spPr>
          <a:xfrm>
            <a:off x="14832653" y="4708794"/>
            <a:ext cx="3981541" cy="5918507"/>
          </a:xfrm>
          <a:custGeom>
            <a:avLst/>
            <a:gdLst/>
            <a:ahLst/>
            <a:cxnLst/>
            <a:rect l="l" t="t" r="r" b="b"/>
            <a:pathLst>
              <a:path w="3981541" h="5918507">
                <a:moveTo>
                  <a:pt x="0" y="0"/>
                </a:moveTo>
                <a:lnTo>
                  <a:pt x="3981541" y="0"/>
                </a:lnTo>
                <a:lnTo>
                  <a:pt x="3981541" y="5918508"/>
                </a:lnTo>
                <a:lnTo>
                  <a:pt x="0" y="59185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9" name="Group 19"/>
          <p:cNvGrpSpPr/>
          <p:nvPr/>
        </p:nvGrpSpPr>
        <p:grpSpPr>
          <a:xfrm>
            <a:off x="9321575" y="7243733"/>
            <a:ext cx="5866865" cy="1433092"/>
            <a:chOff x="0" y="0"/>
            <a:chExt cx="2703578" cy="660400"/>
          </a:xfrm>
        </p:grpSpPr>
        <p:sp>
          <p:nvSpPr>
            <p:cNvPr id="20" name="Freeform 20"/>
            <p:cNvSpPr/>
            <p:nvPr/>
          </p:nvSpPr>
          <p:spPr>
            <a:xfrm>
              <a:off x="0" y="0"/>
              <a:ext cx="2703578" cy="660400"/>
            </a:xfrm>
            <a:custGeom>
              <a:avLst/>
              <a:gdLst/>
              <a:ahLst/>
              <a:cxnLst/>
              <a:rect l="l" t="t" r="r" b="b"/>
              <a:pathLst>
                <a:path w="2703578" h="660400">
                  <a:moveTo>
                    <a:pt x="2579118" y="660400"/>
                  </a:moveTo>
                  <a:lnTo>
                    <a:pt x="124460" y="660400"/>
                  </a:lnTo>
                  <a:cubicBezTo>
                    <a:pt x="55880" y="660400"/>
                    <a:pt x="0" y="604520"/>
                    <a:pt x="0" y="535940"/>
                  </a:cubicBezTo>
                  <a:lnTo>
                    <a:pt x="0" y="124460"/>
                  </a:lnTo>
                  <a:cubicBezTo>
                    <a:pt x="0" y="55880"/>
                    <a:pt x="55880" y="0"/>
                    <a:pt x="124460" y="0"/>
                  </a:cubicBezTo>
                  <a:lnTo>
                    <a:pt x="2579118" y="0"/>
                  </a:lnTo>
                  <a:cubicBezTo>
                    <a:pt x="2647698" y="0"/>
                    <a:pt x="2703578" y="55880"/>
                    <a:pt x="2703578" y="124460"/>
                  </a:cubicBezTo>
                  <a:lnTo>
                    <a:pt x="2703578" y="535940"/>
                  </a:lnTo>
                  <a:cubicBezTo>
                    <a:pt x="2703578" y="604520"/>
                    <a:pt x="2647698" y="660400"/>
                    <a:pt x="2579118" y="660400"/>
                  </a:cubicBezTo>
                  <a:close/>
                </a:path>
              </a:pathLst>
            </a:custGeom>
            <a:solidFill>
              <a:srgbClr val="F5F5EF"/>
            </a:solidFill>
          </p:spPr>
        </p:sp>
      </p:grpSp>
      <p:grpSp>
        <p:nvGrpSpPr>
          <p:cNvPr id="21" name="Group 21"/>
          <p:cNvGrpSpPr/>
          <p:nvPr/>
        </p:nvGrpSpPr>
        <p:grpSpPr>
          <a:xfrm>
            <a:off x="9321575" y="559604"/>
            <a:ext cx="5866865" cy="1433092"/>
            <a:chOff x="0" y="0"/>
            <a:chExt cx="2703578" cy="660400"/>
          </a:xfrm>
        </p:grpSpPr>
        <p:sp>
          <p:nvSpPr>
            <p:cNvPr id="22" name="Freeform 22"/>
            <p:cNvSpPr/>
            <p:nvPr/>
          </p:nvSpPr>
          <p:spPr>
            <a:xfrm>
              <a:off x="0" y="0"/>
              <a:ext cx="2703578" cy="660400"/>
            </a:xfrm>
            <a:custGeom>
              <a:avLst/>
              <a:gdLst/>
              <a:ahLst/>
              <a:cxnLst/>
              <a:rect l="l" t="t" r="r" b="b"/>
              <a:pathLst>
                <a:path w="2703578" h="660400">
                  <a:moveTo>
                    <a:pt x="2579118" y="660400"/>
                  </a:moveTo>
                  <a:lnTo>
                    <a:pt x="124460" y="660400"/>
                  </a:lnTo>
                  <a:cubicBezTo>
                    <a:pt x="55880" y="660400"/>
                    <a:pt x="0" y="604520"/>
                    <a:pt x="0" y="535940"/>
                  </a:cubicBezTo>
                  <a:lnTo>
                    <a:pt x="0" y="124460"/>
                  </a:lnTo>
                  <a:cubicBezTo>
                    <a:pt x="0" y="55880"/>
                    <a:pt x="55880" y="0"/>
                    <a:pt x="124460" y="0"/>
                  </a:cubicBezTo>
                  <a:lnTo>
                    <a:pt x="2579118" y="0"/>
                  </a:lnTo>
                  <a:cubicBezTo>
                    <a:pt x="2647698" y="0"/>
                    <a:pt x="2703578" y="55880"/>
                    <a:pt x="2703578" y="124460"/>
                  </a:cubicBezTo>
                  <a:lnTo>
                    <a:pt x="2703578" y="535940"/>
                  </a:lnTo>
                  <a:cubicBezTo>
                    <a:pt x="2703578" y="604520"/>
                    <a:pt x="2647698" y="660400"/>
                    <a:pt x="2579118" y="660400"/>
                  </a:cubicBezTo>
                  <a:close/>
                </a:path>
              </a:pathLst>
            </a:custGeom>
            <a:solidFill>
              <a:srgbClr val="F5F5EF"/>
            </a:solidFill>
          </p:spPr>
        </p:sp>
      </p:grpSp>
      <p:sp>
        <p:nvSpPr>
          <p:cNvPr id="23" name="TextBox 23"/>
          <p:cNvSpPr txBox="1"/>
          <p:nvPr/>
        </p:nvSpPr>
        <p:spPr>
          <a:xfrm>
            <a:off x="10138994" y="1109072"/>
            <a:ext cx="3372842" cy="448311"/>
          </a:xfrm>
          <a:prstGeom prst="rect">
            <a:avLst/>
          </a:prstGeom>
        </p:spPr>
        <p:txBody>
          <a:bodyPr lIns="0" tIns="0" rIns="0" bIns="0" rtlCol="0" anchor="t">
            <a:spAutoFit/>
          </a:bodyPr>
          <a:lstStyle/>
          <a:p>
            <a:pPr>
              <a:lnSpc>
                <a:spcPts val="3639"/>
              </a:lnSpc>
              <a:spcBef>
                <a:spcPct val="0"/>
              </a:spcBef>
            </a:pPr>
            <a:r>
              <a:rPr lang="en-US" sz="2599">
                <a:solidFill>
                  <a:srgbClr val="162942"/>
                </a:solidFill>
                <a:latin typeface="Now"/>
              </a:rPr>
              <a:t>Jacinta Mukii</a:t>
            </a:r>
          </a:p>
        </p:txBody>
      </p:sp>
      <p:sp>
        <p:nvSpPr>
          <p:cNvPr id="24" name="TextBox 24"/>
          <p:cNvSpPr txBox="1"/>
          <p:nvPr/>
        </p:nvSpPr>
        <p:spPr>
          <a:xfrm>
            <a:off x="10138994" y="2732029"/>
            <a:ext cx="3372842" cy="448311"/>
          </a:xfrm>
          <a:prstGeom prst="rect">
            <a:avLst/>
          </a:prstGeom>
        </p:spPr>
        <p:txBody>
          <a:bodyPr lIns="0" tIns="0" rIns="0" bIns="0" rtlCol="0" anchor="t">
            <a:spAutoFit/>
          </a:bodyPr>
          <a:lstStyle/>
          <a:p>
            <a:pPr>
              <a:lnSpc>
                <a:spcPts val="3639"/>
              </a:lnSpc>
              <a:spcBef>
                <a:spcPct val="0"/>
              </a:spcBef>
            </a:pPr>
            <a:r>
              <a:rPr lang="en-US" sz="2599">
                <a:solidFill>
                  <a:srgbClr val="162942"/>
                </a:solidFill>
                <a:latin typeface="Now"/>
              </a:rPr>
              <a:t>Berit Heddy</a:t>
            </a:r>
          </a:p>
        </p:txBody>
      </p:sp>
      <p:sp>
        <p:nvSpPr>
          <p:cNvPr id="25" name="TextBox 25"/>
          <p:cNvSpPr txBox="1"/>
          <p:nvPr/>
        </p:nvSpPr>
        <p:spPr>
          <a:xfrm>
            <a:off x="10138994" y="4456064"/>
            <a:ext cx="3372842" cy="448311"/>
          </a:xfrm>
          <a:prstGeom prst="rect">
            <a:avLst/>
          </a:prstGeom>
        </p:spPr>
        <p:txBody>
          <a:bodyPr lIns="0" tIns="0" rIns="0" bIns="0" rtlCol="0" anchor="t">
            <a:spAutoFit/>
          </a:bodyPr>
          <a:lstStyle/>
          <a:p>
            <a:pPr>
              <a:lnSpc>
                <a:spcPts val="3639"/>
              </a:lnSpc>
              <a:spcBef>
                <a:spcPct val="0"/>
              </a:spcBef>
            </a:pPr>
            <a:r>
              <a:rPr lang="en-US" sz="2599">
                <a:solidFill>
                  <a:srgbClr val="162942"/>
                </a:solidFill>
                <a:latin typeface="Now"/>
              </a:rPr>
              <a:t>Killion Mokaya</a:t>
            </a:r>
          </a:p>
        </p:txBody>
      </p:sp>
      <p:sp>
        <p:nvSpPr>
          <p:cNvPr id="26" name="TextBox 26"/>
          <p:cNvSpPr txBox="1"/>
          <p:nvPr/>
        </p:nvSpPr>
        <p:spPr>
          <a:xfrm>
            <a:off x="10138994" y="5953516"/>
            <a:ext cx="3372842" cy="448311"/>
          </a:xfrm>
          <a:prstGeom prst="rect">
            <a:avLst/>
          </a:prstGeom>
        </p:spPr>
        <p:txBody>
          <a:bodyPr lIns="0" tIns="0" rIns="0" bIns="0" rtlCol="0" anchor="t">
            <a:spAutoFit/>
          </a:bodyPr>
          <a:lstStyle/>
          <a:p>
            <a:pPr>
              <a:lnSpc>
                <a:spcPts val="3639"/>
              </a:lnSpc>
              <a:spcBef>
                <a:spcPct val="0"/>
              </a:spcBef>
            </a:pPr>
            <a:r>
              <a:rPr lang="en-US" sz="2599">
                <a:solidFill>
                  <a:srgbClr val="162942"/>
                </a:solidFill>
                <a:latin typeface="Now"/>
              </a:rPr>
              <a:t>Joseph Mwaniki</a:t>
            </a:r>
          </a:p>
        </p:txBody>
      </p:sp>
      <p:grpSp>
        <p:nvGrpSpPr>
          <p:cNvPr id="27" name="Group 27"/>
          <p:cNvGrpSpPr/>
          <p:nvPr/>
        </p:nvGrpSpPr>
        <p:grpSpPr>
          <a:xfrm>
            <a:off x="9321575" y="8853908"/>
            <a:ext cx="5866865" cy="1433092"/>
            <a:chOff x="0" y="0"/>
            <a:chExt cx="2703578" cy="660400"/>
          </a:xfrm>
        </p:grpSpPr>
        <p:sp>
          <p:nvSpPr>
            <p:cNvPr id="28" name="Freeform 28"/>
            <p:cNvSpPr/>
            <p:nvPr/>
          </p:nvSpPr>
          <p:spPr>
            <a:xfrm>
              <a:off x="0" y="0"/>
              <a:ext cx="2703578" cy="660400"/>
            </a:xfrm>
            <a:custGeom>
              <a:avLst/>
              <a:gdLst/>
              <a:ahLst/>
              <a:cxnLst/>
              <a:rect l="l" t="t" r="r" b="b"/>
              <a:pathLst>
                <a:path w="2703578" h="660400">
                  <a:moveTo>
                    <a:pt x="2579118" y="660400"/>
                  </a:moveTo>
                  <a:lnTo>
                    <a:pt x="124460" y="660400"/>
                  </a:lnTo>
                  <a:cubicBezTo>
                    <a:pt x="55880" y="660400"/>
                    <a:pt x="0" y="604520"/>
                    <a:pt x="0" y="535940"/>
                  </a:cubicBezTo>
                  <a:lnTo>
                    <a:pt x="0" y="124460"/>
                  </a:lnTo>
                  <a:cubicBezTo>
                    <a:pt x="0" y="55880"/>
                    <a:pt x="55880" y="0"/>
                    <a:pt x="124460" y="0"/>
                  </a:cubicBezTo>
                  <a:lnTo>
                    <a:pt x="2579118" y="0"/>
                  </a:lnTo>
                  <a:cubicBezTo>
                    <a:pt x="2647698" y="0"/>
                    <a:pt x="2703578" y="55880"/>
                    <a:pt x="2703578" y="124460"/>
                  </a:cubicBezTo>
                  <a:lnTo>
                    <a:pt x="2703578" y="535940"/>
                  </a:lnTo>
                  <a:cubicBezTo>
                    <a:pt x="2703578" y="604520"/>
                    <a:pt x="2647698" y="660400"/>
                    <a:pt x="2579118" y="660400"/>
                  </a:cubicBezTo>
                  <a:close/>
                </a:path>
              </a:pathLst>
            </a:custGeom>
            <a:solidFill>
              <a:srgbClr val="F5F5EF"/>
            </a:solidFill>
          </p:spPr>
        </p:sp>
      </p:grpSp>
      <p:sp>
        <p:nvSpPr>
          <p:cNvPr id="29" name="TextBox 29"/>
          <p:cNvSpPr txBox="1"/>
          <p:nvPr/>
        </p:nvSpPr>
        <p:spPr>
          <a:xfrm>
            <a:off x="10138994" y="7748558"/>
            <a:ext cx="3372842" cy="448311"/>
          </a:xfrm>
          <a:prstGeom prst="rect">
            <a:avLst/>
          </a:prstGeom>
        </p:spPr>
        <p:txBody>
          <a:bodyPr lIns="0" tIns="0" rIns="0" bIns="0" rtlCol="0" anchor="t">
            <a:spAutoFit/>
          </a:bodyPr>
          <a:lstStyle/>
          <a:p>
            <a:pPr>
              <a:lnSpc>
                <a:spcPts val="3639"/>
              </a:lnSpc>
              <a:spcBef>
                <a:spcPct val="0"/>
              </a:spcBef>
            </a:pPr>
            <a:r>
              <a:rPr lang="en-US" sz="2599">
                <a:solidFill>
                  <a:srgbClr val="162942"/>
                </a:solidFill>
                <a:latin typeface="Now"/>
              </a:rPr>
              <a:t>Wesley Owino </a:t>
            </a:r>
          </a:p>
        </p:txBody>
      </p:sp>
      <p:sp>
        <p:nvSpPr>
          <p:cNvPr id="30" name="TextBox 30"/>
          <p:cNvSpPr txBox="1"/>
          <p:nvPr/>
        </p:nvSpPr>
        <p:spPr>
          <a:xfrm>
            <a:off x="10138994" y="9419775"/>
            <a:ext cx="3372842" cy="448311"/>
          </a:xfrm>
          <a:prstGeom prst="rect">
            <a:avLst/>
          </a:prstGeom>
        </p:spPr>
        <p:txBody>
          <a:bodyPr lIns="0" tIns="0" rIns="0" bIns="0" rtlCol="0" anchor="t">
            <a:spAutoFit/>
          </a:bodyPr>
          <a:lstStyle/>
          <a:p>
            <a:pPr>
              <a:lnSpc>
                <a:spcPts val="3639"/>
              </a:lnSpc>
              <a:spcBef>
                <a:spcPct val="0"/>
              </a:spcBef>
            </a:pPr>
            <a:r>
              <a:rPr lang="en-US" sz="2599">
                <a:solidFill>
                  <a:srgbClr val="162942"/>
                </a:solidFill>
                <a:latin typeface="Now"/>
              </a:rPr>
              <a:t>Muchiri Nicholas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425751" y="-17393"/>
            <a:ext cx="9240342" cy="10304393"/>
            <a:chOff x="0" y="0"/>
            <a:chExt cx="3125745" cy="3485684"/>
          </a:xfrm>
        </p:grpSpPr>
        <p:sp>
          <p:nvSpPr>
            <p:cNvPr id="3" name="Freeform 3"/>
            <p:cNvSpPr/>
            <p:nvPr/>
          </p:nvSpPr>
          <p:spPr>
            <a:xfrm>
              <a:off x="0" y="0"/>
              <a:ext cx="3125745" cy="3485684"/>
            </a:xfrm>
            <a:custGeom>
              <a:avLst/>
              <a:gdLst/>
              <a:ahLst/>
              <a:cxnLst/>
              <a:rect l="l" t="t" r="r" b="b"/>
              <a:pathLst>
                <a:path w="3125745" h="3485684">
                  <a:moveTo>
                    <a:pt x="3001285" y="3485683"/>
                  </a:moveTo>
                  <a:lnTo>
                    <a:pt x="124460" y="3485683"/>
                  </a:lnTo>
                  <a:cubicBezTo>
                    <a:pt x="55880" y="3485683"/>
                    <a:pt x="0" y="3429803"/>
                    <a:pt x="0" y="3361224"/>
                  </a:cubicBezTo>
                  <a:lnTo>
                    <a:pt x="0" y="124460"/>
                  </a:lnTo>
                  <a:cubicBezTo>
                    <a:pt x="0" y="55880"/>
                    <a:pt x="55880" y="0"/>
                    <a:pt x="124460" y="0"/>
                  </a:cubicBezTo>
                  <a:lnTo>
                    <a:pt x="3001286" y="0"/>
                  </a:lnTo>
                  <a:cubicBezTo>
                    <a:pt x="3069866" y="0"/>
                    <a:pt x="3125745" y="55880"/>
                    <a:pt x="3125745" y="124460"/>
                  </a:cubicBezTo>
                  <a:lnTo>
                    <a:pt x="3125745" y="3361224"/>
                  </a:lnTo>
                  <a:cubicBezTo>
                    <a:pt x="3125745" y="3429804"/>
                    <a:pt x="3069866" y="3485684"/>
                    <a:pt x="3001286" y="3485684"/>
                  </a:cubicBezTo>
                  <a:close/>
                </a:path>
              </a:pathLst>
            </a:custGeom>
            <a:solidFill>
              <a:srgbClr val="4A64B8"/>
            </a:solidFill>
          </p:spPr>
        </p:sp>
      </p:grpSp>
      <p:grpSp>
        <p:nvGrpSpPr>
          <p:cNvPr id="4" name="Group 4"/>
          <p:cNvGrpSpPr/>
          <p:nvPr/>
        </p:nvGrpSpPr>
        <p:grpSpPr>
          <a:xfrm>
            <a:off x="11704454" y="5143500"/>
            <a:ext cx="9062659" cy="9062659"/>
            <a:chOff x="0" y="0"/>
            <a:chExt cx="12083545" cy="12083545"/>
          </a:xfrm>
        </p:grpSpPr>
        <p:grpSp>
          <p:nvGrpSpPr>
            <p:cNvPr id="5" name="Group 5"/>
            <p:cNvGrpSpPr/>
            <p:nvPr/>
          </p:nvGrpSpPr>
          <p:grpSpPr>
            <a:xfrm>
              <a:off x="0" y="0"/>
              <a:ext cx="12083545" cy="12083545"/>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nvGrpSpPr>
            <p:cNvPr id="7" name="Group 7"/>
            <p:cNvGrpSpPr/>
            <p:nvPr/>
          </p:nvGrpSpPr>
          <p:grpSpPr>
            <a:xfrm>
              <a:off x="1107282" y="1107282"/>
              <a:ext cx="9868982" cy="9868982"/>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grpSp>
        <p:nvGrpSpPr>
          <p:cNvPr id="9" name="Group 9"/>
          <p:cNvGrpSpPr/>
          <p:nvPr/>
        </p:nvGrpSpPr>
        <p:grpSpPr>
          <a:xfrm>
            <a:off x="6426370" y="1744338"/>
            <a:ext cx="8135926" cy="7401678"/>
            <a:chOff x="0" y="0"/>
            <a:chExt cx="2752153" cy="2503777"/>
          </a:xfrm>
        </p:grpSpPr>
        <p:sp>
          <p:nvSpPr>
            <p:cNvPr id="10" name="Freeform 10"/>
            <p:cNvSpPr/>
            <p:nvPr/>
          </p:nvSpPr>
          <p:spPr>
            <a:xfrm>
              <a:off x="0" y="0"/>
              <a:ext cx="2752153" cy="2503777"/>
            </a:xfrm>
            <a:custGeom>
              <a:avLst/>
              <a:gdLst/>
              <a:ahLst/>
              <a:cxnLst/>
              <a:rect l="l" t="t" r="r" b="b"/>
              <a:pathLst>
                <a:path w="2752153" h="2503777">
                  <a:moveTo>
                    <a:pt x="2627693" y="2503777"/>
                  </a:moveTo>
                  <a:lnTo>
                    <a:pt x="124460" y="2503777"/>
                  </a:lnTo>
                  <a:cubicBezTo>
                    <a:pt x="55880" y="2503777"/>
                    <a:pt x="0" y="2447897"/>
                    <a:pt x="0" y="2379317"/>
                  </a:cubicBezTo>
                  <a:lnTo>
                    <a:pt x="0" y="124460"/>
                  </a:lnTo>
                  <a:cubicBezTo>
                    <a:pt x="0" y="55880"/>
                    <a:pt x="55880" y="0"/>
                    <a:pt x="124460" y="0"/>
                  </a:cubicBezTo>
                  <a:lnTo>
                    <a:pt x="2627693" y="0"/>
                  </a:lnTo>
                  <a:cubicBezTo>
                    <a:pt x="2696273" y="0"/>
                    <a:pt x="2752153" y="55880"/>
                    <a:pt x="2752153" y="124460"/>
                  </a:cubicBezTo>
                  <a:lnTo>
                    <a:pt x="2752153" y="2379317"/>
                  </a:lnTo>
                  <a:cubicBezTo>
                    <a:pt x="2752153" y="2447897"/>
                    <a:pt x="2696273" y="2503777"/>
                    <a:pt x="2627693" y="2503777"/>
                  </a:cubicBezTo>
                  <a:close/>
                </a:path>
              </a:pathLst>
            </a:custGeom>
            <a:solidFill>
              <a:srgbClr val="09427D"/>
            </a:solidFill>
          </p:spPr>
        </p:sp>
      </p:grpSp>
      <p:sp>
        <p:nvSpPr>
          <p:cNvPr id="11" name="Freeform 11"/>
          <p:cNvSpPr/>
          <p:nvPr/>
        </p:nvSpPr>
        <p:spPr>
          <a:xfrm flipH="1">
            <a:off x="13545837" y="3849684"/>
            <a:ext cx="4947375" cy="7600717"/>
          </a:xfrm>
          <a:custGeom>
            <a:avLst/>
            <a:gdLst/>
            <a:ahLst/>
            <a:cxnLst/>
            <a:rect l="l" t="t" r="r" b="b"/>
            <a:pathLst>
              <a:path w="4947375" h="7600717">
                <a:moveTo>
                  <a:pt x="4947376" y="0"/>
                </a:moveTo>
                <a:lnTo>
                  <a:pt x="0" y="0"/>
                </a:lnTo>
                <a:lnTo>
                  <a:pt x="0" y="7600717"/>
                </a:lnTo>
                <a:lnTo>
                  <a:pt x="4947376" y="7600717"/>
                </a:lnTo>
                <a:lnTo>
                  <a:pt x="4947376"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1028700" y="3849684"/>
            <a:ext cx="4465827" cy="2570238"/>
            <a:chOff x="0" y="0"/>
            <a:chExt cx="5954437" cy="3426984"/>
          </a:xfrm>
        </p:grpSpPr>
        <p:sp>
          <p:nvSpPr>
            <p:cNvPr id="13" name="TextBox 13"/>
            <p:cNvSpPr txBox="1"/>
            <p:nvPr/>
          </p:nvSpPr>
          <p:spPr>
            <a:xfrm>
              <a:off x="0" y="-123825"/>
              <a:ext cx="5954437" cy="2822152"/>
            </a:xfrm>
            <a:prstGeom prst="rect">
              <a:avLst/>
            </a:prstGeom>
          </p:spPr>
          <p:txBody>
            <a:bodyPr lIns="0" tIns="0" rIns="0" bIns="0" rtlCol="0" anchor="t">
              <a:spAutoFit/>
            </a:bodyPr>
            <a:lstStyle/>
            <a:p>
              <a:pPr>
                <a:lnSpc>
                  <a:spcPts val="8960"/>
                </a:lnSpc>
                <a:spcBef>
                  <a:spcPct val="0"/>
                </a:spcBef>
              </a:pPr>
              <a:r>
                <a:rPr lang="en-US" sz="6400">
                  <a:solidFill>
                    <a:srgbClr val="000000"/>
                  </a:solidFill>
                  <a:latin typeface="Now Bold"/>
                </a:rPr>
                <a:t>Content</a:t>
              </a:r>
            </a:p>
            <a:p>
              <a:pPr>
                <a:lnSpc>
                  <a:spcPts val="7680"/>
                </a:lnSpc>
              </a:pPr>
              <a:r>
                <a:rPr lang="en-US" sz="6400">
                  <a:solidFill>
                    <a:srgbClr val="000000"/>
                  </a:solidFill>
                  <a:latin typeface="Now Bold"/>
                </a:rPr>
                <a:t>Outline</a:t>
              </a:r>
            </a:p>
          </p:txBody>
        </p:sp>
        <p:sp>
          <p:nvSpPr>
            <p:cNvPr id="14" name="TextBox 14"/>
            <p:cNvSpPr txBox="1"/>
            <p:nvPr/>
          </p:nvSpPr>
          <p:spPr>
            <a:xfrm>
              <a:off x="0" y="2964704"/>
              <a:ext cx="5954437" cy="462280"/>
            </a:xfrm>
            <a:prstGeom prst="rect">
              <a:avLst/>
            </a:prstGeom>
          </p:spPr>
          <p:txBody>
            <a:bodyPr lIns="0" tIns="0" rIns="0" bIns="0" rtlCol="0" anchor="t">
              <a:spAutoFit/>
            </a:bodyPr>
            <a:lstStyle/>
            <a:p>
              <a:pPr>
                <a:lnSpc>
                  <a:spcPts val="2940"/>
                </a:lnSpc>
                <a:spcBef>
                  <a:spcPct val="0"/>
                </a:spcBef>
              </a:pPr>
              <a:r>
                <a:rPr lang="en-US" sz="2100">
                  <a:solidFill>
                    <a:srgbClr val="000000"/>
                  </a:solidFill>
                  <a:latin typeface="Now Bold"/>
                </a:rPr>
                <a:t>Topics for discussion</a:t>
              </a:r>
            </a:p>
          </p:txBody>
        </p:sp>
      </p:grpSp>
      <p:grpSp>
        <p:nvGrpSpPr>
          <p:cNvPr id="15" name="Group 15"/>
          <p:cNvGrpSpPr/>
          <p:nvPr/>
        </p:nvGrpSpPr>
        <p:grpSpPr>
          <a:xfrm>
            <a:off x="7626606" y="2758119"/>
            <a:ext cx="6522468" cy="358140"/>
            <a:chOff x="0" y="0"/>
            <a:chExt cx="8696624" cy="477520"/>
          </a:xfrm>
        </p:grpSpPr>
        <p:sp>
          <p:nvSpPr>
            <p:cNvPr id="16" name="TextBox 16"/>
            <p:cNvSpPr txBox="1"/>
            <p:nvPr/>
          </p:nvSpPr>
          <p:spPr>
            <a:xfrm>
              <a:off x="1146305" y="-47625"/>
              <a:ext cx="7550318" cy="503132"/>
            </a:xfrm>
            <a:prstGeom prst="rect">
              <a:avLst/>
            </a:prstGeom>
          </p:spPr>
          <p:txBody>
            <a:bodyPr lIns="0" tIns="0" rIns="0" bIns="0" rtlCol="0" anchor="t">
              <a:spAutoFit/>
            </a:bodyPr>
            <a:lstStyle/>
            <a:p>
              <a:pPr>
                <a:lnSpc>
                  <a:spcPts val="3219"/>
                </a:lnSpc>
                <a:spcBef>
                  <a:spcPct val="0"/>
                </a:spcBef>
              </a:pPr>
              <a:r>
                <a:rPr lang="en-US" sz="2299">
                  <a:solidFill>
                    <a:srgbClr val="F5F5EF"/>
                  </a:solidFill>
                  <a:latin typeface="Now"/>
                </a:rPr>
                <a:t>Business Overview</a:t>
              </a:r>
            </a:p>
          </p:txBody>
        </p:sp>
        <p:sp>
          <p:nvSpPr>
            <p:cNvPr id="17" name="TextBox 17"/>
            <p:cNvSpPr txBox="1"/>
            <p:nvPr/>
          </p:nvSpPr>
          <p:spPr>
            <a:xfrm>
              <a:off x="0" y="-38100"/>
              <a:ext cx="448072" cy="515620"/>
            </a:xfrm>
            <a:prstGeom prst="rect">
              <a:avLst/>
            </a:prstGeom>
          </p:spPr>
          <p:txBody>
            <a:bodyPr lIns="0" tIns="0" rIns="0" bIns="0" rtlCol="0" anchor="t">
              <a:spAutoFit/>
            </a:bodyPr>
            <a:lstStyle/>
            <a:p>
              <a:pPr>
                <a:lnSpc>
                  <a:spcPts val="3359"/>
                </a:lnSpc>
                <a:spcBef>
                  <a:spcPct val="0"/>
                </a:spcBef>
              </a:pPr>
              <a:r>
                <a:rPr lang="en-US" sz="2400">
                  <a:solidFill>
                    <a:srgbClr val="F5F5EF"/>
                  </a:solidFill>
                  <a:latin typeface="Now Bold"/>
                </a:rPr>
                <a:t>01</a:t>
              </a:r>
            </a:p>
          </p:txBody>
        </p:sp>
      </p:grpSp>
      <p:grpSp>
        <p:nvGrpSpPr>
          <p:cNvPr id="18" name="Group 18"/>
          <p:cNvGrpSpPr/>
          <p:nvPr/>
        </p:nvGrpSpPr>
        <p:grpSpPr>
          <a:xfrm>
            <a:off x="7626606" y="3849684"/>
            <a:ext cx="6522468" cy="358140"/>
            <a:chOff x="0" y="0"/>
            <a:chExt cx="8696624" cy="477520"/>
          </a:xfrm>
        </p:grpSpPr>
        <p:sp>
          <p:nvSpPr>
            <p:cNvPr id="19" name="TextBox 19"/>
            <p:cNvSpPr txBox="1"/>
            <p:nvPr/>
          </p:nvSpPr>
          <p:spPr>
            <a:xfrm>
              <a:off x="0" y="-38100"/>
              <a:ext cx="511175" cy="515620"/>
            </a:xfrm>
            <a:prstGeom prst="rect">
              <a:avLst/>
            </a:prstGeom>
          </p:spPr>
          <p:txBody>
            <a:bodyPr lIns="0" tIns="0" rIns="0" bIns="0" rtlCol="0" anchor="t">
              <a:spAutoFit/>
            </a:bodyPr>
            <a:lstStyle/>
            <a:p>
              <a:pPr>
                <a:lnSpc>
                  <a:spcPts val="3359"/>
                </a:lnSpc>
                <a:spcBef>
                  <a:spcPct val="0"/>
                </a:spcBef>
              </a:pPr>
              <a:r>
                <a:rPr lang="en-US" sz="2400">
                  <a:solidFill>
                    <a:srgbClr val="F5F5EF"/>
                  </a:solidFill>
                  <a:latin typeface="Now Bold"/>
                </a:rPr>
                <a:t>02</a:t>
              </a:r>
            </a:p>
          </p:txBody>
        </p:sp>
        <p:sp>
          <p:nvSpPr>
            <p:cNvPr id="20" name="TextBox 20"/>
            <p:cNvSpPr txBox="1"/>
            <p:nvPr/>
          </p:nvSpPr>
          <p:spPr>
            <a:xfrm>
              <a:off x="1146305" y="-47625"/>
              <a:ext cx="7550318" cy="503132"/>
            </a:xfrm>
            <a:prstGeom prst="rect">
              <a:avLst/>
            </a:prstGeom>
          </p:spPr>
          <p:txBody>
            <a:bodyPr lIns="0" tIns="0" rIns="0" bIns="0" rtlCol="0" anchor="t">
              <a:spAutoFit/>
            </a:bodyPr>
            <a:lstStyle/>
            <a:p>
              <a:pPr marL="0" lvl="0" indent="0" algn="l">
                <a:lnSpc>
                  <a:spcPts val="3219"/>
                </a:lnSpc>
                <a:spcBef>
                  <a:spcPct val="0"/>
                </a:spcBef>
              </a:pPr>
              <a:r>
                <a:rPr lang="en-US" sz="2299">
                  <a:solidFill>
                    <a:srgbClr val="F5F5EF"/>
                  </a:solidFill>
                  <a:latin typeface="Now"/>
                </a:rPr>
                <a:t>Problem Statement</a:t>
              </a:r>
            </a:p>
          </p:txBody>
        </p:sp>
      </p:grpSp>
      <p:grpSp>
        <p:nvGrpSpPr>
          <p:cNvPr id="21" name="Group 21"/>
          <p:cNvGrpSpPr/>
          <p:nvPr/>
        </p:nvGrpSpPr>
        <p:grpSpPr>
          <a:xfrm>
            <a:off x="7626606" y="4941249"/>
            <a:ext cx="6522468" cy="358140"/>
            <a:chOff x="0" y="0"/>
            <a:chExt cx="8696624" cy="477520"/>
          </a:xfrm>
        </p:grpSpPr>
        <p:sp>
          <p:nvSpPr>
            <p:cNvPr id="22" name="TextBox 22"/>
            <p:cNvSpPr txBox="1"/>
            <p:nvPr/>
          </p:nvSpPr>
          <p:spPr>
            <a:xfrm>
              <a:off x="0" y="-38100"/>
              <a:ext cx="528439" cy="515620"/>
            </a:xfrm>
            <a:prstGeom prst="rect">
              <a:avLst/>
            </a:prstGeom>
          </p:spPr>
          <p:txBody>
            <a:bodyPr lIns="0" tIns="0" rIns="0" bIns="0" rtlCol="0" anchor="t">
              <a:spAutoFit/>
            </a:bodyPr>
            <a:lstStyle/>
            <a:p>
              <a:pPr>
                <a:lnSpc>
                  <a:spcPts val="3359"/>
                </a:lnSpc>
                <a:spcBef>
                  <a:spcPct val="0"/>
                </a:spcBef>
              </a:pPr>
              <a:r>
                <a:rPr lang="en-US" sz="2400">
                  <a:solidFill>
                    <a:srgbClr val="F5F5EF"/>
                  </a:solidFill>
                  <a:latin typeface="Now Bold"/>
                </a:rPr>
                <a:t>03</a:t>
              </a:r>
            </a:p>
          </p:txBody>
        </p:sp>
        <p:sp>
          <p:nvSpPr>
            <p:cNvPr id="23" name="TextBox 23"/>
            <p:cNvSpPr txBox="1"/>
            <p:nvPr/>
          </p:nvSpPr>
          <p:spPr>
            <a:xfrm>
              <a:off x="1146305" y="-47625"/>
              <a:ext cx="7550318" cy="503132"/>
            </a:xfrm>
            <a:prstGeom prst="rect">
              <a:avLst/>
            </a:prstGeom>
          </p:spPr>
          <p:txBody>
            <a:bodyPr lIns="0" tIns="0" rIns="0" bIns="0" rtlCol="0" anchor="t">
              <a:spAutoFit/>
            </a:bodyPr>
            <a:lstStyle/>
            <a:p>
              <a:pPr marL="0" lvl="0" indent="0" algn="l">
                <a:lnSpc>
                  <a:spcPts val="3219"/>
                </a:lnSpc>
                <a:spcBef>
                  <a:spcPct val="0"/>
                </a:spcBef>
              </a:pPr>
              <a:r>
                <a:rPr lang="en-US" sz="2299">
                  <a:solidFill>
                    <a:srgbClr val="F5F5EF"/>
                  </a:solidFill>
                  <a:latin typeface="Now"/>
                </a:rPr>
                <a:t>Data modelling</a:t>
              </a:r>
            </a:p>
          </p:txBody>
        </p:sp>
      </p:grpSp>
      <p:grpSp>
        <p:nvGrpSpPr>
          <p:cNvPr id="24" name="Group 24"/>
          <p:cNvGrpSpPr/>
          <p:nvPr/>
        </p:nvGrpSpPr>
        <p:grpSpPr>
          <a:xfrm>
            <a:off x="7626606" y="6032814"/>
            <a:ext cx="6522468" cy="358140"/>
            <a:chOff x="0" y="0"/>
            <a:chExt cx="8696624" cy="477520"/>
          </a:xfrm>
        </p:grpSpPr>
        <p:sp>
          <p:nvSpPr>
            <p:cNvPr id="25" name="TextBox 25"/>
            <p:cNvSpPr txBox="1"/>
            <p:nvPr/>
          </p:nvSpPr>
          <p:spPr>
            <a:xfrm>
              <a:off x="0" y="-38100"/>
              <a:ext cx="539155" cy="515620"/>
            </a:xfrm>
            <a:prstGeom prst="rect">
              <a:avLst/>
            </a:prstGeom>
          </p:spPr>
          <p:txBody>
            <a:bodyPr lIns="0" tIns="0" rIns="0" bIns="0" rtlCol="0" anchor="t">
              <a:spAutoFit/>
            </a:bodyPr>
            <a:lstStyle/>
            <a:p>
              <a:pPr>
                <a:lnSpc>
                  <a:spcPts val="3359"/>
                </a:lnSpc>
                <a:spcBef>
                  <a:spcPct val="0"/>
                </a:spcBef>
              </a:pPr>
              <a:r>
                <a:rPr lang="en-US" sz="2400">
                  <a:solidFill>
                    <a:srgbClr val="F5F5EF"/>
                  </a:solidFill>
                  <a:latin typeface="Now Bold"/>
                </a:rPr>
                <a:t>04</a:t>
              </a:r>
            </a:p>
          </p:txBody>
        </p:sp>
        <p:sp>
          <p:nvSpPr>
            <p:cNvPr id="26" name="TextBox 26"/>
            <p:cNvSpPr txBox="1"/>
            <p:nvPr/>
          </p:nvSpPr>
          <p:spPr>
            <a:xfrm>
              <a:off x="1146305" y="-47625"/>
              <a:ext cx="7550318" cy="503132"/>
            </a:xfrm>
            <a:prstGeom prst="rect">
              <a:avLst/>
            </a:prstGeom>
          </p:spPr>
          <p:txBody>
            <a:bodyPr lIns="0" tIns="0" rIns="0" bIns="0" rtlCol="0" anchor="t">
              <a:spAutoFit/>
            </a:bodyPr>
            <a:lstStyle/>
            <a:p>
              <a:pPr marL="0" lvl="0" indent="0" algn="l">
                <a:lnSpc>
                  <a:spcPts val="3219"/>
                </a:lnSpc>
                <a:spcBef>
                  <a:spcPct val="0"/>
                </a:spcBef>
              </a:pPr>
              <a:r>
                <a:rPr lang="en-US" sz="2299">
                  <a:solidFill>
                    <a:srgbClr val="F5F5EF"/>
                  </a:solidFill>
                  <a:latin typeface="Now"/>
                </a:rPr>
                <a:t>Model interpretation</a:t>
              </a:r>
            </a:p>
          </p:txBody>
        </p:sp>
      </p:grpSp>
      <p:grpSp>
        <p:nvGrpSpPr>
          <p:cNvPr id="27" name="Group 27"/>
          <p:cNvGrpSpPr/>
          <p:nvPr/>
        </p:nvGrpSpPr>
        <p:grpSpPr>
          <a:xfrm>
            <a:off x="7626606" y="7124379"/>
            <a:ext cx="6522468" cy="358140"/>
            <a:chOff x="0" y="0"/>
            <a:chExt cx="8696624" cy="477520"/>
          </a:xfrm>
        </p:grpSpPr>
        <p:sp>
          <p:nvSpPr>
            <p:cNvPr id="28" name="TextBox 28"/>
            <p:cNvSpPr txBox="1"/>
            <p:nvPr/>
          </p:nvSpPr>
          <p:spPr>
            <a:xfrm>
              <a:off x="0" y="-38100"/>
              <a:ext cx="536972" cy="515620"/>
            </a:xfrm>
            <a:prstGeom prst="rect">
              <a:avLst/>
            </a:prstGeom>
          </p:spPr>
          <p:txBody>
            <a:bodyPr lIns="0" tIns="0" rIns="0" bIns="0" rtlCol="0" anchor="t">
              <a:spAutoFit/>
            </a:bodyPr>
            <a:lstStyle/>
            <a:p>
              <a:pPr>
                <a:lnSpc>
                  <a:spcPts val="3359"/>
                </a:lnSpc>
                <a:spcBef>
                  <a:spcPct val="0"/>
                </a:spcBef>
              </a:pPr>
              <a:r>
                <a:rPr lang="en-US" sz="2400">
                  <a:solidFill>
                    <a:srgbClr val="F5F5EF"/>
                  </a:solidFill>
                  <a:latin typeface="Now Bold"/>
                </a:rPr>
                <a:t>05</a:t>
              </a:r>
            </a:p>
          </p:txBody>
        </p:sp>
        <p:sp>
          <p:nvSpPr>
            <p:cNvPr id="29" name="TextBox 29"/>
            <p:cNvSpPr txBox="1"/>
            <p:nvPr/>
          </p:nvSpPr>
          <p:spPr>
            <a:xfrm>
              <a:off x="1146305" y="-47625"/>
              <a:ext cx="7550318" cy="503132"/>
            </a:xfrm>
            <a:prstGeom prst="rect">
              <a:avLst/>
            </a:prstGeom>
          </p:spPr>
          <p:txBody>
            <a:bodyPr lIns="0" tIns="0" rIns="0" bIns="0" rtlCol="0" anchor="t">
              <a:spAutoFit/>
            </a:bodyPr>
            <a:lstStyle/>
            <a:p>
              <a:pPr marL="0" lvl="0" indent="0" algn="l">
                <a:lnSpc>
                  <a:spcPts val="3219"/>
                </a:lnSpc>
                <a:spcBef>
                  <a:spcPct val="0"/>
                </a:spcBef>
              </a:pPr>
              <a:r>
                <a:rPr lang="en-US" sz="2299">
                  <a:solidFill>
                    <a:srgbClr val="F5F5EF"/>
                  </a:solidFill>
                  <a:latin typeface="Now"/>
                </a:rPr>
                <a:t>Conclusions</a:t>
              </a:r>
            </a:p>
          </p:txBody>
        </p:sp>
      </p:grpSp>
      <p:sp>
        <p:nvSpPr>
          <p:cNvPr id="30" name="TextBox 30"/>
          <p:cNvSpPr txBox="1"/>
          <p:nvPr/>
        </p:nvSpPr>
        <p:spPr>
          <a:xfrm>
            <a:off x="7626606" y="8168319"/>
            <a:ext cx="402729" cy="389255"/>
          </a:xfrm>
          <a:prstGeom prst="rect">
            <a:avLst/>
          </a:prstGeom>
        </p:spPr>
        <p:txBody>
          <a:bodyPr lIns="0" tIns="0" rIns="0" bIns="0" rtlCol="0" anchor="t">
            <a:spAutoFit/>
          </a:bodyPr>
          <a:lstStyle/>
          <a:p>
            <a:pPr>
              <a:lnSpc>
                <a:spcPts val="3220"/>
              </a:lnSpc>
              <a:spcBef>
                <a:spcPct val="0"/>
              </a:spcBef>
            </a:pPr>
            <a:r>
              <a:rPr lang="en-US" sz="2300">
                <a:solidFill>
                  <a:srgbClr val="F5F5EF"/>
                </a:solidFill>
                <a:latin typeface="Now Bold"/>
              </a:rPr>
              <a:t>06</a:t>
            </a:r>
          </a:p>
        </p:txBody>
      </p:sp>
      <p:sp>
        <p:nvSpPr>
          <p:cNvPr id="31" name="TextBox 31"/>
          <p:cNvSpPr txBox="1"/>
          <p:nvPr/>
        </p:nvSpPr>
        <p:spPr>
          <a:xfrm>
            <a:off x="8486335" y="8168319"/>
            <a:ext cx="5662739" cy="389255"/>
          </a:xfrm>
          <a:prstGeom prst="rect">
            <a:avLst/>
          </a:prstGeom>
        </p:spPr>
        <p:txBody>
          <a:bodyPr lIns="0" tIns="0" rIns="0" bIns="0" rtlCol="0" anchor="t">
            <a:spAutoFit/>
          </a:bodyPr>
          <a:lstStyle/>
          <a:p>
            <a:pPr marL="0" lvl="0" indent="0" algn="l">
              <a:lnSpc>
                <a:spcPts val="3219"/>
              </a:lnSpc>
              <a:spcBef>
                <a:spcPct val="0"/>
              </a:spcBef>
            </a:pPr>
            <a:r>
              <a:rPr lang="en-US" sz="2299">
                <a:solidFill>
                  <a:srgbClr val="F5F5EF"/>
                </a:solidFill>
                <a:latin typeface="Now"/>
              </a:rPr>
              <a:t>Recommendations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705876" y="1545108"/>
            <a:ext cx="11077602" cy="6962123"/>
            <a:chOff x="0" y="0"/>
            <a:chExt cx="3569924" cy="2243649"/>
          </a:xfrm>
        </p:grpSpPr>
        <p:sp>
          <p:nvSpPr>
            <p:cNvPr id="3" name="Freeform 3"/>
            <p:cNvSpPr/>
            <p:nvPr/>
          </p:nvSpPr>
          <p:spPr>
            <a:xfrm>
              <a:off x="0" y="0"/>
              <a:ext cx="3569924" cy="2243649"/>
            </a:xfrm>
            <a:custGeom>
              <a:avLst/>
              <a:gdLst/>
              <a:ahLst/>
              <a:cxnLst/>
              <a:rect l="l" t="t" r="r" b="b"/>
              <a:pathLst>
                <a:path w="3569924" h="2243649">
                  <a:moveTo>
                    <a:pt x="3445464" y="2243649"/>
                  </a:moveTo>
                  <a:lnTo>
                    <a:pt x="124460" y="2243649"/>
                  </a:lnTo>
                  <a:cubicBezTo>
                    <a:pt x="55880" y="2243649"/>
                    <a:pt x="0" y="2187769"/>
                    <a:pt x="0" y="2119189"/>
                  </a:cubicBezTo>
                  <a:lnTo>
                    <a:pt x="0" y="124460"/>
                  </a:lnTo>
                  <a:cubicBezTo>
                    <a:pt x="0" y="55880"/>
                    <a:pt x="55880" y="0"/>
                    <a:pt x="124460" y="0"/>
                  </a:cubicBezTo>
                  <a:lnTo>
                    <a:pt x="3445464" y="0"/>
                  </a:lnTo>
                  <a:cubicBezTo>
                    <a:pt x="3514044" y="0"/>
                    <a:pt x="3569924" y="55880"/>
                    <a:pt x="3569924" y="124460"/>
                  </a:cubicBezTo>
                  <a:lnTo>
                    <a:pt x="3569924" y="2119189"/>
                  </a:lnTo>
                  <a:cubicBezTo>
                    <a:pt x="3569924" y="2187769"/>
                    <a:pt x="3514044" y="2243649"/>
                    <a:pt x="3445464" y="2243649"/>
                  </a:cubicBezTo>
                  <a:close/>
                </a:path>
              </a:pathLst>
            </a:custGeom>
            <a:solidFill>
              <a:srgbClr val="162942"/>
            </a:solidFill>
          </p:spPr>
        </p:sp>
      </p:grpSp>
      <p:grpSp>
        <p:nvGrpSpPr>
          <p:cNvPr id="4" name="Group 4"/>
          <p:cNvGrpSpPr/>
          <p:nvPr/>
        </p:nvGrpSpPr>
        <p:grpSpPr>
          <a:xfrm>
            <a:off x="1028700" y="1545108"/>
            <a:ext cx="5231176" cy="5331746"/>
            <a:chOff x="0" y="0"/>
            <a:chExt cx="1769558" cy="1803578"/>
          </a:xfrm>
        </p:grpSpPr>
        <p:sp>
          <p:nvSpPr>
            <p:cNvPr id="5" name="Freeform 5"/>
            <p:cNvSpPr/>
            <p:nvPr/>
          </p:nvSpPr>
          <p:spPr>
            <a:xfrm>
              <a:off x="0" y="0"/>
              <a:ext cx="1769558" cy="1803578"/>
            </a:xfrm>
            <a:custGeom>
              <a:avLst/>
              <a:gdLst/>
              <a:ahLst/>
              <a:cxnLst/>
              <a:rect l="l" t="t" r="r" b="b"/>
              <a:pathLst>
                <a:path w="1769558" h="1803578">
                  <a:moveTo>
                    <a:pt x="1645098" y="1803578"/>
                  </a:moveTo>
                  <a:lnTo>
                    <a:pt x="124460" y="1803578"/>
                  </a:lnTo>
                  <a:cubicBezTo>
                    <a:pt x="55880" y="1803578"/>
                    <a:pt x="0" y="1747698"/>
                    <a:pt x="0" y="1679118"/>
                  </a:cubicBezTo>
                  <a:lnTo>
                    <a:pt x="0" y="124460"/>
                  </a:lnTo>
                  <a:cubicBezTo>
                    <a:pt x="0" y="55880"/>
                    <a:pt x="55880" y="0"/>
                    <a:pt x="124460" y="0"/>
                  </a:cubicBezTo>
                  <a:lnTo>
                    <a:pt x="1645098" y="0"/>
                  </a:lnTo>
                  <a:cubicBezTo>
                    <a:pt x="1713678" y="0"/>
                    <a:pt x="1769558" y="55880"/>
                    <a:pt x="1769558" y="124460"/>
                  </a:cubicBezTo>
                  <a:lnTo>
                    <a:pt x="1769558" y="1679118"/>
                  </a:lnTo>
                  <a:cubicBezTo>
                    <a:pt x="1769558" y="1747698"/>
                    <a:pt x="1713678" y="1803578"/>
                    <a:pt x="1645098" y="1803578"/>
                  </a:cubicBezTo>
                  <a:close/>
                </a:path>
              </a:pathLst>
            </a:custGeom>
            <a:solidFill>
              <a:srgbClr val="4A64B8"/>
            </a:solidFill>
          </p:spPr>
        </p:sp>
      </p:grpSp>
      <p:grpSp>
        <p:nvGrpSpPr>
          <p:cNvPr id="6" name="Group 6"/>
          <p:cNvGrpSpPr/>
          <p:nvPr/>
        </p:nvGrpSpPr>
        <p:grpSpPr>
          <a:xfrm>
            <a:off x="1340111" y="4546625"/>
            <a:ext cx="4660457" cy="2330229"/>
            <a:chOff x="0" y="0"/>
            <a:chExt cx="6213943" cy="3106972"/>
          </a:xfrm>
        </p:grpSpPr>
        <p:sp>
          <p:nvSpPr>
            <p:cNvPr id="7" name="Freeform 7"/>
            <p:cNvSpPr/>
            <p:nvPr/>
          </p:nvSpPr>
          <p:spPr>
            <a:xfrm rot="-10800000">
              <a:off x="0" y="0"/>
              <a:ext cx="6213943" cy="3106972"/>
            </a:xfrm>
            <a:custGeom>
              <a:avLst/>
              <a:gdLst/>
              <a:ahLst/>
              <a:cxnLst/>
              <a:rect l="l" t="t" r="r" b="b"/>
              <a:pathLst>
                <a:path w="6213943" h="3106972">
                  <a:moveTo>
                    <a:pt x="0" y="0"/>
                  </a:moveTo>
                  <a:lnTo>
                    <a:pt x="6213943" y="0"/>
                  </a:lnTo>
                  <a:lnTo>
                    <a:pt x="6213943" y="3106972"/>
                  </a:lnTo>
                  <a:lnTo>
                    <a:pt x="0" y="3106972"/>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8" name="Freeform 8"/>
            <p:cNvSpPr/>
            <p:nvPr/>
          </p:nvSpPr>
          <p:spPr>
            <a:xfrm rot="-10800000">
              <a:off x="648547" y="648547"/>
              <a:ext cx="4916849" cy="2458424"/>
            </a:xfrm>
            <a:custGeom>
              <a:avLst/>
              <a:gdLst/>
              <a:ahLst/>
              <a:cxnLst/>
              <a:rect l="l" t="t" r="r" b="b"/>
              <a:pathLst>
                <a:path w="4916849" h="2458424">
                  <a:moveTo>
                    <a:pt x="0" y="0"/>
                  </a:moveTo>
                  <a:lnTo>
                    <a:pt x="4916849" y="0"/>
                  </a:lnTo>
                  <a:lnTo>
                    <a:pt x="4916849" y="2458425"/>
                  </a:lnTo>
                  <a:lnTo>
                    <a:pt x="0" y="2458425"/>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grpSp>
      <p:sp>
        <p:nvSpPr>
          <p:cNvPr id="9" name="Freeform 9"/>
          <p:cNvSpPr/>
          <p:nvPr/>
        </p:nvSpPr>
        <p:spPr>
          <a:xfrm>
            <a:off x="1946585" y="931971"/>
            <a:ext cx="3447510" cy="5944883"/>
          </a:xfrm>
          <a:custGeom>
            <a:avLst/>
            <a:gdLst/>
            <a:ahLst/>
            <a:cxnLst/>
            <a:rect l="l" t="t" r="r" b="b"/>
            <a:pathLst>
              <a:path w="3447510" h="5944883">
                <a:moveTo>
                  <a:pt x="0" y="0"/>
                </a:moveTo>
                <a:lnTo>
                  <a:pt x="3447510" y="0"/>
                </a:lnTo>
                <a:lnTo>
                  <a:pt x="3447510" y="5944883"/>
                </a:lnTo>
                <a:lnTo>
                  <a:pt x="0" y="5944883"/>
                </a:lnTo>
                <a:lnTo>
                  <a:pt x="0" y="0"/>
                </a:lnTo>
                <a:close/>
              </a:path>
            </a:pathLst>
          </a:custGeom>
          <a:blipFill>
            <a:blip r:embed="rId4">
              <a:extLst>
                <a:ext uri="{96DAC541-7B7A-43D3-8B79-37D633B846F1}">
                  <asvg:svgBlip xmlns:asvg="http://schemas.microsoft.com/office/drawing/2016/SVG/main" r:embed="rId5"/>
                </a:ext>
              </a:extLst>
            </a:blip>
            <a:stretch>
              <a:fillRect b="-75248"/>
            </a:stretch>
          </a:blipFill>
        </p:spPr>
      </p:sp>
      <p:sp>
        <p:nvSpPr>
          <p:cNvPr id="10" name="TextBox 10"/>
          <p:cNvSpPr txBox="1"/>
          <p:nvPr/>
        </p:nvSpPr>
        <p:spPr>
          <a:xfrm>
            <a:off x="7649872" y="2911396"/>
            <a:ext cx="9189609" cy="4172396"/>
          </a:xfrm>
          <a:prstGeom prst="rect">
            <a:avLst/>
          </a:prstGeom>
        </p:spPr>
        <p:txBody>
          <a:bodyPr lIns="0" tIns="0" rIns="0" bIns="0" rtlCol="0" anchor="t">
            <a:spAutoFit/>
          </a:bodyPr>
          <a:lstStyle/>
          <a:p>
            <a:pPr algn="just">
              <a:lnSpc>
                <a:spcPts val="4175"/>
              </a:lnSpc>
              <a:spcBef>
                <a:spcPct val="0"/>
              </a:spcBef>
            </a:pPr>
            <a:r>
              <a:rPr lang="en-US" sz="2982">
                <a:solidFill>
                  <a:srgbClr val="FFFFFF"/>
                </a:solidFill>
                <a:latin typeface="Now"/>
              </a:rPr>
              <a:t>This project is aimed to provide insights into predicting seasonal flu vaccination status accurately and identifying key factors influencing vaccination decisions. The results from this study could contribute to optimizing pro-vaccination efforts and targeting specific subgroups to maximize the benefits of herd immunity, particularly in the context of seasonal flu.</a:t>
            </a:r>
          </a:p>
        </p:txBody>
      </p:sp>
      <p:sp>
        <p:nvSpPr>
          <p:cNvPr id="11" name="TextBox 11"/>
          <p:cNvSpPr txBox="1"/>
          <p:nvPr/>
        </p:nvSpPr>
        <p:spPr>
          <a:xfrm>
            <a:off x="6705876" y="134994"/>
            <a:ext cx="8232209" cy="1000539"/>
          </a:xfrm>
          <a:prstGeom prst="rect">
            <a:avLst/>
          </a:prstGeom>
        </p:spPr>
        <p:txBody>
          <a:bodyPr lIns="0" tIns="0" rIns="0" bIns="0" rtlCol="0" anchor="t">
            <a:spAutoFit/>
          </a:bodyPr>
          <a:lstStyle/>
          <a:p>
            <a:pPr>
              <a:lnSpc>
                <a:spcPts val="8190"/>
              </a:lnSpc>
              <a:spcBef>
                <a:spcPct val="0"/>
              </a:spcBef>
            </a:pPr>
            <a:r>
              <a:rPr lang="en-US" sz="5850">
                <a:solidFill>
                  <a:srgbClr val="000000"/>
                </a:solidFill>
                <a:latin typeface="Now Bold"/>
              </a:rPr>
              <a:t>BUSINESS OVERVIEW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A64B8"/>
        </a:solidFill>
        <a:effectLst/>
      </p:bgPr>
    </p:bg>
    <p:spTree>
      <p:nvGrpSpPr>
        <p:cNvPr id="1" name=""/>
        <p:cNvGrpSpPr/>
        <p:nvPr/>
      </p:nvGrpSpPr>
      <p:grpSpPr>
        <a:xfrm>
          <a:off x="0" y="0"/>
          <a:ext cx="0" cy="0"/>
          <a:chOff x="0" y="0"/>
          <a:chExt cx="0" cy="0"/>
        </a:xfrm>
      </p:grpSpPr>
      <p:grpSp>
        <p:nvGrpSpPr>
          <p:cNvPr id="2" name="Group 2"/>
          <p:cNvGrpSpPr/>
          <p:nvPr/>
        </p:nvGrpSpPr>
        <p:grpSpPr>
          <a:xfrm>
            <a:off x="540481" y="1934139"/>
            <a:ext cx="17090394" cy="8015510"/>
            <a:chOff x="0" y="0"/>
            <a:chExt cx="4990336" cy="2340501"/>
          </a:xfrm>
        </p:grpSpPr>
        <p:sp>
          <p:nvSpPr>
            <p:cNvPr id="3" name="Freeform 3"/>
            <p:cNvSpPr/>
            <p:nvPr/>
          </p:nvSpPr>
          <p:spPr>
            <a:xfrm>
              <a:off x="0" y="0"/>
              <a:ext cx="4990336" cy="2340501"/>
            </a:xfrm>
            <a:custGeom>
              <a:avLst/>
              <a:gdLst/>
              <a:ahLst/>
              <a:cxnLst/>
              <a:rect l="l" t="t" r="r" b="b"/>
              <a:pathLst>
                <a:path w="4990336" h="2340501">
                  <a:moveTo>
                    <a:pt x="4865876" y="2340501"/>
                  </a:moveTo>
                  <a:lnTo>
                    <a:pt x="124460" y="2340501"/>
                  </a:lnTo>
                  <a:cubicBezTo>
                    <a:pt x="55880" y="2340501"/>
                    <a:pt x="0" y="2284621"/>
                    <a:pt x="0" y="2216041"/>
                  </a:cubicBezTo>
                  <a:lnTo>
                    <a:pt x="0" y="124460"/>
                  </a:lnTo>
                  <a:cubicBezTo>
                    <a:pt x="0" y="55880"/>
                    <a:pt x="55880" y="0"/>
                    <a:pt x="124460" y="0"/>
                  </a:cubicBezTo>
                  <a:lnTo>
                    <a:pt x="4865876" y="0"/>
                  </a:lnTo>
                  <a:cubicBezTo>
                    <a:pt x="4934456" y="0"/>
                    <a:pt x="4990336" y="55880"/>
                    <a:pt x="4990336" y="124460"/>
                  </a:cubicBezTo>
                  <a:lnTo>
                    <a:pt x="4990336" y="2216041"/>
                  </a:lnTo>
                  <a:cubicBezTo>
                    <a:pt x="4990336" y="2284621"/>
                    <a:pt x="4934456" y="2340501"/>
                    <a:pt x="4865876" y="2340501"/>
                  </a:cubicBezTo>
                  <a:close/>
                </a:path>
              </a:pathLst>
            </a:custGeom>
            <a:solidFill>
              <a:srgbClr val="09427D"/>
            </a:solidFill>
          </p:spPr>
        </p:sp>
      </p:grpSp>
      <p:sp>
        <p:nvSpPr>
          <p:cNvPr id="4" name="TextBox 4"/>
          <p:cNvSpPr txBox="1"/>
          <p:nvPr/>
        </p:nvSpPr>
        <p:spPr>
          <a:xfrm>
            <a:off x="1028700" y="2427978"/>
            <a:ext cx="16230600" cy="7104927"/>
          </a:xfrm>
          <a:prstGeom prst="rect">
            <a:avLst/>
          </a:prstGeom>
        </p:spPr>
        <p:txBody>
          <a:bodyPr lIns="0" tIns="0" rIns="0" bIns="0" rtlCol="0" anchor="t">
            <a:spAutoFit/>
          </a:bodyPr>
          <a:lstStyle/>
          <a:p>
            <a:pPr>
              <a:lnSpc>
                <a:spcPts val="4599"/>
              </a:lnSpc>
            </a:pPr>
            <a:r>
              <a:rPr lang="en-US" sz="3285">
                <a:solidFill>
                  <a:srgbClr val="F5F5EF"/>
                </a:solidFill>
                <a:latin typeface="Now"/>
              </a:rPr>
              <a:t>Vaccination reduces co-infection risk and eases healthcare strain, yet vaccine skepticism is causing immunization rates to decline.</a:t>
            </a:r>
          </a:p>
          <a:p>
            <a:pPr>
              <a:lnSpc>
                <a:spcPts val="4599"/>
              </a:lnSpc>
            </a:pPr>
            <a:r>
              <a:rPr lang="en-US" sz="3285">
                <a:solidFill>
                  <a:srgbClr val="F5F5EF"/>
                </a:solidFill>
                <a:latin typeface="Now"/>
              </a:rPr>
              <a:t>Flu vaccine hesitancy is a major concern, hindering efforts against seasonal flu outbreaks. Despite the flu causing millions of hospitalizations and 52,000 deaths annually, only 51.4% received the vaccine in the 2021-22 season. </a:t>
            </a:r>
          </a:p>
          <a:p>
            <a:pPr>
              <a:lnSpc>
                <a:spcPts val="4599"/>
              </a:lnSpc>
            </a:pPr>
            <a:r>
              <a:rPr lang="en-US" sz="3285">
                <a:solidFill>
                  <a:srgbClr val="F5F5EF"/>
                </a:solidFill>
                <a:latin typeface="Now"/>
              </a:rPr>
              <a:t>Vaccine hesitancy leads to disease spread, strains healthcare, and may cause co-infections, causing economic burdens and disrupting daily life.</a:t>
            </a:r>
          </a:p>
          <a:p>
            <a:pPr>
              <a:lnSpc>
                <a:spcPts val="4599"/>
              </a:lnSpc>
            </a:pPr>
            <a:r>
              <a:rPr lang="en-US" sz="3285">
                <a:solidFill>
                  <a:srgbClr val="F5F5EF"/>
                </a:solidFill>
                <a:latin typeface="Now"/>
              </a:rPr>
              <a:t>Prompt flu vaccination is crucial, especially during fall and winter when flu spreads</a:t>
            </a:r>
          </a:p>
          <a:p>
            <a:pPr>
              <a:lnSpc>
                <a:spcPts val="4599"/>
              </a:lnSpc>
            </a:pPr>
            <a:r>
              <a:rPr lang="en-US" sz="3285">
                <a:solidFill>
                  <a:srgbClr val="F5F5EF"/>
                </a:solidFill>
                <a:latin typeface="Now"/>
              </a:rPr>
              <a:t>Flu vaccine hesitancy is driven by factors like misinformation, safety fears and beliefs. Understanding these helps design effective interventions.</a:t>
            </a:r>
          </a:p>
          <a:p>
            <a:pPr>
              <a:lnSpc>
                <a:spcPts val="5979"/>
              </a:lnSpc>
              <a:spcBef>
                <a:spcPct val="0"/>
              </a:spcBef>
            </a:pPr>
            <a:endParaRPr lang="en-US" sz="3285">
              <a:solidFill>
                <a:srgbClr val="F5F5EF"/>
              </a:solidFill>
              <a:latin typeface="Now"/>
            </a:endParaRPr>
          </a:p>
        </p:txBody>
      </p:sp>
      <p:sp>
        <p:nvSpPr>
          <p:cNvPr id="5" name="TextBox 5"/>
          <p:cNvSpPr txBox="1"/>
          <p:nvPr/>
        </p:nvSpPr>
        <p:spPr>
          <a:xfrm>
            <a:off x="540481" y="403646"/>
            <a:ext cx="8865396" cy="1087755"/>
          </a:xfrm>
          <a:prstGeom prst="rect">
            <a:avLst/>
          </a:prstGeom>
        </p:spPr>
        <p:txBody>
          <a:bodyPr lIns="0" tIns="0" rIns="0" bIns="0" rtlCol="0" anchor="t">
            <a:spAutoFit/>
          </a:bodyPr>
          <a:lstStyle/>
          <a:p>
            <a:pPr>
              <a:lnSpc>
                <a:spcPts val="8819"/>
              </a:lnSpc>
              <a:spcBef>
                <a:spcPct val="0"/>
              </a:spcBef>
            </a:pPr>
            <a:r>
              <a:rPr lang="en-US" sz="6300">
                <a:solidFill>
                  <a:srgbClr val="F5F5EF"/>
                </a:solidFill>
                <a:latin typeface="Now Bold"/>
              </a:rPr>
              <a:t>PROBLEM STATEMENT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A64B8"/>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64754" y="849447"/>
            <a:ext cx="8408853" cy="8408853"/>
            <a:chOff x="0" y="0"/>
            <a:chExt cx="6350000" cy="6350000"/>
          </a:xfrm>
        </p:grpSpPr>
        <p:sp>
          <p:nvSpPr>
            <p:cNvPr id="3" name="Freeform 3"/>
            <p:cNvSpPr/>
            <p:nvPr/>
          </p:nvSpPr>
          <p:spPr>
            <a:xfrm>
              <a:off x="0" y="0"/>
              <a:ext cx="6350000" cy="6351270"/>
            </a:xfrm>
            <a:custGeom>
              <a:avLst/>
              <a:gdLst/>
              <a:ahLst/>
              <a:cxnLst/>
              <a:rect l="l" t="t" r="r" b="b"/>
              <a:pathLst>
                <a:path w="6350000" h="6351270">
                  <a:moveTo>
                    <a:pt x="0" y="5955030"/>
                  </a:moveTo>
                  <a:lnTo>
                    <a:pt x="0" y="394970"/>
                  </a:lnTo>
                  <a:cubicBezTo>
                    <a:pt x="0" y="176530"/>
                    <a:pt x="176530" y="0"/>
                    <a:pt x="394970" y="0"/>
                  </a:cubicBezTo>
                  <a:lnTo>
                    <a:pt x="5956300" y="0"/>
                  </a:lnTo>
                  <a:cubicBezTo>
                    <a:pt x="6173470" y="0"/>
                    <a:pt x="6350000" y="176530"/>
                    <a:pt x="6350000" y="394970"/>
                  </a:cubicBezTo>
                  <a:cubicBezTo>
                    <a:pt x="6350000" y="394970"/>
                    <a:pt x="6350000" y="394970"/>
                    <a:pt x="6350000" y="394970"/>
                  </a:cubicBezTo>
                  <a:lnTo>
                    <a:pt x="6350000" y="5956300"/>
                  </a:lnTo>
                  <a:cubicBezTo>
                    <a:pt x="6350000" y="6174740"/>
                    <a:pt x="6173470" y="6351270"/>
                    <a:pt x="5955030" y="6351270"/>
                  </a:cubicBezTo>
                  <a:lnTo>
                    <a:pt x="5955030" y="6351270"/>
                  </a:lnTo>
                  <a:lnTo>
                    <a:pt x="394970" y="6351270"/>
                  </a:lnTo>
                  <a:cubicBezTo>
                    <a:pt x="176530" y="6350000"/>
                    <a:pt x="0" y="6173470"/>
                    <a:pt x="0" y="5955030"/>
                  </a:cubicBezTo>
                  <a:cubicBezTo>
                    <a:pt x="0" y="5955030"/>
                    <a:pt x="0" y="5955030"/>
                    <a:pt x="0" y="5955030"/>
                  </a:cubicBezTo>
                  <a:close/>
                </a:path>
              </a:pathLst>
            </a:custGeom>
            <a:blipFill>
              <a:blip r:embed="rId2"/>
              <a:stretch>
                <a:fillRect t="-20630" b="-29339"/>
              </a:stretch>
            </a:blipFill>
          </p:spPr>
        </p:sp>
      </p:grpSp>
      <p:grpSp>
        <p:nvGrpSpPr>
          <p:cNvPr id="4" name="Group 4"/>
          <p:cNvGrpSpPr/>
          <p:nvPr/>
        </p:nvGrpSpPr>
        <p:grpSpPr>
          <a:xfrm>
            <a:off x="13373012" y="4417496"/>
            <a:ext cx="10105788" cy="10105788"/>
            <a:chOff x="0" y="0"/>
            <a:chExt cx="13474384" cy="13474384"/>
          </a:xfrm>
        </p:grpSpPr>
        <p:grpSp>
          <p:nvGrpSpPr>
            <p:cNvPr id="5" name="Group 5"/>
            <p:cNvGrpSpPr/>
            <p:nvPr/>
          </p:nvGrpSpPr>
          <p:grpSpPr>
            <a:xfrm>
              <a:off x="0" y="0"/>
              <a:ext cx="13474384" cy="13474384"/>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nvGrpSpPr>
            <p:cNvPr id="7" name="Group 7"/>
            <p:cNvGrpSpPr/>
            <p:nvPr/>
          </p:nvGrpSpPr>
          <p:grpSpPr>
            <a:xfrm>
              <a:off x="1234732" y="1234732"/>
              <a:ext cx="11004920" cy="11004920"/>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sp>
        <p:nvSpPr>
          <p:cNvPr id="9" name="Freeform 9"/>
          <p:cNvSpPr/>
          <p:nvPr/>
        </p:nvSpPr>
        <p:spPr>
          <a:xfrm>
            <a:off x="16418106" y="4901325"/>
            <a:ext cx="2871389" cy="5937083"/>
          </a:xfrm>
          <a:custGeom>
            <a:avLst/>
            <a:gdLst/>
            <a:ahLst/>
            <a:cxnLst/>
            <a:rect l="l" t="t" r="r" b="b"/>
            <a:pathLst>
              <a:path w="2871389" h="5937083">
                <a:moveTo>
                  <a:pt x="0" y="0"/>
                </a:moveTo>
                <a:lnTo>
                  <a:pt x="2871389" y="0"/>
                </a:lnTo>
                <a:lnTo>
                  <a:pt x="2871389" y="5937083"/>
                </a:lnTo>
                <a:lnTo>
                  <a:pt x="0" y="59370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0" name="Group 10"/>
          <p:cNvGrpSpPr/>
          <p:nvPr/>
        </p:nvGrpSpPr>
        <p:grpSpPr>
          <a:xfrm>
            <a:off x="8238019" y="1649138"/>
            <a:ext cx="8416219" cy="7105696"/>
            <a:chOff x="0" y="0"/>
            <a:chExt cx="2389130" cy="2017109"/>
          </a:xfrm>
        </p:grpSpPr>
        <p:sp>
          <p:nvSpPr>
            <p:cNvPr id="11" name="Freeform 11"/>
            <p:cNvSpPr/>
            <p:nvPr/>
          </p:nvSpPr>
          <p:spPr>
            <a:xfrm>
              <a:off x="0" y="0"/>
              <a:ext cx="2389130" cy="2017109"/>
            </a:xfrm>
            <a:custGeom>
              <a:avLst/>
              <a:gdLst/>
              <a:ahLst/>
              <a:cxnLst/>
              <a:rect l="l" t="t" r="r" b="b"/>
              <a:pathLst>
                <a:path w="2389130" h="2017109">
                  <a:moveTo>
                    <a:pt x="2264670" y="2017109"/>
                  </a:moveTo>
                  <a:lnTo>
                    <a:pt x="124460" y="2017109"/>
                  </a:lnTo>
                  <a:cubicBezTo>
                    <a:pt x="55880" y="2017109"/>
                    <a:pt x="0" y="1961229"/>
                    <a:pt x="0" y="1892649"/>
                  </a:cubicBezTo>
                  <a:lnTo>
                    <a:pt x="0" y="124460"/>
                  </a:lnTo>
                  <a:cubicBezTo>
                    <a:pt x="0" y="55880"/>
                    <a:pt x="55880" y="0"/>
                    <a:pt x="124460" y="0"/>
                  </a:cubicBezTo>
                  <a:lnTo>
                    <a:pt x="2264670" y="0"/>
                  </a:lnTo>
                  <a:cubicBezTo>
                    <a:pt x="2333250" y="0"/>
                    <a:pt x="2389130" y="55880"/>
                    <a:pt x="2389130" y="124460"/>
                  </a:cubicBezTo>
                  <a:lnTo>
                    <a:pt x="2389130" y="1892649"/>
                  </a:lnTo>
                  <a:cubicBezTo>
                    <a:pt x="2389130" y="1961229"/>
                    <a:pt x="2333250" y="2017109"/>
                    <a:pt x="2264670" y="2017109"/>
                  </a:cubicBezTo>
                  <a:close/>
                </a:path>
              </a:pathLst>
            </a:custGeom>
            <a:solidFill>
              <a:srgbClr val="162942"/>
            </a:solidFill>
          </p:spPr>
        </p:sp>
      </p:grpSp>
      <p:sp>
        <p:nvSpPr>
          <p:cNvPr id="12" name="TextBox 12"/>
          <p:cNvSpPr txBox="1"/>
          <p:nvPr/>
        </p:nvSpPr>
        <p:spPr>
          <a:xfrm>
            <a:off x="9144000" y="4400731"/>
            <a:ext cx="6622520" cy="2499570"/>
          </a:xfrm>
          <a:prstGeom prst="rect">
            <a:avLst/>
          </a:prstGeom>
        </p:spPr>
        <p:txBody>
          <a:bodyPr lIns="0" tIns="0" rIns="0" bIns="0" rtlCol="0" anchor="t">
            <a:spAutoFit/>
          </a:bodyPr>
          <a:lstStyle/>
          <a:p>
            <a:pPr algn="just">
              <a:lnSpc>
                <a:spcPts val="3978"/>
              </a:lnSpc>
              <a:spcBef>
                <a:spcPct val="0"/>
              </a:spcBef>
            </a:pPr>
            <a:r>
              <a:rPr lang="en-US" sz="2841">
                <a:solidFill>
                  <a:srgbClr val="FFFFFF"/>
                </a:solidFill>
                <a:latin typeface="Now"/>
              </a:rPr>
              <a:t>To utilize machine learning to understand flu vaccine hesitancy by predicting the likelihood of individuals receiving their seasonal flu vaccines.</a:t>
            </a:r>
          </a:p>
        </p:txBody>
      </p:sp>
      <p:sp>
        <p:nvSpPr>
          <p:cNvPr id="13" name="TextBox 13"/>
          <p:cNvSpPr txBox="1"/>
          <p:nvPr/>
        </p:nvSpPr>
        <p:spPr>
          <a:xfrm>
            <a:off x="9129956" y="2550895"/>
            <a:ext cx="6410843" cy="780014"/>
          </a:xfrm>
          <a:prstGeom prst="rect">
            <a:avLst/>
          </a:prstGeom>
        </p:spPr>
        <p:txBody>
          <a:bodyPr lIns="0" tIns="0" rIns="0" bIns="0" rtlCol="0" anchor="t">
            <a:spAutoFit/>
          </a:bodyPr>
          <a:lstStyle/>
          <a:p>
            <a:pPr>
              <a:lnSpc>
                <a:spcPts val="6357"/>
              </a:lnSpc>
              <a:spcBef>
                <a:spcPct val="0"/>
              </a:spcBef>
            </a:pPr>
            <a:r>
              <a:rPr lang="en-US" sz="4540">
                <a:solidFill>
                  <a:srgbClr val="FFFFFF"/>
                </a:solidFill>
                <a:latin typeface="Now Bold"/>
              </a:rPr>
              <a:t>MAIN OBJECTIVE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201920" y="0"/>
            <a:ext cx="7557654" cy="10287000"/>
            <a:chOff x="0" y="0"/>
            <a:chExt cx="2556540" cy="3479800"/>
          </a:xfrm>
        </p:grpSpPr>
        <p:sp>
          <p:nvSpPr>
            <p:cNvPr id="3" name="Freeform 3"/>
            <p:cNvSpPr/>
            <p:nvPr/>
          </p:nvSpPr>
          <p:spPr>
            <a:xfrm>
              <a:off x="0" y="0"/>
              <a:ext cx="2556540" cy="3479800"/>
            </a:xfrm>
            <a:custGeom>
              <a:avLst/>
              <a:gdLst/>
              <a:ahLst/>
              <a:cxnLst/>
              <a:rect l="l" t="t" r="r" b="b"/>
              <a:pathLst>
                <a:path w="2556540" h="3479800">
                  <a:moveTo>
                    <a:pt x="2432080" y="3479800"/>
                  </a:moveTo>
                  <a:lnTo>
                    <a:pt x="124460" y="3479800"/>
                  </a:lnTo>
                  <a:cubicBezTo>
                    <a:pt x="55880" y="3479800"/>
                    <a:pt x="0" y="3423920"/>
                    <a:pt x="0" y="3355340"/>
                  </a:cubicBezTo>
                  <a:lnTo>
                    <a:pt x="0" y="124460"/>
                  </a:lnTo>
                  <a:cubicBezTo>
                    <a:pt x="0" y="55880"/>
                    <a:pt x="55880" y="0"/>
                    <a:pt x="124460" y="0"/>
                  </a:cubicBezTo>
                  <a:lnTo>
                    <a:pt x="2432080" y="0"/>
                  </a:lnTo>
                  <a:cubicBezTo>
                    <a:pt x="2500660" y="0"/>
                    <a:pt x="2556540" y="55880"/>
                    <a:pt x="2556540" y="124460"/>
                  </a:cubicBezTo>
                  <a:lnTo>
                    <a:pt x="2556540" y="3355340"/>
                  </a:lnTo>
                  <a:cubicBezTo>
                    <a:pt x="2556540" y="3423920"/>
                    <a:pt x="2500660" y="3479800"/>
                    <a:pt x="2432080" y="3479800"/>
                  </a:cubicBezTo>
                  <a:close/>
                </a:path>
              </a:pathLst>
            </a:custGeom>
            <a:solidFill>
              <a:srgbClr val="4A64B8"/>
            </a:solidFill>
          </p:spPr>
        </p:sp>
      </p:grpSp>
      <p:grpSp>
        <p:nvGrpSpPr>
          <p:cNvPr id="4" name="Group 4"/>
          <p:cNvGrpSpPr/>
          <p:nvPr/>
        </p:nvGrpSpPr>
        <p:grpSpPr>
          <a:xfrm>
            <a:off x="-1764126" y="5814873"/>
            <a:ext cx="8363635" cy="8363635"/>
            <a:chOff x="0" y="0"/>
            <a:chExt cx="11151514" cy="11151514"/>
          </a:xfrm>
        </p:grpSpPr>
        <p:grpSp>
          <p:nvGrpSpPr>
            <p:cNvPr id="5" name="Group 5"/>
            <p:cNvGrpSpPr/>
            <p:nvPr/>
          </p:nvGrpSpPr>
          <p:grpSpPr>
            <a:xfrm>
              <a:off x="0" y="0"/>
              <a:ext cx="11151514" cy="11151514"/>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nvGrpSpPr>
            <p:cNvPr id="7" name="Group 7"/>
            <p:cNvGrpSpPr/>
            <p:nvPr/>
          </p:nvGrpSpPr>
          <p:grpSpPr>
            <a:xfrm>
              <a:off x="1021875" y="1021875"/>
              <a:ext cx="9107765" cy="9107765"/>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sp>
        <p:nvSpPr>
          <p:cNvPr id="9" name="Freeform 9"/>
          <p:cNvSpPr/>
          <p:nvPr/>
        </p:nvSpPr>
        <p:spPr>
          <a:xfrm>
            <a:off x="1294193" y="4181486"/>
            <a:ext cx="4273860" cy="6105514"/>
          </a:xfrm>
          <a:custGeom>
            <a:avLst/>
            <a:gdLst/>
            <a:ahLst/>
            <a:cxnLst/>
            <a:rect l="l" t="t" r="r" b="b"/>
            <a:pathLst>
              <a:path w="4273860" h="6105514">
                <a:moveTo>
                  <a:pt x="0" y="0"/>
                </a:moveTo>
                <a:lnTo>
                  <a:pt x="4273860" y="0"/>
                </a:lnTo>
                <a:lnTo>
                  <a:pt x="4273860" y="6105514"/>
                </a:lnTo>
                <a:lnTo>
                  <a:pt x="0" y="61055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1406317" y="1355143"/>
            <a:ext cx="4826257" cy="1948536"/>
          </a:xfrm>
          <a:prstGeom prst="rect">
            <a:avLst/>
          </a:prstGeom>
        </p:spPr>
        <p:txBody>
          <a:bodyPr lIns="0" tIns="0" rIns="0" bIns="0" rtlCol="0" anchor="t">
            <a:spAutoFit/>
          </a:bodyPr>
          <a:lstStyle/>
          <a:p>
            <a:pPr>
              <a:lnSpc>
                <a:spcPts val="7680"/>
              </a:lnSpc>
            </a:pPr>
            <a:r>
              <a:rPr lang="en-US" sz="6400">
                <a:solidFill>
                  <a:srgbClr val="F5F5EF"/>
                </a:solidFill>
                <a:latin typeface="Now Bold"/>
              </a:rPr>
              <a:t>Specific Objectives</a:t>
            </a:r>
          </a:p>
        </p:txBody>
      </p:sp>
      <p:grpSp>
        <p:nvGrpSpPr>
          <p:cNvPr id="11" name="Group 11"/>
          <p:cNvGrpSpPr/>
          <p:nvPr/>
        </p:nvGrpSpPr>
        <p:grpSpPr>
          <a:xfrm>
            <a:off x="6952739" y="1028700"/>
            <a:ext cx="9938926" cy="2274979"/>
            <a:chOff x="0" y="0"/>
            <a:chExt cx="3294061" cy="753997"/>
          </a:xfrm>
        </p:grpSpPr>
        <p:sp>
          <p:nvSpPr>
            <p:cNvPr id="12" name="Freeform 12"/>
            <p:cNvSpPr/>
            <p:nvPr/>
          </p:nvSpPr>
          <p:spPr>
            <a:xfrm>
              <a:off x="0" y="0"/>
              <a:ext cx="3294062" cy="753997"/>
            </a:xfrm>
            <a:custGeom>
              <a:avLst/>
              <a:gdLst/>
              <a:ahLst/>
              <a:cxnLst/>
              <a:rect l="l" t="t" r="r" b="b"/>
              <a:pathLst>
                <a:path w="3294062" h="753997">
                  <a:moveTo>
                    <a:pt x="3169601" y="753997"/>
                  </a:moveTo>
                  <a:lnTo>
                    <a:pt x="124460" y="753997"/>
                  </a:lnTo>
                  <a:cubicBezTo>
                    <a:pt x="55880" y="753997"/>
                    <a:pt x="0" y="698117"/>
                    <a:pt x="0" y="629537"/>
                  </a:cubicBezTo>
                  <a:lnTo>
                    <a:pt x="0" y="124460"/>
                  </a:lnTo>
                  <a:cubicBezTo>
                    <a:pt x="0" y="55880"/>
                    <a:pt x="55880" y="0"/>
                    <a:pt x="124460" y="0"/>
                  </a:cubicBezTo>
                  <a:lnTo>
                    <a:pt x="3169601" y="0"/>
                  </a:lnTo>
                  <a:cubicBezTo>
                    <a:pt x="3238182" y="0"/>
                    <a:pt x="3294062" y="55880"/>
                    <a:pt x="3294062" y="124460"/>
                  </a:cubicBezTo>
                  <a:lnTo>
                    <a:pt x="3294062" y="629537"/>
                  </a:lnTo>
                  <a:cubicBezTo>
                    <a:pt x="3294062" y="698117"/>
                    <a:pt x="3238182" y="753997"/>
                    <a:pt x="3169601" y="753997"/>
                  </a:cubicBezTo>
                  <a:close/>
                </a:path>
              </a:pathLst>
            </a:custGeom>
            <a:solidFill>
              <a:srgbClr val="09427D"/>
            </a:solidFill>
          </p:spPr>
        </p:sp>
      </p:grpSp>
      <p:sp>
        <p:nvSpPr>
          <p:cNvPr id="13" name="TextBox 13"/>
          <p:cNvSpPr txBox="1"/>
          <p:nvPr/>
        </p:nvSpPr>
        <p:spPr>
          <a:xfrm>
            <a:off x="7804788" y="1678635"/>
            <a:ext cx="8040218" cy="725990"/>
          </a:xfrm>
          <a:prstGeom prst="rect">
            <a:avLst/>
          </a:prstGeom>
        </p:spPr>
        <p:txBody>
          <a:bodyPr lIns="0" tIns="0" rIns="0" bIns="0" rtlCol="0" anchor="t">
            <a:spAutoFit/>
          </a:bodyPr>
          <a:lstStyle/>
          <a:p>
            <a:pPr>
              <a:lnSpc>
                <a:spcPts val="2920"/>
              </a:lnSpc>
              <a:spcBef>
                <a:spcPct val="0"/>
              </a:spcBef>
            </a:pPr>
            <a:r>
              <a:rPr lang="en-US" sz="2085">
                <a:solidFill>
                  <a:srgbClr val="FFFFFF"/>
                </a:solidFill>
                <a:latin typeface="Now"/>
              </a:rPr>
              <a:t>To identify socio-cultural, psychological, and communication-related factors that affect flu vaccine hesitancy.</a:t>
            </a:r>
          </a:p>
        </p:txBody>
      </p:sp>
      <p:grpSp>
        <p:nvGrpSpPr>
          <p:cNvPr id="14" name="Group 14"/>
          <p:cNvGrpSpPr/>
          <p:nvPr/>
        </p:nvGrpSpPr>
        <p:grpSpPr>
          <a:xfrm>
            <a:off x="6952739" y="4035769"/>
            <a:ext cx="9938926" cy="2459473"/>
            <a:chOff x="0" y="0"/>
            <a:chExt cx="3294061" cy="815144"/>
          </a:xfrm>
        </p:grpSpPr>
        <p:sp>
          <p:nvSpPr>
            <p:cNvPr id="15" name="Freeform 15"/>
            <p:cNvSpPr/>
            <p:nvPr/>
          </p:nvSpPr>
          <p:spPr>
            <a:xfrm>
              <a:off x="0" y="0"/>
              <a:ext cx="3294062" cy="815144"/>
            </a:xfrm>
            <a:custGeom>
              <a:avLst/>
              <a:gdLst/>
              <a:ahLst/>
              <a:cxnLst/>
              <a:rect l="l" t="t" r="r" b="b"/>
              <a:pathLst>
                <a:path w="3294062" h="815144">
                  <a:moveTo>
                    <a:pt x="3169601" y="815144"/>
                  </a:moveTo>
                  <a:lnTo>
                    <a:pt x="124460" y="815144"/>
                  </a:lnTo>
                  <a:cubicBezTo>
                    <a:pt x="55880" y="815144"/>
                    <a:pt x="0" y="759264"/>
                    <a:pt x="0" y="690684"/>
                  </a:cubicBezTo>
                  <a:lnTo>
                    <a:pt x="0" y="124460"/>
                  </a:lnTo>
                  <a:cubicBezTo>
                    <a:pt x="0" y="55880"/>
                    <a:pt x="55880" y="0"/>
                    <a:pt x="124460" y="0"/>
                  </a:cubicBezTo>
                  <a:lnTo>
                    <a:pt x="3169601" y="0"/>
                  </a:lnTo>
                  <a:cubicBezTo>
                    <a:pt x="3238182" y="0"/>
                    <a:pt x="3294062" y="55880"/>
                    <a:pt x="3294062" y="124460"/>
                  </a:cubicBezTo>
                  <a:lnTo>
                    <a:pt x="3294062" y="690684"/>
                  </a:lnTo>
                  <a:cubicBezTo>
                    <a:pt x="3294062" y="759264"/>
                    <a:pt x="3238182" y="815144"/>
                    <a:pt x="3169601" y="815144"/>
                  </a:cubicBezTo>
                  <a:close/>
                </a:path>
              </a:pathLst>
            </a:custGeom>
            <a:solidFill>
              <a:srgbClr val="162942"/>
            </a:solidFill>
          </p:spPr>
        </p:sp>
      </p:grpSp>
      <p:sp>
        <p:nvSpPr>
          <p:cNvPr id="16" name="TextBox 16"/>
          <p:cNvSpPr txBox="1"/>
          <p:nvPr/>
        </p:nvSpPr>
        <p:spPr>
          <a:xfrm>
            <a:off x="7804788" y="4769624"/>
            <a:ext cx="7340210" cy="709651"/>
          </a:xfrm>
          <a:prstGeom prst="rect">
            <a:avLst/>
          </a:prstGeom>
        </p:spPr>
        <p:txBody>
          <a:bodyPr lIns="0" tIns="0" rIns="0" bIns="0" rtlCol="0" anchor="t">
            <a:spAutoFit/>
          </a:bodyPr>
          <a:lstStyle/>
          <a:p>
            <a:pPr marL="0" lvl="0" indent="0" algn="l">
              <a:lnSpc>
                <a:spcPts val="2885"/>
              </a:lnSpc>
              <a:spcBef>
                <a:spcPct val="0"/>
              </a:spcBef>
            </a:pPr>
            <a:r>
              <a:rPr lang="en-US" sz="2060">
                <a:solidFill>
                  <a:srgbClr val="FFFFFF"/>
                </a:solidFill>
                <a:latin typeface="Now"/>
              </a:rPr>
              <a:t>Develop a predictive model for vaccine hesitancy based on historical data</a:t>
            </a:r>
          </a:p>
        </p:txBody>
      </p:sp>
      <p:grpSp>
        <p:nvGrpSpPr>
          <p:cNvPr id="17" name="Group 17"/>
          <p:cNvGrpSpPr/>
          <p:nvPr/>
        </p:nvGrpSpPr>
        <p:grpSpPr>
          <a:xfrm>
            <a:off x="6955938" y="6846187"/>
            <a:ext cx="9935727" cy="2461111"/>
            <a:chOff x="0" y="0"/>
            <a:chExt cx="3294061" cy="815949"/>
          </a:xfrm>
        </p:grpSpPr>
        <p:sp>
          <p:nvSpPr>
            <p:cNvPr id="18" name="Freeform 18"/>
            <p:cNvSpPr/>
            <p:nvPr/>
          </p:nvSpPr>
          <p:spPr>
            <a:xfrm>
              <a:off x="0" y="0"/>
              <a:ext cx="3294062" cy="815949"/>
            </a:xfrm>
            <a:custGeom>
              <a:avLst/>
              <a:gdLst/>
              <a:ahLst/>
              <a:cxnLst/>
              <a:rect l="l" t="t" r="r" b="b"/>
              <a:pathLst>
                <a:path w="3294062" h="815949">
                  <a:moveTo>
                    <a:pt x="3169601" y="815949"/>
                  </a:moveTo>
                  <a:lnTo>
                    <a:pt x="124460" y="815949"/>
                  </a:lnTo>
                  <a:cubicBezTo>
                    <a:pt x="55880" y="815949"/>
                    <a:pt x="0" y="760069"/>
                    <a:pt x="0" y="691489"/>
                  </a:cubicBezTo>
                  <a:lnTo>
                    <a:pt x="0" y="124460"/>
                  </a:lnTo>
                  <a:cubicBezTo>
                    <a:pt x="0" y="55880"/>
                    <a:pt x="55880" y="0"/>
                    <a:pt x="124460" y="0"/>
                  </a:cubicBezTo>
                  <a:lnTo>
                    <a:pt x="3169601" y="0"/>
                  </a:lnTo>
                  <a:cubicBezTo>
                    <a:pt x="3238182" y="0"/>
                    <a:pt x="3294062" y="55880"/>
                    <a:pt x="3294062" y="124460"/>
                  </a:cubicBezTo>
                  <a:lnTo>
                    <a:pt x="3294062" y="691489"/>
                  </a:lnTo>
                  <a:cubicBezTo>
                    <a:pt x="3294062" y="760069"/>
                    <a:pt x="3238182" y="815949"/>
                    <a:pt x="3169601" y="815949"/>
                  </a:cubicBezTo>
                  <a:close/>
                </a:path>
              </a:pathLst>
            </a:custGeom>
            <a:solidFill>
              <a:srgbClr val="09427D"/>
            </a:solidFill>
          </p:spPr>
        </p:sp>
      </p:grpSp>
      <p:sp>
        <p:nvSpPr>
          <p:cNvPr id="19" name="TextBox 19"/>
          <p:cNvSpPr txBox="1"/>
          <p:nvPr/>
        </p:nvSpPr>
        <p:spPr>
          <a:xfrm>
            <a:off x="7804788" y="7640493"/>
            <a:ext cx="6981103" cy="692150"/>
          </a:xfrm>
          <a:prstGeom prst="rect">
            <a:avLst/>
          </a:prstGeom>
        </p:spPr>
        <p:txBody>
          <a:bodyPr lIns="0" tIns="0" rIns="0" bIns="0" rtlCol="0" anchor="t">
            <a:spAutoFit/>
          </a:bodyPr>
          <a:lstStyle/>
          <a:p>
            <a:pPr marL="0" lvl="0" indent="0" algn="l">
              <a:lnSpc>
                <a:spcPts val="2799"/>
              </a:lnSpc>
              <a:spcBef>
                <a:spcPct val="0"/>
              </a:spcBef>
            </a:pPr>
            <a:r>
              <a:rPr lang="en-US" sz="1999">
                <a:solidFill>
                  <a:srgbClr val="FFFFFF"/>
                </a:solidFill>
                <a:latin typeface="Now"/>
              </a:rPr>
              <a:t>Develop tailored recommendations to increase flu vaccine uptake</a:t>
            </a:r>
            <a:r>
              <a:rPr lang="en-US" sz="1999" u="none">
                <a:solidFill>
                  <a:srgbClr val="FFFFFF"/>
                </a:solidFill>
                <a:latin typeface="Now"/>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A64B8"/>
        </a:solidFill>
        <a:effectLst/>
      </p:bgPr>
    </p:bg>
    <p:spTree>
      <p:nvGrpSpPr>
        <p:cNvPr id="1" name=""/>
        <p:cNvGrpSpPr/>
        <p:nvPr/>
      </p:nvGrpSpPr>
      <p:grpSpPr>
        <a:xfrm>
          <a:off x="0" y="0"/>
          <a:ext cx="0" cy="0"/>
          <a:chOff x="0" y="0"/>
          <a:chExt cx="0" cy="0"/>
        </a:xfrm>
      </p:grpSpPr>
      <p:grpSp>
        <p:nvGrpSpPr>
          <p:cNvPr id="2" name="Group 2"/>
          <p:cNvGrpSpPr/>
          <p:nvPr/>
        </p:nvGrpSpPr>
        <p:grpSpPr>
          <a:xfrm>
            <a:off x="12056743" y="3389889"/>
            <a:ext cx="8791180" cy="8791180"/>
            <a:chOff x="0" y="0"/>
            <a:chExt cx="11721574" cy="11721574"/>
          </a:xfrm>
        </p:grpSpPr>
        <p:grpSp>
          <p:nvGrpSpPr>
            <p:cNvPr id="3" name="Group 3"/>
            <p:cNvGrpSpPr/>
            <p:nvPr/>
          </p:nvGrpSpPr>
          <p:grpSpPr>
            <a:xfrm>
              <a:off x="0" y="0"/>
              <a:ext cx="11721574" cy="11721574"/>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nvGrpSpPr>
            <p:cNvPr id="5" name="Group 5"/>
            <p:cNvGrpSpPr/>
            <p:nvPr/>
          </p:nvGrpSpPr>
          <p:grpSpPr>
            <a:xfrm>
              <a:off x="1074112" y="1074112"/>
              <a:ext cx="9573349" cy="9573349"/>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sp>
        <p:nvSpPr>
          <p:cNvPr id="7" name="TextBox 7"/>
          <p:cNvSpPr txBox="1"/>
          <p:nvPr/>
        </p:nvSpPr>
        <p:spPr>
          <a:xfrm>
            <a:off x="540481" y="422696"/>
            <a:ext cx="8865396" cy="1005205"/>
          </a:xfrm>
          <a:prstGeom prst="rect">
            <a:avLst/>
          </a:prstGeom>
        </p:spPr>
        <p:txBody>
          <a:bodyPr lIns="0" tIns="0" rIns="0" bIns="0" rtlCol="0" anchor="t">
            <a:spAutoFit/>
          </a:bodyPr>
          <a:lstStyle/>
          <a:p>
            <a:pPr>
              <a:lnSpc>
                <a:spcPts val="8120"/>
              </a:lnSpc>
              <a:spcBef>
                <a:spcPct val="0"/>
              </a:spcBef>
            </a:pPr>
            <a:r>
              <a:rPr lang="en-US" sz="5800">
                <a:solidFill>
                  <a:srgbClr val="F5F5EF"/>
                </a:solidFill>
                <a:latin typeface="Now Bold"/>
              </a:rPr>
              <a:t>DATA UNDERSTANDING</a:t>
            </a:r>
          </a:p>
        </p:txBody>
      </p:sp>
      <p:sp>
        <p:nvSpPr>
          <p:cNvPr id="8" name="TextBox 8"/>
          <p:cNvSpPr txBox="1"/>
          <p:nvPr/>
        </p:nvSpPr>
        <p:spPr>
          <a:xfrm>
            <a:off x="540481" y="1826613"/>
            <a:ext cx="17238447" cy="7431687"/>
          </a:xfrm>
          <a:prstGeom prst="rect">
            <a:avLst/>
          </a:prstGeom>
        </p:spPr>
        <p:txBody>
          <a:bodyPr lIns="0" tIns="0" rIns="0" bIns="0" rtlCol="0" anchor="t">
            <a:spAutoFit/>
          </a:bodyPr>
          <a:lstStyle/>
          <a:p>
            <a:pPr>
              <a:lnSpc>
                <a:spcPts val="4997"/>
              </a:lnSpc>
            </a:pPr>
            <a:r>
              <a:rPr lang="en-US" sz="3569">
                <a:solidFill>
                  <a:srgbClr val="000000"/>
                </a:solidFill>
                <a:latin typeface="Now"/>
              </a:rPr>
              <a:t>Target variable: </a:t>
            </a:r>
            <a:r>
              <a:rPr lang="en-US" sz="3569">
                <a:solidFill>
                  <a:srgbClr val="F5F5EF"/>
                </a:solidFill>
                <a:latin typeface="Now"/>
              </a:rPr>
              <a:t>Seasonal_vaccine - Whether respondent received seasonal flu vaccine or not</a:t>
            </a:r>
          </a:p>
          <a:p>
            <a:pPr>
              <a:lnSpc>
                <a:spcPts val="4997"/>
              </a:lnSpc>
            </a:pPr>
            <a:r>
              <a:rPr lang="en-US" sz="3569">
                <a:solidFill>
                  <a:srgbClr val="000000"/>
                </a:solidFill>
                <a:latin typeface="Now"/>
              </a:rPr>
              <a:t>Socio-Demographic and Personal Information:</a:t>
            </a:r>
          </a:p>
          <a:p>
            <a:pPr marL="770622" lvl="1" indent="-385311">
              <a:lnSpc>
                <a:spcPts val="4997"/>
              </a:lnSpc>
              <a:buFont typeface="Arial"/>
              <a:buChar char="•"/>
            </a:pPr>
            <a:r>
              <a:rPr lang="en-US" sz="3569">
                <a:solidFill>
                  <a:srgbClr val="F5F5EF"/>
                </a:solidFill>
                <a:latin typeface="Now"/>
              </a:rPr>
              <a:t>Age, gender, race, income level and education </a:t>
            </a:r>
          </a:p>
          <a:p>
            <a:pPr>
              <a:lnSpc>
                <a:spcPts val="4997"/>
              </a:lnSpc>
            </a:pPr>
            <a:r>
              <a:rPr lang="en-US" sz="3569">
                <a:solidFill>
                  <a:srgbClr val="F5F5EF"/>
                </a:solidFill>
                <a:latin typeface="Now"/>
              </a:rPr>
              <a:t>     employment_status, employment_industry, employment_occupation</a:t>
            </a:r>
          </a:p>
          <a:p>
            <a:pPr>
              <a:lnSpc>
                <a:spcPts val="4997"/>
              </a:lnSpc>
            </a:pPr>
            <a:r>
              <a:rPr lang="en-US" sz="3569">
                <a:solidFill>
                  <a:srgbClr val="000000"/>
                </a:solidFill>
                <a:latin typeface="Now"/>
              </a:rPr>
              <a:t>Health-related Variables:</a:t>
            </a:r>
          </a:p>
          <a:p>
            <a:pPr marL="770622" lvl="1" indent="-385311">
              <a:lnSpc>
                <a:spcPts val="4997"/>
              </a:lnSpc>
              <a:buFont typeface="Arial"/>
              <a:buChar char="•"/>
            </a:pPr>
            <a:r>
              <a:rPr lang="en-US" sz="3569">
                <a:solidFill>
                  <a:srgbClr val="F5F5EF"/>
                </a:solidFill>
                <a:latin typeface="Now"/>
              </a:rPr>
              <a:t>health_insurance, behavioral_antiviral_meds, behavioral_avoidance</a:t>
            </a:r>
          </a:p>
          <a:p>
            <a:pPr>
              <a:lnSpc>
                <a:spcPts val="4997"/>
              </a:lnSpc>
            </a:pPr>
            <a:r>
              <a:rPr lang="en-US" sz="3569">
                <a:solidFill>
                  <a:srgbClr val="F5F5EF"/>
                </a:solidFill>
                <a:latin typeface="Now"/>
              </a:rPr>
              <a:t>     opinion_seas_vacc_effective, opinion_seas_risk,   </a:t>
            </a:r>
          </a:p>
          <a:p>
            <a:pPr>
              <a:lnSpc>
                <a:spcPts val="4997"/>
              </a:lnSpc>
            </a:pPr>
            <a:r>
              <a:rPr lang="en-US" sz="3569">
                <a:solidFill>
                  <a:srgbClr val="F5F5EF"/>
                </a:solidFill>
                <a:latin typeface="Now"/>
              </a:rPr>
              <a:t>     opinion_seas_sick_from_vacc                      </a:t>
            </a:r>
          </a:p>
          <a:p>
            <a:pPr>
              <a:lnSpc>
                <a:spcPts val="4997"/>
              </a:lnSpc>
            </a:pPr>
            <a:r>
              <a:rPr lang="en-US" sz="3569">
                <a:solidFill>
                  <a:srgbClr val="000000"/>
                </a:solidFill>
                <a:latin typeface="Now"/>
              </a:rPr>
              <a:t>Household Information:</a:t>
            </a:r>
          </a:p>
          <a:p>
            <a:pPr marL="770622" lvl="1" indent="-385311">
              <a:lnSpc>
                <a:spcPts val="4997"/>
              </a:lnSpc>
              <a:buFont typeface="Arial"/>
              <a:buChar char="•"/>
            </a:pPr>
            <a:r>
              <a:rPr lang="en-US" sz="3569">
                <a:solidFill>
                  <a:srgbClr val="F5F5EF"/>
                </a:solidFill>
                <a:latin typeface="Now"/>
              </a:rPr>
              <a:t>household_adults, household_children.</a:t>
            </a:r>
          </a:p>
          <a:p>
            <a:pPr algn="l">
              <a:lnSpc>
                <a:spcPts val="4211"/>
              </a:lnSpc>
            </a:pPr>
            <a:endParaRPr lang="en-US" sz="3569">
              <a:solidFill>
                <a:srgbClr val="F5F5EF"/>
              </a:solidFill>
              <a:latin typeface="No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10600"/>
            <a:ext cx="18288000" cy="5236410"/>
            <a:chOff x="0" y="0"/>
            <a:chExt cx="6186311" cy="1771329"/>
          </a:xfrm>
        </p:grpSpPr>
        <p:sp>
          <p:nvSpPr>
            <p:cNvPr id="3" name="Freeform 3"/>
            <p:cNvSpPr/>
            <p:nvPr/>
          </p:nvSpPr>
          <p:spPr>
            <a:xfrm>
              <a:off x="0" y="0"/>
              <a:ext cx="6186311" cy="1771329"/>
            </a:xfrm>
            <a:custGeom>
              <a:avLst/>
              <a:gdLst/>
              <a:ahLst/>
              <a:cxnLst/>
              <a:rect l="l" t="t" r="r" b="b"/>
              <a:pathLst>
                <a:path w="6186311" h="1771329">
                  <a:moveTo>
                    <a:pt x="6061851" y="1771329"/>
                  </a:moveTo>
                  <a:lnTo>
                    <a:pt x="124460" y="1771329"/>
                  </a:lnTo>
                  <a:cubicBezTo>
                    <a:pt x="55880" y="1771329"/>
                    <a:pt x="0" y="1715449"/>
                    <a:pt x="0" y="1646869"/>
                  </a:cubicBezTo>
                  <a:lnTo>
                    <a:pt x="0" y="124460"/>
                  </a:lnTo>
                  <a:cubicBezTo>
                    <a:pt x="0" y="55880"/>
                    <a:pt x="55880" y="0"/>
                    <a:pt x="124460" y="0"/>
                  </a:cubicBezTo>
                  <a:lnTo>
                    <a:pt x="6061851" y="0"/>
                  </a:lnTo>
                  <a:cubicBezTo>
                    <a:pt x="6130431" y="0"/>
                    <a:pt x="6186311" y="55880"/>
                    <a:pt x="6186311" y="124460"/>
                  </a:cubicBezTo>
                  <a:lnTo>
                    <a:pt x="6186311" y="1646869"/>
                  </a:lnTo>
                  <a:cubicBezTo>
                    <a:pt x="6186311" y="1715449"/>
                    <a:pt x="6130431" y="1771329"/>
                    <a:pt x="6061851" y="1771329"/>
                  </a:cubicBezTo>
                  <a:close/>
                </a:path>
              </a:pathLst>
            </a:custGeom>
            <a:solidFill>
              <a:srgbClr val="4A64B8"/>
            </a:solidFill>
          </p:spPr>
        </p:sp>
      </p:grpSp>
      <p:grpSp>
        <p:nvGrpSpPr>
          <p:cNvPr id="4" name="Group 4"/>
          <p:cNvGrpSpPr/>
          <p:nvPr/>
        </p:nvGrpSpPr>
        <p:grpSpPr>
          <a:xfrm>
            <a:off x="3120737" y="3287212"/>
            <a:ext cx="12046525" cy="2678600"/>
            <a:chOff x="0" y="0"/>
            <a:chExt cx="4074997" cy="906094"/>
          </a:xfrm>
        </p:grpSpPr>
        <p:sp>
          <p:nvSpPr>
            <p:cNvPr id="5" name="Freeform 5"/>
            <p:cNvSpPr/>
            <p:nvPr/>
          </p:nvSpPr>
          <p:spPr>
            <a:xfrm>
              <a:off x="0" y="0"/>
              <a:ext cx="4074997" cy="906094"/>
            </a:xfrm>
            <a:custGeom>
              <a:avLst/>
              <a:gdLst/>
              <a:ahLst/>
              <a:cxnLst/>
              <a:rect l="l" t="t" r="r" b="b"/>
              <a:pathLst>
                <a:path w="4074997" h="906094">
                  <a:moveTo>
                    <a:pt x="3950538" y="906094"/>
                  </a:moveTo>
                  <a:lnTo>
                    <a:pt x="124460" y="906094"/>
                  </a:lnTo>
                  <a:cubicBezTo>
                    <a:pt x="55880" y="906094"/>
                    <a:pt x="0" y="850214"/>
                    <a:pt x="0" y="781634"/>
                  </a:cubicBezTo>
                  <a:lnTo>
                    <a:pt x="0" y="124460"/>
                  </a:lnTo>
                  <a:cubicBezTo>
                    <a:pt x="0" y="55880"/>
                    <a:pt x="55880" y="0"/>
                    <a:pt x="124460" y="0"/>
                  </a:cubicBezTo>
                  <a:lnTo>
                    <a:pt x="3950538" y="0"/>
                  </a:lnTo>
                  <a:cubicBezTo>
                    <a:pt x="4019117" y="0"/>
                    <a:pt x="4074997" y="55880"/>
                    <a:pt x="4074997" y="124460"/>
                  </a:cubicBezTo>
                  <a:lnTo>
                    <a:pt x="4074997" y="781634"/>
                  </a:lnTo>
                  <a:cubicBezTo>
                    <a:pt x="4074997" y="850214"/>
                    <a:pt x="4019117" y="906094"/>
                    <a:pt x="3950538" y="906094"/>
                  </a:cubicBezTo>
                  <a:close/>
                </a:path>
              </a:pathLst>
            </a:custGeom>
            <a:solidFill>
              <a:srgbClr val="09427D"/>
            </a:solidFill>
          </p:spPr>
        </p:sp>
      </p:grpSp>
      <p:grpSp>
        <p:nvGrpSpPr>
          <p:cNvPr id="6" name="Group 6"/>
          <p:cNvGrpSpPr/>
          <p:nvPr/>
        </p:nvGrpSpPr>
        <p:grpSpPr>
          <a:xfrm>
            <a:off x="-2530064" y="7252961"/>
            <a:ext cx="6045421" cy="6045421"/>
            <a:chOff x="0" y="0"/>
            <a:chExt cx="8060561" cy="8060561"/>
          </a:xfrm>
        </p:grpSpPr>
        <p:grpSp>
          <p:nvGrpSpPr>
            <p:cNvPr id="7" name="Group 7"/>
            <p:cNvGrpSpPr/>
            <p:nvPr/>
          </p:nvGrpSpPr>
          <p:grpSpPr>
            <a:xfrm>
              <a:off x="0" y="0"/>
              <a:ext cx="8060561" cy="8060561"/>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A64B8">
                  <a:alpha val="9804"/>
                </a:srgbClr>
              </a:solidFill>
            </p:spPr>
          </p:sp>
        </p:grpSp>
        <p:grpSp>
          <p:nvGrpSpPr>
            <p:cNvPr id="9" name="Group 9"/>
            <p:cNvGrpSpPr/>
            <p:nvPr/>
          </p:nvGrpSpPr>
          <p:grpSpPr>
            <a:xfrm>
              <a:off x="738634" y="738634"/>
              <a:ext cx="6583294" cy="6583294"/>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A64B8">
                  <a:alpha val="9804"/>
                </a:srgbClr>
              </a:solidFill>
            </p:spPr>
          </p:sp>
        </p:grpSp>
      </p:grpSp>
      <p:sp>
        <p:nvSpPr>
          <p:cNvPr id="11" name="TextBox 11"/>
          <p:cNvSpPr txBox="1"/>
          <p:nvPr/>
        </p:nvSpPr>
        <p:spPr>
          <a:xfrm>
            <a:off x="5127707" y="3201760"/>
            <a:ext cx="8032587" cy="2228215"/>
          </a:xfrm>
          <a:prstGeom prst="rect">
            <a:avLst/>
          </a:prstGeom>
        </p:spPr>
        <p:txBody>
          <a:bodyPr lIns="0" tIns="0" rIns="0" bIns="0" rtlCol="0" anchor="t">
            <a:spAutoFit/>
          </a:bodyPr>
          <a:lstStyle/>
          <a:p>
            <a:pPr algn="ctr">
              <a:lnSpc>
                <a:spcPts val="8959"/>
              </a:lnSpc>
              <a:spcBef>
                <a:spcPct val="0"/>
              </a:spcBef>
            </a:pPr>
            <a:r>
              <a:rPr lang="en-US" sz="6399">
                <a:solidFill>
                  <a:srgbClr val="F5F5EF"/>
                </a:solidFill>
                <a:latin typeface="Now"/>
              </a:rPr>
              <a:t>90% of the data collected was used.</a:t>
            </a:r>
          </a:p>
        </p:txBody>
      </p:sp>
      <p:sp>
        <p:nvSpPr>
          <p:cNvPr id="12" name="TextBox 12"/>
          <p:cNvSpPr txBox="1"/>
          <p:nvPr/>
        </p:nvSpPr>
        <p:spPr>
          <a:xfrm>
            <a:off x="5127707" y="1760235"/>
            <a:ext cx="8032587" cy="563880"/>
          </a:xfrm>
          <a:prstGeom prst="rect">
            <a:avLst/>
          </a:prstGeom>
        </p:spPr>
        <p:txBody>
          <a:bodyPr lIns="0" tIns="0" rIns="0" bIns="0" rtlCol="0" anchor="t">
            <a:spAutoFit/>
          </a:bodyPr>
          <a:lstStyle/>
          <a:p>
            <a:pPr algn="ctr">
              <a:lnSpc>
                <a:spcPts val="4620"/>
              </a:lnSpc>
              <a:spcBef>
                <a:spcPct val="0"/>
              </a:spcBef>
            </a:pPr>
            <a:r>
              <a:rPr lang="en-US" sz="3300" spc="280">
                <a:solidFill>
                  <a:srgbClr val="F5F5EF"/>
                </a:solidFill>
                <a:latin typeface="Now Bold"/>
              </a:rPr>
              <a:t>DATA ANALYSIS</a:t>
            </a:r>
          </a:p>
        </p:txBody>
      </p:sp>
      <p:sp>
        <p:nvSpPr>
          <p:cNvPr id="13" name="Freeform 13"/>
          <p:cNvSpPr/>
          <p:nvPr/>
        </p:nvSpPr>
        <p:spPr>
          <a:xfrm>
            <a:off x="6166830" y="6572725"/>
            <a:ext cx="6640850" cy="3001537"/>
          </a:xfrm>
          <a:custGeom>
            <a:avLst/>
            <a:gdLst/>
            <a:ahLst/>
            <a:cxnLst/>
            <a:rect l="l" t="t" r="r" b="b"/>
            <a:pathLst>
              <a:path w="6640850" h="3001537">
                <a:moveTo>
                  <a:pt x="0" y="0"/>
                </a:moveTo>
                <a:lnTo>
                  <a:pt x="6640851" y="0"/>
                </a:lnTo>
                <a:lnTo>
                  <a:pt x="6640851" y="3001537"/>
                </a:lnTo>
                <a:lnTo>
                  <a:pt x="0" y="3001537"/>
                </a:lnTo>
                <a:lnTo>
                  <a:pt x="0" y="0"/>
                </a:lnTo>
                <a:close/>
              </a:path>
            </a:pathLst>
          </a:custGeom>
          <a:blipFill>
            <a:blip r:embed="rId2"/>
            <a:stretch>
              <a:fillRect l="-3569" t="-6066" r="-4551" b="-6066"/>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A64B8"/>
        </a:solidFill>
        <a:effectLst/>
      </p:bgPr>
    </p:bg>
    <p:spTree>
      <p:nvGrpSpPr>
        <p:cNvPr id="1" name=""/>
        <p:cNvGrpSpPr/>
        <p:nvPr/>
      </p:nvGrpSpPr>
      <p:grpSpPr>
        <a:xfrm>
          <a:off x="0" y="0"/>
          <a:ext cx="0" cy="0"/>
          <a:chOff x="0" y="0"/>
          <a:chExt cx="0" cy="0"/>
        </a:xfrm>
      </p:grpSpPr>
      <p:grpSp>
        <p:nvGrpSpPr>
          <p:cNvPr id="2" name="Group 2"/>
          <p:cNvGrpSpPr/>
          <p:nvPr/>
        </p:nvGrpSpPr>
        <p:grpSpPr>
          <a:xfrm>
            <a:off x="10988142" y="3726073"/>
            <a:ext cx="6806781" cy="4870551"/>
            <a:chOff x="0" y="0"/>
            <a:chExt cx="3569924" cy="2554437"/>
          </a:xfrm>
        </p:grpSpPr>
        <p:sp>
          <p:nvSpPr>
            <p:cNvPr id="3" name="Freeform 3"/>
            <p:cNvSpPr/>
            <p:nvPr/>
          </p:nvSpPr>
          <p:spPr>
            <a:xfrm>
              <a:off x="0" y="0"/>
              <a:ext cx="3569924" cy="2554437"/>
            </a:xfrm>
            <a:custGeom>
              <a:avLst/>
              <a:gdLst/>
              <a:ahLst/>
              <a:cxnLst/>
              <a:rect l="l" t="t" r="r" b="b"/>
              <a:pathLst>
                <a:path w="3569924" h="2554437">
                  <a:moveTo>
                    <a:pt x="3445464" y="2554437"/>
                  </a:moveTo>
                  <a:lnTo>
                    <a:pt x="124460" y="2554437"/>
                  </a:lnTo>
                  <a:cubicBezTo>
                    <a:pt x="55880" y="2554437"/>
                    <a:pt x="0" y="2498557"/>
                    <a:pt x="0" y="2429977"/>
                  </a:cubicBezTo>
                  <a:lnTo>
                    <a:pt x="0" y="124460"/>
                  </a:lnTo>
                  <a:cubicBezTo>
                    <a:pt x="0" y="55880"/>
                    <a:pt x="55880" y="0"/>
                    <a:pt x="124460" y="0"/>
                  </a:cubicBezTo>
                  <a:lnTo>
                    <a:pt x="3445464" y="0"/>
                  </a:lnTo>
                  <a:cubicBezTo>
                    <a:pt x="3514044" y="0"/>
                    <a:pt x="3569924" y="55880"/>
                    <a:pt x="3569924" y="124460"/>
                  </a:cubicBezTo>
                  <a:lnTo>
                    <a:pt x="3569924" y="2429977"/>
                  </a:lnTo>
                  <a:cubicBezTo>
                    <a:pt x="3569924" y="2498557"/>
                    <a:pt x="3514044" y="2554437"/>
                    <a:pt x="3445464" y="2554437"/>
                  </a:cubicBezTo>
                  <a:close/>
                </a:path>
              </a:pathLst>
            </a:custGeom>
            <a:solidFill>
              <a:srgbClr val="162942"/>
            </a:solidFill>
          </p:spPr>
        </p:sp>
      </p:grpSp>
      <p:sp>
        <p:nvSpPr>
          <p:cNvPr id="4" name="Freeform 4"/>
          <p:cNvSpPr/>
          <p:nvPr/>
        </p:nvSpPr>
        <p:spPr>
          <a:xfrm>
            <a:off x="659492" y="1028700"/>
            <a:ext cx="9213157" cy="5869673"/>
          </a:xfrm>
          <a:custGeom>
            <a:avLst/>
            <a:gdLst/>
            <a:ahLst/>
            <a:cxnLst/>
            <a:rect l="l" t="t" r="r" b="b"/>
            <a:pathLst>
              <a:path w="9213157" h="5869673">
                <a:moveTo>
                  <a:pt x="0" y="0"/>
                </a:moveTo>
                <a:lnTo>
                  <a:pt x="9213158" y="0"/>
                </a:lnTo>
                <a:lnTo>
                  <a:pt x="9213158" y="5869673"/>
                </a:lnTo>
                <a:lnTo>
                  <a:pt x="0" y="5869673"/>
                </a:lnTo>
                <a:lnTo>
                  <a:pt x="0" y="0"/>
                </a:lnTo>
                <a:close/>
              </a:path>
            </a:pathLst>
          </a:custGeom>
          <a:blipFill>
            <a:blip r:embed="rId2"/>
            <a:stretch>
              <a:fillRect/>
            </a:stretch>
          </a:blipFill>
        </p:spPr>
      </p:sp>
      <p:sp>
        <p:nvSpPr>
          <p:cNvPr id="5" name="TextBox 5"/>
          <p:cNvSpPr txBox="1"/>
          <p:nvPr/>
        </p:nvSpPr>
        <p:spPr>
          <a:xfrm>
            <a:off x="11255954" y="4580012"/>
            <a:ext cx="6271158" cy="3115049"/>
          </a:xfrm>
          <a:prstGeom prst="rect">
            <a:avLst/>
          </a:prstGeom>
        </p:spPr>
        <p:txBody>
          <a:bodyPr lIns="0" tIns="0" rIns="0" bIns="0" rtlCol="0" anchor="t">
            <a:spAutoFit/>
          </a:bodyPr>
          <a:lstStyle/>
          <a:p>
            <a:pPr algn="just">
              <a:lnSpc>
                <a:spcPts val="3129"/>
              </a:lnSpc>
              <a:spcBef>
                <a:spcPct val="0"/>
              </a:spcBef>
            </a:pPr>
            <a:r>
              <a:rPr lang="en-US" sz="2235">
                <a:solidFill>
                  <a:srgbClr val="FFFFFF"/>
                </a:solidFill>
                <a:latin typeface="Now"/>
              </a:rPr>
              <a:t>This plot is used to visualize the distribution of health insurance status among individuals in the dataset.The plot displays two bars: one for the "0" category and another for the "1" category, where "0" indicates no health insurance and "1" indicates having health insurance. The y-axis represents the frequency or count of individuals. </a:t>
            </a:r>
          </a:p>
        </p:txBody>
      </p:sp>
      <p:sp>
        <p:nvSpPr>
          <p:cNvPr id="6" name="TextBox 6"/>
          <p:cNvSpPr txBox="1"/>
          <p:nvPr/>
        </p:nvSpPr>
        <p:spPr>
          <a:xfrm>
            <a:off x="1028700" y="8025295"/>
            <a:ext cx="8091041" cy="389256"/>
          </a:xfrm>
          <a:prstGeom prst="rect">
            <a:avLst/>
          </a:prstGeom>
        </p:spPr>
        <p:txBody>
          <a:bodyPr lIns="0" tIns="0" rIns="0" bIns="0" rtlCol="0" anchor="t">
            <a:spAutoFit/>
          </a:bodyPr>
          <a:lstStyle/>
          <a:p>
            <a:pPr>
              <a:lnSpc>
                <a:spcPts val="3219"/>
              </a:lnSpc>
              <a:spcBef>
                <a:spcPct val="0"/>
              </a:spcBef>
            </a:pPr>
            <a:r>
              <a:rPr lang="en-US" sz="2299" spc="248">
                <a:solidFill>
                  <a:srgbClr val="000000"/>
                </a:solidFill>
                <a:latin typeface="Now Bold"/>
              </a:rPr>
              <a:t>DISTRIBUTION OF HEALTH INSURANCE STATUS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1021</Words>
  <Application>Microsoft Office PowerPoint</Application>
  <PresentationFormat>Custom</PresentationFormat>
  <Paragraphs>106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Now</vt:lpstr>
      <vt:lpstr>Arial</vt:lpstr>
      <vt:lpstr>Calibri</vt:lpstr>
      <vt:lpstr>Now Bold</vt:lpstr>
      <vt:lpstr>Now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Vaccines Medical Presentation in Blue White Red Illustrative Style</dc:title>
  <dc:creator>killion</dc:creator>
  <cp:lastModifiedBy>User</cp:lastModifiedBy>
  <cp:revision>2</cp:revision>
  <dcterms:created xsi:type="dcterms:W3CDTF">2006-08-16T00:00:00Z</dcterms:created>
  <dcterms:modified xsi:type="dcterms:W3CDTF">2023-08-11T11:20:43Z</dcterms:modified>
  <dc:identifier>DAFrE8vBzz8</dc:identifier>
</cp:coreProperties>
</file>