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33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990243"/>
            <a:ext cx="12902327" cy="3193971"/>
          </a:xfrm>
          <a:prstGeom prst="rect">
            <a:avLst/>
          </a:prstGeom>
          <a:noFill/>
          <a:ln/>
        </p:spPr>
        <p:txBody>
          <a:bodyPr wrap="square" rtlCol="0" anchor="t"/>
          <a:lstStyle/>
          <a:p>
            <a:pPr marL="0" indent="0">
              <a:lnSpc>
                <a:spcPts val="8384"/>
              </a:lnSpc>
              <a:buNone/>
            </a:pPr>
            <a:r>
              <a:rPr lang="en-US" sz="6707" b="1" dirty="0">
                <a:solidFill>
                  <a:srgbClr val="333F70"/>
                </a:solidFill>
                <a:latin typeface="Unbounded" pitchFamily="34" charset="0"/>
                <a:ea typeface="Unbounded" pitchFamily="34" charset="-122"/>
                <a:cs typeface="Unbounded" pitchFamily="34" charset="-120"/>
              </a:rPr>
              <a:t>Addressing Mental Health Challenges: A Holistic Approach</a:t>
            </a:r>
            <a:endParaRPr lang="en-US" sz="6707" dirty="0"/>
          </a:p>
        </p:txBody>
      </p:sp>
      <p:sp>
        <p:nvSpPr>
          <p:cNvPr id="5" name="Text 3"/>
          <p:cNvSpPr/>
          <p:nvPr/>
        </p:nvSpPr>
        <p:spPr>
          <a:xfrm>
            <a:off x="864037" y="4554498"/>
            <a:ext cx="12902327" cy="1975247"/>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Mental health is a crucial aspect of our overall well-being, yet it often faces significant challenges in modern society. In this presentation, we will explore the scope of mental health issues, the obstacles in addressing them, and propose a comprehensive set of solutions that leverage technology, community-based initiatives, and policy changes to create a more supportive and inclusive environment for individuals struggling with mental health concerns.</a:t>
            </a:r>
            <a:endParaRPr lang="en-US" sz="1944" dirty="0"/>
          </a:p>
        </p:txBody>
      </p:sp>
      <p:sp>
        <p:nvSpPr>
          <p:cNvPr id="6" name="Shape 4"/>
          <p:cNvSpPr/>
          <p:nvPr/>
        </p:nvSpPr>
        <p:spPr>
          <a:xfrm>
            <a:off x="864037" y="6825853"/>
            <a:ext cx="394930" cy="394930"/>
          </a:xfrm>
          <a:prstGeom prst="roundRect">
            <a:avLst>
              <a:gd name="adj" fmla="val 23151155"/>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71657" y="6833473"/>
            <a:ext cx="379690" cy="379690"/>
          </a:xfrm>
          <a:prstGeom prst="rect">
            <a:avLst/>
          </a:prstGeom>
        </p:spPr>
      </p:pic>
      <p:sp>
        <p:nvSpPr>
          <p:cNvPr id="8" name="Text 5"/>
          <p:cNvSpPr/>
          <p:nvPr/>
        </p:nvSpPr>
        <p:spPr>
          <a:xfrm>
            <a:off x="1382316" y="6807398"/>
            <a:ext cx="2834164" cy="431959"/>
          </a:xfrm>
          <a:prstGeom prst="rect">
            <a:avLst/>
          </a:prstGeom>
          <a:noFill/>
          <a:ln/>
        </p:spPr>
        <p:txBody>
          <a:bodyPr wrap="none" rtlCol="0" anchor="t"/>
          <a:lstStyle/>
          <a:p>
            <a:pPr marL="0" indent="0" algn="l">
              <a:lnSpc>
                <a:spcPts val="3402"/>
              </a:lnSpc>
              <a:buNone/>
            </a:pPr>
            <a:r>
              <a:rPr lang="en-US" sz="2430" b="1" dirty="0">
                <a:solidFill>
                  <a:srgbClr val="333F70"/>
                </a:solidFill>
                <a:latin typeface="Open Sans" pitchFamily="34" charset="0"/>
                <a:ea typeface="Open Sans" pitchFamily="34" charset="-122"/>
                <a:cs typeface="Open Sans" pitchFamily="34" charset="-120"/>
              </a:rPr>
              <a:t>by Antony Muchiri</a:t>
            </a:r>
            <a:endParaRPr lang="en-US" sz="2430" dirty="0"/>
          </a:p>
        </p:txBody>
      </p:sp>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1020842" y="635198"/>
            <a:ext cx="12588716" cy="1440180"/>
          </a:xfrm>
          <a:prstGeom prst="rect">
            <a:avLst/>
          </a:prstGeom>
          <a:noFill/>
          <a:ln/>
        </p:spPr>
        <p:txBody>
          <a:bodyPr wrap="square" rtlCol="0" anchor="t"/>
          <a:lstStyle/>
          <a:p>
            <a:pPr marL="0" indent="0">
              <a:lnSpc>
                <a:spcPts val="5671"/>
              </a:lnSpc>
              <a:buNone/>
            </a:pPr>
            <a:r>
              <a:rPr lang="en-US" sz="4537" b="1" dirty="0">
                <a:solidFill>
                  <a:srgbClr val="333F70"/>
                </a:solidFill>
                <a:latin typeface="Unbounded" pitchFamily="34" charset="0"/>
                <a:ea typeface="Unbounded" pitchFamily="34" charset="-122"/>
                <a:cs typeface="Unbounded" pitchFamily="34" charset="-120"/>
              </a:rPr>
              <a:t>The Prevalence and Impact of Mental Health Disorders</a:t>
            </a:r>
            <a:endParaRPr lang="en-US" sz="4537" dirty="0"/>
          </a:p>
        </p:txBody>
      </p:sp>
      <p:sp>
        <p:nvSpPr>
          <p:cNvPr id="5" name="Shape 3"/>
          <p:cNvSpPr/>
          <p:nvPr/>
        </p:nvSpPr>
        <p:spPr>
          <a:xfrm>
            <a:off x="1020842" y="2680216"/>
            <a:ext cx="518517" cy="518517"/>
          </a:xfrm>
          <a:prstGeom prst="roundRect">
            <a:avLst>
              <a:gd name="adj" fmla="val 18667"/>
            </a:avLst>
          </a:prstGeom>
          <a:solidFill>
            <a:srgbClr val="D6F5EE"/>
          </a:solidFill>
          <a:ln w="7620">
            <a:solidFill>
              <a:srgbClr val="BCDBD4"/>
            </a:solidFill>
            <a:prstDash val="solid"/>
          </a:ln>
        </p:spPr>
      </p:sp>
      <p:sp>
        <p:nvSpPr>
          <p:cNvPr id="6" name="Text 4"/>
          <p:cNvSpPr/>
          <p:nvPr/>
        </p:nvSpPr>
        <p:spPr>
          <a:xfrm>
            <a:off x="1190149" y="2766655"/>
            <a:ext cx="179784" cy="345638"/>
          </a:xfrm>
          <a:prstGeom prst="rect">
            <a:avLst/>
          </a:prstGeom>
          <a:noFill/>
          <a:ln/>
        </p:spPr>
        <p:txBody>
          <a:bodyPr wrap="none" rtlCol="0" anchor="t"/>
          <a:lstStyle/>
          <a:p>
            <a:pPr marL="0" indent="0" algn="ctr">
              <a:lnSpc>
                <a:spcPts val="2722"/>
              </a:lnSpc>
              <a:buNone/>
            </a:pPr>
            <a:r>
              <a:rPr lang="en-US" sz="2722" b="1" dirty="0">
                <a:solidFill>
                  <a:srgbClr val="333F70"/>
                </a:solidFill>
                <a:latin typeface="Unbounded" pitchFamily="34" charset="0"/>
                <a:ea typeface="Unbounded" pitchFamily="34" charset="-122"/>
                <a:cs typeface="Unbounded" pitchFamily="34" charset="-120"/>
              </a:rPr>
              <a:t>1</a:t>
            </a:r>
            <a:endParaRPr lang="en-US" sz="2722" dirty="0"/>
          </a:p>
        </p:txBody>
      </p:sp>
      <p:sp>
        <p:nvSpPr>
          <p:cNvPr id="7" name="Text 5"/>
          <p:cNvSpPr/>
          <p:nvPr/>
        </p:nvSpPr>
        <p:spPr>
          <a:xfrm>
            <a:off x="1769745" y="2680216"/>
            <a:ext cx="3293745" cy="719852"/>
          </a:xfrm>
          <a:prstGeom prst="rect">
            <a:avLst/>
          </a:prstGeom>
          <a:noFill/>
          <a:ln/>
        </p:spPr>
        <p:txBody>
          <a:bodyPr wrap="square" rtlCol="0" anchor="t"/>
          <a:lstStyle/>
          <a:p>
            <a:pPr marL="0" indent="0">
              <a:lnSpc>
                <a:spcPts val="2835"/>
              </a:lnSpc>
              <a:buNone/>
            </a:pPr>
            <a:r>
              <a:rPr lang="en-US" sz="2268" b="1" dirty="0">
                <a:solidFill>
                  <a:srgbClr val="333F70"/>
                </a:solidFill>
                <a:latin typeface="Unbounded" pitchFamily="34" charset="0"/>
                <a:ea typeface="Unbounded" pitchFamily="34" charset="-122"/>
                <a:cs typeface="Unbounded" pitchFamily="34" charset="-120"/>
              </a:rPr>
              <a:t>Widespread Prevalence</a:t>
            </a:r>
            <a:endParaRPr lang="en-US" sz="2268" dirty="0"/>
          </a:p>
        </p:txBody>
      </p:sp>
      <p:sp>
        <p:nvSpPr>
          <p:cNvPr id="8" name="Text 6"/>
          <p:cNvSpPr/>
          <p:nvPr/>
        </p:nvSpPr>
        <p:spPr>
          <a:xfrm>
            <a:off x="1769745" y="3538299"/>
            <a:ext cx="3293745" cy="3318629"/>
          </a:xfrm>
          <a:prstGeom prst="rect">
            <a:avLst/>
          </a:prstGeom>
          <a:noFill/>
          <a:ln/>
        </p:spPr>
        <p:txBody>
          <a:bodyPr wrap="square" rtlCol="0" anchor="t"/>
          <a:lstStyle/>
          <a:p>
            <a:pPr marL="0" indent="0">
              <a:lnSpc>
                <a:spcPts val="2903"/>
              </a:lnSpc>
              <a:buNone/>
            </a:pPr>
            <a:r>
              <a:rPr lang="en-US" sz="1815" dirty="0">
                <a:solidFill>
                  <a:srgbClr val="333F70"/>
                </a:solidFill>
                <a:latin typeface="Open Sans" pitchFamily="34" charset="0"/>
                <a:ea typeface="Open Sans" pitchFamily="34" charset="-122"/>
                <a:cs typeface="Open Sans" pitchFamily="34" charset="-120"/>
              </a:rPr>
              <a:t>Mental health disorders affect millions of people worldwide, spanning across all age groups, socioeconomic backgrounds, and demographics. Common conditions include depression, anxiety, bipolar disorder, and schizophrenia.</a:t>
            </a:r>
            <a:endParaRPr lang="en-US" sz="1815" dirty="0"/>
          </a:p>
        </p:txBody>
      </p:sp>
      <p:sp>
        <p:nvSpPr>
          <p:cNvPr id="9" name="Shape 7"/>
          <p:cNvSpPr/>
          <p:nvPr/>
        </p:nvSpPr>
        <p:spPr>
          <a:xfrm>
            <a:off x="5293876" y="2680216"/>
            <a:ext cx="518517" cy="518517"/>
          </a:xfrm>
          <a:prstGeom prst="roundRect">
            <a:avLst>
              <a:gd name="adj" fmla="val 18667"/>
            </a:avLst>
          </a:prstGeom>
          <a:solidFill>
            <a:srgbClr val="D6F5EE"/>
          </a:solidFill>
          <a:ln w="7620">
            <a:solidFill>
              <a:srgbClr val="BCDBD4"/>
            </a:solidFill>
            <a:prstDash val="solid"/>
          </a:ln>
        </p:spPr>
      </p:sp>
      <p:sp>
        <p:nvSpPr>
          <p:cNvPr id="10" name="Text 8"/>
          <p:cNvSpPr/>
          <p:nvPr/>
        </p:nvSpPr>
        <p:spPr>
          <a:xfrm>
            <a:off x="5408771" y="2766655"/>
            <a:ext cx="288727" cy="345638"/>
          </a:xfrm>
          <a:prstGeom prst="rect">
            <a:avLst/>
          </a:prstGeom>
          <a:noFill/>
          <a:ln/>
        </p:spPr>
        <p:txBody>
          <a:bodyPr wrap="none" rtlCol="0" anchor="t"/>
          <a:lstStyle/>
          <a:p>
            <a:pPr marL="0" indent="0" algn="ctr">
              <a:lnSpc>
                <a:spcPts val="2722"/>
              </a:lnSpc>
              <a:buNone/>
            </a:pPr>
            <a:r>
              <a:rPr lang="en-US" sz="2722" b="1" dirty="0">
                <a:solidFill>
                  <a:srgbClr val="333F70"/>
                </a:solidFill>
                <a:latin typeface="Unbounded" pitchFamily="34" charset="0"/>
                <a:ea typeface="Unbounded" pitchFamily="34" charset="-122"/>
                <a:cs typeface="Unbounded" pitchFamily="34" charset="-120"/>
              </a:rPr>
              <a:t>2</a:t>
            </a:r>
            <a:endParaRPr lang="en-US" sz="2722" dirty="0"/>
          </a:p>
        </p:txBody>
      </p:sp>
      <p:sp>
        <p:nvSpPr>
          <p:cNvPr id="11" name="Text 9"/>
          <p:cNvSpPr/>
          <p:nvPr/>
        </p:nvSpPr>
        <p:spPr>
          <a:xfrm>
            <a:off x="6042779" y="2680216"/>
            <a:ext cx="3293745" cy="719852"/>
          </a:xfrm>
          <a:prstGeom prst="rect">
            <a:avLst/>
          </a:prstGeom>
          <a:noFill/>
          <a:ln/>
        </p:spPr>
        <p:txBody>
          <a:bodyPr wrap="square" rtlCol="0" anchor="t"/>
          <a:lstStyle/>
          <a:p>
            <a:pPr marL="0" indent="0">
              <a:lnSpc>
                <a:spcPts val="2835"/>
              </a:lnSpc>
              <a:buNone/>
            </a:pPr>
            <a:r>
              <a:rPr lang="en-US" sz="2268" b="1" dirty="0">
                <a:solidFill>
                  <a:srgbClr val="333F70"/>
                </a:solidFill>
                <a:latin typeface="Unbounded" pitchFamily="34" charset="0"/>
                <a:ea typeface="Unbounded" pitchFamily="34" charset="-122"/>
                <a:cs typeface="Unbounded" pitchFamily="34" charset="-120"/>
              </a:rPr>
              <a:t>Profound Personal Impact</a:t>
            </a:r>
            <a:endParaRPr lang="en-US" sz="2268" dirty="0"/>
          </a:p>
        </p:txBody>
      </p:sp>
      <p:sp>
        <p:nvSpPr>
          <p:cNvPr id="12" name="Text 10"/>
          <p:cNvSpPr/>
          <p:nvPr/>
        </p:nvSpPr>
        <p:spPr>
          <a:xfrm>
            <a:off x="6042779" y="3538299"/>
            <a:ext cx="3293745" cy="3318629"/>
          </a:xfrm>
          <a:prstGeom prst="rect">
            <a:avLst/>
          </a:prstGeom>
          <a:noFill/>
          <a:ln/>
        </p:spPr>
        <p:txBody>
          <a:bodyPr wrap="square" rtlCol="0" anchor="t"/>
          <a:lstStyle/>
          <a:p>
            <a:pPr marL="0" indent="0">
              <a:lnSpc>
                <a:spcPts val="2903"/>
              </a:lnSpc>
              <a:buNone/>
            </a:pPr>
            <a:r>
              <a:rPr lang="en-US" sz="1815" dirty="0">
                <a:solidFill>
                  <a:srgbClr val="333F70"/>
                </a:solidFill>
                <a:latin typeface="Open Sans" pitchFamily="34" charset="0"/>
                <a:ea typeface="Open Sans" pitchFamily="34" charset="-122"/>
                <a:cs typeface="Open Sans" pitchFamily="34" charset="-120"/>
              </a:rPr>
              <a:t>Mental health issues can lead to severe personal suffering, impaired functioning, and a diminished quality of life for those affected. They can strain relationships, disrupt daily activities, and contribute to a sense of isolation and hopelessness.</a:t>
            </a:r>
            <a:endParaRPr lang="en-US" sz="1815" dirty="0"/>
          </a:p>
        </p:txBody>
      </p:sp>
      <p:sp>
        <p:nvSpPr>
          <p:cNvPr id="13" name="Shape 11"/>
          <p:cNvSpPr/>
          <p:nvPr/>
        </p:nvSpPr>
        <p:spPr>
          <a:xfrm>
            <a:off x="9566910" y="2680216"/>
            <a:ext cx="518517" cy="518517"/>
          </a:xfrm>
          <a:prstGeom prst="roundRect">
            <a:avLst>
              <a:gd name="adj" fmla="val 18667"/>
            </a:avLst>
          </a:prstGeom>
          <a:solidFill>
            <a:srgbClr val="D6F5EE"/>
          </a:solidFill>
          <a:ln w="7620">
            <a:solidFill>
              <a:srgbClr val="BCDBD4"/>
            </a:solidFill>
            <a:prstDash val="solid"/>
          </a:ln>
        </p:spPr>
      </p:sp>
      <p:sp>
        <p:nvSpPr>
          <p:cNvPr id="14" name="Text 12"/>
          <p:cNvSpPr/>
          <p:nvPr/>
        </p:nvSpPr>
        <p:spPr>
          <a:xfrm>
            <a:off x="9681091" y="2766655"/>
            <a:ext cx="290036" cy="345638"/>
          </a:xfrm>
          <a:prstGeom prst="rect">
            <a:avLst/>
          </a:prstGeom>
          <a:noFill/>
          <a:ln/>
        </p:spPr>
        <p:txBody>
          <a:bodyPr wrap="none" rtlCol="0" anchor="t"/>
          <a:lstStyle/>
          <a:p>
            <a:pPr marL="0" indent="0" algn="ctr">
              <a:lnSpc>
                <a:spcPts val="2722"/>
              </a:lnSpc>
              <a:buNone/>
            </a:pPr>
            <a:r>
              <a:rPr lang="en-US" sz="2722" b="1" dirty="0">
                <a:solidFill>
                  <a:srgbClr val="333F70"/>
                </a:solidFill>
                <a:latin typeface="Unbounded" pitchFamily="34" charset="0"/>
                <a:ea typeface="Unbounded" pitchFamily="34" charset="-122"/>
                <a:cs typeface="Unbounded" pitchFamily="34" charset="-120"/>
              </a:rPr>
              <a:t>3</a:t>
            </a:r>
            <a:endParaRPr lang="en-US" sz="2722" dirty="0"/>
          </a:p>
        </p:txBody>
      </p:sp>
      <p:sp>
        <p:nvSpPr>
          <p:cNvPr id="15" name="Text 13"/>
          <p:cNvSpPr/>
          <p:nvPr/>
        </p:nvSpPr>
        <p:spPr>
          <a:xfrm>
            <a:off x="10315813" y="2680216"/>
            <a:ext cx="3293745" cy="719852"/>
          </a:xfrm>
          <a:prstGeom prst="rect">
            <a:avLst/>
          </a:prstGeom>
          <a:noFill/>
          <a:ln/>
        </p:spPr>
        <p:txBody>
          <a:bodyPr wrap="square" rtlCol="0" anchor="t"/>
          <a:lstStyle/>
          <a:p>
            <a:pPr marL="0" indent="0">
              <a:lnSpc>
                <a:spcPts val="2835"/>
              </a:lnSpc>
              <a:buNone/>
            </a:pPr>
            <a:r>
              <a:rPr lang="en-US" sz="2268" b="1" dirty="0">
                <a:solidFill>
                  <a:srgbClr val="333F70"/>
                </a:solidFill>
                <a:latin typeface="Unbounded" pitchFamily="34" charset="0"/>
                <a:ea typeface="Unbounded" pitchFamily="34" charset="-122"/>
                <a:cs typeface="Unbounded" pitchFamily="34" charset="-120"/>
              </a:rPr>
              <a:t>Societal Consequences</a:t>
            </a:r>
            <a:endParaRPr lang="en-US" sz="2268" dirty="0"/>
          </a:p>
        </p:txBody>
      </p:sp>
      <p:sp>
        <p:nvSpPr>
          <p:cNvPr id="16" name="Text 14"/>
          <p:cNvSpPr/>
          <p:nvPr/>
        </p:nvSpPr>
        <p:spPr>
          <a:xfrm>
            <a:off x="10315813" y="3538299"/>
            <a:ext cx="3293745" cy="4056102"/>
          </a:xfrm>
          <a:prstGeom prst="rect">
            <a:avLst/>
          </a:prstGeom>
          <a:noFill/>
          <a:ln/>
        </p:spPr>
        <p:txBody>
          <a:bodyPr wrap="square" rtlCol="0" anchor="t"/>
          <a:lstStyle/>
          <a:p>
            <a:pPr marL="0" indent="0">
              <a:lnSpc>
                <a:spcPts val="2903"/>
              </a:lnSpc>
              <a:buNone/>
            </a:pPr>
            <a:r>
              <a:rPr lang="en-US" sz="1815" dirty="0">
                <a:solidFill>
                  <a:srgbClr val="333F70"/>
                </a:solidFill>
                <a:latin typeface="Open Sans" pitchFamily="34" charset="0"/>
                <a:ea typeface="Open Sans" pitchFamily="34" charset="-122"/>
                <a:cs typeface="Open Sans" pitchFamily="34" charset="-120"/>
              </a:rPr>
              <a:t>The impact of mental health disorders extends beyond the individual, affecting communities, healthcare systems, and the economy. They contribute to lost productivity, increased healthcare costs, and can place a significant burden on social and familial support networks.</a:t>
            </a:r>
            <a:endParaRPr lang="en-US" sz="1815"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55345" y="672108"/>
            <a:ext cx="12919710" cy="1527572"/>
          </a:xfrm>
          <a:prstGeom prst="rect">
            <a:avLst/>
          </a:prstGeom>
          <a:noFill/>
          <a:ln/>
        </p:spPr>
        <p:txBody>
          <a:bodyPr wrap="square" rtlCol="0" anchor="t"/>
          <a:lstStyle/>
          <a:p>
            <a:pPr marL="0" indent="0">
              <a:lnSpc>
                <a:spcPts val="6014"/>
              </a:lnSpc>
              <a:buNone/>
            </a:pPr>
            <a:r>
              <a:rPr lang="en-US" sz="4811" b="1" dirty="0">
                <a:solidFill>
                  <a:srgbClr val="333F70"/>
                </a:solidFill>
                <a:latin typeface="Unbounded" pitchFamily="34" charset="0"/>
                <a:ea typeface="Unbounded" pitchFamily="34" charset="-122"/>
                <a:cs typeface="Unbounded" pitchFamily="34" charset="-120"/>
              </a:rPr>
              <a:t>Challenges in Addressing Mental Health</a:t>
            </a:r>
            <a:endParaRPr lang="en-US" sz="4811" dirty="0"/>
          </a:p>
        </p:txBody>
      </p:sp>
      <p:sp>
        <p:nvSpPr>
          <p:cNvPr id="5" name="Text 3"/>
          <p:cNvSpPr/>
          <p:nvPr/>
        </p:nvSpPr>
        <p:spPr>
          <a:xfrm>
            <a:off x="855345" y="2810589"/>
            <a:ext cx="3908584" cy="763667"/>
          </a:xfrm>
          <a:prstGeom prst="rect">
            <a:avLst/>
          </a:prstGeom>
          <a:noFill/>
          <a:ln/>
        </p:spPr>
        <p:txBody>
          <a:bodyPr wrap="square" rtlCol="0" anchor="t"/>
          <a:lstStyle/>
          <a:p>
            <a:pPr marL="0" indent="0">
              <a:lnSpc>
                <a:spcPts val="3007"/>
              </a:lnSpc>
              <a:buNone/>
            </a:pPr>
            <a:r>
              <a:rPr lang="en-US" sz="2406" b="1" dirty="0">
                <a:solidFill>
                  <a:srgbClr val="333F70"/>
                </a:solidFill>
                <a:latin typeface="Unbounded" pitchFamily="34" charset="0"/>
                <a:ea typeface="Unbounded" pitchFamily="34" charset="-122"/>
                <a:cs typeface="Unbounded" pitchFamily="34" charset="-120"/>
              </a:rPr>
              <a:t>Stigma and Misunderstanding</a:t>
            </a:r>
            <a:endParaRPr lang="en-US" sz="2406" dirty="0"/>
          </a:p>
        </p:txBody>
      </p:sp>
      <p:sp>
        <p:nvSpPr>
          <p:cNvPr id="6" name="Text 4"/>
          <p:cNvSpPr/>
          <p:nvPr/>
        </p:nvSpPr>
        <p:spPr>
          <a:xfrm>
            <a:off x="855345" y="3818573"/>
            <a:ext cx="3908584" cy="3519011"/>
          </a:xfrm>
          <a:prstGeom prst="rect">
            <a:avLst/>
          </a:prstGeom>
          <a:noFill/>
          <a:ln/>
        </p:spPr>
        <p:txBody>
          <a:bodyPr wrap="square" rtlCol="0" anchor="t"/>
          <a:lstStyle/>
          <a:p>
            <a:pPr marL="0" indent="0">
              <a:lnSpc>
                <a:spcPts val="3079"/>
              </a:lnSpc>
              <a:buNone/>
            </a:pPr>
            <a:r>
              <a:rPr lang="en-US" sz="1924" dirty="0">
                <a:solidFill>
                  <a:srgbClr val="333F70"/>
                </a:solidFill>
                <a:latin typeface="Open Sans" pitchFamily="34" charset="0"/>
                <a:ea typeface="Open Sans" pitchFamily="34" charset="-122"/>
                <a:cs typeface="Open Sans" pitchFamily="34" charset="-120"/>
              </a:rPr>
              <a:t>One of the primary obstacles in addressing mental health is the persistent stigma and misunderstanding surrounding it. Many individuals are reluctant to seek help due to fear of judgment or discrimination, which can further exacerbate their condition.</a:t>
            </a:r>
            <a:endParaRPr lang="en-US" sz="1924" dirty="0"/>
          </a:p>
        </p:txBody>
      </p:sp>
      <p:sp>
        <p:nvSpPr>
          <p:cNvPr id="7" name="Text 5"/>
          <p:cNvSpPr/>
          <p:nvPr/>
        </p:nvSpPr>
        <p:spPr>
          <a:xfrm>
            <a:off x="5367814" y="2810589"/>
            <a:ext cx="3908584" cy="763667"/>
          </a:xfrm>
          <a:prstGeom prst="rect">
            <a:avLst/>
          </a:prstGeom>
          <a:noFill/>
          <a:ln/>
        </p:spPr>
        <p:txBody>
          <a:bodyPr wrap="square" rtlCol="0" anchor="t"/>
          <a:lstStyle/>
          <a:p>
            <a:pPr marL="0" indent="0">
              <a:lnSpc>
                <a:spcPts val="3007"/>
              </a:lnSpc>
              <a:buNone/>
            </a:pPr>
            <a:r>
              <a:rPr lang="en-US" sz="2406" b="1" dirty="0">
                <a:solidFill>
                  <a:srgbClr val="333F70"/>
                </a:solidFill>
                <a:latin typeface="Unbounded" pitchFamily="34" charset="0"/>
                <a:ea typeface="Unbounded" pitchFamily="34" charset="-122"/>
                <a:cs typeface="Unbounded" pitchFamily="34" charset="-120"/>
              </a:rPr>
              <a:t>Accessibility Barriers</a:t>
            </a:r>
            <a:endParaRPr lang="en-US" sz="2406" dirty="0"/>
          </a:p>
        </p:txBody>
      </p:sp>
      <p:sp>
        <p:nvSpPr>
          <p:cNvPr id="8" name="Text 6"/>
          <p:cNvSpPr/>
          <p:nvPr/>
        </p:nvSpPr>
        <p:spPr>
          <a:xfrm>
            <a:off x="5367814" y="3818573"/>
            <a:ext cx="3908584" cy="2737009"/>
          </a:xfrm>
          <a:prstGeom prst="rect">
            <a:avLst/>
          </a:prstGeom>
          <a:noFill/>
          <a:ln/>
        </p:spPr>
        <p:txBody>
          <a:bodyPr wrap="square" rtlCol="0" anchor="t"/>
          <a:lstStyle/>
          <a:p>
            <a:pPr marL="0" indent="0">
              <a:lnSpc>
                <a:spcPts val="3079"/>
              </a:lnSpc>
              <a:buNone/>
            </a:pPr>
            <a:r>
              <a:rPr lang="en-US" sz="1924" dirty="0">
                <a:solidFill>
                  <a:srgbClr val="333F70"/>
                </a:solidFill>
                <a:latin typeface="Open Sans" pitchFamily="34" charset="0"/>
                <a:ea typeface="Open Sans" pitchFamily="34" charset="-122"/>
                <a:cs typeface="Open Sans" pitchFamily="34" charset="-120"/>
              </a:rPr>
              <a:t>Access to mental health services is often limited, especially in rural or underserved areas. There is a shortage of mental health professionals, and the high cost of services can make them inaccessible for many individuals.</a:t>
            </a:r>
            <a:endParaRPr lang="en-US" sz="1924" dirty="0"/>
          </a:p>
        </p:txBody>
      </p:sp>
      <p:sp>
        <p:nvSpPr>
          <p:cNvPr id="9" name="Text 7"/>
          <p:cNvSpPr/>
          <p:nvPr/>
        </p:nvSpPr>
        <p:spPr>
          <a:xfrm>
            <a:off x="9880283" y="2810589"/>
            <a:ext cx="3908584" cy="763667"/>
          </a:xfrm>
          <a:prstGeom prst="rect">
            <a:avLst/>
          </a:prstGeom>
          <a:noFill/>
          <a:ln/>
        </p:spPr>
        <p:txBody>
          <a:bodyPr wrap="square" rtlCol="0" anchor="t"/>
          <a:lstStyle/>
          <a:p>
            <a:pPr marL="0" indent="0">
              <a:lnSpc>
                <a:spcPts val="3007"/>
              </a:lnSpc>
              <a:buNone/>
            </a:pPr>
            <a:r>
              <a:rPr lang="en-US" sz="2406" b="1" dirty="0">
                <a:solidFill>
                  <a:srgbClr val="333F70"/>
                </a:solidFill>
                <a:latin typeface="Unbounded" pitchFamily="34" charset="0"/>
                <a:ea typeface="Unbounded" pitchFamily="34" charset="-122"/>
                <a:cs typeface="Unbounded" pitchFamily="34" charset="-120"/>
              </a:rPr>
              <a:t>Lack of Awareness and Education</a:t>
            </a:r>
            <a:endParaRPr lang="en-US" sz="2406" dirty="0"/>
          </a:p>
        </p:txBody>
      </p:sp>
      <p:sp>
        <p:nvSpPr>
          <p:cNvPr id="10" name="Text 8"/>
          <p:cNvSpPr/>
          <p:nvPr/>
        </p:nvSpPr>
        <p:spPr>
          <a:xfrm>
            <a:off x="9880283" y="3818573"/>
            <a:ext cx="3908584" cy="3128010"/>
          </a:xfrm>
          <a:prstGeom prst="rect">
            <a:avLst/>
          </a:prstGeom>
          <a:noFill/>
          <a:ln/>
        </p:spPr>
        <p:txBody>
          <a:bodyPr wrap="square" rtlCol="0" anchor="t"/>
          <a:lstStyle/>
          <a:p>
            <a:pPr marL="0" indent="0">
              <a:lnSpc>
                <a:spcPts val="3079"/>
              </a:lnSpc>
              <a:buNone/>
            </a:pPr>
            <a:r>
              <a:rPr lang="en-US" sz="1924" dirty="0">
                <a:solidFill>
                  <a:srgbClr val="333F70"/>
                </a:solidFill>
                <a:latin typeface="Open Sans" pitchFamily="34" charset="0"/>
                <a:ea typeface="Open Sans" pitchFamily="34" charset="-122"/>
                <a:cs typeface="Open Sans" pitchFamily="34" charset="-120"/>
              </a:rPr>
              <a:t>Many people lack adequate education about mental health, its symptoms, and the importance of seeking professional help. This lack of awareness can lead to delayed treatment and worsening conditions, further compounding the problem.</a:t>
            </a:r>
            <a:endParaRPr lang="en-US" sz="192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091238" y="926306"/>
            <a:ext cx="7934325" cy="1080135"/>
          </a:xfrm>
          <a:prstGeom prst="rect">
            <a:avLst/>
          </a:prstGeom>
          <a:noFill/>
          <a:ln/>
        </p:spPr>
        <p:txBody>
          <a:bodyPr wrap="square" rtlCol="0" anchor="t"/>
          <a:lstStyle/>
          <a:p>
            <a:pPr marL="0" indent="0">
              <a:lnSpc>
                <a:spcPts val="4253"/>
              </a:lnSpc>
              <a:buNone/>
            </a:pPr>
            <a:r>
              <a:rPr lang="en-US" sz="3402" b="1" dirty="0">
                <a:solidFill>
                  <a:srgbClr val="333F70"/>
                </a:solidFill>
                <a:latin typeface="Unbounded" pitchFamily="34" charset="0"/>
                <a:ea typeface="Unbounded" pitchFamily="34" charset="-122"/>
                <a:cs typeface="Unbounded" pitchFamily="34" charset="-120"/>
              </a:rPr>
              <a:t>Leveraging Technology for Mental Health</a:t>
            </a:r>
            <a:endParaRPr lang="en-US" sz="3402" dirty="0"/>
          </a:p>
        </p:txBody>
      </p:sp>
      <p:sp>
        <p:nvSpPr>
          <p:cNvPr id="6" name="Shape 3"/>
          <p:cNvSpPr/>
          <p:nvPr/>
        </p:nvSpPr>
        <p:spPr>
          <a:xfrm>
            <a:off x="6091238" y="2265640"/>
            <a:ext cx="7934325" cy="1564005"/>
          </a:xfrm>
          <a:prstGeom prst="roundRect">
            <a:avLst>
              <a:gd name="adj" fmla="val 4641"/>
            </a:avLst>
          </a:prstGeom>
          <a:solidFill>
            <a:srgbClr val="D6F5EE"/>
          </a:solidFill>
          <a:ln w="7620">
            <a:solidFill>
              <a:srgbClr val="BCDBD4"/>
            </a:solidFill>
            <a:prstDash val="solid"/>
          </a:ln>
        </p:spPr>
      </p:sp>
      <p:sp>
        <p:nvSpPr>
          <p:cNvPr id="7" name="Text 4"/>
          <p:cNvSpPr/>
          <p:nvPr/>
        </p:nvSpPr>
        <p:spPr>
          <a:xfrm>
            <a:off x="6271617" y="2446020"/>
            <a:ext cx="4065151"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Telehealth and Online Therapy</a:t>
            </a:r>
            <a:endParaRPr lang="en-US" sz="1701" dirty="0"/>
          </a:p>
        </p:txBody>
      </p:sp>
      <p:sp>
        <p:nvSpPr>
          <p:cNvPr id="8" name="Text 5"/>
          <p:cNvSpPr/>
          <p:nvPr/>
        </p:nvSpPr>
        <p:spPr>
          <a:xfrm>
            <a:off x="6271617" y="2819519"/>
            <a:ext cx="7573566" cy="829747"/>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Telehealth services can provide remote access to mental health professionals, making therapy more accessible to those in remote or underserved areas. This can help bridge the gap in accessibility and reduce the barriers to seeking help.</a:t>
            </a:r>
            <a:endParaRPr lang="en-US" sz="1361" dirty="0"/>
          </a:p>
        </p:txBody>
      </p:sp>
      <p:sp>
        <p:nvSpPr>
          <p:cNvPr id="9" name="Shape 6"/>
          <p:cNvSpPr/>
          <p:nvPr/>
        </p:nvSpPr>
        <p:spPr>
          <a:xfrm>
            <a:off x="6091238" y="4002405"/>
            <a:ext cx="7934325" cy="1564005"/>
          </a:xfrm>
          <a:prstGeom prst="roundRect">
            <a:avLst>
              <a:gd name="adj" fmla="val 4641"/>
            </a:avLst>
          </a:prstGeom>
          <a:solidFill>
            <a:srgbClr val="D6F5EE"/>
          </a:solidFill>
          <a:ln w="7620">
            <a:solidFill>
              <a:srgbClr val="BCDBD4"/>
            </a:solidFill>
            <a:prstDash val="solid"/>
          </a:ln>
        </p:spPr>
      </p:sp>
      <p:sp>
        <p:nvSpPr>
          <p:cNvPr id="10" name="Text 7"/>
          <p:cNvSpPr/>
          <p:nvPr/>
        </p:nvSpPr>
        <p:spPr>
          <a:xfrm>
            <a:off x="6271617" y="4182785"/>
            <a:ext cx="2689384"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Mental Health Apps</a:t>
            </a:r>
            <a:endParaRPr lang="en-US" sz="1701" dirty="0"/>
          </a:p>
        </p:txBody>
      </p:sp>
      <p:sp>
        <p:nvSpPr>
          <p:cNvPr id="11" name="Text 8"/>
          <p:cNvSpPr/>
          <p:nvPr/>
        </p:nvSpPr>
        <p:spPr>
          <a:xfrm>
            <a:off x="6271617" y="4556284"/>
            <a:ext cx="7573566" cy="829747"/>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A growing number of mobile apps are designed to help individuals manage their mental health through features like mood tracking, meditation exercises, and access to online counseling. These tools can provide personalized support and resources.</a:t>
            </a:r>
            <a:endParaRPr lang="en-US" sz="1361" dirty="0"/>
          </a:p>
        </p:txBody>
      </p:sp>
      <p:sp>
        <p:nvSpPr>
          <p:cNvPr id="12" name="Shape 9"/>
          <p:cNvSpPr/>
          <p:nvPr/>
        </p:nvSpPr>
        <p:spPr>
          <a:xfrm>
            <a:off x="6091238" y="5739170"/>
            <a:ext cx="7934325" cy="1564005"/>
          </a:xfrm>
          <a:prstGeom prst="roundRect">
            <a:avLst>
              <a:gd name="adj" fmla="val 4641"/>
            </a:avLst>
          </a:prstGeom>
          <a:solidFill>
            <a:srgbClr val="D6F5EE"/>
          </a:solidFill>
          <a:ln w="7620">
            <a:solidFill>
              <a:srgbClr val="BCDBD4"/>
            </a:solidFill>
            <a:prstDash val="solid"/>
          </a:ln>
        </p:spPr>
      </p:sp>
      <p:sp>
        <p:nvSpPr>
          <p:cNvPr id="13" name="Text 10"/>
          <p:cNvSpPr/>
          <p:nvPr/>
        </p:nvSpPr>
        <p:spPr>
          <a:xfrm>
            <a:off x="6271617" y="5919549"/>
            <a:ext cx="2923580" cy="269915"/>
          </a:xfrm>
          <a:prstGeom prst="rect">
            <a:avLst/>
          </a:prstGeom>
          <a:noFill/>
          <a:ln/>
        </p:spPr>
        <p:txBody>
          <a:bodyPr wrap="none" rtlCol="0" anchor="t"/>
          <a:lstStyle/>
          <a:p>
            <a:pPr marL="0" indent="0">
              <a:lnSpc>
                <a:spcPts val="2126"/>
              </a:lnSpc>
              <a:buNone/>
            </a:pPr>
            <a:r>
              <a:rPr lang="en-US" sz="1701" b="1" dirty="0">
                <a:solidFill>
                  <a:srgbClr val="333F70"/>
                </a:solidFill>
                <a:latin typeface="Unbounded" pitchFamily="34" charset="0"/>
                <a:ea typeface="Unbounded" pitchFamily="34" charset="-122"/>
                <a:cs typeface="Unbounded" pitchFamily="34" charset="-120"/>
              </a:rPr>
              <a:t>AI-powered Chatbots</a:t>
            </a:r>
            <a:endParaRPr lang="en-US" sz="1701" dirty="0"/>
          </a:p>
        </p:txBody>
      </p:sp>
      <p:sp>
        <p:nvSpPr>
          <p:cNvPr id="14" name="Text 11"/>
          <p:cNvSpPr/>
          <p:nvPr/>
        </p:nvSpPr>
        <p:spPr>
          <a:xfrm>
            <a:off x="6271617" y="6293048"/>
            <a:ext cx="7573566" cy="829747"/>
          </a:xfrm>
          <a:prstGeom prst="rect">
            <a:avLst/>
          </a:prstGeom>
          <a:noFill/>
          <a:ln/>
        </p:spPr>
        <p:txBody>
          <a:bodyPr wrap="square" rtlCol="0" anchor="t"/>
          <a:lstStyle/>
          <a:p>
            <a:pPr marL="0" indent="0">
              <a:lnSpc>
                <a:spcPts val="2177"/>
              </a:lnSpc>
              <a:buNone/>
            </a:pPr>
            <a:r>
              <a:rPr lang="en-US" sz="1361" dirty="0">
                <a:solidFill>
                  <a:srgbClr val="333F70"/>
                </a:solidFill>
                <a:latin typeface="Open Sans" pitchFamily="34" charset="0"/>
                <a:ea typeface="Open Sans" pitchFamily="34" charset="-122"/>
                <a:cs typeface="Open Sans" pitchFamily="34" charset="-120"/>
              </a:rPr>
              <a:t>Advancements in artificial intelligence have led to the development of chatbots that can offer immediate support and resources for individuals experiencing mental health issues. These AI-driven assistants can provide a first line of help and guidance.</a:t>
            </a:r>
            <a:endParaRPr lang="en-US" sz="1361" dirty="0"/>
          </a:p>
        </p:txBody>
      </p:sp>
      <p:pic>
        <p:nvPicPr>
          <p:cNvPr id="15"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838"/>
          </a:xfrm>
          <a:prstGeom prst="rect">
            <a:avLst/>
          </a:prstGeom>
          <a:solidFill>
            <a:srgbClr val="FFFFFF"/>
          </a:solidFill>
          <a:ln/>
        </p:spPr>
      </p:sp>
      <p:sp>
        <p:nvSpPr>
          <p:cNvPr id="4" name="Text 2"/>
          <p:cNvSpPr/>
          <p:nvPr/>
        </p:nvSpPr>
        <p:spPr>
          <a:xfrm>
            <a:off x="1980009" y="537091"/>
            <a:ext cx="10670381" cy="1220867"/>
          </a:xfrm>
          <a:prstGeom prst="rect">
            <a:avLst/>
          </a:prstGeom>
          <a:noFill/>
          <a:ln/>
        </p:spPr>
        <p:txBody>
          <a:bodyPr wrap="square" rtlCol="0" anchor="t"/>
          <a:lstStyle/>
          <a:p>
            <a:pPr marL="0" indent="0">
              <a:lnSpc>
                <a:spcPts val="4807"/>
              </a:lnSpc>
              <a:buNone/>
            </a:pPr>
            <a:r>
              <a:rPr lang="en-US" sz="3845" b="1" dirty="0">
                <a:solidFill>
                  <a:srgbClr val="333F70"/>
                </a:solidFill>
                <a:latin typeface="Unbounded" pitchFamily="34" charset="0"/>
                <a:ea typeface="Unbounded" pitchFamily="34" charset="-122"/>
                <a:cs typeface="Unbounded" pitchFamily="34" charset="-120"/>
              </a:rPr>
              <a:t>Community-Based Solutions for Mental Health</a:t>
            </a:r>
            <a:endParaRPr lang="en-US" sz="3845" dirty="0"/>
          </a:p>
        </p:txBody>
      </p:sp>
      <p:sp>
        <p:nvSpPr>
          <p:cNvPr id="5" name="Shape 3"/>
          <p:cNvSpPr/>
          <p:nvPr/>
        </p:nvSpPr>
        <p:spPr>
          <a:xfrm>
            <a:off x="2261473" y="2050852"/>
            <a:ext cx="22860" cy="5641896"/>
          </a:xfrm>
          <a:prstGeom prst="roundRect">
            <a:avLst>
              <a:gd name="adj" fmla="val 358892"/>
            </a:avLst>
          </a:prstGeom>
          <a:solidFill>
            <a:srgbClr val="BCDBD4"/>
          </a:solidFill>
          <a:ln/>
        </p:spPr>
      </p:sp>
      <p:sp>
        <p:nvSpPr>
          <p:cNvPr id="6" name="Shape 4"/>
          <p:cNvSpPr/>
          <p:nvPr/>
        </p:nvSpPr>
        <p:spPr>
          <a:xfrm>
            <a:off x="2469773" y="2478762"/>
            <a:ext cx="683657" cy="22860"/>
          </a:xfrm>
          <a:prstGeom prst="roundRect">
            <a:avLst>
              <a:gd name="adj" fmla="val 358892"/>
            </a:avLst>
          </a:prstGeom>
          <a:solidFill>
            <a:srgbClr val="BCDBD4"/>
          </a:solidFill>
          <a:ln/>
        </p:spPr>
      </p:sp>
      <p:sp>
        <p:nvSpPr>
          <p:cNvPr id="7" name="Shape 5"/>
          <p:cNvSpPr/>
          <p:nvPr/>
        </p:nvSpPr>
        <p:spPr>
          <a:xfrm>
            <a:off x="2053173" y="2270522"/>
            <a:ext cx="439460" cy="439460"/>
          </a:xfrm>
          <a:prstGeom prst="roundRect">
            <a:avLst>
              <a:gd name="adj" fmla="val 18669"/>
            </a:avLst>
          </a:prstGeom>
          <a:solidFill>
            <a:srgbClr val="D6F5EE"/>
          </a:solidFill>
          <a:ln w="7620">
            <a:solidFill>
              <a:srgbClr val="BCDBD4"/>
            </a:solidFill>
            <a:prstDash val="solid"/>
          </a:ln>
        </p:spPr>
      </p:sp>
      <p:sp>
        <p:nvSpPr>
          <p:cNvPr id="8" name="Text 6"/>
          <p:cNvSpPr/>
          <p:nvPr/>
        </p:nvSpPr>
        <p:spPr>
          <a:xfrm>
            <a:off x="2196644" y="2343745"/>
            <a:ext cx="152400" cy="293013"/>
          </a:xfrm>
          <a:prstGeom prst="rect">
            <a:avLst/>
          </a:prstGeom>
          <a:noFill/>
          <a:ln/>
        </p:spPr>
        <p:txBody>
          <a:bodyPr wrap="none" rtlCol="0" anchor="t"/>
          <a:lstStyle/>
          <a:p>
            <a:pPr marL="0" indent="0" algn="ctr">
              <a:lnSpc>
                <a:spcPts val="2307"/>
              </a:lnSpc>
              <a:buNone/>
            </a:pPr>
            <a:r>
              <a:rPr lang="en-US" sz="2307" b="1" dirty="0">
                <a:solidFill>
                  <a:srgbClr val="333F70"/>
                </a:solidFill>
                <a:latin typeface="Unbounded" pitchFamily="34" charset="0"/>
                <a:ea typeface="Unbounded" pitchFamily="34" charset="-122"/>
                <a:cs typeface="Unbounded" pitchFamily="34" charset="-120"/>
              </a:rPr>
              <a:t>1</a:t>
            </a:r>
            <a:endParaRPr lang="en-US" sz="2307" dirty="0"/>
          </a:p>
        </p:txBody>
      </p:sp>
      <p:sp>
        <p:nvSpPr>
          <p:cNvPr id="9" name="Text 7"/>
          <p:cNvSpPr/>
          <p:nvPr/>
        </p:nvSpPr>
        <p:spPr>
          <a:xfrm>
            <a:off x="3347204" y="2246114"/>
            <a:ext cx="3577471" cy="305157"/>
          </a:xfrm>
          <a:prstGeom prst="rect">
            <a:avLst/>
          </a:prstGeom>
          <a:noFill/>
          <a:ln/>
        </p:spPr>
        <p:txBody>
          <a:bodyPr wrap="none" rtlCol="0" anchor="t"/>
          <a:lstStyle/>
          <a:p>
            <a:pPr marL="0" indent="0" algn="l">
              <a:lnSpc>
                <a:spcPts val="2403"/>
              </a:lnSpc>
              <a:buNone/>
            </a:pPr>
            <a:r>
              <a:rPr lang="en-US" sz="1923" b="1" dirty="0">
                <a:solidFill>
                  <a:srgbClr val="333F70"/>
                </a:solidFill>
                <a:latin typeface="Unbounded" pitchFamily="34" charset="0"/>
                <a:ea typeface="Unbounded" pitchFamily="34" charset="-122"/>
                <a:cs typeface="Unbounded" pitchFamily="34" charset="-120"/>
              </a:rPr>
              <a:t>Awareness Campaigns</a:t>
            </a:r>
            <a:endParaRPr lang="en-US" sz="1923" dirty="0"/>
          </a:p>
        </p:txBody>
      </p:sp>
      <p:sp>
        <p:nvSpPr>
          <p:cNvPr id="10" name="Text 8"/>
          <p:cNvSpPr/>
          <p:nvPr/>
        </p:nvSpPr>
        <p:spPr>
          <a:xfrm>
            <a:off x="3347204" y="2668429"/>
            <a:ext cx="9303187" cy="937617"/>
          </a:xfrm>
          <a:prstGeom prst="rect">
            <a:avLst/>
          </a:prstGeom>
          <a:noFill/>
          <a:ln/>
        </p:spPr>
        <p:txBody>
          <a:bodyPr wrap="square" rtlCol="0" anchor="t"/>
          <a:lstStyle/>
          <a:p>
            <a:pPr marL="0" indent="0" algn="l">
              <a:lnSpc>
                <a:spcPts val="2461"/>
              </a:lnSpc>
              <a:buNone/>
            </a:pPr>
            <a:r>
              <a:rPr lang="en-US" sz="1538" dirty="0">
                <a:solidFill>
                  <a:srgbClr val="333F70"/>
                </a:solidFill>
                <a:latin typeface="Open Sans" pitchFamily="34" charset="0"/>
                <a:ea typeface="Open Sans" pitchFamily="34" charset="-122"/>
                <a:cs typeface="Open Sans" pitchFamily="34" charset="-120"/>
              </a:rPr>
              <a:t>Community-driven awareness campaigns can help reduce the stigma surrounding mental health and educate the public about the importance of mental wellness. This can encourage more people to seek help and support.</a:t>
            </a:r>
            <a:endParaRPr lang="en-US" sz="1538" dirty="0"/>
          </a:p>
        </p:txBody>
      </p:sp>
      <p:sp>
        <p:nvSpPr>
          <p:cNvPr id="11" name="Shape 9"/>
          <p:cNvSpPr/>
          <p:nvPr/>
        </p:nvSpPr>
        <p:spPr>
          <a:xfrm>
            <a:off x="2469773" y="4424482"/>
            <a:ext cx="683657" cy="22860"/>
          </a:xfrm>
          <a:prstGeom prst="roundRect">
            <a:avLst>
              <a:gd name="adj" fmla="val 358892"/>
            </a:avLst>
          </a:prstGeom>
          <a:solidFill>
            <a:srgbClr val="BCDBD4"/>
          </a:solidFill>
          <a:ln/>
        </p:spPr>
      </p:sp>
      <p:sp>
        <p:nvSpPr>
          <p:cNvPr id="12" name="Shape 10"/>
          <p:cNvSpPr/>
          <p:nvPr/>
        </p:nvSpPr>
        <p:spPr>
          <a:xfrm>
            <a:off x="2053173" y="4216241"/>
            <a:ext cx="439460" cy="439460"/>
          </a:xfrm>
          <a:prstGeom prst="roundRect">
            <a:avLst>
              <a:gd name="adj" fmla="val 18669"/>
            </a:avLst>
          </a:prstGeom>
          <a:solidFill>
            <a:srgbClr val="D6F5EE"/>
          </a:solidFill>
          <a:ln w="7620">
            <a:solidFill>
              <a:srgbClr val="BCDBD4"/>
            </a:solidFill>
            <a:prstDash val="solid"/>
          </a:ln>
        </p:spPr>
      </p:sp>
      <p:sp>
        <p:nvSpPr>
          <p:cNvPr id="13" name="Text 11"/>
          <p:cNvSpPr/>
          <p:nvPr/>
        </p:nvSpPr>
        <p:spPr>
          <a:xfrm>
            <a:off x="2150566" y="4289465"/>
            <a:ext cx="244673" cy="293013"/>
          </a:xfrm>
          <a:prstGeom prst="rect">
            <a:avLst/>
          </a:prstGeom>
          <a:noFill/>
          <a:ln/>
        </p:spPr>
        <p:txBody>
          <a:bodyPr wrap="none" rtlCol="0" anchor="t"/>
          <a:lstStyle/>
          <a:p>
            <a:pPr marL="0" indent="0" algn="ctr">
              <a:lnSpc>
                <a:spcPts val="2307"/>
              </a:lnSpc>
              <a:buNone/>
            </a:pPr>
            <a:r>
              <a:rPr lang="en-US" sz="2307" b="1" dirty="0">
                <a:solidFill>
                  <a:srgbClr val="333F70"/>
                </a:solidFill>
                <a:latin typeface="Unbounded" pitchFamily="34" charset="0"/>
                <a:ea typeface="Unbounded" pitchFamily="34" charset="-122"/>
                <a:cs typeface="Unbounded" pitchFamily="34" charset="-120"/>
              </a:rPr>
              <a:t>2</a:t>
            </a:r>
            <a:endParaRPr lang="en-US" sz="2307" dirty="0"/>
          </a:p>
        </p:txBody>
      </p:sp>
      <p:sp>
        <p:nvSpPr>
          <p:cNvPr id="14" name="Text 12"/>
          <p:cNvSpPr/>
          <p:nvPr/>
        </p:nvSpPr>
        <p:spPr>
          <a:xfrm>
            <a:off x="3347204" y="4191833"/>
            <a:ext cx="3201114" cy="305157"/>
          </a:xfrm>
          <a:prstGeom prst="rect">
            <a:avLst/>
          </a:prstGeom>
          <a:noFill/>
          <a:ln/>
        </p:spPr>
        <p:txBody>
          <a:bodyPr wrap="none" rtlCol="0" anchor="t"/>
          <a:lstStyle/>
          <a:p>
            <a:pPr marL="0" indent="0" algn="l">
              <a:lnSpc>
                <a:spcPts val="2403"/>
              </a:lnSpc>
              <a:buNone/>
            </a:pPr>
            <a:r>
              <a:rPr lang="en-US" sz="1923" b="1" dirty="0">
                <a:solidFill>
                  <a:srgbClr val="333F70"/>
                </a:solidFill>
                <a:latin typeface="Unbounded" pitchFamily="34" charset="0"/>
                <a:ea typeface="Unbounded" pitchFamily="34" charset="-122"/>
                <a:cs typeface="Unbounded" pitchFamily="34" charset="-120"/>
              </a:rPr>
              <a:t>Peer Support Groups</a:t>
            </a:r>
            <a:endParaRPr lang="en-US" sz="1923" dirty="0"/>
          </a:p>
        </p:txBody>
      </p:sp>
      <p:sp>
        <p:nvSpPr>
          <p:cNvPr id="15" name="Text 13"/>
          <p:cNvSpPr/>
          <p:nvPr/>
        </p:nvSpPr>
        <p:spPr>
          <a:xfrm>
            <a:off x="3347204" y="4614148"/>
            <a:ext cx="9303187" cy="937617"/>
          </a:xfrm>
          <a:prstGeom prst="rect">
            <a:avLst/>
          </a:prstGeom>
          <a:noFill/>
          <a:ln/>
        </p:spPr>
        <p:txBody>
          <a:bodyPr wrap="square" rtlCol="0" anchor="t"/>
          <a:lstStyle/>
          <a:p>
            <a:pPr marL="0" indent="0" algn="l">
              <a:lnSpc>
                <a:spcPts val="2461"/>
              </a:lnSpc>
              <a:buNone/>
            </a:pPr>
            <a:r>
              <a:rPr lang="en-US" sz="1538" dirty="0">
                <a:solidFill>
                  <a:srgbClr val="333F70"/>
                </a:solidFill>
                <a:latin typeface="Open Sans" pitchFamily="34" charset="0"/>
                <a:ea typeface="Open Sans" pitchFamily="34" charset="-122"/>
                <a:cs typeface="Open Sans" pitchFamily="34" charset="-120"/>
              </a:rPr>
              <a:t>Peer support groups can provide a safe and inclusive platform for individuals to share their experiences, seek understanding, and offer mutual support to one another. This sense of community can be invaluable in the recovery process.</a:t>
            </a:r>
            <a:endParaRPr lang="en-US" sz="1538" dirty="0"/>
          </a:p>
        </p:txBody>
      </p:sp>
      <p:sp>
        <p:nvSpPr>
          <p:cNvPr id="16" name="Shape 14"/>
          <p:cNvSpPr/>
          <p:nvPr/>
        </p:nvSpPr>
        <p:spPr>
          <a:xfrm>
            <a:off x="2469773" y="6370201"/>
            <a:ext cx="683657" cy="22860"/>
          </a:xfrm>
          <a:prstGeom prst="roundRect">
            <a:avLst>
              <a:gd name="adj" fmla="val 358892"/>
            </a:avLst>
          </a:prstGeom>
          <a:solidFill>
            <a:srgbClr val="BCDBD4"/>
          </a:solidFill>
          <a:ln/>
        </p:spPr>
      </p:sp>
      <p:sp>
        <p:nvSpPr>
          <p:cNvPr id="17" name="Shape 15"/>
          <p:cNvSpPr/>
          <p:nvPr/>
        </p:nvSpPr>
        <p:spPr>
          <a:xfrm>
            <a:off x="2053173" y="6161961"/>
            <a:ext cx="439460" cy="439460"/>
          </a:xfrm>
          <a:prstGeom prst="roundRect">
            <a:avLst>
              <a:gd name="adj" fmla="val 18669"/>
            </a:avLst>
          </a:prstGeom>
          <a:solidFill>
            <a:srgbClr val="D6F5EE"/>
          </a:solidFill>
          <a:ln w="7620">
            <a:solidFill>
              <a:srgbClr val="BCDBD4"/>
            </a:solidFill>
            <a:prstDash val="solid"/>
          </a:ln>
        </p:spPr>
      </p:sp>
      <p:sp>
        <p:nvSpPr>
          <p:cNvPr id="18" name="Text 16"/>
          <p:cNvSpPr/>
          <p:nvPr/>
        </p:nvSpPr>
        <p:spPr>
          <a:xfrm>
            <a:off x="2149971" y="6235184"/>
            <a:ext cx="245745" cy="293013"/>
          </a:xfrm>
          <a:prstGeom prst="rect">
            <a:avLst/>
          </a:prstGeom>
          <a:noFill/>
          <a:ln/>
        </p:spPr>
        <p:txBody>
          <a:bodyPr wrap="none" rtlCol="0" anchor="t"/>
          <a:lstStyle/>
          <a:p>
            <a:pPr marL="0" indent="0" algn="ctr">
              <a:lnSpc>
                <a:spcPts val="2307"/>
              </a:lnSpc>
              <a:buNone/>
            </a:pPr>
            <a:r>
              <a:rPr lang="en-US" sz="2307" b="1" dirty="0">
                <a:solidFill>
                  <a:srgbClr val="333F70"/>
                </a:solidFill>
                <a:latin typeface="Unbounded" pitchFamily="34" charset="0"/>
                <a:ea typeface="Unbounded" pitchFamily="34" charset="-122"/>
                <a:cs typeface="Unbounded" pitchFamily="34" charset="-120"/>
              </a:rPr>
              <a:t>3</a:t>
            </a:r>
            <a:endParaRPr lang="en-US" sz="2307" dirty="0"/>
          </a:p>
        </p:txBody>
      </p:sp>
      <p:sp>
        <p:nvSpPr>
          <p:cNvPr id="19" name="Text 17"/>
          <p:cNvSpPr/>
          <p:nvPr/>
        </p:nvSpPr>
        <p:spPr>
          <a:xfrm>
            <a:off x="3347204" y="6137553"/>
            <a:ext cx="6393656" cy="305157"/>
          </a:xfrm>
          <a:prstGeom prst="rect">
            <a:avLst/>
          </a:prstGeom>
          <a:noFill/>
          <a:ln/>
        </p:spPr>
        <p:txBody>
          <a:bodyPr wrap="none" rtlCol="0" anchor="t"/>
          <a:lstStyle/>
          <a:p>
            <a:pPr marL="0" indent="0" algn="l">
              <a:lnSpc>
                <a:spcPts val="2403"/>
              </a:lnSpc>
              <a:buNone/>
            </a:pPr>
            <a:r>
              <a:rPr lang="en-US" sz="1923" b="1" dirty="0">
                <a:solidFill>
                  <a:srgbClr val="333F70"/>
                </a:solidFill>
                <a:latin typeface="Unbounded" pitchFamily="34" charset="0"/>
                <a:ea typeface="Unbounded" pitchFamily="34" charset="-122"/>
                <a:cs typeface="Unbounded" pitchFamily="34" charset="-120"/>
              </a:rPr>
              <a:t>Training Non-Mental Health Professionals</a:t>
            </a:r>
            <a:endParaRPr lang="en-US" sz="1923" dirty="0"/>
          </a:p>
        </p:txBody>
      </p:sp>
      <p:sp>
        <p:nvSpPr>
          <p:cNvPr id="20" name="Text 18"/>
          <p:cNvSpPr/>
          <p:nvPr/>
        </p:nvSpPr>
        <p:spPr>
          <a:xfrm>
            <a:off x="3347204" y="6559868"/>
            <a:ext cx="9303187" cy="937617"/>
          </a:xfrm>
          <a:prstGeom prst="rect">
            <a:avLst/>
          </a:prstGeom>
          <a:noFill/>
          <a:ln/>
        </p:spPr>
        <p:txBody>
          <a:bodyPr wrap="square" rtlCol="0" anchor="t"/>
          <a:lstStyle/>
          <a:p>
            <a:pPr marL="0" indent="0" algn="l">
              <a:lnSpc>
                <a:spcPts val="2461"/>
              </a:lnSpc>
              <a:buNone/>
            </a:pPr>
            <a:r>
              <a:rPr lang="en-US" sz="1538" dirty="0">
                <a:solidFill>
                  <a:srgbClr val="333F70"/>
                </a:solidFill>
                <a:latin typeface="Open Sans" pitchFamily="34" charset="0"/>
                <a:ea typeface="Open Sans" pitchFamily="34" charset="-122"/>
                <a:cs typeface="Open Sans" pitchFamily="34" charset="-120"/>
              </a:rPr>
              <a:t>Providing training to teachers, employers, and primary care providers to recognize and respond to mental health issues can help in early identification and intervention. This can lead to more timely access to appropriate resources and support.</a:t>
            </a:r>
            <a:endParaRPr lang="en-US" sz="1538"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834271"/>
            <a:ext cx="129023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Policy and Economic Solutions for Mental Health</a:t>
            </a:r>
            <a:endParaRPr lang="en-US" sz="4860" dirty="0"/>
          </a:p>
        </p:txBody>
      </p:sp>
      <p:sp>
        <p:nvSpPr>
          <p:cNvPr id="5" name="Text 3"/>
          <p:cNvSpPr/>
          <p:nvPr/>
        </p:nvSpPr>
        <p:spPr>
          <a:xfrm>
            <a:off x="864037" y="2994422"/>
            <a:ext cx="3585805" cy="385763"/>
          </a:xfrm>
          <a:prstGeom prst="rect">
            <a:avLst/>
          </a:prstGeom>
          <a:noFill/>
          <a:ln/>
        </p:spPr>
        <p:txBody>
          <a:bodyPr wrap="non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Increased Funding</a:t>
            </a:r>
            <a:endParaRPr lang="en-US" sz="2430" dirty="0"/>
          </a:p>
        </p:txBody>
      </p:sp>
      <p:sp>
        <p:nvSpPr>
          <p:cNvPr id="6" name="Text 4"/>
          <p:cNvSpPr/>
          <p:nvPr/>
        </p:nvSpPr>
        <p:spPr>
          <a:xfrm>
            <a:off x="864037" y="3627001"/>
            <a:ext cx="3898821" cy="3160395"/>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Advocating for increased funding for mental health services can help improve access to care, ensure adequate staffing of mental health professionals, and provide more comprehensive treatment options for individuals in need.</a:t>
            </a:r>
            <a:endParaRPr lang="en-US" sz="1944" dirty="0"/>
          </a:p>
        </p:txBody>
      </p:sp>
      <p:sp>
        <p:nvSpPr>
          <p:cNvPr id="7" name="Text 5"/>
          <p:cNvSpPr/>
          <p:nvPr/>
        </p:nvSpPr>
        <p:spPr>
          <a:xfrm>
            <a:off x="5372695" y="2994422"/>
            <a:ext cx="3898821" cy="771525"/>
          </a:xfrm>
          <a:prstGeom prst="rect">
            <a:avLst/>
          </a:prstGeom>
          <a:noFill/>
          <a:ln/>
        </p:spPr>
        <p:txBody>
          <a:bodyPr wrap="squar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Mental Health Parity Laws</a:t>
            </a:r>
            <a:endParaRPr lang="en-US" sz="2430" dirty="0"/>
          </a:p>
        </p:txBody>
      </p:sp>
      <p:sp>
        <p:nvSpPr>
          <p:cNvPr id="8" name="Text 6"/>
          <p:cNvSpPr/>
          <p:nvPr/>
        </p:nvSpPr>
        <p:spPr>
          <a:xfrm>
            <a:off x="5372695" y="4012763"/>
            <a:ext cx="3898821" cy="2765346"/>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Implementing and enforcing laws that require mental health services to be covered equally to physical health services can make treatment more affordable and accessible, reducing the financial barriers to seeking help.</a:t>
            </a:r>
            <a:endParaRPr lang="en-US" sz="1944" dirty="0"/>
          </a:p>
        </p:txBody>
      </p:sp>
      <p:sp>
        <p:nvSpPr>
          <p:cNvPr id="9" name="Text 7"/>
          <p:cNvSpPr/>
          <p:nvPr/>
        </p:nvSpPr>
        <p:spPr>
          <a:xfrm>
            <a:off x="9881354" y="2994422"/>
            <a:ext cx="3898821" cy="771525"/>
          </a:xfrm>
          <a:prstGeom prst="rect">
            <a:avLst/>
          </a:prstGeom>
          <a:noFill/>
          <a:ln/>
        </p:spPr>
        <p:txBody>
          <a:bodyPr wrap="square" rtlCol="0" anchor="t"/>
          <a:lstStyle/>
          <a:p>
            <a:pPr marL="0" indent="0">
              <a:lnSpc>
                <a:spcPts val="3038"/>
              </a:lnSpc>
              <a:buNone/>
            </a:pPr>
            <a:r>
              <a:rPr lang="en-US" sz="2430" b="1" dirty="0">
                <a:solidFill>
                  <a:srgbClr val="333F70"/>
                </a:solidFill>
                <a:latin typeface="Unbounded" pitchFamily="34" charset="0"/>
                <a:ea typeface="Unbounded" pitchFamily="34" charset="-122"/>
                <a:cs typeface="Unbounded" pitchFamily="34" charset="-120"/>
              </a:rPr>
              <a:t>Workplace Mental Health Programs</a:t>
            </a:r>
            <a:endParaRPr lang="en-US" sz="2430" dirty="0"/>
          </a:p>
        </p:txBody>
      </p:sp>
      <p:sp>
        <p:nvSpPr>
          <p:cNvPr id="10" name="Text 8"/>
          <p:cNvSpPr/>
          <p:nvPr/>
        </p:nvSpPr>
        <p:spPr>
          <a:xfrm>
            <a:off x="9881354" y="4012763"/>
            <a:ext cx="3898821" cy="3160395"/>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Encouraging workplaces to implement comprehensive mental health programs can provide support to employees, improving overall well-being, productivity, and fostering a more empathetic and understanding work culture.</a:t>
            </a:r>
            <a:endParaRPr lang="en-US" sz="1944"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45225" y="665440"/>
            <a:ext cx="12939951" cy="1509236"/>
          </a:xfrm>
          <a:prstGeom prst="rect">
            <a:avLst/>
          </a:prstGeom>
          <a:noFill/>
          <a:ln/>
        </p:spPr>
        <p:txBody>
          <a:bodyPr wrap="square" rtlCol="0" anchor="t"/>
          <a:lstStyle/>
          <a:p>
            <a:pPr marL="0" indent="0">
              <a:lnSpc>
                <a:spcPts val="5943"/>
              </a:lnSpc>
              <a:buNone/>
            </a:pPr>
            <a:r>
              <a:rPr lang="en-US" sz="4754" b="1" dirty="0">
                <a:solidFill>
                  <a:srgbClr val="333F70"/>
                </a:solidFill>
                <a:latin typeface="Unbounded" pitchFamily="34" charset="0"/>
                <a:ea typeface="Unbounded" pitchFamily="34" charset="-122"/>
                <a:cs typeface="Unbounded" pitchFamily="34" charset="-120"/>
              </a:rPr>
              <a:t>The Positive Impact of Integrated Solutions</a:t>
            </a:r>
            <a:endParaRPr lang="en-US" sz="4754" dirty="0"/>
          </a:p>
        </p:txBody>
      </p:sp>
      <p:sp>
        <p:nvSpPr>
          <p:cNvPr id="5" name="Shape 3"/>
          <p:cNvSpPr/>
          <p:nvPr/>
        </p:nvSpPr>
        <p:spPr>
          <a:xfrm>
            <a:off x="845225" y="2808565"/>
            <a:ext cx="543401" cy="543401"/>
          </a:xfrm>
          <a:prstGeom prst="roundRect">
            <a:avLst>
              <a:gd name="adj" fmla="val 18667"/>
            </a:avLst>
          </a:prstGeom>
          <a:solidFill>
            <a:srgbClr val="D6F5EE"/>
          </a:solidFill>
          <a:ln w="7620">
            <a:solidFill>
              <a:srgbClr val="BCDBD4"/>
            </a:solidFill>
            <a:prstDash val="solid"/>
          </a:ln>
        </p:spPr>
      </p:sp>
      <p:sp>
        <p:nvSpPr>
          <p:cNvPr id="6" name="Text 4"/>
          <p:cNvSpPr/>
          <p:nvPr/>
        </p:nvSpPr>
        <p:spPr>
          <a:xfrm>
            <a:off x="1022747" y="2899053"/>
            <a:ext cx="188357" cy="362307"/>
          </a:xfrm>
          <a:prstGeom prst="rect">
            <a:avLst/>
          </a:prstGeom>
          <a:noFill/>
          <a:ln/>
        </p:spPr>
        <p:txBody>
          <a:bodyPr wrap="none" rtlCol="0" anchor="t"/>
          <a:lstStyle/>
          <a:p>
            <a:pPr marL="0" indent="0" algn="ctr">
              <a:lnSpc>
                <a:spcPts val="2853"/>
              </a:lnSpc>
              <a:buNone/>
            </a:pPr>
            <a:r>
              <a:rPr lang="en-US" sz="2853" b="1" dirty="0">
                <a:solidFill>
                  <a:srgbClr val="333F70"/>
                </a:solidFill>
                <a:latin typeface="Unbounded" pitchFamily="34" charset="0"/>
                <a:ea typeface="Unbounded" pitchFamily="34" charset="-122"/>
                <a:cs typeface="Unbounded" pitchFamily="34" charset="-120"/>
              </a:rPr>
              <a:t>1</a:t>
            </a:r>
            <a:endParaRPr lang="en-US" sz="2853" dirty="0"/>
          </a:p>
        </p:txBody>
      </p:sp>
      <p:sp>
        <p:nvSpPr>
          <p:cNvPr id="7" name="Text 5"/>
          <p:cNvSpPr/>
          <p:nvPr/>
        </p:nvSpPr>
        <p:spPr>
          <a:xfrm>
            <a:off x="1630085" y="2808565"/>
            <a:ext cx="3367445" cy="1132284"/>
          </a:xfrm>
          <a:prstGeom prst="rect">
            <a:avLst/>
          </a:prstGeom>
          <a:noFill/>
          <a:ln/>
        </p:spPr>
        <p:txBody>
          <a:bodyPr wrap="square" rtlCol="0" anchor="t"/>
          <a:lstStyle/>
          <a:p>
            <a:pPr marL="0" indent="0">
              <a:lnSpc>
                <a:spcPts val="2971"/>
              </a:lnSpc>
              <a:buNone/>
            </a:pPr>
            <a:r>
              <a:rPr lang="en-US" sz="2377" b="1" dirty="0">
                <a:solidFill>
                  <a:srgbClr val="333F70"/>
                </a:solidFill>
                <a:latin typeface="Unbounded" pitchFamily="34" charset="0"/>
                <a:ea typeface="Unbounded" pitchFamily="34" charset="-122"/>
                <a:cs typeface="Unbounded" pitchFamily="34" charset="-120"/>
              </a:rPr>
              <a:t>Reduced Stigma and Improved Access</a:t>
            </a:r>
            <a:endParaRPr lang="en-US" sz="2377" dirty="0"/>
          </a:p>
        </p:txBody>
      </p:sp>
      <p:sp>
        <p:nvSpPr>
          <p:cNvPr id="8" name="Text 6"/>
          <p:cNvSpPr/>
          <p:nvPr/>
        </p:nvSpPr>
        <p:spPr>
          <a:xfrm>
            <a:off x="1630085" y="4085749"/>
            <a:ext cx="3367445" cy="3478292"/>
          </a:xfrm>
          <a:prstGeom prst="rect">
            <a:avLst/>
          </a:prstGeom>
          <a:noFill/>
          <a:ln/>
        </p:spPr>
        <p:txBody>
          <a:bodyPr wrap="square" rtlCol="0" anchor="t"/>
          <a:lstStyle/>
          <a:p>
            <a:pPr marL="0" indent="0">
              <a:lnSpc>
                <a:spcPts val="3043"/>
              </a:lnSpc>
              <a:buNone/>
            </a:pPr>
            <a:r>
              <a:rPr lang="en-US" sz="1902" dirty="0">
                <a:solidFill>
                  <a:srgbClr val="333F70"/>
                </a:solidFill>
                <a:latin typeface="Open Sans" pitchFamily="34" charset="0"/>
                <a:ea typeface="Open Sans" pitchFamily="34" charset="-122"/>
                <a:cs typeface="Open Sans" pitchFamily="34" charset="-120"/>
              </a:rPr>
              <a:t>By implementing a holistic approach that combines technology, community-based initiatives, and policy changes, we can work towards reducing the stigma surrounding mental health and improving access to high-quality, affordable care.</a:t>
            </a:r>
            <a:endParaRPr lang="en-US" sz="1902" dirty="0"/>
          </a:p>
        </p:txBody>
      </p:sp>
      <p:sp>
        <p:nvSpPr>
          <p:cNvPr id="9" name="Shape 7"/>
          <p:cNvSpPr/>
          <p:nvPr/>
        </p:nvSpPr>
        <p:spPr>
          <a:xfrm>
            <a:off x="5238988" y="2808565"/>
            <a:ext cx="543401" cy="543401"/>
          </a:xfrm>
          <a:prstGeom prst="roundRect">
            <a:avLst>
              <a:gd name="adj" fmla="val 18667"/>
            </a:avLst>
          </a:prstGeom>
          <a:solidFill>
            <a:srgbClr val="D6F5EE"/>
          </a:solidFill>
          <a:ln w="7620">
            <a:solidFill>
              <a:srgbClr val="BCDBD4"/>
            </a:solidFill>
            <a:prstDash val="solid"/>
          </a:ln>
        </p:spPr>
      </p:sp>
      <p:sp>
        <p:nvSpPr>
          <p:cNvPr id="10" name="Text 8"/>
          <p:cNvSpPr/>
          <p:nvPr/>
        </p:nvSpPr>
        <p:spPr>
          <a:xfrm>
            <a:off x="5359360" y="2899053"/>
            <a:ext cx="302538" cy="362307"/>
          </a:xfrm>
          <a:prstGeom prst="rect">
            <a:avLst/>
          </a:prstGeom>
          <a:noFill/>
          <a:ln/>
        </p:spPr>
        <p:txBody>
          <a:bodyPr wrap="none" rtlCol="0" anchor="t"/>
          <a:lstStyle/>
          <a:p>
            <a:pPr marL="0" indent="0" algn="ctr">
              <a:lnSpc>
                <a:spcPts val="2853"/>
              </a:lnSpc>
              <a:buNone/>
            </a:pPr>
            <a:r>
              <a:rPr lang="en-US" sz="2853" b="1" dirty="0">
                <a:solidFill>
                  <a:srgbClr val="333F70"/>
                </a:solidFill>
                <a:latin typeface="Unbounded" pitchFamily="34" charset="0"/>
                <a:ea typeface="Unbounded" pitchFamily="34" charset="-122"/>
                <a:cs typeface="Unbounded" pitchFamily="34" charset="-120"/>
              </a:rPr>
              <a:t>2</a:t>
            </a:r>
            <a:endParaRPr lang="en-US" sz="2853" dirty="0"/>
          </a:p>
        </p:txBody>
      </p:sp>
      <p:sp>
        <p:nvSpPr>
          <p:cNvPr id="11" name="Text 9"/>
          <p:cNvSpPr/>
          <p:nvPr/>
        </p:nvSpPr>
        <p:spPr>
          <a:xfrm>
            <a:off x="6023848" y="2808565"/>
            <a:ext cx="3367445" cy="1132284"/>
          </a:xfrm>
          <a:prstGeom prst="rect">
            <a:avLst/>
          </a:prstGeom>
          <a:noFill/>
          <a:ln/>
        </p:spPr>
        <p:txBody>
          <a:bodyPr wrap="square" rtlCol="0" anchor="t"/>
          <a:lstStyle/>
          <a:p>
            <a:pPr marL="0" indent="0">
              <a:lnSpc>
                <a:spcPts val="2971"/>
              </a:lnSpc>
              <a:buNone/>
            </a:pPr>
            <a:r>
              <a:rPr lang="en-US" sz="2377" b="1" dirty="0">
                <a:solidFill>
                  <a:srgbClr val="333F70"/>
                </a:solidFill>
                <a:latin typeface="Unbounded" pitchFamily="34" charset="0"/>
                <a:ea typeface="Unbounded" pitchFamily="34" charset="-122"/>
                <a:cs typeface="Unbounded" pitchFamily="34" charset="-120"/>
              </a:rPr>
              <a:t>Enhanced Well-being and Productivity</a:t>
            </a:r>
            <a:endParaRPr lang="en-US" sz="2377" dirty="0"/>
          </a:p>
        </p:txBody>
      </p:sp>
      <p:sp>
        <p:nvSpPr>
          <p:cNvPr id="12" name="Text 10"/>
          <p:cNvSpPr/>
          <p:nvPr/>
        </p:nvSpPr>
        <p:spPr>
          <a:xfrm>
            <a:off x="6023848" y="4085749"/>
            <a:ext cx="3367445" cy="3091815"/>
          </a:xfrm>
          <a:prstGeom prst="rect">
            <a:avLst/>
          </a:prstGeom>
          <a:noFill/>
          <a:ln/>
        </p:spPr>
        <p:txBody>
          <a:bodyPr wrap="square" rtlCol="0" anchor="t"/>
          <a:lstStyle/>
          <a:p>
            <a:pPr marL="0" indent="0">
              <a:lnSpc>
                <a:spcPts val="3043"/>
              </a:lnSpc>
              <a:buNone/>
            </a:pPr>
            <a:r>
              <a:rPr lang="en-US" sz="1902" dirty="0">
                <a:solidFill>
                  <a:srgbClr val="333F70"/>
                </a:solidFill>
                <a:latin typeface="Open Sans" pitchFamily="34" charset="0"/>
                <a:ea typeface="Open Sans" pitchFamily="34" charset="-122"/>
                <a:cs typeface="Open Sans" pitchFamily="34" charset="-120"/>
              </a:rPr>
              <a:t>Addressing mental health challenges through a comprehensive strategy can lead to better outcomes for individuals, improved overall well-being, and increased productivity in both personal and professional spheres.</a:t>
            </a:r>
            <a:endParaRPr lang="en-US" sz="1902" dirty="0"/>
          </a:p>
        </p:txBody>
      </p:sp>
      <p:sp>
        <p:nvSpPr>
          <p:cNvPr id="13" name="Shape 11"/>
          <p:cNvSpPr/>
          <p:nvPr/>
        </p:nvSpPr>
        <p:spPr>
          <a:xfrm>
            <a:off x="9632752" y="2808565"/>
            <a:ext cx="543401" cy="543401"/>
          </a:xfrm>
          <a:prstGeom prst="roundRect">
            <a:avLst>
              <a:gd name="adj" fmla="val 18667"/>
            </a:avLst>
          </a:prstGeom>
          <a:solidFill>
            <a:srgbClr val="D6F5EE"/>
          </a:solidFill>
          <a:ln w="7620">
            <a:solidFill>
              <a:srgbClr val="BCDBD4"/>
            </a:solidFill>
            <a:prstDash val="solid"/>
          </a:ln>
        </p:spPr>
      </p:sp>
      <p:sp>
        <p:nvSpPr>
          <p:cNvPr id="14" name="Text 12"/>
          <p:cNvSpPr/>
          <p:nvPr/>
        </p:nvSpPr>
        <p:spPr>
          <a:xfrm>
            <a:off x="9752409" y="2899053"/>
            <a:ext cx="303967" cy="362307"/>
          </a:xfrm>
          <a:prstGeom prst="rect">
            <a:avLst/>
          </a:prstGeom>
          <a:noFill/>
          <a:ln/>
        </p:spPr>
        <p:txBody>
          <a:bodyPr wrap="none" rtlCol="0" anchor="t"/>
          <a:lstStyle/>
          <a:p>
            <a:pPr marL="0" indent="0" algn="ctr">
              <a:lnSpc>
                <a:spcPts val="2853"/>
              </a:lnSpc>
              <a:buNone/>
            </a:pPr>
            <a:r>
              <a:rPr lang="en-US" sz="2853" b="1" dirty="0">
                <a:solidFill>
                  <a:srgbClr val="333F70"/>
                </a:solidFill>
                <a:latin typeface="Unbounded" pitchFamily="34" charset="0"/>
                <a:ea typeface="Unbounded" pitchFamily="34" charset="-122"/>
                <a:cs typeface="Unbounded" pitchFamily="34" charset="-120"/>
              </a:rPr>
              <a:t>3</a:t>
            </a:r>
            <a:endParaRPr lang="en-US" sz="2853" dirty="0"/>
          </a:p>
        </p:txBody>
      </p:sp>
      <p:sp>
        <p:nvSpPr>
          <p:cNvPr id="15" name="Text 13"/>
          <p:cNvSpPr/>
          <p:nvPr/>
        </p:nvSpPr>
        <p:spPr>
          <a:xfrm>
            <a:off x="10417612" y="2808565"/>
            <a:ext cx="3367445" cy="1132284"/>
          </a:xfrm>
          <a:prstGeom prst="rect">
            <a:avLst/>
          </a:prstGeom>
          <a:noFill/>
          <a:ln/>
        </p:spPr>
        <p:txBody>
          <a:bodyPr wrap="square" rtlCol="0" anchor="t"/>
          <a:lstStyle/>
          <a:p>
            <a:pPr marL="0" indent="0">
              <a:lnSpc>
                <a:spcPts val="2971"/>
              </a:lnSpc>
              <a:buNone/>
            </a:pPr>
            <a:r>
              <a:rPr lang="en-US" sz="2377" b="1" dirty="0">
                <a:solidFill>
                  <a:srgbClr val="333F70"/>
                </a:solidFill>
                <a:latin typeface="Unbounded" pitchFamily="34" charset="0"/>
                <a:ea typeface="Unbounded" pitchFamily="34" charset="-122"/>
                <a:cs typeface="Unbounded" pitchFamily="34" charset="-120"/>
              </a:rPr>
              <a:t>Stronger, More Supportive Communities</a:t>
            </a:r>
            <a:endParaRPr lang="en-US" sz="2377" dirty="0"/>
          </a:p>
        </p:txBody>
      </p:sp>
      <p:sp>
        <p:nvSpPr>
          <p:cNvPr id="16" name="Text 14"/>
          <p:cNvSpPr/>
          <p:nvPr/>
        </p:nvSpPr>
        <p:spPr>
          <a:xfrm>
            <a:off x="10417612" y="4085749"/>
            <a:ext cx="3367445" cy="3091815"/>
          </a:xfrm>
          <a:prstGeom prst="rect">
            <a:avLst/>
          </a:prstGeom>
          <a:noFill/>
          <a:ln/>
        </p:spPr>
        <p:txBody>
          <a:bodyPr wrap="square" rtlCol="0" anchor="t"/>
          <a:lstStyle/>
          <a:p>
            <a:pPr marL="0" indent="0">
              <a:lnSpc>
                <a:spcPts val="3043"/>
              </a:lnSpc>
              <a:buNone/>
            </a:pPr>
            <a:r>
              <a:rPr lang="en-US" sz="1902" dirty="0">
                <a:solidFill>
                  <a:srgbClr val="333F70"/>
                </a:solidFill>
                <a:latin typeface="Open Sans" pitchFamily="34" charset="0"/>
                <a:ea typeface="Open Sans" pitchFamily="34" charset="-122"/>
                <a:cs typeface="Open Sans" pitchFamily="34" charset="-120"/>
              </a:rPr>
              <a:t>When communities come together to support mental health, it fosters a sense of empathy, understanding, and inclusivity, creating a more nurturing environment for those struggling with mental health issues.</a:t>
            </a:r>
            <a:endParaRPr lang="en-US" sz="1902" dirty="0"/>
          </a:p>
        </p:txBody>
      </p:sp>
      <p:pic>
        <p:nvPicPr>
          <p:cNvPr id="1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170509"/>
            <a:ext cx="12902327" cy="1543050"/>
          </a:xfrm>
          <a:prstGeom prst="rect">
            <a:avLst/>
          </a:prstGeom>
          <a:noFill/>
          <a:ln/>
        </p:spPr>
        <p:txBody>
          <a:bodyPr wrap="square" rtlCol="0" anchor="t"/>
          <a:lstStyle/>
          <a:p>
            <a:pPr marL="0" indent="0">
              <a:lnSpc>
                <a:spcPts val="6075"/>
              </a:lnSpc>
              <a:buNone/>
            </a:pPr>
            <a:r>
              <a:rPr lang="en-US" sz="4860" b="1" dirty="0">
                <a:solidFill>
                  <a:srgbClr val="333F70"/>
                </a:solidFill>
                <a:latin typeface="Unbounded" pitchFamily="34" charset="0"/>
                <a:ea typeface="Unbounded" pitchFamily="34" charset="-122"/>
                <a:cs typeface="Unbounded" pitchFamily="34" charset="-120"/>
              </a:rPr>
              <a:t>Conclusion: A Brighter Future for Mental Health</a:t>
            </a:r>
            <a:endParaRPr lang="en-US" sz="4860" dirty="0"/>
          </a:p>
        </p:txBody>
      </p:sp>
      <p:sp>
        <p:nvSpPr>
          <p:cNvPr id="5" name="Text 3"/>
          <p:cNvSpPr/>
          <p:nvPr/>
        </p:nvSpPr>
        <p:spPr>
          <a:xfrm>
            <a:off x="864037" y="4083844"/>
            <a:ext cx="12902327" cy="1975247"/>
          </a:xfrm>
          <a:prstGeom prst="rect">
            <a:avLst/>
          </a:prstGeom>
          <a:noFill/>
          <a:ln/>
        </p:spPr>
        <p:txBody>
          <a:bodyPr wrap="square" rtlCol="0" anchor="t"/>
          <a:lstStyle/>
          <a:p>
            <a:pPr marL="0" indent="0">
              <a:lnSpc>
                <a:spcPts val="3110"/>
              </a:lnSpc>
              <a:buNone/>
            </a:pPr>
            <a:r>
              <a:rPr lang="en-US" sz="1944" dirty="0">
                <a:solidFill>
                  <a:srgbClr val="333F70"/>
                </a:solidFill>
                <a:latin typeface="Open Sans" pitchFamily="34" charset="0"/>
                <a:ea typeface="Open Sans" pitchFamily="34" charset="-122"/>
                <a:cs typeface="Open Sans" pitchFamily="34" charset="-120"/>
              </a:rPr>
              <a:t>In conclusion, mental health is a critical issue that requires a multifaceted approach to address the challenges effectively. By leveraging technology, strengthening community-based solutions, and advocating for policy changes, we can create a more supportive and inclusive environment for individuals struggling with mental health concerns. Through continued innovation, collaboration, and a commitment to destigmatizing mental health, we can work towards a brighter future where mental wellness is a priority for all.</a:t>
            </a:r>
            <a:endParaRPr lang="en-US" sz="1944" dirty="0"/>
          </a:p>
        </p:txBody>
      </p:sp>
      <p:pic>
        <p:nvPicPr>
          <p:cNvPr id="6"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Custom</PresentationFormat>
  <Paragraphs>64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1</cp:revision>
  <dcterms:created xsi:type="dcterms:W3CDTF">2024-08-03T11:06:24Z</dcterms:created>
  <dcterms:modified xsi:type="dcterms:W3CDTF">2024-08-03T11:07:03Z</dcterms:modified>
</cp:coreProperties>
</file>