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3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325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amma.app"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64037" y="1420654"/>
            <a:ext cx="7415927" cy="1543050"/>
          </a:xfrm>
          <a:prstGeom prst="rect">
            <a:avLst/>
          </a:prstGeom>
          <a:noFill/>
          <a:ln/>
        </p:spPr>
        <p:txBody>
          <a:bodyPr wrap="square" rtlCol="0" anchor="t"/>
          <a:lstStyle/>
          <a:p>
            <a:pPr marL="0" indent="0">
              <a:lnSpc>
                <a:spcPts val="6075"/>
              </a:lnSpc>
              <a:buNone/>
            </a:pPr>
            <a:r>
              <a:rPr lang="en-US" sz="4860" b="1" dirty="0">
                <a:solidFill>
                  <a:srgbClr val="231971"/>
                </a:solidFill>
                <a:latin typeface="Outfit" pitchFamily="34" charset="0"/>
                <a:ea typeface="Outfit" pitchFamily="34" charset="-122"/>
                <a:cs typeface="Outfit" pitchFamily="34" charset="-120"/>
              </a:rPr>
              <a:t>Autobiography of Antony Muchiri Njagi</a:t>
            </a:r>
            <a:endParaRPr lang="en-US" sz="4860" dirty="0"/>
          </a:p>
        </p:txBody>
      </p:sp>
      <p:sp>
        <p:nvSpPr>
          <p:cNvPr id="6" name="Text 2"/>
          <p:cNvSpPr/>
          <p:nvPr/>
        </p:nvSpPr>
        <p:spPr>
          <a:xfrm>
            <a:off x="864037" y="3333988"/>
            <a:ext cx="7415927" cy="2765346"/>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My name is Antony Muchiri Njagi, and I am a highly motivated and results-oriented fourth-year student pursuing a Bachelor of Business Information Technology (BBIT) at Dedan Kimathi University of Technology (DeKUT). Born and raised in Kiambu, I have always been fascinated by the world of information technology and am eager to embark on a rewarding career in this dynamic field.</a:t>
            </a:r>
            <a:endParaRPr lang="en-US" sz="1944" dirty="0"/>
          </a:p>
        </p:txBody>
      </p:sp>
      <p:sp>
        <p:nvSpPr>
          <p:cNvPr id="7" name="Shape 3"/>
          <p:cNvSpPr/>
          <p:nvPr/>
        </p:nvSpPr>
        <p:spPr>
          <a:xfrm>
            <a:off x="864037" y="6395442"/>
            <a:ext cx="394930" cy="394930"/>
          </a:xfrm>
          <a:prstGeom prst="roundRect">
            <a:avLst>
              <a:gd name="adj" fmla="val 23151155"/>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871657" y="6403062"/>
            <a:ext cx="379690" cy="379690"/>
          </a:xfrm>
          <a:prstGeom prst="rect">
            <a:avLst/>
          </a:prstGeom>
        </p:spPr>
      </p:pic>
      <p:sp>
        <p:nvSpPr>
          <p:cNvPr id="9" name="Text 4"/>
          <p:cNvSpPr/>
          <p:nvPr/>
        </p:nvSpPr>
        <p:spPr>
          <a:xfrm>
            <a:off x="1382316" y="6376987"/>
            <a:ext cx="2680335" cy="431959"/>
          </a:xfrm>
          <a:prstGeom prst="rect">
            <a:avLst/>
          </a:prstGeom>
          <a:noFill/>
          <a:ln/>
        </p:spPr>
        <p:txBody>
          <a:bodyPr wrap="none" rtlCol="0" anchor="t"/>
          <a:lstStyle/>
          <a:p>
            <a:pPr marL="0" indent="0" algn="l">
              <a:lnSpc>
                <a:spcPts val="3402"/>
              </a:lnSpc>
              <a:buNone/>
            </a:pPr>
            <a:r>
              <a:rPr lang="en-US" sz="2430" b="1" dirty="0">
                <a:solidFill>
                  <a:srgbClr val="2A2742"/>
                </a:solidFill>
                <a:latin typeface="Arimo" pitchFamily="34" charset="0"/>
                <a:ea typeface="Arimo" pitchFamily="34" charset="-122"/>
                <a:cs typeface="Arimo" pitchFamily="34" charset="-120"/>
              </a:rPr>
              <a:t>by Antony Muchiri</a:t>
            </a:r>
            <a:endParaRPr lang="en-US" sz="2430" dirty="0"/>
          </a:p>
        </p:txBody>
      </p:sp>
      <p:pic>
        <p:nvPicPr>
          <p:cNvPr id="10"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091238" y="1058108"/>
            <a:ext cx="7074694" cy="540068"/>
          </a:xfrm>
          <a:prstGeom prst="rect">
            <a:avLst/>
          </a:prstGeom>
          <a:noFill/>
          <a:ln/>
        </p:spPr>
        <p:txBody>
          <a:bodyPr wrap="none" rtlCol="0" anchor="t"/>
          <a:lstStyle/>
          <a:p>
            <a:pPr marL="0" indent="0">
              <a:lnSpc>
                <a:spcPts val="4253"/>
              </a:lnSpc>
              <a:buNone/>
            </a:pPr>
            <a:r>
              <a:rPr lang="en-US" sz="3402" b="1" dirty="0">
                <a:solidFill>
                  <a:srgbClr val="231971"/>
                </a:solidFill>
                <a:latin typeface="Outfit" pitchFamily="34" charset="0"/>
                <a:ea typeface="Outfit" pitchFamily="34" charset="-122"/>
                <a:cs typeface="Outfit" pitchFamily="34" charset="-120"/>
              </a:rPr>
              <a:t>Early Years and Family Background</a:t>
            </a:r>
            <a:endParaRPr lang="en-US" sz="3402" dirty="0"/>
          </a:p>
        </p:txBody>
      </p:sp>
      <p:sp>
        <p:nvSpPr>
          <p:cNvPr id="6" name="Shape 2"/>
          <p:cNvSpPr/>
          <p:nvPr/>
        </p:nvSpPr>
        <p:spPr>
          <a:xfrm>
            <a:off x="6091238" y="1857375"/>
            <a:ext cx="7934325" cy="1564005"/>
          </a:xfrm>
          <a:prstGeom prst="roundRect">
            <a:avLst>
              <a:gd name="adj" fmla="val 4641"/>
            </a:avLst>
          </a:prstGeom>
          <a:solidFill>
            <a:srgbClr val="E9E6FA"/>
          </a:solidFill>
          <a:ln w="7620">
            <a:solidFill>
              <a:srgbClr val="BDB8DF"/>
            </a:solidFill>
            <a:prstDash val="solid"/>
          </a:ln>
        </p:spPr>
      </p:sp>
      <p:sp>
        <p:nvSpPr>
          <p:cNvPr id="7" name="Text 3"/>
          <p:cNvSpPr/>
          <p:nvPr/>
        </p:nvSpPr>
        <p:spPr>
          <a:xfrm>
            <a:off x="6271617" y="2037755"/>
            <a:ext cx="2334816" cy="269915"/>
          </a:xfrm>
          <a:prstGeom prst="rect">
            <a:avLst/>
          </a:prstGeom>
          <a:noFill/>
          <a:ln/>
        </p:spPr>
        <p:txBody>
          <a:bodyPr wrap="none" rtlCol="0" anchor="t"/>
          <a:lstStyle/>
          <a:p>
            <a:pPr marL="0" indent="0">
              <a:lnSpc>
                <a:spcPts val="2126"/>
              </a:lnSpc>
              <a:buNone/>
            </a:pPr>
            <a:r>
              <a:rPr lang="en-US" sz="1701" b="1" dirty="0">
                <a:solidFill>
                  <a:srgbClr val="2A2742"/>
                </a:solidFill>
                <a:latin typeface="Outfit" pitchFamily="34" charset="0"/>
                <a:ea typeface="Outfit" pitchFamily="34" charset="-122"/>
                <a:cs typeface="Outfit" pitchFamily="34" charset="-120"/>
              </a:rPr>
              <a:t>Nurturing Environment</a:t>
            </a:r>
            <a:endParaRPr lang="en-US" sz="1701" dirty="0"/>
          </a:p>
        </p:txBody>
      </p:sp>
      <p:sp>
        <p:nvSpPr>
          <p:cNvPr id="8" name="Text 4"/>
          <p:cNvSpPr/>
          <p:nvPr/>
        </p:nvSpPr>
        <p:spPr>
          <a:xfrm>
            <a:off x="6271617" y="2411254"/>
            <a:ext cx="7573566" cy="829747"/>
          </a:xfrm>
          <a:prstGeom prst="rect">
            <a:avLst/>
          </a:prstGeom>
          <a:noFill/>
          <a:ln/>
        </p:spPr>
        <p:txBody>
          <a:bodyPr wrap="square" rtlCol="0" anchor="t"/>
          <a:lstStyle/>
          <a:p>
            <a:pPr marL="0" indent="0">
              <a:lnSpc>
                <a:spcPts val="2177"/>
              </a:lnSpc>
              <a:buNone/>
            </a:pPr>
            <a:r>
              <a:rPr lang="en-US" sz="1361" dirty="0">
                <a:solidFill>
                  <a:srgbClr val="2A2742"/>
                </a:solidFill>
                <a:latin typeface="Arimo" pitchFamily="34" charset="0"/>
                <a:ea typeface="Arimo" pitchFamily="34" charset="-122"/>
                <a:cs typeface="Arimo" pitchFamily="34" charset="-120"/>
              </a:rPr>
              <a:t>I was born in August 1999 in the vibrant town of Kiambu, where I was raised in a loving and supportive family. My parents, John Njagi and Bilha Wakuhi, instilled in me the values of hard work, respect, and a deep sense of curiosity about the world around me.</a:t>
            </a:r>
            <a:endParaRPr lang="en-US" sz="1361" dirty="0"/>
          </a:p>
        </p:txBody>
      </p:sp>
      <p:sp>
        <p:nvSpPr>
          <p:cNvPr id="9" name="Shape 5"/>
          <p:cNvSpPr/>
          <p:nvPr/>
        </p:nvSpPr>
        <p:spPr>
          <a:xfrm>
            <a:off x="6091238" y="3594140"/>
            <a:ext cx="7934325" cy="1840587"/>
          </a:xfrm>
          <a:prstGeom prst="roundRect">
            <a:avLst>
              <a:gd name="adj" fmla="val 3944"/>
            </a:avLst>
          </a:prstGeom>
          <a:solidFill>
            <a:srgbClr val="E9E6FA"/>
          </a:solidFill>
          <a:ln w="7620">
            <a:solidFill>
              <a:srgbClr val="BDB8DF"/>
            </a:solidFill>
            <a:prstDash val="solid"/>
          </a:ln>
        </p:spPr>
      </p:sp>
      <p:sp>
        <p:nvSpPr>
          <p:cNvPr id="10" name="Text 6"/>
          <p:cNvSpPr/>
          <p:nvPr/>
        </p:nvSpPr>
        <p:spPr>
          <a:xfrm>
            <a:off x="6271617" y="3774519"/>
            <a:ext cx="2160270" cy="269915"/>
          </a:xfrm>
          <a:prstGeom prst="rect">
            <a:avLst/>
          </a:prstGeom>
          <a:noFill/>
          <a:ln/>
        </p:spPr>
        <p:txBody>
          <a:bodyPr wrap="none" rtlCol="0" anchor="t"/>
          <a:lstStyle/>
          <a:p>
            <a:pPr marL="0" indent="0">
              <a:lnSpc>
                <a:spcPts val="2126"/>
              </a:lnSpc>
              <a:buNone/>
            </a:pPr>
            <a:r>
              <a:rPr lang="en-US" sz="1701" b="1" dirty="0">
                <a:solidFill>
                  <a:srgbClr val="2A2742"/>
                </a:solidFill>
                <a:latin typeface="Outfit" pitchFamily="34" charset="0"/>
                <a:ea typeface="Outfit" pitchFamily="34" charset="-122"/>
                <a:cs typeface="Outfit" pitchFamily="34" charset="-120"/>
              </a:rPr>
              <a:t>Formative Years</a:t>
            </a:r>
            <a:endParaRPr lang="en-US" sz="1701" dirty="0"/>
          </a:p>
        </p:txBody>
      </p:sp>
      <p:sp>
        <p:nvSpPr>
          <p:cNvPr id="11" name="Text 7"/>
          <p:cNvSpPr/>
          <p:nvPr/>
        </p:nvSpPr>
        <p:spPr>
          <a:xfrm>
            <a:off x="6271617" y="4148018"/>
            <a:ext cx="7573566" cy="1106329"/>
          </a:xfrm>
          <a:prstGeom prst="rect">
            <a:avLst/>
          </a:prstGeom>
          <a:noFill/>
          <a:ln/>
        </p:spPr>
        <p:txBody>
          <a:bodyPr wrap="square" rtlCol="0" anchor="t"/>
          <a:lstStyle/>
          <a:p>
            <a:pPr marL="0" indent="0">
              <a:lnSpc>
                <a:spcPts val="2177"/>
              </a:lnSpc>
              <a:buNone/>
            </a:pPr>
            <a:r>
              <a:rPr lang="en-US" sz="1361" dirty="0">
                <a:solidFill>
                  <a:srgbClr val="2A2742"/>
                </a:solidFill>
                <a:latin typeface="Arimo" pitchFamily="34" charset="0"/>
                <a:ea typeface="Arimo" pitchFamily="34" charset="-122"/>
                <a:cs typeface="Arimo" pitchFamily="34" charset="-120"/>
              </a:rPr>
              <a:t>From an early age, my parents encouraged my inquisitive nature, providing me with books, toys, and educational tools to satisfy my curiosity. My father, a veterinary doctor, and my mother, a civil servant and businesswoman, were role models who inspired me with their dedication and strong work ethic.</a:t>
            </a:r>
            <a:endParaRPr lang="en-US" sz="1361" dirty="0"/>
          </a:p>
        </p:txBody>
      </p:sp>
      <p:sp>
        <p:nvSpPr>
          <p:cNvPr id="12" name="Shape 8"/>
          <p:cNvSpPr/>
          <p:nvPr/>
        </p:nvSpPr>
        <p:spPr>
          <a:xfrm>
            <a:off x="6091238" y="5607487"/>
            <a:ext cx="7934325" cy="1564005"/>
          </a:xfrm>
          <a:prstGeom prst="roundRect">
            <a:avLst>
              <a:gd name="adj" fmla="val 4641"/>
            </a:avLst>
          </a:prstGeom>
          <a:solidFill>
            <a:srgbClr val="E9E6FA"/>
          </a:solidFill>
          <a:ln w="7620">
            <a:solidFill>
              <a:srgbClr val="BDB8DF"/>
            </a:solidFill>
            <a:prstDash val="solid"/>
          </a:ln>
        </p:spPr>
      </p:sp>
      <p:sp>
        <p:nvSpPr>
          <p:cNvPr id="13" name="Text 9"/>
          <p:cNvSpPr/>
          <p:nvPr/>
        </p:nvSpPr>
        <p:spPr>
          <a:xfrm>
            <a:off x="6271617" y="5787866"/>
            <a:ext cx="2160270" cy="269915"/>
          </a:xfrm>
          <a:prstGeom prst="rect">
            <a:avLst/>
          </a:prstGeom>
          <a:noFill/>
          <a:ln/>
        </p:spPr>
        <p:txBody>
          <a:bodyPr wrap="none" rtlCol="0" anchor="t"/>
          <a:lstStyle/>
          <a:p>
            <a:pPr marL="0" indent="0">
              <a:lnSpc>
                <a:spcPts val="2126"/>
              </a:lnSpc>
              <a:buNone/>
            </a:pPr>
            <a:r>
              <a:rPr lang="en-US" sz="1701" b="1" dirty="0">
                <a:solidFill>
                  <a:srgbClr val="2A2742"/>
                </a:solidFill>
                <a:latin typeface="Outfit" pitchFamily="34" charset="0"/>
                <a:ea typeface="Outfit" pitchFamily="34" charset="-122"/>
                <a:cs typeface="Outfit" pitchFamily="34" charset="-120"/>
              </a:rPr>
              <a:t>Family Bonds</a:t>
            </a:r>
            <a:endParaRPr lang="en-US" sz="1701" dirty="0"/>
          </a:p>
        </p:txBody>
      </p:sp>
      <p:sp>
        <p:nvSpPr>
          <p:cNvPr id="14" name="Text 10"/>
          <p:cNvSpPr/>
          <p:nvPr/>
        </p:nvSpPr>
        <p:spPr>
          <a:xfrm>
            <a:off x="6271617" y="6161365"/>
            <a:ext cx="7573566" cy="829747"/>
          </a:xfrm>
          <a:prstGeom prst="rect">
            <a:avLst/>
          </a:prstGeom>
          <a:noFill/>
          <a:ln/>
        </p:spPr>
        <p:txBody>
          <a:bodyPr wrap="square" rtlCol="0" anchor="t"/>
          <a:lstStyle/>
          <a:p>
            <a:pPr marL="0" indent="0">
              <a:lnSpc>
                <a:spcPts val="2177"/>
              </a:lnSpc>
              <a:buNone/>
            </a:pPr>
            <a:r>
              <a:rPr lang="en-US" sz="1361" dirty="0">
                <a:solidFill>
                  <a:srgbClr val="2A2742"/>
                </a:solidFill>
                <a:latin typeface="Arimo" pitchFamily="34" charset="0"/>
                <a:ea typeface="Arimo" pitchFamily="34" charset="-122"/>
                <a:cs typeface="Arimo" pitchFamily="34" charset="-120"/>
              </a:rPr>
              <a:t>My elder sister, Betty Wanyaga, and my younger sister, Mikyla Mumbi, have also played significant roles in shaping my life. Their achievements and diverse pursuits have broadened my horizons and motivated me to strive for excellence in my own endeavors.</a:t>
            </a:r>
            <a:endParaRPr lang="en-US" sz="1361" dirty="0"/>
          </a:p>
        </p:txBody>
      </p:sp>
      <p:pic>
        <p:nvPicPr>
          <p:cNvPr id="15"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4" name="Text 1"/>
          <p:cNvSpPr/>
          <p:nvPr/>
        </p:nvSpPr>
        <p:spPr>
          <a:xfrm>
            <a:off x="2414349" y="495062"/>
            <a:ext cx="4485799" cy="560784"/>
          </a:xfrm>
          <a:prstGeom prst="rect">
            <a:avLst/>
          </a:prstGeom>
          <a:noFill/>
          <a:ln/>
        </p:spPr>
        <p:txBody>
          <a:bodyPr wrap="none" rtlCol="0" anchor="t"/>
          <a:lstStyle/>
          <a:p>
            <a:pPr marL="0" indent="0">
              <a:lnSpc>
                <a:spcPts val="4415"/>
              </a:lnSpc>
              <a:buNone/>
            </a:pPr>
            <a:r>
              <a:rPr lang="en-US" sz="3532" b="1" dirty="0">
                <a:solidFill>
                  <a:srgbClr val="231971"/>
                </a:solidFill>
                <a:latin typeface="Outfit" pitchFamily="34" charset="0"/>
                <a:ea typeface="Outfit" pitchFamily="34" charset="-122"/>
                <a:cs typeface="Outfit" pitchFamily="34" charset="-120"/>
              </a:rPr>
              <a:t>Educational Journey</a:t>
            </a:r>
            <a:endParaRPr lang="en-US" sz="3532" dirty="0"/>
          </a:p>
        </p:txBody>
      </p:sp>
      <p:sp>
        <p:nvSpPr>
          <p:cNvPr id="5" name="Shape 2"/>
          <p:cNvSpPr/>
          <p:nvPr/>
        </p:nvSpPr>
        <p:spPr>
          <a:xfrm>
            <a:off x="2414349" y="4816793"/>
            <a:ext cx="9801582" cy="22860"/>
          </a:xfrm>
          <a:prstGeom prst="roundRect">
            <a:avLst>
              <a:gd name="adj" fmla="val 329669"/>
            </a:avLst>
          </a:prstGeom>
          <a:solidFill>
            <a:srgbClr val="BDB8DF"/>
          </a:solidFill>
          <a:ln/>
        </p:spPr>
      </p:sp>
      <p:sp>
        <p:nvSpPr>
          <p:cNvPr id="6" name="Shape 3"/>
          <p:cNvSpPr/>
          <p:nvPr/>
        </p:nvSpPr>
        <p:spPr>
          <a:xfrm>
            <a:off x="4808458" y="4188857"/>
            <a:ext cx="22860" cy="627936"/>
          </a:xfrm>
          <a:prstGeom prst="roundRect">
            <a:avLst>
              <a:gd name="adj" fmla="val 329669"/>
            </a:avLst>
          </a:prstGeom>
          <a:solidFill>
            <a:srgbClr val="BDB8DF"/>
          </a:solidFill>
          <a:ln/>
        </p:spPr>
      </p:sp>
      <p:sp>
        <p:nvSpPr>
          <p:cNvPr id="7" name="Shape 4"/>
          <p:cNvSpPr/>
          <p:nvPr/>
        </p:nvSpPr>
        <p:spPr>
          <a:xfrm>
            <a:off x="4618077" y="4614982"/>
            <a:ext cx="403622" cy="403622"/>
          </a:xfrm>
          <a:prstGeom prst="roundRect">
            <a:avLst>
              <a:gd name="adj" fmla="val 18672"/>
            </a:avLst>
          </a:prstGeom>
          <a:solidFill>
            <a:srgbClr val="E9E6FA"/>
          </a:solidFill>
          <a:ln w="7620">
            <a:solidFill>
              <a:srgbClr val="BDB8DF"/>
            </a:solidFill>
            <a:prstDash val="solid"/>
          </a:ln>
        </p:spPr>
      </p:sp>
      <p:sp>
        <p:nvSpPr>
          <p:cNvPr id="8" name="Text 5"/>
          <p:cNvSpPr/>
          <p:nvPr/>
        </p:nvSpPr>
        <p:spPr>
          <a:xfrm>
            <a:off x="4767382" y="4682133"/>
            <a:ext cx="105013" cy="269200"/>
          </a:xfrm>
          <a:prstGeom prst="rect">
            <a:avLst/>
          </a:prstGeom>
          <a:noFill/>
          <a:ln/>
        </p:spPr>
        <p:txBody>
          <a:bodyPr wrap="none" rtlCol="0" anchor="t"/>
          <a:lstStyle/>
          <a:p>
            <a:pPr marL="0" indent="0" algn="ctr">
              <a:lnSpc>
                <a:spcPts val="2119"/>
              </a:lnSpc>
              <a:buNone/>
            </a:pPr>
            <a:r>
              <a:rPr lang="en-US" sz="2119" b="1" dirty="0">
                <a:solidFill>
                  <a:srgbClr val="2A2742"/>
                </a:solidFill>
                <a:latin typeface="Outfit" pitchFamily="34" charset="0"/>
                <a:ea typeface="Outfit" pitchFamily="34" charset="-122"/>
                <a:cs typeface="Outfit" pitchFamily="34" charset="-120"/>
              </a:rPr>
              <a:t>1</a:t>
            </a:r>
            <a:endParaRPr lang="en-US" sz="2119" dirty="0"/>
          </a:p>
        </p:txBody>
      </p:sp>
      <p:sp>
        <p:nvSpPr>
          <p:cNvPr id="9" name="Text 6"/>
          <p:cNvSpPr/>
          <p:nvPr/>
        </p:nvSpPr>
        <p:spPr>
          <a:xfrm>
            <a:off x="3698438" y="1899047"/>
            <a:ext cx="2242899" cy="280392"/>
          </a:xfrm>
          <a:prstGeom prst="rect">
            <a:avLst/>
          </a:prstGeom>
          <a:noFill/>
          <a:ln/>
        </p:spPr>
        <p:txBody>
          <a:bodyPr wrap="none" rtlCol="0" anchor="t"/>
          <a:lstStyle/>
          <a:p>
            <a:pPr marL="0" indent="0" algn="ctr">
              <a:lnSpc>
                <a:spcPts val="2208"/>
              </a:lnSpc>
              <a:buNone/>
            </a:pPr>
            <a:r>
              <a:rPr lang="en-US" sz="1766" b="1" dirty="0">
                <a:solidFill>
                  <a:srgbClr val="2A2742"/>
                </a:solidFill>
                <a:latin typeface="Outfit" pitchFamily="34" charset="0"/>
                <a:ea typeface="Outfit" pitchFamily="34" charset="-122"/>
                <a:cs typeface="Outfit" pitchFamily="34" charset="-120"/>
              </a:rPr>
              <a:t>Early Foundations</a:t>
            </a:r>
            <a:endParaRPr lang="en-US" sz="1766" dirty="0"/>
          </a:p>
        </p:txBody>
      </p:sp>
      <p:sp>
        <p:nvSpPr>
          <p:cNvPr id="10" name="Text 7"/>
          <p:cNvSpPr/>
          <p:nvPr/>
        </p:nvSpPr>
        <p:spPr>
          <a:xfrm>
            <a:off x="2593777" y="2287072"/>
            <a:ext cx="4452223" cy="1722358"/>
          </a:xfrm>
          <a:prstGeom prst="rect">
            <a:avLst/>
          </a:prstGeom>
          <a:noFill/>
          <a:ln/>
        </p:spPr>
        <p:txBody>
          <a:bodyPr wrap="square" rtlCol="0" anchor="t"/>
          <a:lstStyle/>
          <a:p>
            <a:pPr marL="0" indent="0" algn="ctr">
              <a:lnSpc>
                <a:spcPts val="2261"/>
              </a:lnSpc>
              <a:buNone/>
            </a:pPr>
            <a:r>
              <a:rPr lang="en-US" sz="1413" dirty="0">
                <a:solidFill>
                  <a:srgbClr val="2A2742"/>
                </a:solidFill>
                <a:latin typeface="Arimo" pitchFamily="34" charset="0"/>
                <a:ea typeface="Arimo" pitchFamily="34" charset="-122"/>
                <a:cs typeface="Arimo" pitchFamily="34" charset="-120"/>
              </a:rPr>
              <a:t>My educational journey began at the nurturing environment of St. Joseph's Kabete, where I developed a love for learning. This was followed by my time at Cedar Grove Junior Academy and Naivasha Boarding School, which instilled in me the values of discipline, resilience, and a strong sense of responsibility.</a:t>
            </a:r>
            <a:endParaRPr lang="en-US" sz="1413" dirty="0"/>
          </a:p>
        </p:txBody>
      </p:sp>
      <p:sp>
        <p:nvSpPr>
          <p:cNvPr id="11" name="Shape 8"/>
          <p:cNvSpPr/>
          <p:nvPr/>
        </p:nvSpPr>
        <p:spPr>
          <a:xfrm>
            <a:off x="7303651" y="4816793"/>
            <a:ext cx="22860" cy="627936"/>
          </a:xfrm>
          <a:prstGeom prst="roundRect">
            <a:avLst>
              <a:gd name="adj" fmla="val 329669"/>
            </a:avLst>
          </a:prstGeom>
          <a:solidFill>
            <a:srgbClr val="BDB8DF"/>
          </a:solidFill>
          <a:ln/>
        </p:spPr>
      </p:sp>
      <p:sp>
        <p:nvSpPr>
          <p:cNvPr id="12" name="Shape 9"/>
          <p:cNvSpPr/>
          <p:nvPr/>
        </p:nvSpPr>
        <p:spPr>
          <a:xfrm>
            <a:off x="7113270" y="4614982"/>
            <a:ext cx="403622" cy="403622"/>
          </a:xfrm>
          <a:prstGeom prst="roundRect">
            <a:avLst>
              <a:gd name="adj" fmla="val 18672"/>
            </a:avLst>
          </a:prstGeom>
          <a:solidFill>
            <a:srgbClr val="E9E6FA"/>
          </a:solidFill>
          <a:ln w="7620">
            <a:solidFill>
              <a:srgbClr val="BDB8DF"/>
            </a:solidFill>
            <a:prstDash val="solid"/>
          </a:ln>
        </p:spPr>
      </p:sp>
      <p:sp>
        <p:nvSpPr>
          <p:cNvPr id="13" name="Text 10"/>
          <p:cNvSpPr/>
          <p:nvPr/>
        </p:nvSpPr>
        <p:spPr>
          <a:xfrm>
            <a:off x="7237571" y="4682133"/>
            <a:ext cx="155019" cy="269200"/>
          </a:xfrm>
          <a:prstGeom prst="rect">
            <a:avLst/>
          </a:prstGeom>
          <a:noFill/>
          <a:ln/>
        </p:spPr>
        <p:txBody>
          <a:bodyPr wrap="none" rtlCol="0" anchor="t"/>
          <a:lstStyle/>
          <a:p>
            <a:pPr marL="0" indent="0" algn="ctr">
              <a:lnSpc>
                <a:spcPts val="2119"/>
              </a:lnSpc>
              <a:buNone/>
            </a:pPr>
            <a:r>
              <a:rPr lang="en-US" sz="2119" b="1" dirty="0">
                <a:solidFill>
                  <a:srgbClr val="2A2742"/>
                </a:solidFill>
                <a:latin typeface="Outfit" pitchFamily="34" charset="0"/>
                <a:ea typeface="Outfit" pitchFamily="34" charset="-122"/>
                <a:cs typeface="Outfit" pitchFamily="34" charset="-120"/>
              </a:rPr>
              <a:t>2</a:t>
            </a:r>
            <a:endParaRPr lang="en-US" sz="2119" dirty="0"/>
          </a:p>
        </p:txBody>
      </p:sp>
      <p:sp>
        <p:nvSpPr>
          <p:cNvPr id="14" name="Text 11"/>
          <p:cNvSpPr/>
          <p:nvPr/>
        </p:nvSpPr>
        <p:spPr>
          <a:xfrm>
            <a:off x="6193631" y="5624155"/>
            <a:ext cx="2242899" cy="280392"/>
          </a:xfrm>
          <a:prstGeom prst="rect">
            <a:avLst/>
          </a:prstGeom>
          <a:noFill/>
          <a:ln/>
        </p:spPr>
        <p:txBody>
          <a:bodyPr wrap="none" rtlCol="0" anchor="t"/>
          <a:lstStyle/>
          <a:p>
            <a:pPr marL="0" indent="0" algn="ctr">
              <a:lnSpc>
                <a:spcPts val="2208"/>
              </a:lnSpc>
              <a:buNone/>
            </a:pPr>
            <a:r>
              <a:rPr lang="en-US" sz="1766" b="1" dirty="0">
                <a:solidFill>
                  <a:srgbClr val="2A2742"/>
                </a:solidFill>
                <a:latin typeface="Outfit" pitchFamily="34" charset="0"/>
                <a:ea typeface="Outfit" pitchFamily="34" charset="-122"/>
                <a:cs typeface="Outfit" pitchFamily="34" charset="-120"/>
              </a:rPr>
              <a:t>Secondary Education</a:t>
            </a:r>
            <a:endParaRPr lang="en-US" sz="1766" dirty="0"/>
          </a:p>
        </p:txBody>
      </p:sp>
      <p:sp>
        <p:nvSpPr>
          <p:cNvPr id="15" name="Text 12"/>
          <p:cNvSpPr/>
          <p:nvPr/>
        </p:nvSpPr>
        <p:spPr>
          <a:xfrm>
            <a:off x="5088969" y="6012180"/>
            <a:ext cx="4452223" cy="1722358"/>
          </a:xfrm>
          <a:prstGeom prst="rect">
            <a:avLst/>
          </a:prstGeom>
          <a:noFill/>
          <a:ln/>
        </p:spPr>
        <p:txBody>
          <a:bodyPr wrap="square" rtlCol="0" anchor="t"/>
          <a:lstStyle/>
          <a:p>
            <a:pPr marL="0" indent="0" algn="ctr">
              <a:lnSpc>
                <a:spcPts val="2261"/>
              </a:lnSpc>
              <a:buNone/>
            </a:pPr>
            <a:r>
              <a:rPr lang="en-US" sz="1413" dirty="0">
                <a:solidFill>
                  <a:srgbClr val="2A2742"/>
                </a:solidFill>
                <a:latin typeface="Arimo" pitchFamily="34" charset="0"/>
                <a:ea typeface="Arimo" pitchFamily="34" charset="-122"/>
                <a:cs typeface="Arimo" pitchFamily="34" charset="-120"/>
              </a:rPr>
              <a:t>In high school, I attended Koelel High School and Rungiri Secondary School, where I continued to excel academically and actively participated in extracurricular activities. These experiences honed my leadership skills, critical thinking, and the ability to adapt to diverse environments.</a:t>
            </a:r>
            <a:endParaRPr lang="en-US" sz="1413" dirty="0"/>
          </a:p>
        </p:txBody>
      </p:sp>
      <p:sp>
        <p:nvSpPr>
          <p:cNvPr id="16" name="Shape 13"/>
          <p:cNvSpPr/>
          <p:nvPr/>
        </p:nvSpPr>
        <p:spPr>
          <a:xfrm>
            <a:off x="9798963" y="4188857"/>
            <a:ext cx="22860" cy="627936"/>
          </a:xfrm>
          <a:prstGeom prst="roundRect">
            <a:avLst>
              <a:gd name="adj" fmla="val 329669"/>
            </a:avLst>
          </a:prstGeom>
          <a:solidFill>
            <a:srgbClr val="BDB8DF"/>
          </a:solidFill>
          <a:ln/>
        </p:spPr>
      </p:sp>
      <p:sp>
        <p:nvSpPr>
          <p:cNvPr id="17" name="Shape 14"/>
          <p:cNvSpPr/>
          <p:nvPr/>
        </p:nvSpPr>
        <p:spPr>
          <a:xfrm>
            <a:off x="9608582" y="4614982"/>
            <a:ext cx="403622" cy="403622"/>
          </a:xfrm>
          <a:prstGeom prst="roundRect">
            <a:avLst>
              <a:gd name="adj" fmla="val 18672"/>
            </a:avLst>
          </a:prstGeom>
          <a:solidFill>
            <a:srgbClr val="E9E6FA"/>
          </a:solidFill>
          <a:ln w="7620">
            <a:solidFill>
              <a:srgbClr val="BDB8DF"/>
            </a:solidFill>
            <a:prstDash val="solid"/>
          </a:ln>
        </p:spPr>
      </p:sp>
      <p:sp>
        <p:nvSpPr>
          <p:cNvPr id="18" name="Text 15"/>
          <p:cNvSpPr/>
          <p:nvPr/>
        </p:nvSpPr>
        <p:spPr>
          <a:xfrm>
            <a:off x="9733836" y="4682133"/>
            <a:ext cx="153114" cy="269200"/>
          </a:xfrm>
          <a:prstGeom prst="rect">
            <a:avLst/>
          </a:prstGeom>
          <a:noFill/>
          <a:ln/>
        </p:spPr>
        <p:txBody>
          <a:bodyPr wrap="none" rtlCol="0" anchor="t"/>
          <a:lstStyle/>
          <a:p>
            <a:pPr marL="0" indent="0" algn="ctr">
              <a:lnSpc>
                <a:spcPts val="2119"/>
              </a:lnSpc>
              <a:buNone/>
            </a:pPr>
            <a:r>
              <a:rPr lang="en-US" sz="2119" b="1" dirty="0">
                <a:solidFill>
                  <a:srgbClr val="2A2742"/>
                </a:solidFill>
                <a:latin typeface="Outfit" pitchFamily="34" charset="0"/>
                <a:ea typeface="Outfit" pitchFamily="34" charset="-122"/>
                <a:cs typeface="Outfit" pitchFamily="34" charset="-120"/>
              </a:rPr>
              <a:t>3</a:t>
            </a:r>
            <a:endParaRPr lang="en-US" sz="2119" dirty="0"/>
          </a:p>
        </p:txBody>
      </p:sp>
      <p:sp>
        <p:nvSpPr>
          <p:cNvPr id="19" name="Text 16"/>
          <p:cNvSpPr/>
          <p:nvPr/>
        </p:nvSpPr>
        <p:spPr>
          <a:xfrm>
            <a:off x="8424505" y="1324928"/>
            <a:ext cx="2771775" cy="280392"/>
          </a:xfrm>
          <a:prstGeom prst="rect">
            <a:avLst/>
          </a:prstGeom>
          <a:noFill/>
          <a:ln/>
        </p:spPr>
        <p:txBody>
          <a:bodyPr wrap="none" rtlCol="0" anchor="t"/>
          <a:lstStyle/>
          <a:p>
            <a:pPr marL="0" indent="0" algn="ctr">
              <a:lnSpc>
                <a:spcPts val="2208"/>
              </a:lnSpc>
              <a:buNone/>
            </a:pPr>
            <a:r>
              <a:rPr lang="en-US" sz="1766" b="1" dirty="0">
                <a:solidFill>
                  <a:srgbClr val="2A2742"/>
                </a:solidFill>
                <a:latin typeface="Outfit" pitchFamily="34" charset="0"/>
                <a:ea typeface="Outfit" pitchFamily="34" charset="-122"/>
                <a:cs typeface="Outfit" pitchFamily="34" charset="-120"/>
              </a:rPr>
              <a:t>University Transformation</a:t>
            </a:r>
            <a:endParaRPr lang="en-US" sz="1766" dirty="0"/>
          </a:p>
        </p:txBody>
      </p:sp>
      <p:sp>
        <p:nvSpPr>
          <p:cNvPr id="20" name="Text 17"/>
          <p:cNvSpPr/>
          <p:nvPr/>
        </p:nvSpPr>
        <p:spPr>
          <a:xfrm>
            <a:off x="7584281" y="1712952"/>
            <a:ext cx="4452223" cy="2296477"/>
          </a:xfrm>
          <a:prstGeom prst="rect">
            <a:avLst/>
          </a:prstGeom>
          <a:noFill/>
          <a:ln/>
        </p:spPr>
        <p:txBody>
          <a:bodyPr wrap="square" rtlCol="0" anchor="t"/>
          <a:lstStyle/>
          <a:p>
            <a:pPr marL="0" indent="0" algn="ctr">
              <a:lnSpc>
                <a:spcPts val="2261"/>
              </a:lnSpc>
              <a:buNone/>
            </a:pPr>
            <a:r>
              <a:rPr lang="en-US" sz="1413" dirty="0">
                <a:solidFill>
                  <a:srgbClr val="2A2742"/>
                </a:solidFill>
                <a:latin typeface="Arimo" pitchFamily="34" charset="0"/>
                <a:ea typeface="Arimo" pitchFamily="34" charset="-122"/>
                <a:cs typeface="Arimo" pitchFamily="34" charset="-120"/>
              </a:rPr>
              <a:t>My decision to pursue a Bachelor of Business Information Technology (BBIT) at Dedan Kimathi University of Technology (DeKUT) has been a transformative experience. The rigorous curriculum and hands-on learning opportunities have equipped me with a comprehensive understanding of IT, business concepts, and the skills to thrive in the dynamic world of technology.</a:t>
            </a:r>
            <a:endParaRPr lang="en-US" sz="1413"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4" name="Text 1"/>
          <p:cNvSpPr/>
          <p:nvPr/>
        </p:nvSpPr>
        <p:spPr>
          <a:xfrm>
            <a:off x="864037" y="1017865"/>
            <a:ext cx="12514778" cy="771525"/>
          </a:xfrm>
          <a:prstGeom prst="rect">
            <a:avLst/>
          </a:prstGeom>
          <a:noFill/>
          <a:ln/>
        </p:spPr>
        <p:txBody>
          <a:bodyPr wrap="none" rtlCol="0" anchor="t"/>
          <a:lstStyle/>
          <a:p>
            <a:pPr marL="0" indent="0">
              <a:lnSpc>
                <a:spcPts val="6075"/>
              </a:lnSpc>
              <a:buNone/>
            </a:pPr>
            <a:r>
              <a:rPr lang="en-US" sz="4860" b="1" dirty="0">
                <a:solidFill>
                  <a:srgbClr val="231971"/>
                </a:solidFill>
                <a:latin typeface="Outfit" pitchFamily="34" charset="0"/>
                <a:ea typeface="Outfit" pitchFamily="34" charset="-122"/>
                <a:cs typeface="Outfit" pitchFamily="34" charset="-120"/>
              </a:rPr>
              <a:t>Developing Personal and Professional Skills</a:t>
            </a:r>
            <a:endParaRPr lang="en-US" sz="4860" dirty="0"/>
          </a:p>
        </p:txBody>
      </p:sp>
      <p:sp>
        <p:nvSpPr>
          <p:cNvPr id="5" name="Text 2"/>
          <p:cNvSpPr/>
          <p:nvPr/>
        </p:nvSpPr>
        <p:spPr>
          <a:xfrm>
            <a:off x="864037" y="2406491"/>
            <a:ext cx="3865126" cy="385763"/>
          </a:xfrm>
          <a:prstGeom prst="rect">
            <a:avLst/>
          </a:prstGeom>
          <a:noFill/>
          <a:ln/>
        </p:spPr>
        <p:txBody>
          <a:bodyPr wrap="none" rtlCol="0" anchor="t"/>
          <a:lstStyle/>
          <a:p>
            <a:pPr marL="0" indent="0">
              <a:lnSpc>
                <a:spcPts val="3038"/>
              </a:lnSpc>
              <a:buNone/>
            </a:pPr>
            <a:r>
              <a:rPr lang="en-US" sz="2430" b="1" dirty="0">
                <a:solidFill>
                  <a:srgbClr val="231971"/>
                </a:solidFill>
                <a:latin typeface="Outfit" pitchFamily="34" charset="0"/>
                <a:ea typeface="Outfit" pitchFamily="34" charset="-122"/>
                <a:cs typeface="Outfit" pitchFamily="34" charset="-120"/>
              </a:rPr>
              <a:t>Problem-Solving Expertise</a:t>
            </a:r>
            <a:endParaRPr lang="en-US" sz="2430" dirty="0"/>
          </a:p>
        </p:txBody>
      </p:sp>
      <p:sp>
        <p:nvSpPr>
          <p:cNvPr id="6" name="Text 3"/>
          <p:cNvSpPr/>
          <p:nvPr/>
        </p:nvSpPr>
        <p:spPr>
          <a:xfrm>
            <a:off x="864037" y="3039070"/>
            <a:ext cx="3898821" cy="3950494"/>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Throughout my academic and personal experiences, I have honed my problem-solving skills. By approaching challenges with a strategic and analytical mindset, I have learned to break down complex issues, evaluate information from multiple perspectives, and devise innovative solutions.</a:t>
            </a:r>
            <a:endParaRPr lang="en-US" sz="1944" dirty="0"/>
          </a:p>
        </p:txBody>
      </p:sp>
      <p:sp>
        <p:nvSpPr>
          <p:cNvPr id="7" name="Text 4"/>
          <p:cNvSpPr/>
          <p:nvPr/>
        </p:nvSpPr>
        <p:spPr>
          <a:xfrm>
            <a:off x="5372695" y="2406491"/>
            <a:ext cx="3193256" cy="385763"/>
          </a:xfrm>
          <a:prstGeom prst="rect">
            <a:avLst/>
          </a:prstGeom>
          <a:noFill/>
          <a:ln/>
        </p:spPr>
        <p:txBody>
          <a:bodyPr wrap="none" rtlCol="0" anchor="t"/>
          <a:lstStyle/>
          <a:p>
            <a:pPr marL="0" indent="0">
              <a:lnSpc>
                <a:spcPts val="3038"/>
              </a:lnSpc>
              <a:buNone/>
            </a:pPr>
            <a:r>
              <a:rPr lang="en-US" sz="2430" b="1" dirty="0">
                <a:solidFill>
                  <a:srgbClr val="231971"/>
                </a:solidFill>
                <a:latin typeface="Outfit" pitchFamily="34" charset="0"/>
                <a:ea typeface="Outfit" pitchFamily="34" charset="-122"/>
                <a:cs typeface="Outfit" pitchFamily="34" charset="-120"/>
              </a:rPr>
              <a:t>Collaborative Mindset</a:t>
            </a:r>
            <a:endParaRPr lang="en-US" sz="2430" dirty="0"/>
          </a:p>
        </p:txBody>
      </p:sp>
      <p:sp>
        <p:nvSpPr>
          <p:cNvPr id="8" name="Text 5"/>
          <p:cNvSpPr/>
          <p:nvPr/>
        </p:nvSpPr>
        <p:spPr>
          <a:xfrm>
            <a:off x="5372695" y="3039070"/>
            <a:ext cx="3898821" cy="2765346"/>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Collaboration has been a crucial aspect of my development. Working effectively with diverse teams, I have learned the value of clear communication, mutual respect, and the power of collective effort in achieving common goals.</a:t>
            </a:r>
            <a:endParaRPr lang="en-US" sz="1944" dirty="0"/>
          </a:p>
        </p:txBody>
      </p:sp>
      <p:sp>
        <p:nvSpPr>
          <p:cNvPr id="9" name="Text 6"/>
          <p:cNvSpPr/>
          <p:nvPr/>
        </p:nvSpPr>
        <p:spPr>
          <a:xfrm>
            <a:off x="9881354" y="2406491"/>
            <a:ext cx="3410188" cy="385763"/>
          </a:xfrm>
          <a:prstGeom prst="rect">
            <a:avLst/>
          </a:prstGeom>
          <a:noFill/>
          <a:ln/>
        </p:spPr>
        <p:txBody>
          <a:bodyPr wrap="none" rtlCol="0" anchor="t"/>
          <a:lstStyle/>
          <a:p>
            <a:pPr marL="0" indent="0">
              <a:lnSpc>
                <a:spcPts val="3038"/>
              </a:lnSpc>
              <a:buNone/>
            </a:pPr>
            <a:r>
              <a:rPr lang="en-US" sz="2430" b="1" dirty="0">
                <a:solidFill>
                  <a:srgbClr val="231971"/>
                </a:solidFill>
                <a:latin typeface="Outfit" pitchFamily="34" charset="0"/>
                <a:ea typeface="Outfit" pitchFamily="34" charset="-122"/>
                <a:cs typeface="Outfit" pitchFamily="34" charset="-120"/>
              </a:rPr>
              <a:t>Leadership Capabilities</a:t>
            </a:r>
            <a:endParaRPr lang="en-US" sz="2430" dirty="0"/>
          </a:p>
        </p:txBody>
      </p:sp>
      <p:sp>
        <p:nvSpPr>
          <p:cNvPr id="10" name="Text 7"/>
          <p:cNvSpPr/>
          <p:nvPr/>
        </p:nvSpPr>
        <p:spPr>
          <a:xfrm>
            <a:off x="9881354" y="3039070"/>
            <a:ext cx="3898821" cy="2765346"/>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Embracing leadership roles in various settings, I have developed the ability to inspire and motivate others, make informed decisions, and manage time effectively. These skills have been instrumental in my academic and personal pursuits.</a:t>
            </a:r>
            <a:endParaRPr lang="en-US" sz="1944"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4" name="Text 1"/>
          <p:cNvSpPr/>
          <p:nvPr/>
        </p:nvSpPr>
        <p:spPr>
          <a:xfrm>
            <a:off x="864037" y="1264682"/>
            <a:ext cx="12294513" cy="771525"/>
          </a:xfrm>
          <a:prstGeom prst="rect">
            <a:avLst/>
          </a:prstGeom>
          <a:noFill/>
          <a:ln/>
        </p:spPr>
        <p:txBody>
          <a:bodyPr wrap="none" rtlCol="0" anchor="t"/>
          <a:lstStyle/>
          <a:p>
            <a:pPr marL="0" indent="0">
              <a:lnSpc>
                <a:spcPts val="6075"/>
              </a:lnSpc>
              <a:buNone/>
            </a:pPr>
            <a:r>
              <a:rPr lang="en-US" sz="4860" b="1" dirty="0">
                <a:solidFill>
                  <a:srgbClr val="231971"/>
                </a:solidFill>
                <a:latin typeface="Outfit" pitchFamily="34" charset="0"/>
                <a:ea typeface="Outfit" pitchFamily="34" charset="-122"/>
                <a:cs typeface="Outfit" pitchFamily="34" charset="-120"/>
              </a:rPr>
              <a:t>Expanding Horizons Beyond the Classroom</a:t>
            </a:r>
            <a:endParaRPr lang="en-US" sz="4860" dirty="0"/>
          </a:p>
        </p:txBody>
      </p:sp>
      <p:pic>
        <p:nvPicPr>
          <p:cNvPr id="5" name="Image 1" descr="preencoded.png"/>
          <p:cNvPicPr>
            <a:picLocks noChangeAspect="1"/>
          </p:cNvPicPr>
          <p:nvPr/>
        </p:nvPicPr>
        <p:blipFill>
          <a:blip r:embed="rId4"/>
          <a:stretch>
            <a:fillRect/>
          </a:stretch>
        </p:blipFill>
        <p:spPr>
          <a:xfrm>
            <a:off x="864037" y="2406491"/>
            <a:ext cx="617220" cy="617220"/>
          </a:xfrm>
          <a:prstGeom prst="rect">
            <a:avLst/>
          </a:prstGeom>
        </p:spPr>
      </p:pic>
      <p:sp>
        <p:nvSpPr>
          <p:cNvPr id="6" name="Text 2"/>
          <p:cNvSpPr/>
          <p:nvPr/>
        </p:nvSpPr>
        <p:spPr>
          <a:xfrm>
            <a:off x="864037" y="3270528"/>
            <a:ext cx="3086100" cy="385763"/>
          </a:xfrm>
          <a:prstGeom prst="rect">
            <a:avLst/>
          </a:prstGeom>
          <a:noFill/>
          <a:ln/>
        </p:spPr>
        <p:txBody>
          <a:bodyPr wrap="none" rtlCol="0" anchor="t"/>
          <a:lstStyle/>
          <a:p>
            <a:pPr marL="0" indent="0" algn="l">
              <a:lnSpc>
                <a:spcPts val="3038"/>
              </a:lnSpc>
              <a:buNone/>
            </a:pPr>
            <a:r>
              <a:rPr lang="en-US" sz="2430" b="1" dirty="0">
                <a:solidFill>
                  <a:srgbClr val="2A2742"/>
                </a:solidFill>
                <a:latin typeface="Outfit" pitchFamily="34" charset="0"/>
                <a:ea typeface="Outfit" pitchFamily="34" charset="-122"/>
                <a:cs typeface="Outfit" pitchFamily="34" charset="-120"/>
              </a:rPr>
              <a:t>IT Expertise</a:t>
            </a:r>
            <a:endParaRPr lang="en-US" sz="2430" dirty="0"/>
          </a:p>
        </p:txBody>
      </p:sp>
      <p:sp>
        <p:nvSpPr>
          <p:cNvPr id="7" name="Text 3"/>
          <p:cNvSpPr/>
          <p:nvPr/>
        </p:nvSpPr>
        <p:spPr>
          <a:xfrm>
            <a:off x="864037" y="3804404"/>
            <a:ext cx="4053840" cy="3160395"/>
          </a:xfrm>
          <a:prstGeom prst="rect">
            <a:avLst/>
          </a:prstGeom>
          <a:noFill/>
          <a:ln/>
        </p:spPr>
        <p:txBody>
          <a:bodyPr wrap="square" rtlCol="0" anchor="t"/>
          <a:lstStyle/>
          <a:p>
            <a:pPr marL="0" indent="0" algn="l">
              <a:lnSpc>
                <a:spcPts val="3110"/>
              </a:lnSpc>
              <a:buNone/>
            </a:pPr>
            <a:r>
              <a:rPr lang="en-US" sz="1944" dirty="0">
                <a:solidFill>
                  <a:srgbClr val="2A2742"/>
                </a:solidFill>
                <a:latin typeface="Arimo" pitchFamily="34" charset="0"/>
                <a:ea typeface="Arimo" pitchFamily="34" charset="-122"/>
                <a:cs typeface="Arimo" pitchFamily="34" charset="-120"/>
              </a:rPr>
              <a:t>My passion for technology extends beyond the classroom. I have developed a deep understanding of programming languages, database management, and networking, which I continuously strive to expand through self-directed learning and practical applications.</a:t>
            </a:r>
            <a:endParaRPr lang="en-US" sz="1944" dirty="0"/>
          </a:p>
        </p:txBody>
      </p:sp>
      <p:pic>
        <p:nvPicPr>
          <p:cNvPr id="8" name="Image 2" descr="preencoded.png"/>
          <p:cNvPicPr>
            <a:picLocks noChangeAspect="1"/>
          </p:cNvPicPr>
          <p:nvPr/>
        </p:nvPicPr>
        <p:blipFill>
          <a:blip r:embed="rId5"/>
          <a:stretch>
            <a:fillRect/>
          </a:stretch>
        </p:blipFill>
        <p:spPr>
          <a:xfrm>
            <a:off x="5288161" y="2406491"/>
            <a:ext cx="617220" cy="617220"/>
          </a:xfrm>
          <a:prstGeom prst="rect">
            <a:avLst/>
          </a:prstGeom>
        </p:spPr>
      </p:pic>
      <p:sp>
        <p:nvSpPr>
          <p:cNvPr id="9" name="Text 4"/>
          <p:cNvSpPr/>
          <p:nvPr/>
        </p:nvSpPr>
        <p:spPr>
          <a:xfrm>
            <a:off x="5288161" y="3270528"/>
            <a:ext cx="3086100" cy="385763"/>
          </a:xfrm>
          <a:prstGeom prst="rect">
            <a:avLst/>
          </a:prstGeom>
          <a:noFill/>
          <a:ln/>
        </p:spPr>
        <p:txBody>
          <a:bodyPr wrap="none" rtlCol="0" anchor="t"/>
          <a:lstStyle/>
          <a:p>
            <a:pPr marL="0" indent="0" algn="l">
              <a:lnSpc>
                <a:spcPts val="3038"/>
              </a:lnSpc>
              <a:buNone/>
            </a:pPr>
            <a:r>
              <a:rPr lang="en-US" sz="2430" b="1" dirty="0">
                <a:solidFill>
                  <a:srgbClr val="2A2742"/>
                </a:solidFill>
                <a:latin typeface="Outfit" pitchFamily="34" charset="0"/>
                <a:ea typeface="Outfit" pitchFamily="34" charset="-122"/>
                <a:cs typeface="Outfit" pitchFamily="34" charset="-120"/>
              </a:rPr>
              <a:t>Forex Trading</a:t>
            </a:r>
            <a:endParaRPr lang="en-US" sz="2430" dirty="0"/>
          </a:p>
        </p:txBody>
      </p:sp>
      <p:sp>
        <p:nvSpPr>
          <p:cNvPr id="10" name="Text 5"/>
          <p:cNvSpPr/>
          <p:nvPr/>
        </p:nvSpPr>
        <p:spPr>
          <a:xfrm>
            <a:off x="5288161" y="3804404"/>
            <a:ext cx="4053959" cy="3160395"/>
          </a:xfrm>
          <a:prstGeom prst="rect">
            <a:avLst/>
          </a:prstGeom>
          <a:noFill/>
          <a:ln/>
        </p:spPr>
        <p:txBody>
          <a:bodyPr wrap="square" rtlCol="0" anchor="t"/>
          <a:lstStyle/>
          <a:p>
            <a:pPr marL="0" indent="0" algn="l">
              <a:lnSpc>
                <a:spcPts val="3110"/>
              </a:lnSpc>
              <a:buNone/>
            </a:pPr>
            <a:r>
              <a:rPr lang="en-US" sz="1944" dirty="0">
                <a:solidFill>
                  <a:srgbClr val="2A2742"/>
                </a:solidFill>
                <a:latin typeface="Arimo" pitchFamily="34" charset="0"/>
                <a:ea typeface="Arimo" pitchFamily="34" charset="-122"/>
                <a:cs typeface="Arimo" pitchFamily="34" charset="-120"/>
              </a:rPr>
              <a:t>In addition to my IT pursuits, I have a keen interest in the forex market. Through self-study and hands-on experience, I have gained valuable skills in financial analysis, risk management, and strategic decision-making, which complement my technological expertise.</a:t>
            </a:r>
            <a:endParaRPr lang="en-US" sz="1944" dirty="0"/>
          </a:p>
        </p:txBody>
      </p:sp>
      <p:pic>
        <p:nvPicPr>
          <p:cNvPr id="11" name="Image 3" descr="preencoded.png"/>
          <p:cNvPicPr>
            <a:picLocks noChangeAspect="1"/>
          </p:cNvPicPr>
          <p:nvPr/>
        </p:nvPicPr>
        <p:blipFill>
          <a:blip r:embed="rId6"/>
          <a:stretch>
            <a:fillRect/>
          </a:stretch>
        </p:blipFill>
        <p:spPr>
          <a:xfrm>
            <a:off x="9712404" y="2406491"/>
            <a:ext cx="617220" cy="617220"/>
          </a:xfrm>
          <a:prstGeom prst="rect">
            <a:avLst/>
          </a:prstGeom>
        </p:spPr>
      </p:pic>
      <p:sp>
        <p:nvSpPr>
          <p:cNvPr id="12" name="Text 6"/>
          <p:cNvSpPr/>
          <p:nvPr/>
        </p:nvSpPr>
        <p:spPr>
          <a:xfrm>
            <a:off x="9712404" y="3270528"/>
            <a:ext cx="3086100" cy="385763"/>
          </a:xfrm>
          <a:prstGeom prst="rect">
            <a:avLst/>
          </a:prstGeom>
          <a:noFill/>
          <a:ln/>
        </p:spPr>
        <p:txBody>
          <a:bodyPr wrap="none" rtlCol="0" anchor="t"/>
          <a:lstStyle/>
          <a:p>
            <a:pPr marL="0" indent="0" algn="l">
              <a:lnSpc>
                <a:spcPts val="3038"/>
              </a:lnSpc>
              <a:buNone/>
            </a:pPr>
            <a:r>
              <a:rPr lang="en-US" sz="2430" b="1" dirty="0">
                <a:solidFill>
                  <a:srgbClr val="2A2742"/>
                </a:solidFill>
                <a:latin typeface="Outfit" pitchFamily="34" charset="0"/>
                <a:ea typeface="Outfit" pitchFamily="34" charset="-122"/>
                <a:cs typeface="Outfit" pitchFamily="34" charset="-120"/>
              </a:rPr>
              <a:t>Automotive Passion</a:t>
            </a:r>
            <a:endParaRPr lang="en-US" sz="2430" dirty="0"/>
          </a:p>
        </p:txBody>
      </p:sp>
      <p:sp>
        <p:nvSpPr>
          <p:cNvPr id="13" name="Text 7"/>
          <p:cNvSpPr/>
          <p:nvPr/>
        </p:nvSpPr>
        <p:spPr>
          <a:xfrm>
            <a:off x="9712404" y="3804404"/>
            <a:ext cx="4053840" cy="3160395"/>
          </a:xfrm>
          <a:prstGeom prst="rect">
            <a:avLst/>
          </a:prstGeom>
          <a:noFill/>
          <a:ln/>
        </p:spPr>
        <p:txBody>
          <a:bodyPr wrap="square" rtlCol="0" anchor="t"/>
          <a:lstStyle/>
          <a:p>
            <a:pPr marL="0" indent="0" algn="l">
              <a:lnSpc>
                <a:spcPts val="3110"/>
              </a:lnSpc>
              <a:buNone/>
            </a:pPr>
            <a:r>
              <a:rPr lang="en-US" sz="1944" dirty="0">
                <a:solidFill>
                  <a:srgbClr val="2A2742"/>
                </a:solidFill>
                <a:latin typeface="Arimo" pitchFamily="34" charset="0"/>
                <a:ea typeface="Arimo" pitchFamily="34" charset="-122"/>
                <a:cs typeface="Arimo" pitchFamily="34" charset="-120"/>
              </a:rPr>
              <a:t>My fascination with technology also extends to the automotive industry. I aspire to establish a car modification company that focuses on enhancing the aesthetics and appearance of vehicles, combining my IT skills with my passion for design and innovation.</a:t>
            </a:r>
            <a:endParaRPr lang="en-US" sz="1944" dirty="0"/>
          </a:p>
        </p:txBody>
      </p:sp>
      <p:pic>
        <p:nvPicPr>
          <p:cNvPr id="14"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4" name="Text 1"/>
          <p:cNvSpPr/>
          <p:nvPr/>
        </p:nvSpPr>
        <p:spPr>
          <a:xfrm>
            <a:off x="864037" y="1365052"/>
            <a:ext cx="9163883" cy="771525"/>
          </a:xfrm>
          <a:prstGeom prst="rect">
            <a:avLst/>
          </a:prstGeom>
          <a:noFill/>
          <a:ln/>
        </p:spPr>
        <p:txBody>
          <a:bodyPr wrap="none" rtlCol="0" anchor="t"/>
          <a:lstStyle/>
          <a:p>
            <a:pPr marL="0" indent="0">
              <a:lnSpc>
                <a:spcPts val="6075"/>
              </a:lnSpc>
              <a:buNone/>
            </a:pPr>
            <a:r>
              <a:rPr lang="en-US" sz="4860" b="1" dirty="0">
                <a:solidFill>
                  <a:srgbClr val="231971"/>
                </a:solidFill>
                <a:latin typeface="Outfit" pitchFamily="34" charset="0"/>
                <a:ea typeface="Outfit" pitchFamily="34" charset="-122"/>
                <a:cs typeface="Outfit" pitchFamily="34" charset="-120"/>
              </a:rPr>
              <a:t>Transformative Years at DeKUT</a:t>
            </a:r>
            <a:endParaRPr lang="en-US" sz="4860" dirty="0"/>
          </a:p>
        </p:txBody>
      </p:sp>
      <p:sp>
        <p:nvSpPr>
          <p:cNvPr id="5" name="Shape 2"/>
          <p:cNvSpPr/>
          <p:nvPr/>
        </p:nvSpPr>
        <p:spPr>
          <a:xfrm>
            <a:off x="864037" y="2784515"/>
            <a:ext cx="555427" cy="555427"/>
          </a:xfrm>
          <a:prstGeom prst="roundRect">
            <a:avLst>
              <a:gd name="adj" fmla="val 18669"/>
            </a:avLst>
          </a:prstGeom>
          <a:solidFill>
            <a:srgbClr val="E9E6FA"/>
          </a:solidFill>
          <a:ln w="15240">
            <a:solidFill>
              <a:srgbClr val="BDB8DF"/>
            </a:solidFill>
            <a:prstDash val="solid"/>
          </a:ln>
        </p:spPr>
      </p:sp>
      <p:sp>
        <p:nvSpPr>
          <p:cNvPr id="6" name="Text 3"/>
          <p:cNvSpPr/>
          <p:nvPr/>
        </p:nvSpPr>
        <p:spPr>
          <a:xfrm>
            <a:off x="1069538" y="2877026"/>
            <a:ext cx="144423" cy="370284"/>
          </a:xfrm>
          <a:prstGeom prst="rect">
            <a:avLst/>
          </a:prstGeom>
          <a:noFill/>
          <a:ln/>
        </p:spPr>
        <p:txBody>
          <a:bodyPr wrap="none" rtlCol="0" anchor="t"/>
          <a:lstStyle/>
          <a:p>
            <a:pPr marL="0" indent="0" algn="ctr">
              <a:lnSpc>
                <a:spcPts val="2916"/>
              </a:lnSpc>
              <a:buNone/>
            </a:pPr>
            <a:r>
              <a:rPr lang="en-US" sz="2916" b="1" dirty="0">
                <a:solidFill>
                  <a:srgbClr val="2A2742"/>
                </a:solidFill>
                <a:latin typeface="Outfit" pitchFamily="34" charset="0"/>
                <a:ea typeface="Outfit" pitchFamily="34" charset="-122"/>
                <a:cs typeface="Outfit" pitchFamily="34" charset="-120"/>
              </a:rPr>
              <a:t>1</a:t>
            </a:r>
            <a:endParaRPr lang="en-US" sz="2916" dirty="0"/>
          </a:p>
        </p:txBody>
      </p:sp>
      <p:sp>
        <p:nvSpPr>
          <p:cNvPr id="7" name="Text 4"/>
          <p:cNvSpPr/>
          <p:nvPr/>
        </p:nvSpPr>
        <p:spPr>
          <a:xfrm>
            <a:off x="1666280" y="2784515"/>
            <a:ext cx="3333988" cy="771525"/>
          </a:xfrm>
          <a:prstGeom prst="rect">
            <a:avLst/>
          </a:prstGeom>
          <a:noFill/>
          <a:ln/>
        </p:spPr>
        <p:txBody>
          <a:bodyPr wrap="square" rtlCol="0" anchor="t"/>
          <a:lstStyle/>
          <a:p>
            <a:pPr marL="0" indent="0">
              <a:lnSpc>
                <a:spcPts val="3038"/>
              </a:lnSpc>
              <a:buNone/>
            </a:pPr>
            <a:r>
              <a:rPr lang="en-US" sz="2430" b="1" dirty="0">
                <a:solidFill>
                  <a:srgbClr val="2A2742"/>
                </a:solidFill>
                <a:latin typeface="Outfit" pitchFamily="34" charset="0"/>
                <a:ea typeface="Outfit" pitchFamily="34" charset="-122"/>
                <a:cs typeface="Outfit" pitchFamily="34" charset="-120"/>
              </a:rPr>
              <a:t>Comprehensive Curriculum</a:t>
            </a:r>
            <a:endParaRPr lang="en-US" sz="2430" dirty="0"/>
          </a:p>
        </p:txBody>
      </p:sp>
      <p:sp>
        <p:nvSpPr>
          <p:cNvPr id="8" name="Text 5"/>
          <p:cNvSpPr/>
          <p:nvPr/>
        </p:nvSpPr>
        <p:spPr>
          <a:xfrm>
            <a:off x="1666280" y="3704153"/>
            <a:ext cx="3333988" cy="3160395"/>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The BBIT program at DeKUT has provided me with a deep understanding of various IT domains, including programming, database management, networking, and information systems analysis and design.</a:t>
            </a:r>
            <a:endParaRPr lang="en-US" sz="1944" dirty="0"/>
          </a:p>
        </p:txBody>
      </p:sp>
      <p:sp>
        <p:nvSpPr>
          <p:cNvPr id="9" name="Shape 6"/>
          <p:cNvSpPr/>
          <p:nvPr/>
        </p:nvSpPr>
        <p:spPr>
          <a:xfrm>
            <a:off x="5247084" y="2784515"/>
            <a:ext cx="555427" cy="555427"/>
          </a:xfrm>
          <a:prstGeom prst="roundRect">
            <a:avLst>
              <a:gd name="adj" fmla="val 18669"/>
            </a:avLst>
          </a:prstGeom>
          <a:solidFill>
            <a:srgbClr val="E9E6FA"/>
          </a:solidFill>
          <a:ln w="15240">
            <a:solidFill>
              <a:srgbClr val="BDB8DF"/>
            </a:solidFill>
            <a:prstDash val="solid"/>
          </a:ln>
        </p:spPr>
      </p:sp>
      <p:sp>
        <p:nvSpPr>
          <p:cNvPr id="10" name="Text 7"/>
          <p:cNvSpPr/>
          <p:nvPr/>
        </p:nvSpPr>
        <p:spPr>
          <a:xfrm>
            <a:off x="5418058" y="2877026"/>
            <a:ext cx="213360" cy="370284"/>
          </a:xfrm>
          <a:prstGeom prst="rect">
            <a:avLst/>
          </a:prstGeom>
          <a:noFill/>
          <a:ln/>
        </p:spPr>
        <p:txBody>
          <a:bodyPr wrap="none" rtlCol="0" anchor="t"/>
          <a:lstStyle/>
          <a:p>
            <a:pPr marL="0" indent="0" algn="ctr">
              <a:lnSpc>
                <a:spcPts val="2916"/>
              </a:lnSpc>
              <a:buNone/>
            </a:pPr>
            <a:r>
              <a:rPr lang="en-US" sz="2916" b="1" dirty="0">
                <a:solidFill>
                  <a:srgbClr val="2A2742"/>
                </a:solidFill>
                <a:latin typeface="Outfit" pitchFamily="34" charset="0"/>
                <a:ea typeface="Outfit" pitchFamily="34" charset="-122"/>
                <a:cs typeface="Outfit" pitchFamily="34" charset="-120"/>
              </a:rPr>
              <a:t>2</a:t>
            </a:r>
            <a:endParaRPr lang="en-US" sz="2916" dirty="0"/>
          </a:p>
        </p:txBody>
      </p:sp>
      <p:sp>
        <p:nvSpPr>
          <p:cNvPr id="11" name="Text 8"/>
          <p:cNvSpPr/>
          <p:nvPr/>
        </p:nvSpPr>
        <p:spPr>
          <a:xfrm>
            <a:off x="6049328" y="2784515"/>
            <a:ext cx="3086100" cy="385763"/>
          </a:xfrm>
          <a:prstGeom prst="rect">
            <a:avLst/>
          </a:prstGeom>
          <a:noFill/>
          <a:ln/>
        </p:spPr>
        <p:txBody>
          <a:bodyPr wrap="none" rtlCol="0" anchor="t"/>
          <a:lstStyle/>
          <a:p>
            <a:pPr marL="0" indent="0">
              <a:lnSpc>
                <a:spcPts val="3038"/>
              </a:lnSpc>
              <a:buNone/>
            </a:pPr>
            <a:r>
              <a:rPr lang="en-US" sz="2430" b="1" dirty="0">
                <a:solidFill>
                  <a:srgbClr val="2A2742"/>
                </a:solidFill>
                <a:latin typeface="Outfit" pitchFamily="34" charset="0"/>
                <a:ea typeface="Outfit" pitchFamily="34" charset="-122"/>
                <a:cs typeface="Outfit" pitchFamily="34" charset="-120"/>
              </a:rPr>
              <a:t>Practical Application</a:t>
            </a:r>
            <a:endParaRPr lang="en-US" sz="2430" dirty="0"/>
          </a:p>
        </p:txBody>
      </p:sp>
      <p:sp>
        <p:nvSpPr>
          <p:cNvPr id="12" name="Text 9"/>
          <p:cNvSpPr/>
          <p:nvPr/>
        </p:nvSpPr>
        <p:spPr>
          <a:xfrm>
            <a:off x="6049328" y="3318391"/>
            <a:ext cx="3333988" cy="2765346"/>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Beyond theoretical knowledge, DeKUT has fostered my ability to think critically, solve problems creatively, and communicate effectively, preparing me for the dynamic world of IT.</a:t>
            </a:r>
            <a:endParaRPr lang="en-US" sz="1944" dirty="0"/>
          </a:p>
        </p:txBody>
      </p:sp>
      <p:sp>
        <p:nvSpPr>
          <p:cNvPr id="13" name="Shape 10"/>
          <p:cNvSpPr/>
          <p:nvPr/>
        </p:nvSpPr>
        <p:spPr>
          <a:xfrm>
            <a:off x="9630132" y="2784515"/>
            <a:ext cx="555427" cy="555427"/>
          </a:xfrm>
          <a:prstGeom prst="roundRect">
            <a:avLst>
              <a:gd name="adj" fmla="val 18669"/>
            </a:avLst>
          </a:prstGeom>
          <a:solidFill>
            <a:srgbClr val="E9E6FA"/>
          </a:solidFill>
          <a:ln w="15240">
            <a:solidFill>
              <a:srgbClr val="BDB8DF"/>
            </a:solidFill>
            <a:prstDash val="solid"/>
          </a:ln>
        </p:spPr>
      </p:sp>
      <p:sp>
        <p:nvSpPr>
          <p:cNvPr id="14" name="Text 11"/>
          <p:cNvSpPr/>
          <p:nvPr/>
        </p:nvSpPr>
        <p:spPr>
          <a:xfrm>
            <a:off x="9802416" y="2877026"/>
            <a:ext cx="210741" cy="370284"/>
          </a:xfrm>
          <a:prstGeom prst="rect">
            <a:avLst/>
          </a:prstGeom>
          <a:noFill/>
          <a:ln/>
        </p:spPr>
        <p:txBody>
          <a:bodyPr wrap="none" rtlCol="0" anchor="t"/>
          <a:lstStyle/>
          <a:p>
            <a:pPr marL="0" indent="0" algn="ctr">
              <a:lnSpc>
                <a:spcPts val="2916"/>
              </a:lnSpc>
              <a:buNone/>
            </a:pPr>
            <a:r>
              <a:rPr lang="en-US" sz="2916" b="1" dirty="0">
                <a:solidFill>
                  <a:srgbClr val="2A2742"/>
                </a:solidFill>
                <a:latin typeface="Outfit" pitchFamily="34" charset="0"/>
                <a:ea typeface="Outfit" pitchFamily="34" charset="-122"/>
                <a:cs typeface="Outfit" pitchFamily="34" charset="-120"/>
              </a:rPr>
              <a:t>3</a:t>
            </a:r>
            <a:endParaRPr lang="en-US" sz="2916" dirty="0"/>
          </a:p>
        </p:txBody>
      </p:sp>
      <p:sp>
        <p:nvSpPr>
          <p:cNvPr id="15" name="Text 12"/>
          <p:cNvSpPr/>
          <p:nvPr/>
        </p:nvSpPr>
        <p:spPr>
          <a:xfrm>
            <a:off x="10432375" y="2784515"/>
            <a:ext cx="3333988" cy="771525"/>
          </a:xfrm>
          <a:prstGeom prst="rect">
            <a:avLst/>
          </a:prstGeom>
          <a:noFill/>
          <a:ln/>
        </p:spPr>
        <p:txBody>
          <a:bodyPr wrap="square" rtlCol="0" anchor="t"/>
          <a:lstStyle/>
          <a:p>
            <a:pPr marL="0" indent="0">
              <a:lnSpc>
                <a:spcPts val="3038"/>
              </a:lnSpc>
              <a:buNone/>
            </a:pPr>
            <a:r>
              <a:rPr lang="en-US" sz="2430" b="1" dirty="0">
                <a:solidFill>
                  <a:srgbClr val="2A2742"/>
                </a:solidFill>
                <a:latin typeface="Outfit" pitchFamily="34" charset="0"/>
                <a:ea typeface="Outfit" pitchFamily="34" charset="-122"/>
                <a:cs typeface="Outfit" pitchFamily="34" charset="-120"/>
              </a:rPr>
              <a:t>Extracurricular Engagement</a:t>
            </a:r>
            <a:endParaRPr lang="en-US" sz="2430" dirty="0"/>
          </a:p>
        </p:txBody>
      </p:sp>
      <p:sp>
        <p:nvSpPr>
          <p:cNvPr id="16" name="Text 13"/>
          <p:cNvSpPr/>
          <p:nvPr/>
        </p:nvSpPr>
        <p:spPr>
          <a:xfrm>
            <a:off x="10432375" y="3704153"/>
            <a:ext cx="3333988" cy="3160395"/>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My involvement in university clubs and organizations has further enriched my experience, allowing me to apply my skills, develop leadership abilities, and contribute to meaningful projects.</a:t>
            </a:r>
            <a:endParaRPr lang="en-US" sz="1944" dirty="0"/>
          </a:p>
        </p:txBody>
      </p:sp>
      <p:pic>
        <p:nvPicPr>
          <p:cNvPr id="1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4" name="Text 1"/>
          <p:cNvSpPr/>
          <p:nvPr/>
        </p:nvSpPr>
        <p:spPr>
          <a:xfrm>
            <a:off x="843677" y="664488"/>
            <a:ext cx="8398193" cy="753308"/>
          </a:xfrm>
          <a:prstGeom prst="rect">
            <a:avLst/>
          </a:prstGeom>
          <a:noFill/>
          <a:ln/>
        </p:spPr>
        <p:txBody>
          <a:bodyPr wrap="none" rtlCol="0" anchor="t"/>
          <a:lstStyle/>
          <a:p>
            <a:pPr marL="0" indent="0">
              <a:lnSpc>
                <a:spcPts val="5932"/>
              </a:lnSpc>
              <a:buNone/>
            </a:pPr>
            <a:r>
              <a:rPr lang="en-US" sz="4746" b="1" dirty="0">
                <a:solidFill>
                  <a:srgbClr val="231971"/>
                </a:solidFill>
                <a:latin typeface="Outfit" pitchFamily="34" charset="0"/>
                <a:ea typeface="Outfit" pitchFamily="34" charset="-122"/>
                <a:cs typeface="Outfit" pitchFamily="34" charset="-120"/>
              </a:rPr>
              <a:t>Achievements and Challenges</a:t>
            </a:r>
            <a:endParaRPr lang="en-US" sz="4746" dirty="0"/>
          </a:p>
        </p:txBody>
      </p:sp>
      <p:pic>
        <p:nvPicPr>
          <p:cNvPr id="5" name="Image 1" descr="preencoded.png"/>
          <p:cNvPicPr>
            <a:picLocks noChangeAspect="1"/>
          </p:cNvPicPr>
          <p:nvPr/>
        </p:nvPicPr>
        <p:blipFill>
          <a:blip r:embed="rId4"/>
          <a:stretch>
            <a:fillRect/>
          </a:stretch>
        </p:blipFill>
        <p:spPr>
          <a:xfrm>
            <a:off x="843677" y="1779389"/>
            <a:ext cx="1205389" cy="1928574"/>
          </a:xfrm>
          <a:prstGeom prst="rect">
            <a:avLst/>
          </a:prstGeom>
        </p:spPr>
      </p:pic>
      <p:sp>
        <p:nvSpPr>
          <p:cNvPr id="6" name="Text 2"/>
          <p:cNvSpPr/>
          <p:nvPr/>
        </p:nvSpPr>
        <p:spPr>
          <a:xfrm>
            <a:off x="2410658" y="2020372"/>
            <a:ext cx="3013472" cy="376595"/>
          </a:xfrm>
          <a:prstGeom prst="rect">
            <a:avLst/>
          </a:prstGeom>
          <a:noFill/>
          <a:ln/>
        </p:spPr>
        <p:txBody>
          <a:bodyPr wrap="none" rtlCol="0" anchor="t"/>
          <a:lstStyle/>
          <a:p>
            <a:pPr marL="0" indent="0" algn="l">
              <a:lnSpc>
                <a:spcPts val="2966"/>
              </a:lnSpc>
              <a:buNone/>
            </a:pPr>
            <a:r>
              <a:rPr lang="en-US" sz="2373" b="1" dirty="0">
                <a:solidFill>
                  <a:srgbClr val="2A2742"/>
                </a:solidFill>
                <a:latin typeface="Outfit" pitchFamily="34" charset="0"/>
                <a:ea typeface="Outfit" pitchFamily="34" charset="-122"/>
                <a:cs typeface="Outfit" pitchFamily="34" charset="-120"/>
              </a:rPr>
              <a:t>Academic Excellence</a:t>
            </a:r>
            <a:endParaRPr lang="en-US" sz="2373" dirty="0"/>
          </a:p>
        </p:txBody>
      </p:sp>
      <p:sp>
        <p:nvSpPr>
          <p:cNvPr id="7" name="Text 3"/>
          <p:cNvSpPr/>
          <p:nvPr/>
        </p:nvSpPr>
        <p:spPr>
          <a:xfrm>
            <a:off x="2410658" y="2541508"/>
            <a:ext cx="11376065" cy="771525"/>
          </a:xfrm>
          <a:prstGeom prst="rect">
            <a:avLst/>
          </a:prstGeom>
          <a:noFill/>
          <a:ln/>
        </p:spPr>
        <p:txBody>
          <a:bodyPr wrap="square" rtlCol="0" anchor="t"/>
          <a:lstStyle/>
          <a:p>
            <a:pPr marL="0" indent="0" algn="l">
              <a:lnSpc>
                <a:spcPts val="3037"/>
              </a:lnSpc>
              <a:buNone/>
            </a:pPr>
            <a:r>
              <a:rPr lang="en-US" sz="1898" dirty="0">
                <a:solidFill>
                  <a:srgbClr val="2A2742"/>
                </a:solidFill>
                <a:latin typeface="Arimo" pitchFamily="34" charset="0"/>
                <a:ea typeface="Arimo" pitchFamily="34" charset="-122"/>
                <a:cs typeface="Arimo" pitchFamily="34" charset="-120"/>
              </a:rPr>
              <a:t>Throughout my BBIT program, I have maintained a strong GPA, demonstrating my dedication to academic achievement and my ability to excel in a challenging environment.</a:t>
            </a:r>
            <a:endParaRPr lang="en-US" sz="1898" dirty="0"/>
          </a:p>
        </p:txBody>
      </p:sp>
      <p:pic>
        <p:nvPicPr>
          <p:cNvPr id="8" name="Image 2" descr="preencoded.png"/>
          <p:cNvPicPr>
            <a:picLocks noChangeAspect="1"/>
          </p:cNvPicPr>
          <p:nvPr/>
        </p:nvPicPr>
        <p:blipFill>
          <a:blip r:embed="rId5"/>
          <a:stretch>
            <a:fillRect/>
          </a:stretch>
        </p:blipFill>
        <p:spPr>
          <a:xfrm>
            <a:off x="843677" y="3707963"/>
            <a:ext cx="1205389" cy="1928574"/>
          </a:xfrm>
          <a:prstGeom prst="rect">
            <a:avLst/>
          </a:prstGeom>
        </p:spPr>
      </p:pic>
      <p:sp>
        <p:nvSpPr>
          <p:cNvPr id="9" name="Text 4"/>
          <p:cNvSpPr/>
          <p:nvPr/>
        </p:nvSpPr>
        <p:spPr>
          <a:xfrm>
            <a:off x="2410658" y="3948946"/>
            <a:ext cx="3097887" cy="376595"/>
          </a:xfrm>
          <a:prstGeom prst="rect">
            <a:avLst/>
          </a:prstGeom>
          <a:noFill/>
          <a:ln/>
        </p:spPr>
        <p:txBody>
          <a:bodyPr wrap="none" rtlCol="0" anchor="t"/>
          <a:lstStyle/>
          <a:p>
            <a:pPr marL="0" indent="0" algn="l">
              <a:lnSpc>
                <a:spcPts val="2966"/>
              </a:lnSpc>
              <a:buNone/>
            </a:pPr>
            <a:r>
              <a:rPr lang="en-US" sz="2373" b="1" dirty="0">
                <a:solidFill>
                  <a:srgbClr val="2A2742"/>
                </a:solidFill>
                <a:latin typeface="Outfit" pitchFamily="34" charset="0"/>
                <a:ea typeface="Outfit" pitchFamily="34" charset="-122"/>
                <a:cs typeface="Outfit" pitchFamily="34" charset="-120"/>
              </a:rPr>
              <a:t>Hands-On Experience</a:t>
            </a:r>
            <a:endParaRPr lang="en-US" sz="2373" dirty="0"/>
          </a:p>
        </p:txBody>
      </p:sp>
      <p:sp>
        <p:nvSpPr>
          <p:cNvPr id="10" name="Text 5"/>
          <p:cNvSpPr/>
          <p:nvPr/>
        </p:nvSpPr>
        <p:spPr>
          <a:xfrm>
            <a:off x="2410658" y="4470082"/>
            <a:ext cx="11376065" cy="771525"/>
          </a:xfrm>
          <a:prstGeom prst="rect">
            <a:avLst/>
          </a:prstGeom>
          <a:noFill/>
          <a:ln/>
        </p:spPr>
        <p:txBody>
          <a:bodyPr wrap="square" rtlCol="0" anchor="t"/>
          <a:lstStyle/>
          <a:p>
            <a:pPr marL="0" indent="0" algn="l">
              <a:lnSpc>
                <a:spcPts val="3037"/>
              </a:lnSpc>
              <a:buNone/>
            </a:pPr>
            <a:r>
              <a:rPr lang="en-US" sz="1898" dirty="0">
                <a:solidFill>
                  <a:srgbClr val="2A2742"/>
                </a:solidFill>
                <a:latin typeface="Arimo" pitchFamily="34" charset="0"/>
                <a:ea typeface="Arimo" pitchFamily="34" charset="-122"/>
                <a:cs typeface="Arimo" pitchFamily="34" charset="-120"/>
              </a:rPr>
              <a:t>My participation in tech hackathons has allowed me to apply my theoretical knowledge to real-world challenges, fostering my problem-solving skills and teamwork abilities.</a:t>
            </a:r>
            <a:endParaRPr lang="en-US" sz="1898" dirty="0"/>
          </a:p>
        </p:txBody>
      </p:sp>
      <p:pic>
        <p:nvPicPr>
          <p:cNvPr id="11" name="Image 3" descr="preencoded.png"/>
          <p:cNvPicPr>
            <a:picLocks noChangeAspect="1"/>
          </p:cNvPicPr>
          <p:nvPr/>
        </p:nvPicPr>
        <p:blipFill>
          <a:blip r:embed="rId6"/>
          <a:stretch>
            <a:fillRect/>
          </a:stretch>
        </p:blipFill>
        <p:spPr>
          <a:xfrm>
            <a:off x="843677" y="5636538"/>
            <a:ext cx="1205389" cy="1928574"/>
          </a:xfrm>
          <a:prstGeom prst="rect">
            <a:avLst/>
          </a:prstGeom>
        </p:spPr>
      </p:pic>
      <p:sp>
        <p:nvSpPr>
          <p:cNvPr id="12" name="Text 6"/>
          <p:cNvSpPr/>
          <p:nvPr/>
        </p:nvSpPr>
        <p:spPr>
          <a:xfrm>
            <a:off x="2410658" y="5877520"/>
            <a:ext cx="3193375" cy="376595"/>
          </a:xfrm>
          <a:prstGeom prst="rect">
            <a:avLst/>
          </a:prstGeom>
          <a:noFill/>
          <a:ln/>
        </p:spPr>
        <p:txBody>
          <a:bodyPr wrap="none" rtlCol="0" anchor="t"/>
          <a:lstStyle/>
          <a:p>
            <a:pPr marL="0" indent="0" algn="l">
              <a:lnSpc>
                <a:spcPts val="2966"/>
              </a:lnSpc>
              <a:buNone/>
            </a:pPr>
            <a:r>
              <a:rPr lang="en-US" sz="2373" b="1" dirty="0">
                <a:solidFill>
                  <a:srgbClr val="2A2742"/>
                </a:solidFill>
                <a:latin typeface="Outfit" pitchFamily="34" charset="0"/>
                <a:ea typeface="Outfit" pitchFamily="34" charset="-122"/>
                <a:cs typeface="Outfit" pitchFamily="34" charset="-120"/>
              </a:rPr>
              <a:t>Overcoming Obstacles</a:t>
            </a:r>
            <a:endParaRPr lang="en-US" sz="2373" dirty="0"/>
          </a:p>
        </p:txBody>
      </p:sp>
      <p:sp>
        <p:nvSpPr>
          <p:cNvPr id="13" name="Text 7"/>
          <p:cNvSpPr/>
          <p:nvPr/>
        </p:nvSpPr>
        <p:spPr>
          <a:xfrm>
            <a:off x="2410658" y="6398657"/>
            <a:ext cx="11376065" cy="771525"/>
          </a:xfrm>
          <a:prstGeom prst="rect">
            <a:avLst/>
          </a:prstGeom>
          <a:noFill/>
          <a:ln/>
        </p:spPr>
        <p:txBody>
          <a:bodyPr wrap="square" rtlCol="0" anchor="t"/>
          <a:lstStyle/>
          <a:p>
            <a:pPr marL="0" indent="0" algn="l">
              <a:lnSpc>
                <a:spcPts val="3037"/>
              </a:lnSpc>
              <a:buNone/>
            </a:pPr>
            <a:r>
              <a:rPr lang="en-US" sz="1898" dirty="0">
                <a:solidFill>
                  <a:srgbClr val="2A2742"/>
                </a:solidFill>
                <a:latin typeface="Arimo" pitchFamily="34" charset="0"/>
                <a:ea typeface="Arimo" pitchFamily="34" charset="-122"/>
                <a:cs typeface="Arimo" pitchFamily="34" charset="-120"/>
              </a:rPr>
              <a:t>While navigating the demands of my academic and personal pursuits, I have learned to effectively manage my time, seek help when needed, and adapt to new learning environments.</a:t>
            </a:r>
            <a:endParaRPr lang="en-US" sz="1898" dirty="0"/>
          </a:p>
        </p:txBody>
      </p:sp>
      <p:pic>
        <p:nvPicPr>
          <p:cNvPr id="14"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4" name="Text 1"/>
          <p:cNvSpPr/>
          <p:nvPr/>
        </p:nvSpPr>
        <p:spPr>
          <a:xfrm>
            <a:off x="1379934" y="687110"/>
            <a:ext cx="9245203" cy="679013"/>
          </a:xfrm>
          <a:prstGeom prst="rect">
            <a:avLst/>
          </a:prstGeom>
          <a:noFill/>
          <a:ln/>
        </p:spPr>
        <p:txBody>
          <a:bodyPr wrap="none" rtlCol="0" anchor="t"/>
          <a:lstStyle/>
          <a:p>
            <a:pPr marL="0" indent="0">
              <a:lnSpc>
                <a:spcPts val="5347"/>
              </a:lnSpc>
              <a:buNone/>
            </a:pPr>
            <a:r>
              <a:rPr lang="en-US" sz="4278" b="1" dirty="0">
                <a:solidFill>
                  <a:srgbClr val="231971"/>
                </a:solidFill>
                <a:latin typeface="Outfit" pitchFamily="34" charset="0"/>
                <a:ea typeface="Outfit" pitchFamily="34" charset="-122"/>
                <a:cs typeface="Outfit" pitchFamily="34" charset="-120"/>
              </a:rPr>
              <a:t>Career Aspirations and Future Goals</a:t>
            </a:r>
            <a:endParaRPr lang="en-US" sz="4278" dirty="0"/>
          </a:p>
        </p:txBody>
      </p:sp>
      <p:sp>
        <p:nvSpPr>
          <p:cNvPr id="5" name="Shape 2"/>
          <p:cNvSpPr/>
          <p:nvPr/>
        </p:nvSpPr>
        <p:spPr>
          <a:xfrm>
            <a:off x="7299960" y="1691997"/>
            <a:ext cx="30480" cy="5850493"/>
          </a:xfrm>
          <a:prstGeom prst="roundRect">
            <a:avLst>
              <a:gd name="adj" fmla="val 299443"/>
            </a:avLst>
          </a:prstGeom>
          <a:solidFill>
            <a:srgbClr val="BDB8DF"/>
          </a:solidFill>
          <a:ln/>
        </p:spPr>
      </p:sp>
      <p:sp>
        <p:nvSpPr>
          <p:cNvPr id="6" name="Shape 3"/>
          <p:cNvSpPr/>
          <p:nvPr/>
        </p:nvSpPr>
        <p:spPr>
          <a:xfrm>
            <a:off x="6340673" y="2165628"/>
            <a:ext cx="760571" cy="30480"/>
          </a:xfrm>
          <a:prstGeom prst="roundRect">
            <a:avLst>
              <a:gd name="adj" fmla="val 299443"/>
            </a:avLst>
          </a:prstGeom>
          <a:solidFill>
            <a:srgbClr val="BDB8DF"/>
          </a:solidFill>
          <a:ln/>
        </p:spPr>
      </p:sp>
      <p:sp>
        <p:nvSpPr>
          <p:cNvPr id="7" name="Shape 4"/>
          <p:cNvSpPr/>
          <p:nvPr/>
        </p:nvSpPr>
        <p:spPr>
          <a:xfrm>
            <a:off x="7070765" y="1936433"/>
            <a:ext cx="488871" cy="488871"/>
          </a:xfrm>
          <a:prstGeom prst="roundRect">
            <a:avLst>
              <a:gd name="adj" fmla="val 18670"/>
            </a:avLst>
          </a:prstGeom>
          <a:solidFill>
            <a:srgbClr val="E9E6FA"/>
          </a:solidFill>
          <a:ln w="7620">
            <a:solidFill>
              <a:srgbClr val="BDB8DF"/>
            </a:solidFill>
            <a:prstDash val="solid"/>
          </a:ln>
        </p:spPr>
      </p:sp>
      <p:sp>
        <p:nvSpPr>
          <p:cNvPr id="8" name="Text 5"/>
          <p:cNvSpPr/>
          <p:nvPr/>
        </p:nvSpPr>
        <p:spPr>
          <a:xfrm>
            <a:off x="7251621" y="2017871"/>
            <a:ext cx="127159" cy="325993"/>
          </a:xfrm>
          <a:prstGeom prst="rect">
            <a:avLst/>
          </a:prstGeom>
          <a:noFill/>
          <a:ln/>
        </p:spPr>
        <p:txBody>
          <a:bodyPr wrap="none" rtlCol="0" anchor="t"/>
          <a:lstStyle/>
          <a:p>
            <a:pPr marL="0" indent="0" algn="ctr">
              <a:lnSpc>
                <a:spcPts val="2567"/>
              </a:lnSpc>
              <a:buNone/>
            </a:pPr>
            <a:r>
              <a:rPr lang="en-US" sz="2567" b="1" dirty="0">
                <a:solidFill>
                  <a:srgbClr val="2A2742"/>
                </a:solidFill>
                <a:latin typeface="Outfit" pitchFamily="34" charset="0"/>
                <a:ea typeface="Outfit" pitchFamily="34" charset="-122"/>
                <a:cs typeface="Outfit" pitchFamily="34" charset="-120"/>
              </a:rPr>
              <a:t>1</a:t>
            </a:r>
            <a:endParaRPr lang="en-US" sz="2567" dirty="0"/>
          </a:p>
        </p:txBody>
      </p:sp>
      <p:sp>
        <p:nvSpPr>
          <p:cNvPr id="9" name="Text 6"/>
          <p:cNvSpPr/>
          <p:nvPr/>
        </p:nvSpPr>
        <p:spPr>
          <a:xfrm>
            <a:off x="3403759" y="1909286"/>
            <a:ext cx="2716292" cy="339447"/>
          </a:xfrm>
          <a:prstGeom prst="rect">
            <a:avLst/>
          </a:prstGeom>
          <a:noFill/>
          <a:ln/>
        </p:spPr>
        <p:txBody>
          <a:bodyPr wrap="none" rtlCol="0" anchor="t"/>
          <a:lstStyle/>
          <a:p>
            <a:pPr marL="0" indent="0" algn="r">
              <a:lnSpc>
                <a:spcPts val="2674"/>
              </a:lnSpc>
              <a:buNone/>
            </a:pPr>
            <a:r>
              <a:rPr lang="en-US" sz="2139" b="1" dirty="0">
                <a:solidFill>
                  <a:srgbClr val="2A2742"/>
                </a:solidFill>
                <a:latin typeface="Outfit" pitchFamily="34" charset="0"/>
                <a:ea typeface="Outfit" pitchFamily="34" charset="-122"/>
                <a:cs typeface="Outfit" pitchFamily="34" charset="-120"/>
              </a:rPr>
              <a:t>Short-Term Goals</a:t>
            </a:r>
            <a:endParaRPr lang="en-US" sz="2139" dirty="0"/>
          </a:p>
        </p:txBody>
      </p:sp>
      <p:sp>
        <p:nvSpPr>
          <p:cNvPr id="10" name="Text 7"/>
          <p:cNvSpPr/>
          <p:nvPr/>
        </p:nvSpPr>
        <p:spPr>
          <a:xfrm>
            <a:off x="1379934" y="2379107"/>
            <a:ext cx="4740116" cy="1738313"/>
          </a:xfrm>
          <a:prstGeom prst="rect">
            <a:avLst/>
          </a:prstGeom>
          <a:noFill/>
          <a:ln/>
        </p:spPr>
        <p:txBody>
          <a:bodyPr wrap="square" rtlCol="0" anchor="t"/>
          <a:lstStyle/>
          <a:p>
            <a:pPr marL="0" indent="0" algn="r">
              <a:lnSpc>
                <a:spcPts val="2738"/>
              </a:lnSpc>
              <a:buNone/>
            </a:pPr>
            <a:r>
              <a:rPr lang="en-US" sz="1711" dirty="0">
                <a:solidFill>
                  <a:srgbClr val="2A2742"/>
                </a:solidFill>
                <a:latin typeface="Arimo" pitchFamily="34" charset="0"/>
                <a:ea typeface="Arimo" pitchFamily="34" charset="-122"/>
                <a:cs typeface="Arimo" pitchFamily="34" charset="-120"/>
              </a:rPr>
              <a:t>Upon graduation, I aim to secure a position as a Junior Network Administrator or IT Support Specialist, where I can apply my technical knowledge and gain hands-on experience in the IT industry.</a:t>
            </a:r>
            <a:endParaRPr lang="en-US" sz="1711" dirty="0"/>
          </a:p>
        </p:txBody>
      </p:sp>
      <p:sp>
        <p:nvSpPr>
          <p:cNvPr id="11" name="Shape 8"/>
          <p:cNvSpPr/>
          <p:nvPr/>
        </p:nvSpPr>
        <p:spPr>
          <a:xfrm>
            <a:off x="7529155" y="3252073"/>
            <a:ext cx="760571" cy="30480"/>
          </a:xfrm>
          <a:prstGeom prst="roundRect">
            <a:avLst>
              <a:gd name="adj" fmla="val 299443"/>
            </a:avLst>
          </a:prstGeom>
          <a:solidFill>
            <a:srgbClr val="BDB8DF"/>
          </a:solidFill>
          <a:ln/>
        </p:spPr>
      </p:sp>
      <p:sp>
        <p:nvSpPr>
          <p:cNvPr id="12" name="Shape 9"/>
          <p:cNvSpPr/>
          <p:nvPr/>
        </p:nvSpPr>
        <p:spPr>
          <a:xfrm>
            <a:off x="7070765" y="3022878"/>
            <a:ext cx="488871" cy="488871"/>
          </a:xfrm>
          <a:prstGeom prst="roundRect">
            <a:avLst>
              <a:gd name="adj" fmla="val 18670"/>
            </a:avLst>
          </a:prstGeom>
          <a:solidFill>
            <a:srgbClr val="E9E6FA"/>
          </a:solidFill>
          <a:ln w="7620">
            <a:solidFill>
              <a:srgbClr val="BDB8DF"/>
            </a:solidFill>
            <a:prstDash val="solid"/>
          </a:ln>
        </p:spPr>
      </p:sp>
      <p:sp>
        <p:nvSpPr>
          <p:cNvPr id="13" name="Text 10"/>
          <p:cNvSpPr/>
          <p:nvPr/>
        </p:nvSpPr>
        <p:spPr>
          <a:xfrm>
            <a:off x="7221260" y="3104317"/>
            <a:ext cx="187762" cy="325993"/>
          </a:xfrm>
          <a:prstGeom prst="rect">
            <a:avLst/>
          </a:prstGeom>
          <a:noFill/>
          <a:ln/>
        </p:spPr>
        <p:txBody>
          <a:bodyPr wrap="none" rtlCol="0" anchor="t"/>
          <a:lstStyle/>
          <a:p>
            <a:pPr marL="0" indent="0" algn="ctr">
              <a:lnSpc>
                <a:spcPts val="2567"/>
              </a:lnSpc>
              <a:buNone/>
            </a:pPr>
            <a:r>
              <a:rPr lang="en-US" sz="2567" b="1" dirty="0">
                <a:solidFill>
                  <a:srgbClr val="2A2742"/>
                </a:solidFill>
                <a:latin typeface="Outfit" pitchFamily="34" charset="0"/>
                <a:ea typeface="Outfit" pitchFamily="34" charset="-122"/>
                <a:cs typeface="Outfit" pitchFamily="34" charset="-120"/>
              </a:rPr>
              <a:t>2</a:t>
            </a:r>
            <a:endParaRPr lang="en-US" sz="2567" dirty="0"/>
          </a:p>
        </p:txBody>
      </p:sp>
      <p:sp>
        <p:nvSpPr>
          <p:cNvPr id="14" name="Text 11"/>
          <p:cNvSpPr/>
          <p:nvPr/>
        </p:nvSpPr>
        <p:spPr>
          <a:xfrm>
            <a:off x="8510349" y="2995732"/>
            <a:ext cx="2740938" cy="339447"/>
          </a:xfrm>
          <a:prstGeom prst="rect">
            <a:avLst/>
          </a:prstGeom>
          <a:noFill/>
          <a:ln/>
        </p:spPr>
        <p:txBody>
          <a:bodyPr wrap="none" rtlCol="0" anchor="t"/>
          <a:lstStyle/>
          <a:p>
            <a:pPr marL="0" indent="0" algn="l">
              <a:lnSpc>
                <a:spcPts val="2674"/>
              </a:lnSpc>
              <a:buNone/>
            </a:pPr>
            <a:r>
              <a:rPr lang="en-US" sz="2139" b="1" dirty="0">
                <a:solidFill>
                  <a:srgbClr val="2A2742"/>
                </a:solidFill>
                <a:latin typeface="Outfit" pitchFamily="34" charset="0"/>
                <a:ea typeface="Outfit" pitchFamily="34" charset="-122"/>
                <a:cs typeface="Outfit" pitchFamily="34" charset="-120"/>
              </a:rPr>
              <a:t>Long-Term Ambitions</a:t>
            </a:r>
            <a:endParaRPr lang="en-US" sz="2139" dirty="0"/>
          </a:p>
        </p:txBody>
      </p:sp>
      <p:sp>
        <p:nvSpPr>
          <p:cNvPr id="15" name="Text 12"/>
          <p:cNvSpPr/>
          <p:nvPr/>
        </p:nvSpPr>
        <p:spPr>
          <a:xfrm>
            <a:off x="8510349" y="3465552"/>
            <a:ext cx="4740116" cy="2085975"/>
          </a:xfrm>
          <a:prstGeom prst="rect">
            <a:avLst/>
          </a:prstGeom>
          <a:noFill/>
          <a:ln/>
        </p:spPr>
        <p:txBody>
          <a:bodyPr wrap="square" rtlCol="0" anchor="t"/>
          <a:lstStyle/>
          <a:p>
            <a:pPr marL="0" indent="0" algn="l">
              <a:lnSpc>
                <a:spcPts val="2738"/>
              </a:lnSpc>
              <a:buNone/>
            </a:pPr>
            <a:r>
              <a:rPr lang="en-US" sz="1711" dirty="0">
                <a:solidFill>
                  <a:srgbClr val="2A2742"/>
                </a:solidFill>
                <a:latin typeface="Arimo" pitchFamily="34" charset="0"/>
                <a:ea typeface="Arimo" pitchFamily="34" charset="-122"/>
                <a:cs typeface="Arimo" pitchFamily="34" charset="-120"/>
              </a:rPr>
              <a:t>In the future, I envision advancing my career in IT, potentially taking on roles such as IT Project Manager or Network Security Architect, where I can leverage my problem-solving skills and passion for technology to lead complex projects and develop innovative solutions.</a:t>
            </a:r>
            <a:endParaRPr lang="en-US" sz="1711" dirty="0"/>
          </a:p>
        </p:txBody>
      </p:sp>
      <p:sp>
        <p:nvSpPr>
          <p:cNvPr id="16" name="Shape 13"/>
          <p:cNvSpPr/>
          <p:nvPr/>
        </p:nvSpPr>
        <p:spPr>
          <a:xfrm>
            <a:off x="6340673" y="5025628"/>
            <a:ext cx="760571" cy="30480"/>
          </a:xfrm>
          <a:prstGeom prst="roundRect">
            <a:avLst>
              <a:gd name="adj" fmla="val 299443"/>
            </a:avLst>
          </a:prstGeom>
          <a:solidFill>
            <a:srgbClr val="BDB8DF"/>
          </a:solidFill>
          <a:ln/>
        </p:spPr>
      </p:sp>
      <p:sp>
        <p:nvSpPr>
          <p:cNvPr id="17" name="Shape 14"/>
          <p:cNvSpPr/>
          <p:nvPr/>
        </p:nvSpPr>
        <p:spPr>
          <a:xfrm>
            <a:off x="7070765" y="4796433"/>
            <a:ext cx="488871" cy="488871"/>
          </a:xfrm>
          <a:prstGeom prst="roundRect">
            <a:avLst>
              <a:gd name="adj" fmla="val 18670"/>
            </a:avLst>
          </a:prstGeom>
          <a:solidFill>
            <a:srgbClr val="E9E6FA"/>
          </a:solidFill>
          <a:ln w="7620">
            <a:solidFill>
              <a:srgbClr val="BDB8DF"/>
            </a:solidFill>
            <a:prstDash val="solid"/>
          </a:ln>
        </p:spPr>
      </p:sp>
      <p:sp>
        <p:nvSpPr>
          <p:cNvPr id="18" name="Text 15"/>
          <p:cNvSpPr/>
          <p:nvPr/>
        </p:nvSpPr>
        <p:spPr>
          <a:xfrm>
            <a:off x="7222450" y="4877872"/>
            <a:ext cx="185499" cy="325993"/>
          </a:xfrm>
          <a:prstGeom prst="rect">
            <a:avLst/>
          </a:prstGeom>
          <a:noFill/>
          <a:ln/>
        </p:spPr>
        <p:txBody>
          <a:bodyPr wrap="none" rtlCol="0" anchor="t"/>
          <a:lstStyle/>
          <a:p>
            <a:pPr marL="0" indent="0" algn="ctr">
              <a:lnSpc>
                <a:spcPts val="2567"/>
              </a:lnSpc>
              <a:buNone/>
            </a:pPr>
            <a:r>
              <a:rPr lang="en-US" sz="2567" b="1" dirty="0">
                <a:solidFill>
                  <a:srgbClr val="2A2742"/>
                </a:solidFill>
                <a:latin typeface="Outfit" pitchFamily="34" charset="0"/>
                <a:ea typeface="Outfit" pitchFamily="34" charset="-122"/>
                <a:cs typeface="Outfit" pitchFamily="34" charset="-120"/>
              </a:rPr>
              <a:t>3</a:t>
            </a:r>
            <a:endParaRPr lang="en-US" sz="2567" dirty="0"/>
          </a:p>
        </p:txBody>
      </p:sp>
      <p:sp>
        <p:nvSpPr>
          <p:cNvPr id="19" name="Text 16"/>
          <p:cNvSpPr/>
          <p:nvPr/>
        </p:nvSpPr>
        <p:spPr>
          <a:xfrm>
            <a:off x="3403759" y="4769287"/>
            <a:ext cx="2716292" cy="339447"/>
          </a:xfrm>
          <a:prstGeom prst="rect">
            <a:avLst/>
          </a:prstGeom>
          <a:noFill/>
          <a:ln/>
        </p:spPr>
        <p:txBody>
          <a:bodyPr wrap="none" rtlCol="0" anchor="t"/>
          <a:lstStyle/>
          <a:p>
            <a:pPr marL="0" indent="0" algn="r">
              <a:lnSpc>
                <a:spcPts val="2674"/>
              </a:lnSpc>
              <a:buNone/>
            </a:pPr>
            <a:r>
              <a:rPr lang="en-US" sz="2139" b="1" dirty="0">
                <a:solidFill>
                  <a:srgbClr val="2A2742"/>
                </a:solidFill>
                <a:latin typeface="Outfit" pitchFamily="34" charset="0"/>
                <a:ea typeface="Outfit" pitchFamily="34" charset="-122"/>
                <a:cs typeface="Outfit" pitchFamily="34" charset="-120"/>
              </a:rPr>
              <a:t>Integrated Pursuits</a:t>
            </a:r>
            <a:endParaRPr lang="en-US" sz="2139" dirty="0"/>
          </a:p>
        </p:txBody>
      </p:sp>
      <p:sp>
        <p:nvSpPr>
          <p:cNvPr id="20" name="Text 17"/>
          <p:cNvSpPr/>
          <p:nvPr/>
        </p:nvSpPr>
        <p:spPr>
          <a:xfrm>
            <a:off x="1379934" y="5239107"/>
            <a:ext cx="4740116" cy="2085975"/>
          </a:xfrm>
          <a:prstGeom prst="rect">
            <a:avLst/>
          </a:prstGeom>
          <a:noFill/>
          <a:ln/>
        </p:spPr>
        <p:txBody>
          <a:bodyPr wrap="square" rtlCol="0" anchor="t"/>
          <a:lstStyle/>
          <a:p>
            <a:pPr marL="0" indent="0" algn="r">
              <a:lnSpc>
                <a:spcPts val="2738"/>
              </a:lnSpc>
              <a:buNone/>
            </a:pPr>
            <a:r>
              <a:rPr lang="en-US" sz="1711" dirty="0">
                <a:solidFill>
                  <a:srgbClr val="2A2742"/>
                </a:solidFill>
                <a:latin typeface="Arimo" pitchFamily="34" charset="0"/>
                <a:ea typeface="Arimo" pitchFamily="34" charset="-122"/>
                <a:cs typeface="Arimo" pitchFamily="34" charset="-120"/>
              </a:rPr>
              <a:t>Alongside my IT career, I plan to continue exploring my interests in the forex market and the automotive industry, integrating these diverse passions to create unique and impactful contributions in the ever-evolving technological landscape.</a:t>
            </a:r>
            <a:endParaRPr lang="en-US" sz="1711"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0" y="0"/>
            <a:ext cx="14630400" cy="3046571"/>
          </a:xfrm>
          <a:prstGeom prst="rect">
            <a:avLst/>
          </a:prstGeom>
        </p:spPr>
      </p:pic>
      <p:sp>
        <p:nvSpPr>
          <p:cNvPr id="5" name="Text 1"/>
          <p:cNvSpPr/>
          <p:nvPr/>
        </p:nvSpPr>
        <p:spPr>
          <a:xfrm>
            <a:off x="852964" y="3718798"/>
            <a:ext cx="12924473" cy="1523286"/>
          </a:xfrm>
          <a:prstGeom prst="rect">
            <a:avLst/>
          </a:prstGeom>
          <a:noFill/>
          <a:ln/>
        </p:spPr>
        <p:txBody>
          <a:bodyPr wrap="square" rtlCol="0" anchor="t"/>
          <a:lstStyle/>
          <a:p>
            <a:pPr marL="0" indent="0">
              <a:lnSpc>
                <a:spcPts val="5997"/>
              </a:lnSpc>
              <a:buNone/>
            </a:pPr>
            <a:r>
              <a:rPr lang="en-US" sz="4798" b="1" dirty="0">
                <a:solidFill>
                  <a:srgbClr val="231971"/>
                </a:solidFill>
                <a:latin typeface="Outfit" pitchFamily="34" charset="0"/>
                <a:ea typeface="Outfit" pitchFamily="34" charset="-122"/>
                <a:cs typeface="Outfit" pitchFamily="34" charset="-120"/>
              </a:rPr>
              <a:t>Conclusion: A Journey of Growth and Determination</a:t>
            </a:r>
            <a:endParaRPr lang="en-US" sz="4798" dirty="0"/>
          </a:p>
        </p:txBody>
      </p:sp>
      <p:sp>
        <p:nvSpPr>
          <p:cNvPr id="6" name="Text 2"/>
          <p:cNvSpPr/>
          <p:nvPr/>
        </p:nvSpPr>
        <p:spPr>
          <a:xfrm>
            <a:off x="852964" y="5607606"/>
            <a:ext cx="12924473" cy="1949648"/>
          </a:xfrm>
          <a:prstGeom prst="rect">
            <a:avLst/>
          </a:prstGeom>
          <a:noFill/>
          <a:ln/>
        </p:spPr>
        <p:txBody>
          <a:bodyPr wrap="square" rtlCol="0" anchor="t"/>
          <a:lstStyle/>
          <a:p>
            <a:pPr marL="0" indent="0">
              <a:lnSpc>
                <a:spcPts val="3071"/>
              </a:lnSpc>
              <a:buNone/>
            </a:pPr>
            <a:r>
              <a:rPr lang="en-US" sz="1919" dirty="0">
                <a:solidFill>
                  <a:srgbClr val="2A2742"/>
                </a:solidFill>
                <a:latin typeface="Arimo" pitchFamily="34" charset="0"/>
                <a:ea typeface="Arimo" pitchFamily="34" charset="-122"/>
                <a:cs typeface="Arimo" pitchFamily="34" charset="-120"/>
              </a:rPr>
              <a:t>As I reflect on my journey, I am filled with a deep sense of gratitude and a renewed determination to make a meaningful impact in the world of information technology. My experiences, both academic and personal, have shaped me into a well-rounded individual, equipped with the knowledge, skills, and passion to thrive in this dynamic field. I am excited to embark on the next chapter of my life, where I can leverage my diverse interests and expertise to contribute to the advancement of technology and create innovative solutions that positively impact the world around me.</a:t>
            </a:r>
            <a:endParaRPr lang="en-US" sz="1919" dirty="0"/>
          </a:p>
        </p:txBody>
      </p:sp>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1141</Words>
  <Application>Microsoft Office PowerPoint</Application>
  <PresentationFormat>Custom</PresentationFormat>
  <Paragraphs>72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Arimo</vt:lpstr>
      <vt:lpstr>Calibri</vt:lpstr>
      <vt:lpstr>Outfit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Windows User</cp:lastModifiedBy>
  <cp:revision>1</cp:revision>
  <dcterms:created xsi:type="dcterms:W3CDTF">2024-08-02T07:32:55Z</dcterms:created>
  <dcterms:modified xsi:type="dcterms:W3CDTF">2024-08-02T07:35:01Z</dcterms:modified>
</cp:coreProperties>
</file>