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3200" cy="6858000"/>
  <p:notesSz cx="6858000" cy="12193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36633"/>
                </a:solidFill>
                <a:latin typeface="Arial (Header)" pitchFamily="34" charset="0"/>
                <a:ea typeface="Arial (Header)" pitchFamily="34" charset="-122"/>
                <a:cs typeface="Arial (Header)" pitchFamily="34" charset="-120"/>
              </a:rPr>
              <a:t>Project name (target)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645920" y="6309360"/>
            <a:ext cx="9144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45920" y="1463040"/>
            <a:ext cx="0" cy="484632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0789920" y="1463040"/>
            <a:ext cx="0" cy="484632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645920" y="2674620"/>
            <a:ext cx="9144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45920" y="3886200"/>
            <a:ext cx="9144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45920" y="6309360"/>
            <a:ext cx="9144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</a:ln>
        </p:spPr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645920" y="1188720"/>
          <a:ext cx="91440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7432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2023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2024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2025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2026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2027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2028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2029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2030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2031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2032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2033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100" dirty="0">
                          <a:solidFill>
                            <a:srgbClr val="7F7F7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2034</a:t>
                      </a:r>
                      <a:endParaRPr lang="en-US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5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CMC &amp; Non - clinical
</a:t>
                      </a: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5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Primary indication Rheumatoid Arthritis</a:t>
                      </a: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316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Indication X</a:t>
                      </a: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 7"/>
          <p:cNvSpPr/>
          <p:nvPr/>
        </p:nvSpPr>
        <p:spPr>
          <a:xfrm>
            <a:off x="457200" y="91440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Asset Plan showing Primary indication and Life Cycle Innovation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3246120" y="1920240"/>
            <a:ext cx="3167832" cy="274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CMC development &amp; Ph3 manufacture</a:t>
            </a:r>
            <a:endParaRPr lang="en-US" sz="800" dirty="0"/>
          </a:p>
        </p:txBody>
      </p:sp>
      <p:sp>
        <p:nvSpPr>
          <p:cNvPr id="12" name="Text 9"/>
          <p:cNvSpPr/>
          <p:nvPr/>
        </p:nvSpPr>
        <p:spPr>
          <a:xfrm>
            <a:off x="4619599" y="2377440"/>
            <a:ext cx="3797265" cy="274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CMC process characterisation, commercial supplies, and registration support</a:t>
            </a:r>
            <a:endParaRPr lang="en-US" sz="800" dirty="0"/>
          </a:p>
        </p:txBody>
      </p:sp>
      <p:sp>
        <p:nvSpPr>
          <p:cNvPr id="13" name="Text 10"/>
          <p:cNvSpPr/>
          <p:nvPr/>
        </p:nvSpPr>
        <p:spPr>
          <a:xfrm>
            <a:off x="2810214" y="3406140"/>
            <a:ext cx="1946545" cy="274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70C0"/>
            </a:solidFill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 Ph 2b dose range study</a:t>
            </a:r>
            <a:endParaRPr lang="en-US" sz="800" dirty="0"/>
          </a:p>
        </p:txBody>
      </p:sp>
      <p:sp>
        <p:nvSpPr>
          <p:cNvPr id="14" name="Text 11"/>
          <p:cNvSpPr/>
          <p:nvPr/>
        </p:nvSpPr>
        <p:spPr>
          <a:xfrm>
            <a:off x="5217090" y="3406140"/>
            <a:ext cx="2827751" cy="274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70C0"/>
            </a:solidFill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 Ph 3 studies</a:t>
            </a:r>
            <a:endParaRPr lang="en-US" sz="800" dirty="0"/>
          </a:p>
        </p:txBody>
      </p:sp>
      <p:sp>
        <p:nvSpPr>
          <p:cNvPr id="15" name="Text 12"/>
          <p:cNvSpPr/>
          <p:nvPr/>
        </p:nvSpPr>
        <p:spPr>
          <a:xfrm>
            <a:off x="4200603" y="3131820"/>
            <a:ext cx="155448" cy="155448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3"/>
          <p:cNvSpPr/>
          <p:nvPr/>
        </p:nvSpPr>
        <p:spPr>
          <a:xfrm>
            <a:off x="4282899" y="313182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C2P3</a:t>
            </a:r>
            <a:endParaRPr lang="en-US" sz="800" dirty="0"/>
          </a:p>
        </p:txBody>
      </p:sp>
      <p:sp>
        <p:nvSpPr>
          <p:cNvPr id="17" name="Text 14"/>
          <p:cNvSpPr/>
          <p:nvPr/>
        </p:nvSpPr>
        <p:spPr>
          <a:xfrm>
            <a:off x="5348614" y="3131820"/>
            <a:ext cx="155448" cy="155448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5"/>
          <p:cNvSpPr/>
          <p:nvPr/>
        </p:nvSpPr>
        <p:spPr>
          <a:xfrm>
            <a:off x="5430910" y="313182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P3 FSFD</a:t>
            </a:r>
            <a:endParaRPr lang="en-US" sz="800" dirty="0"/>
          </a:p>
        </p:txBody>
      </p:sp>
      <p:sp>
        <p:nvSpPr>
          <p:cNvPr id="19" name="Text 16"/>
          <p:cNvSpPr/>
          <p:nvPr/>
        </p:nvSpPr>
        <p:spPr>
          <a:xfrm>
            <a:off x="8037325" y="3131820"/>
            <a:ext cx="155448" cy="155448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7"/>
          <p:cNvSpPr/>
          <p:nvPr/>
        </p:nvSpPr>
        <p:spPr>
          <a:xfrm>
            <a:off x="8119621" y="313182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C2F&amp;L</a:t>
            </a:r>
            <a:endParaRPr lang="en-US" sz="800" dirty="0"/>
          </a:p>
        </p:txBody>
      </p:sp>
      <p:sp>
        <p:nvSpPr>
          <p:cNvPr id="21" name="Text 18"/>
          <p:cNvSpPr/>
          <p:nvPr/>
        </p:nvSpPr>
        <p:spPr>
          <a:xfrm>
            <a:off x="2832761" y="3131820"/>
            <a:ext cx="155448" cy="155448"/>
          </a:xfrm>
          <a:prstGeom prst="diamond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19"/>
          <p:cNvSpPr/>
          <p:nvPr/>
        </p:nvSpPr>
        <p:spPr>
          <a:xfrm>
            <a:off x="2915057" y="313182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W12 IA</a:t>
            </a:r>
            <a:endParaRPr lang="en-US" sz="800" dirty="0"/>
          </a:p>
        </p:txBody>
      </p:sp>
      <p:sp>
        <p:nvSpPr>
          <p:cNvPr id="23" name="Text 20"/>
          <p:cNvSpPr/>
          <p:nvPr/>
        </p:nvSpPr>
        <p:spPr>
          <a:xfrm>
            <a:off x="3522319" y="3131820"/>
            <a:ext cx="155448" cy="155448"/>
          </a:xfrm>
          <a:prstGeom prst="diamond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1"/>
          <p:cNvSpPr/>
          <p:nvPr/>
        </p:nvSpPr>
        <p:spPr>
          <a:xfrm>
            <a:off x="3604615" y="313182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 1º EP</a:t>
            </a:r>
            <a:endParaRPr lang="en-US" sz="800" dirty="0"/>
          </a:p>
        </p:txBody>
      </p:sp>
      <p:sp>
        <p:nvSpPr>
          <p:cNvPr id="25" name="Text 22"/>
          <p:cNvSpPr/>
          <p:nvPr/>
        </p:nvSpPr>
        <p:spPr>
          <a:xfrm>
            <a:off x="6154664" y="3131820"/>
            <a:ext cx="155448" cy="155448"/>
          </a:xfrm>
          <a:prstGeom prst="diamond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3"/>
          <p:cNvSpPr/>
          <p:nvPr/>
        </p:nvSpPr>
        <p:spPr>
          <a:xfrm>
            <a:off x="6236960" y="313182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W12 Futility</a:t>
            </a:r>
            <a:endParaRPr lang="en-US" sz="800" dirty="0"/>
          </a:p>
        </p:txBody>
      </p:sp>
      <p:sp>
        <p:nvSpPr>
          <p:cNvPr id="27" name="Text 24"/>
          <p:cNvSpPr/>
          <p:nvPr/>
        </p:nvSpPr>
        <p:spPr>
          <a:xfrm>
            <a:off x="6956956" y="3131820"/>
            <a:ext cx="155448" cy="155448"/>
          </a:xfrm>
          <a:prstGeom prst="diamond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5"/>
          <p:cNvSpPr/>
          <p:nvPr/>
        </p:nvSpPr>
        <p:spPr>
          <a:xfrm>
            <a:off x="7039252" y="313182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 1º EP</a:t>
            </a:r>
            <a:endParaRPr lang="en-US" sz="800" dirty="0"/>
          </a:p>
        </p:txBody>
      </p:sp>
      <p:sp>
        <p:nvSpPr>
          <p:cNvPr id="29" name="Text 26"/>
          <p:cNvSpPr/>
          <p:nvPr/>
        </p:nvSpPr>
        <p:spPr>
          <a:xfrm>
            <a:off x="8617907" y="3131820"/>
            <a:ext cx="155448" cy="155448"/>
          </a:xfrm>
          <a:prstGeom prst="diamond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0" name="Text 27"/>
          <p:cNvSpPr/>
          <p:nvPr/>
        </p:nvSpPr>
        <p:spPr>
          <a:xfrm>
            <a:off x="8700203" y="313182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File</a:t>
            </a:r>
            <a:endParaRPr lang="en-US" sz="800" dirty="0"/>
          </a:p>
        </p:txBody>
      </p:sp>
      <p:sp>
        <p:nvSpPr>
          <p:cNvPr id="31" name="Text 28"/>
          <p:cNvSpPr/>
          <p:nvPr/>
        </p:nvSpPr>
        <p:spPr>
          <a:xfrm>
            <a:off x="9019992" y="3131820"/>
            <a:ext cx="155448" cy="155448"/>
          </a:xfrm>
          <a:prstGeom prst="diamond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2" name="Text 29"/>
          <p:cNvSpPr/>
          <p:nvPr/>
        </p:nvSpPr>
        <p:spPr>
          <a:xfrm>
            <a:off x="9102288" y="313182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First Launch RA</a:t>
            </a:r>
            <a:endParaRPr lang="en-US" sz="800" dirty="0"/>
          </a:p>
        </p:txBody>
      </p:sp>
      <p:sp>
        <p:nvSpPr>
          <p:cNvPr id="33" name="Text 30"/>
          <p:cNvSpPr/>
          <p:nvPr/>
        </p:nvSpPr>
        <p:spPr>
          <a:xfrm>
            <a:off x="2560320" y="4617720"/>
            <a:ext cx="3425242" cy="274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70C0"/>
            </a:solidFill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HOA Ph 2a study</a:t>
            </a:r>
            <a:endParaRPr lang="en-US" sz="800" dirty="0"/>
          </a:p>
        </p:txBody>
      </p:sp>
      <p:sp>
        <p:nvSpPr>
          <p:cNvPr id="34" name="Text 31"/>
          <p:cNvSpPr/>
          <p:nvPr/>
        </p:nvSpPr>
        <p:spPr>
          <a:xfrm>
            <a:off x="5305399" y="5074920"/>
            <a:ext cx="1373479" cy="274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70C0"/>
            </a:solidFill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HOA Ph 2b study</a:t>
            </a:r>
            <a:endParaRPr lang="en-US" sz="800" dirty="0"/>
          </a:p>
        </p:txBody>
      </p:sp>
      <p:sp>
        <p:nvSpPr>
          <p:cNvPr id="35" name="Text 32"/>
          <p:cNvSpPr/>
          <p:nvPr/>
        </p:nvSpPr>
        <p:spPr>
          <a:xfrm>
            <a:off x="5305399" y="5532120"/>
            <a:ext cx="3579312" cy="274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70C0"/>
            </a:solidFill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HOA Ph 3 studies</a:t>
            </a:r>
            <a:endParaRPr lang="en-US" sz="800" dirty="0"/>
          </a:p>
        </p:txBody>
      </p:sp>
      <p:sp>
        <p:nvSpPr>
          <p:cNvPr id="36" name="Text 33"/>
          <p:cNvSpPr/>
          <p:nvPr/>
        </p:nvSpPr>
        <p:spPr>
          <a:xfrm>
            <a:off x="7052780" y="4617720"/>
            <a:ext cx="3203532" cy="274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70C0"/>
            </a:solidFill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Poly-articular OA Ph 3 studies</a:t>
            </a:r>
            <a:endParaRPr lang="en-US" sz="800" dirty="0"/>
          </a:p>
        </p:txBody>
      </p:sp>
      <p:sp>
        <p:nvSpPr>
          <p:cNvPr id="37" name="Text 34"/>
          <p:cNvSpPr/>
          <p:nvPr/>
        </p:nvSpPr>
        <p:spPr>
          <a:xfrm>
            <a:off x="4561353" y="4343400"/>
            <a:ext cx="155448" cy="155448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8" name="Text 35"/>
          <p:cNvSpPr/>
          <p:nvPr/>
        </p:nvSpPr>
        <p:spPr>
          <a:xfrm>
            <a:off x="4643649" y="434340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C2P2b</a:t>
            </a:r>
            <a:endParaRPr lang="en-US" sz="800" dirty="0"/>
          </a:p>
        </p:txBody>
      </p:sp>
      <p:sp>
        <p:nvSpPr>
          <p:cNvPr id="39" name="Text 36"/>
          <p:cNvSpPr/>
          <p:nvPr/>
        </p:nvSpPr>
        <p:spPr>
          <a:xfrm>
            <a:off x="6622511" y="4343400"/>
            <a:ext cx="155448" cy="155448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0" name="Text 37"/>
          <p:cNvSpPr/>
          <p:nvPr/>
        </p:nvSpPr>
        <p:spPr>
          <a:xfrm>
            <a:off x="6704807" y="434340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C2P3</a:t>
            </a:r>
            <a:endParaRPr lang="en-US" sz="800" dirty="0"/>
          </a:p>
        </p:txBody>
      </p:sp>
      <p:sp>
        <p:nvSpPr>
          <p:cNvPr id="41" name="Text 38"/>
          <p:cNvSpPr/>
          <p:nvPr/>
        </p:nvSpPr>
        <p:spPr>
          <a:xfrm>
            <a:off x="7708517" y="4343400"/>
            <a:ext cx="155448" cy="155448"/>
          </a:xfrm>
          <a:prstGeom prst="diamond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2" name="Text 39"/>
          <p:cNvSpPr/>
          <p:nvPr/>
        </p:nvSpPr>
        <p:spPr>
          <a:xfrm>
            <a:off x="7790813" y="434340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C2F&amp;L</a:t>
            </a:r>
            <a:endParaRPr lang="en-US" sz="800" dirty="0"/>
          </a:p>
        </p:txBody>
      </p:sp>
      <p:sp>
        <p:nvSpPr>
          <p:cNvPr id="43" name="Text 40"/>
          <p:cNvSpPr/>
          <p:nvPr/>
        </p:nvSpPr>
        <p:spPr>
          <a:xfrm>
            <a:off x="8339829" y="4343400"/>
            <a:ext cx="155448" cy="155448"/>
          </a:xfrm>
          <a:prstGeom prst="diamond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4" name="Text 41"/>
          <p:cNvSpPr/>
          <p:nvPr/>
        </p:nvSpPr>
        <p:spPr>
          <a:xfrm>
            <a:off x="8422125" y="4343400"/>
            <a:ext cx="91449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(Body)" pitchFamily="34" charset="0"/>
                <a:ea typeface="Arial (Body)" pitchFamily="34" charset="-122"/>
                <a:cs typeface="Arial (Body)" pitchFamily="34" charset="-120"/>
              </a:rPr>
              <a:t>File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2023-06-08T08:52:18Z</dcterms:created>
  <dcterms:modified xsi:type="dcterms:W3CDTF">2023-06-08T08:52:18Z</dcterms:modified>
</cp:coreProperties>
</file>