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73" r:id="rId5"/>
    <p:sldId id="286" r:id="rId6"/>
    <p:sldId id="287" r:id="rId7"/>
    <p:sldId id="288" r:id="rId8"/>
    <p:sldId id="290" r:id="rId9"/>
    <p:sldId id="277" r:id="rId10"/>
    <p:sldId id="257" r:id="rId11"/>
    <p:sldId id="258" r:id="rId12"/>
    <p:sldId id="265" r:id="rId13"/>
    <p:sldId id="295" r:id="rId14"/>
    <p:sldId id="296" r:id="rId15"/>
    <p:sldId id="274" r:id="rId16"/>
    <p:sldId id="259" r:id="rId17"/>
    <p:sldId id="285" r:id="rId18"/>
    <p:sldId id="297" r:id="rId19"/>
    <p:sldId id="298" r:id="rId20"/>
    <p:sldId id="260" r:id="rId21"/>
    <p:sldId id="261" r:id="rId22"/>
    <p:sldId id="262" r:id="rId23"/>
    <p:sldId id="263" r:id="rId24"/>
    <p:sldId id="264" r:id="rId25"/>
    <p:sldId id="266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429" autoAdjust="0"/>
  </p:normalViewPr>
  <p:slideViewPr>
    <p:cSldViewPr snapToGrid="0">
      <p:cViewPr varScale="1">
        <p:scale>
          <a:sx n="66" d="100"/>
          <a:sy n="66" d="100"/>
        </p:scale>
        <p:origin x="12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Ewin" userId="cb9b7438-2057-4d9a-abaa-c9247929ef83" providerId="ADAL" clId="{A1DEC6B0-DDCA-42A6-813A-4EC20BD90FC3}"/>
    <pc:docChg chg="modSld sldOrd">
      <pc:chgData name="Chris Ewin" userId="cb9b7438-2057-4d9a-abaa-c9247929ef83" providerId="ADAL" clId="{A1DEC6B0-DDCA-42A6-813A-4EC20BD90FC3}" dt="2019-09-09T04:17:56.341" v="2"/>
      <pc:docMkLst>
        <pc:docMk/>
      </pc:docMkLst>
      <pc:sldChg chg="ord">
        <pc:chgData name="Chris Ewin" userId="cb9b7438-2057-4d9a-abaa-c9247929ef83" providerId="ADAL" clId="{A1DEC6B0-DDCA-42A6-813A-4EC20BD90FC3}" dt="2019-09-09T03:31:39.624" v="1"/>
        <pc:sldMkLst>
          <pc:docMk/>
          <pc:sldMk cId="1418855234" sldId="292"/>
        </pc:sldMkLst>
      </pc:sldChg>
      <pc:sldChg chg="ord">
        <pc:chgData name="Chris Ewin" userId="cb9b7438-2057-4d9a-abaa-c9247929ef83" providerId="ADAL" clId="{A1DEC6B0-DDCA-42A6-813A-4EC20BD90FC3}" dt="2019-09-09T04:17:56.341" v="2"/>
        <pc:sldMkLst>
          <pc:docMk/>
          <pc:sldMk cId="1363500644" sldId="297"/>
        </pc:sldMkLst>
      </pc:sldChg>
    </pc:docChg>
  </pc:docChgLst>
  <pc:docChgLst>
    <pc:chgData name="Abdul Mateen Ahmad Khan" userId="a6ed189b-7314-4a77-81b0-6ea8395d2a8c" providerId="ADAL" clId="{1E37AE69-BC54-44FA-B1F9-1C1110665E37}"/>
    <pc:docChg chg="delSld modSld">
      <pc:chgData name="Abdul Mateen Ahmad Khan" userId="a6ed189b-7314-4a77-81b0-6ea8395d2a8c" providerId="ADAL" clId="{1E37AE69-BC54-44FA-B1F9-1C1110665E37}" dt="2021-04-20T00:01:47.126" v="15" actId="47"/>
      <pc:docMkLst>
        <pc:docMk/>
      </pc:docMkLst>
      <pc:sldChg chg="del">
        <pc:chgData name="Abdul Mateen Ahmad Khan" userId="a6ed189b-7314-4a77-81b0-6ea8395d2a8c" providerId="ADAL" clId="{1E37AE69-BC54-44FA-B1F9-1C1110665E37}" dt="2021-04-20T00:00:53.070" v="7" actId="47"/>
        <pc:sldMkLst>
          <pc:docMk/>
          <pc:sldMk cId="1143513749" sldId="256"/>
        </pc:sldMkLst>
      </pc:sldChg>
      <pc:sldChg chg="modSp mod">
        <pc:chgData name="Abdul Mateen Ahmad Khan" userId="a6ed189b-7314-4a77-81b0-6ea8395d2a8c" providerId="ADAL" clId="{1E37AE69-BC54-44FA-B1F9-1C1110665E37}" dt="2021-04-16T02:09:40.260" v="3" actId="20577"/>
        <pc:sldMkLst>
          <pc:docMk/>
          <pc:sldMk cId="1295632084" sldId="273"/>
        </pc:sldMkLst>
        <pc:spChg chg="mod">
          <ac:chgData name="Abdul Mateen Ahmad Khan" userId="a6ed189b-7314-4a77-81b0-6ea8395d2a8c" providerId="ADAL" clId="{1E37AE69-BC54-44FA-B1F9-1C1110665E37}" dt="2021-04-16T02:09:40.260" v="3" actId="20577"/>
          <ac:spMkLst>
            <pc:docMk/>
            <pc:sldMk cId="1295632084" sldId="273"/>
            <ac:spMk id="3" creationId="{F85A85DC-068E-40CA-B26F-A37BBEB5C8EE}"/>
          </ac:spMkLst>
        </pc:spChg>
      </pc:sldChg>
      <pc:sldChg chg="del">
        <pc:chgData name="Abdul Mateen Ahmad Khan" userId="a6ed189b-7314-4a77-81b0-6ea8395d2a8c" providerId="ADAL" clId="{1E37AE69-BC54-44FA-B1F9-1C1110665E37}" dt="2021-04-20T00:01:23.354" v="10" actId="47"/>
        <pc:sldMkLst>
          <pc:docMk/>
          <pc:sldMk cId="3775034006" sldId="276"/>
        </pc:sldMkLst>
      </pc:sldChg>
      <pc:sldChg chg="del">
        <pc:chgData name="Abdul Mateen Ahmad Khan" userId="a6ed189b-7314-4a77-81b0-6ea8395d2a8c" providerId="ADAL" clId="{1E37AE69-BC54-44FA-B1F9-1C1110665E37}" dt="2021-04-20T00:01:30.164" v="12" actId="47"/>
        <pc:sldMkLst>
          <pc:docMk/>
          <pc:sldMk cId="1938446042" sldId="280"/>
        </pc:sldMkLst>
      </pc:sldChg>
      <pc:sldChg chg="del">
        <pc:chgData name="Abdul Mateen Ahmad Khan" userId="a6ed189b-7314-4a77-81b0-6ea8395d2a8c" providerId="ADAL" clId="{1E37AE69-BC54-44FA-B1F9-1C1110665E37}" dt="2021-04-20T00:01:47.126" v="15" actId="47"/>
        <pc:sldMkLst>
          <pc:docMk/>
          <pc:sldMk cId="1405311739" sldId="282"/>
        </pc:sldMkLst>
      </pc:sldChg>
      <pc:sldChg chg="del">
        <pc:chgData name="Abdul Mateen Ahmad Khan" userId="a6ed189b-7314-4a77-81b0-6ea8395d2a8c" providerId="ADAL" clId="{1E37AE69-BC54-44FA-B1F9-1C1110665E37}" dt="2021-04-20T00:01:40.079" v="13" actId="47"/>
        <pc:sldMkLst>
          <pc:docMk/>
          <pc:sldMk cId="3465986577" sldId="283"/>
        </pc:sldMkLst>
      </pc:sldChg>
      <pc:sldChg chg="del">
        <pc:chgData name="Abdul Mateen Ahmad Khan" userId="a6ed189b-7314-4a77-81b0-6ea8395d2a8c" providerId="ADAL" clId="{1E37AE69-BC54-44FA-B1F9-1C1110665E37}" dt="2021-04-20T00:01:43.311" v="14" actId="47"/>
        <pc:sldMkLst>
          <pc:docMk/>
          <pc:sldMk cId="1466591600" sldId="284"/>
        </pc:sldMkLst>
      </pc:sldChg>
      <pc:sldChg chg="del">
        <pc:chgData name="Abdul Mateen Ahmad Khan" userId="a6ed189b-7314-4a77-81b0-6ea8395d2a8c" providerId="ADAL" clId="{1E37AE69-BC54-44FA-B1F9-1C1110665E37}" dt="2021-04-20T00:01:03.998" v="8" actId="47"/>
        <pc:sldMkLst>
          <pc:docMk/>
          <pc:sldMk cId="3908168934" sldId="289"/>
        </pc:sldMkLst>
      </pc:sldChg>
      <pc:sldChg chg="del">
        <pc:chgData name="Abdul Mateen Ahmad Khan" userId="a6ed189b-7314-4a77-81b0-6ea8395d2a8c" providerId="ADAL" clId="{1E37AE69-BC54-44FA-B1F9-1C1110665E37}" dt="2021-04-20T00:01:20.110" v="9" actId="47"/>
        <pc:sldMkLst>
          <pc:docMk/>
          <pc:sldMk cId="2171216797" sldId="291"/>
        </pc:sldMkLst>
      </pc:sldChg>
      <pc:sldChg chg="del">
        <pc:chgData name="Abdul Mateen Ahmad Khan" userId="a6ed189b-7314-4a77-81b0-6ea8395d2a8c" providerId="ADAL" clId="{1E37AE69-BC54-44FA-B1F9-1C1110665E37}" dt="2021-04-16T02:10:11.484" v="4" actId="47"/>
        <pc:sldMkLst>
          <pc:docMk/>
          <pc:sldMk cId="1418855234" sldId="292"/>
        </pc:sldMkLst>
      </pc:sldChg>
      <pc:sldChg chg="del">
        <pc:chgData name="Abdul Mateen Ahmad Khan" userId="a6ed189b-7314-4a77-81b0-6ea8395d2a8c" providerId="ADAL" clId="{1E37AE69-BC54-44FA-B1F9-1C1110665E37}" dt="2021-04-20T00:01:26.531" v="11" actId="47"/>
        <pc:sldMkLst>
          <pc:docMk/>
          <pc:sldMk cId="77836647" sldId="293"/>
        </pc:sldMkLst>
      </pc:sldChg>
      <pc:sldChg chg="del">
        <pc:chgData name="Abdul Mateen Ahmad Khan" userId="a6ed189b-7314-4a77-81b0-6ea8395d2a8c" providerId="ADAL" clId="{1E37AE69-BC54-44FA-B1F9-1C1110665E37}" dt="2021-04-16T02:11:14.801" v="5" actId="2696"/>
        <pc:sldMkLst>
          <pc:docMk/>
          <pc:sldMk cId="4090582589" sldId="299"/>
        </pc:sldMkLst>
      </pc:sldChg>
      <pc:sldChg chg="del">
        <pc:chgData name="Abdul Mateen Ahmad Khan" userId="a6ed189b-7314-4a77-81b0-6ea8395d2a8c" providerId="ADAL" clId="{1E37AE69-BC54-44FA-B1F9-1C1110665E37}" dt="2021-04-16T02:11:19.684" v="6" actId="2696"/>
        <pc:sldMkLst>
          <pc:docMk/>
          <pc:sldMk cId="4098143735" sldId="30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25400" cmpd="thickThin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D8-4ED1-B6CE-76B9A7B1B2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879592"/>
        <c:axId val="475879920"/>
      </c:scatterChart>
      <c:valAx>
        <c:axId val="475879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79920"/>
        <c:crosses val="autoZero"/>
        <c:crossBetween val="midCat"/>
      </c:valAx>
      <c:valAx>
        <c:axId val="47587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5879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7CA79-7522-4777-A64F-32150B5FD21B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7DD3E-7BD9-4F3C-803A-D4D236DEA63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2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36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58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45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58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90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17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43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08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• MI (mutual information) is a measure of correlation </a:t>
            </a:r>
          </a:p>
          <a:p>
            <a:r>
              <a:rPr lang="en-AU" dirty="0"/>
              <a:t>• the amount of information about X we gain by knowing Y, or </a:t>
            </a:r>
          </a:p>
          <a:p>
            <a:r>
              <a:rPr lang="en-AU" dirty="0"/>
              <a:t>• The amount of information about Y we gain by knowing X</a:t>
            </a:r>
          </a:p>
          <a:p>
            <a:endParaRPr lang="en-AU" dirty="0"/>
          </a:p>
          <a:p>
            <a:r>
              <a:rPr lang="en-AU" dirty="0"/>
              <a:t>MI(X,Y) </a:t>
            </a:r>
          </a:p>
          <a:p>
            <a:r>
              <a:rPr lang="en-AU" dirty="0"/>
              <a:t>– large: X and Y are highly correlated (more dependent) </a:t>
            </a:r>
          </a:p>
          <a:p>
            <a:r>
              <a:rPr lang="en-AU" dirty="0"/>
              <a:t>– small: X and Y have low correlation (more independent</a:t>
            </a:r>
            <a:r>
              <a:rPr lang="en-AU"/>
              <a:t>) </a:t>
            </a:r>
          </a:p>
          <a:p>
            <a:r>
              <a:rPr lang="en-AU"/>
              <a:t>• </a:t>
            </a:r>
            <a:r>
              <a:rPr lang="en-AU" dirty="0"/>
              <a:t>0 ≤ MI(X,Y) </a:t>
            </a:r>
          </a:p>
          <a:p>
            <a:endParaRPr lang="en-AU" dirty="0"/>
          </a:p>
          <a:p>
            <a:r>
              <a:rPr lang="es-ES" dirty="0"/>
              <a:t>NMI(X,Y) = MI(X,Y) / min(H(X),H(Y))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7DD3E-7BD9-4F3C-803A-D4D236DEA63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644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AA44-919E-428E-A39A-0C7735EA4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F2997-3DC8-4399-9917-5E7072EC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65F3-986B-48CC-86DD-088B77F9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D366-024C-417F-8EB1-251BF46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E2147-F61B-4535-8793-9CF0B9CC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52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2F5A-804A-4D44-B625-CC127A04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1244B-B176-4D99-9041-006944CF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9941-2949-484C-A6ED-84EDAE1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C5A5-0171-4EBA-A534-F8201B8A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4ACF1-34E7-4E65-8FF1-7678A2F1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56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D51B7-51CA-41F0-95D6-A4D749A5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D5089-3F88-4099-9445-0EBCCB170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5FBD-D42F-4C2C-A115-64C55854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A2BA7-01B2-4560-B818-58BED756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2AB5-B008-4E77-986B-97C664A0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78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EBD5-E305-453C-B03F-DD44D6AA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F3DF-CFE8-496B-B79B-E6321A98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B90E-BFC6-4EC0-8D14-AA8BF0ED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C86C-CE54-44D7-80F0-79FA6E56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F401-CCAF-4A1D-9B56-19AF59BE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7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64A6-9219-440C-9693-B6DFC3C5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E4BF8-F314-4B97-962A-FF156A8E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B7C6-21DB-4F45-A9DF-62D70946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57119-CBBC-4DB3-9263-EE47F852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C3809-BB12-4E77-9552-9BA9838A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9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19CD-7CB0-4CE3-82A8-CB6FE681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7A53-F098-49DD-BB3D-3F45C1047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94A6A-D6D4-42E2-95AC-BC0DE97D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DA5E3-ADBF-41D8-A326-DC185C37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71817-0BEE-430E-ACEA-0C45F742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F3DDB-764E-4070-807B-D61A175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0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2F8D-F252-4E5B-8ECA-974E45F6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ABF8-5D80-4858-A4E0-DD39B100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AB456-0357-4EE9-80DF-CFC59257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9FEFA-238D-4B70-AFE1-658547A25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60029-B313-4F36-A3AD-575C29050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5B1CBA-FEA3-4968-B3FC-46E925F5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7FC8E-7669-4D21-934A-EE7901B2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9F563-FB46-467D-9AC7-BA0FF980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86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F090-E962-469C-B342-55C2818D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23CB5-AF7A-41BA-8502-29C0FE08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C438A-4189-46A1-B71F-51614D12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7848E-1822-45B1-929D-37D0821E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64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C2040-B29E-46DA-9082-97A8DB84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16C5F-DCFA-4C5C-B0E7-F975E31F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84A60-0EBF-4A84-A97E-4A54C9A6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165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E663-38F6-46D7-8444-61549365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5A8D-8F2F-428E-B9F6-00DA8F7A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04E2D-E4E6-44EE-ADF3-A80A9B9C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9837E-CC67-4495-BE1F-6779EB3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B77A9-F1E5-4D0D-9FD7-DFA8DF33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B8691-3B75-4956-ABAC-F437184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98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788A-05E7-481D-9D56-5FCEB56A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40B58-2A19-4BFD-8996-4700A06B7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0F04E-ACB7-4568-9E1A-6CC88CDAE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3C68B-A6B6-492C-9717-8FE63DC0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C4B59-49DA-4B46-B1BF-45848E9D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1D09-4BE3-4D07-B8B2-4D821BA0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57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86D97-D737-441F-B368-52B38ABF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6D4C4-85DA-4524-807F-986634D2A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2F6C-F094-4892-A998-F19E9104B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CDCF-8559-413C-8BC3-4C602EFC0E73}" type="datetimeFigureOut">
              <a:rPr lang="en-AU" smtClean="0"/>
              <a:t>20/04/2021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5171-2E9C-453C-98E4-1854DF2BD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3769-D72F-4283-9763-819CBD54D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F173-4274-460A-A017-6202365163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4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psychologist.com/d3/correl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F66D-1F6F-4CCB-9083-C51023989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Workshop week 7</a:t>
            </a:r>
            <a:br>
              <a:rPr lang="en-AU" dirty="0"/>
            </a:br>
            <a:r>
              <a:rPr lang="en-AU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A85DC-068E-40CA-B26F-A37BBEB5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7"/>
            <a:ext cx="9144000" cy="1655763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COMP</a:t>
            </a:r>
            <a:r>
              <a:rPr lang="en-US" altLang="zh-CN" dirty="0"/>
              <a:t>20008 2021 S1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563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67A9-195E-4072-841C-E61F738B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measure </a:t>
            </a:r>
            <a:r>
              <a:rPr lang="en-US" dirty="0">
                <a:solidFill>
                  <a:srgbClr val="0070C0"/>
                </a:solidFill>
              </a:rPr>
              <a:t>non-linear 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BCD967-B077-458D-B138-99584735A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90" y="1690692"/>
            <a:ext cx="7605419" cy="431329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69A39A-83F6-41A0-AE86-1FAD258DD515}"/>
              </a:ext>
            </a:extLst>
          </p:cNvPr>
          <p:cNvSpPr txBox="1"/>
          <p:nvPr/>
        </p:nvSpPr>
        <p:spPr>
          <a:xfrm>
            <a:off x="3961731" y="6003985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5A851-2BC8-4778-BADA-1390977E1252}"/>
              </a:ext>
            </a:extLst>
          </p:cNvPr>
          <p:cNvSpPr txBox="1"/>
          <p:nvPr/>
        </p:nvSpPr>
        <p:spPr>
          <a:xfrm>
            <a:off x="5630166" y="6003985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Normal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8A1BF-076D-4817-8176-266D09ECA162}"/>
              </a:ext>
            </a:extLst>
          </p:cNvPr>
          <p:cNvSpPr txBox="1"/>
          <p:nvPr/>
        </p:nvSpPr>
        <p:spPr>
          <a:xfrm>
            <a:off x="7764437" y="6003985"/>
            <a:ext cx="795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487F4-53E0-4AFF-B749-82DC681B4C01}"/>
              </a:ext>
            </a:extLst>
          </p:cNvPr>
          <p:cNvSpPr txBox="1"/>
          <p:nvPr/>
        </p:nvSpPr>
        <p:spPr>
          <a:xfrm>
            <a:off x="1240420" y="3429000"/>
            <a:ext cx="955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Med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92866-5BBC-4A28-8F0E-3162284109DD}"/>
              </a:ext>
            </a:extLst>
          </p:cNvPr>
          <p:cNvSpPr txBox="1"/>
          <p:nvPr/>
        </p:nvSpPr>
        <p:spPr>
          <a:xfrm>
            <a:off x="1240419" y="4443333"/>
            <a:ext cx="865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Low</a:t>
            </a:r>
            <a:endParaRPr lang="en-US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BA5C1-52F6-4E64-9EC9-F37591A8A74D}"/>
              </a:ext>
            </a:extLst>
          </p:cNvPr>
          <p:cNvSpPr txBox="1"/>
          <p:nvPr/>
        </p:nvSpPr>
        <p:spPr>
          <a:xfrm>
            <a:off x="1240419" y="2414667"/>
            <a:ext cx="946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High</a:t>
            </a:r>
            <a:endParaRPr lang="en-US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65B76-C51C-4B6E-88A1-9F1B19062040}"/>
              </a:ext>
            </a:extLst>
          </p:cNvPr>
          <p:cNvCxnSpPr>
            <a:cxnSpLocks/>
          </p:cNvCxnSpPr>
          <p:nvPr/>
        </p:nvCxnSpPr>
        <p:spPr>
          <a:xfrm>
            <a:off x="676201" y="4443333"/>
            <a:ext cx="99079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3B3A17-1586-4500-AD88-693D15436E3E}"/>
              </a:ext>
            </a:extLst>
          </p:cNvPr>
          <p:cNvCxnSpPr>
            <a:cxnSpLocks/>
          </p:cNvCxnSpPr>
          <p:nvPr/>
        </p:nvCxnSpPr>
        <p:spPr>
          <a:xfrm>
            <a:off x="676201" y="3208116"/>
            <a:ext cx="990792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912D99-4208-49EA-889C-405208AA880E}"/>
              </a:ext>
            </a:extLst>
          </p:cNvPr>
          <p:cNvCxnSpPr/>
          <p:nvPr/>
        </p:nvCxnSpPr>
        <p:spPr>
          <a:xfrm>
            <a:off x="5231758" y="1377387"/>
            <a:ext cx="0" cy="52113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F6857C-AD6F-4CAA-8989-E796E4BB97D2}"/>
              </a:ext>
            </a:extLst>
          </p:cNvPr>
          <p:cNvCxnSpPr/>
          <p:nvPr/>
        </p:nvCxnSpPr>
        <p:spPr>
          <a:xfrm>
            <a:off x="7187879" y="1377386"/>
            <a:ext cx="0" cy="52113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3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CCA5-21A2-480A-A6B8-A9DC1B11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discretization: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627A-CFB0-4381-BE05-8B370D94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dirty="0"/>
              <a:t>Domain knowledge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Equal-length bin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Equal frequency bin</a:t>
            </a:r>
          </a:p>
        </p:txBody>
      </p:sp>
    </p:spTree>
    <p:extLst>
      <p:ext uri="{BB962C8B-B14F-4D97-AF65-F5344CB8AC3E}">
        <p14:creationId xmlns:p14="http://schemas.microsoft.com/office/powerpoint/2010/main" val="205741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E1C-8C9C-44DC-B69C-3B36E23C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3. Discretise the data as follows: Apply 3 bin equal frequency discretisation to Average Steps per day and 4 bin equal frequency discretisation to Average Resting Heart Rate. Show the values of the discretised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7F07-58F0-4C6C-992B-D22D4F14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92"/>
            <a:ext cx="11049000" cy="4351339"/>
          </a:xfrm>
        </p:spPr>
        <p:txBody>
          <a:bodyPr>
            <a:normAutofit/>
          </a:bodyPr>
          <a:lstStyle/>
          <a:p>
            <a:r>
              <a:rPr lang="en-AU" sz="2000" dirty="0"/>
              <a:t>Discretization techniques: </a:t>
            </a:r>
            <a:r>
              <a:rPr lang="en-AU" sz="1800" dirty="0"/>
              <a:t>Manual thresholds (domain knowledge), Equal-width bin and Equal-frequency bin</a:t>
            </a:r>
          </a:p>
          <a:p>
            <a:pPr lvl="1"/>
            <a:endParaRPr lang="en-AU" sz="1800" dirty="0"/>
          </a:p>
          <a:p>
            <a:pPr lvl="1"/>
            <a:endParaRPr lang="en-AU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A844A1-33C1-4F68-AF88-5D0CAB7D2BA3}"/>
              </a:ext>
            </a:extLst>
          </p:cNvPr>
          <p:cNvGraphicFramePr>
            <a:graphicFrameLocks/>
          </p:cNvGraphicFramePr>
          <p:nvPr/>
        </p:nvGraphicFramePr>
        <p:xfrm>
          <a:off x="6271211" y="2361253"/>
          <a:ext cx="5760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 Average Steps per day 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14000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18000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22000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1BA0DC-39AA-4D1D-A46E-D54BFE348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38989"/>
              </p:ext>
            </p:extLst>
          </p:nvPr>
        </p:nvGraphicFramePr>
        <p:xfrm>
          <a:off x="991482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361433003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2968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7613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98498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638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297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619383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77029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14000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247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18000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85196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83785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466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22000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342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7E2E68-3188-4C0E-A820-AA962FA14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62491"/>
              </p:ext>
            </p:extLst>
          </p:nvPr>
        </p:nvGraphicFramePr>
        <p:xfrm>
          <a:off x="3747670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2397763759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48796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7342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048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1468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27378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729539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27002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7868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1153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0156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7678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2343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F39AA9-1911-4D1D-9003-3088B681B6A3}"/>
              </a:ext>
            </a:extLst>
          </p:cNvPr>
          <p:cNvSpPr txBox="1"/>
          <p:nvPr/>
        </p:nvSpPr>
        <p:spPr>
          <a:xfrm>
            <a:off x="794842" y="2393839"/>
            <a:ext cx="1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Column </a:t>
            </a:r>
            <a:r>
              <a:rPr lang="en-US" altLang="zh-CN" dirty="0"/>
              <a:t>1 = Sorted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FFA18-4862-46A4-B56A-078E3163392C}"/>
              </a:ext>
            </a:extLst>
          </p:cNvPr>
          <p:cNvSpPr txBox="1"/>
          <p:nvPr/>
        </p:nvSpPr>
        <p:spPr>
          <a:xfrm>
            <a:off x="3988057" y="2370005"/>
            <a:ext cx="13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292274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E1C-8C9C-44DC-B69C-3B36E23C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400" dirty="0"/>
              <a:t>3. Discretise the data as follows: Apply 3 bin equal frequency discretisation to Average Steps per day and 4 bin equal frequency discretisation to Average Resting Heart Rate. Show the values of the discretised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77F07-58F0-4C6C-992B-D22D4F14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292"/>
            <a:ext cx="11049000" cy="4351339"/>
          </a:xfrm>
        </p:spPr>
        <p:txBody>
          <a:bodyPr>
            <a:normAutofit/>
          </a:bodyPr>
          <a:lstStyle/>
          <a:p>
            <a:r>
              <a:rPr lang="en-AU" sz="2000" dirty="0"/>
              <a:t>Discretization techniques: </a:t>
            </a:r>
            <a:r>
              <a:rPr lang="en-AU" sz="1800" dirty="0"/>
              <a:t>Manual thresholds (domain knowledge), Equal-width bin and Equal-frequency bin</a:t>
            </a:r>
          </a:p>
          <a:p>
            <a:pPr lvl="1"/>
            <a:endParaRPr lang="en-AU" sz="1800" dirty="0"/>
          </a:p>
          <a:p>
            <a:pPr lvl="1"/>
            <a:endParaRPr lang="en-AU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A844A1-33C1-4F68-AF88-5D0CAB7D2B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821684"/>
              </p:ext>
            </p:extLst>
          </p:nvPr>
        </p:nvGraphicFramePr>
        <p:xfrm>
          <a:off x="6271211" y="2361253"/>
          <a:ext cx="5760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 Average Steps per day 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14000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18000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19500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22000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1BA0DC-39AA-4D1D-A46E-D54BFE348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31992"/>
              </p:ext>
            </p:extLst>
          </p:nvPr>
        </p:nvGraphicFramePr>
        <p:xfrm>
          <a:off x="726010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361433003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2968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67613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98498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638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297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619383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77029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7247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85196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83785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466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93429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96F409-46FF-4EEE-A597-87884361B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10761"/>
              </p:ext>
            </p:extLst>
          </p:nvPr>
        </p:nvGraphicFramePr>
        <p:xfrm>
          <a:off x="2212262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361433003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2968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76136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98498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638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80297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619383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77029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247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5196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837853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1466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93429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7E2E68-3188-4C0E-A820-AA962FA14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12208"/>
              </p:ext>
            </p:extLst>
          </p:nvPr>
        </p:nvGraphicFramePr>
        <p:xfrm>
          <a:off x="3698513" y="2721055"/>
          <a:ext cx="1354823" cy="37719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4823">
                  <a:extLst>
                    <a:ext uri="{9D8B030D-6E8A-4147-A177-3AD203B41FA5}">
                      <a16:colId xmlns:a16="http://schemas.microsoft.com/office/drawing/2014/main" val="2397763759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248796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37342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04865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51468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827378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729539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27002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78686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51153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70156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7678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2343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F39AA9-1911-4D1D-9003-3088B681B6A3}"/>
              </a:ext>
            </a:extLst>
          </p:cNvPr>
          <p:cNvSpPr txBox="1"/>
          <p:nvPr/>
        </p:nvSpPr>
        <p:spPr>
          <a:xfrm>
            <a:off x="726010" y="2393839"/>
            <a:ext cx="13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Column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FCF98-6D41-46A8-B059-160DE3A0AFBA}"/>
              </a:ext>
            </a:extLst>
          </p:cNvPr>
          <p:cNvSpPr txBox="1"/>
          <p:nvPr/>
        </p:nvSpPr>
        <p:spPr>
          <a:xfrm>
            <a:off x="2550969" y="2385449"/>
            <a:ext cx="13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Sorted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FFA18-4862-46A4-B56A-078E3163392C}"/>
              </a:ext>
            </a:extLst>
          </p:cNvPr>
          <p:cNvSpPr txBox="1"/>
          <p:nvPr/>
        </p:nvSpPr>
        <p:spPr>
          <a:xfrm>
            <a:off x="4037218" y="2370005"/>
            <a:ext cx="1354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27686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63EB-40BA-4A2A-91E8-41AB1F9D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C00000"/>
                </a:solidFill>
              </a:rPr>
              <a:t>Entropy </a:t>
            </a:r>
            <a:r>
              <a:rPr lang="en-AU" dirty="0"/>
              <a:t>and</a:t>
            </a:r>
            <a:r>
              <a:rPr lang="en-AU" dirty="0">
                <a:solidFill>
                  <a:srgbClr val="C00000"/>
                </a:solidFill>
              </a:rPr>
              <a:t>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2567-C03A-409A-BF84-363BCADB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96"/>
            <a:ext cx="10515600" cy="5026683"/>
          </a:xfrm>
        </p:spPr>
        <p:txBody>
          <a:bodyPr>
            <a:normAutofit/>
          </a:bodyPr>
          <a:lstStyle/>
          <a:p>
            <a:r>
              <a:rPr lang="en-AU" dirty="0"/>
              <a:t>Entropy</a:t>
            </a:r>
          </a:p>
          <a:p>
            <a:pPr lvl="1"/>
            <a:r>
              <a:rPr lang="en-AU" dirty="0"/>
              <a:t>Quantify the amount of uncertainty in an entire probability distribution</a:t>
            </a:r>
          </a:p>
          <a:p>
            <a:pPr lvl="1"/>
            <a:r>
              <a:rPr lang="en-AU" dirty="0"/>
              <a:t>The entropy of a variable is the “amount of information” contained in the variable</a:t>
            </a:r>
          </a:p>
          <a:p>
            <a:pPr lvl="1"/>
            <a:r>
              <a:rPr lang="en-AU" dirty="0"/>
              <a:t>Describe it in the sense of randomness, surprise</a:t>
            </a:r>
          </a:p>
          <a:p>
            <a:r>
              <a:rPr lang="en-AU" dirty="0"/>
              <a:t>Conditional entropy </a:t>
            </a:r>
          </a:p>
          <a:p>
            <a:pPr lvl="1"/>
            <a:r>
              <a:rPr lang="en-AU" dirty="0"/>
              <a:t>H(Y|X) Measures how much information needed to describe outcome Y, given that outcome X is known</a:t>
            </a:r>
          </a:p>
          <a:p>
            <a:r>
              <a:rPr lang="en-AU" dirty="0"/>
              <a:t>Mutual Information</a:t>
            </a:r>
          </a:p>
          <a:p>
            <a:pPr lvl="1"/>
            <a:r>
              <a:rPr lang="en-AU" dirty="0"/>
              <a:t>a measure of correlation, the amount of information shared between two variables X and Y</a:t>
            </a:r>
          </a:p>
          <a:p>
            <a:pPr lvl="1"/>
            <a:r>
              <a:rPr lang="en-AU" dirty="0"/>
              <a:t>MI(X,Y)&gt;=0, large </a:t>
            </a:r>
            <a:r>
              <a:rPr lang="en-AU" dirty="0">
                <a:sym typeface="Wingdings" panose="05000000000000000000" pitchFamily="2" charset="2"/>
              </a:rPr>
              <a:t> highly correlated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580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D8D7-E525-4B3F-A2D7-95055926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CEF23D-5197-4A90-AA37-EC70D65B3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42" y="472324"/>
            <a:ext cx="10715058" cy="4944627"/>
          </a:xfrm>
        </p:spPr>
      </p:pic>
    </p:spTree>
    <p:extLst>
      <p:ext uri="{BB962C8B-B14F-4D97-AF65-F5344CB8AC3E}">
        <p14:creationId xmlns:p14="http://schemas.microsoft.com/office/powerpoint/2010/main" val="136350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5A86-B62D-48DB-A742-3F74E8BF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DF0A38-339B-4D37-B382-C61717AF51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5" y="365129"/>
            <a:ext cx="11060575" cy="6162016"/>
          </a:xfrm>
        </p:spPr>
      </p:pic>
    </p:spTree>
    <p:extLst>
      <p:ext uri="{BB962C8B-B14F-4D97-AF65-F5344CB8AC3E}">
        <p14:creationId xmlns:p14="http://schemas.microsoft.com/office/powerpoint/2010/main" val="292233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670F-219A-453B-9FEE-86EE6FF4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H(Average Steps per day)</a:t>
            </a:r>
          </a:p>
          <a:p>
            <a:r>
              <a:rPr lang="en-AU" sz="2000" dirty="0"/>
              <a:t>H(Average Resting Heart Rate) </a:t>
            </a:r>
          </a:p>
          <a:p>
            <a:r>
              <a:rPr lang="en-AU" sz="2000" dirty="0"/>
              <a:t>H(Average steps per day | Average Resting Heart Rate) </a:t>
            </a:r>
          </a:p>
          <a:p>
            <a:r>
              <a:rPr lang="en-AU" sz="2000" dirty="0"/>
              <a:t>H(Average Resting Heart Rate | Average Steps per day).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248778"/>
              </p:ext>
            </p:extLst>
          </p:nvPr>
        </p:nvGraphicFramePr>
        <p:xfrm>
          <a:off x="8613139" y="2386421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CCCCD7-CEF1-4A75-AFC5-F7D1768CD9D6}"/>
                  </a:ext>
                </a:extLst>
              </p:cNvPr>
              <p:cNvSpPr/>
              <p:nvPr/>
            </p:nvSpPr>
            <p:spPr>
              <a:xfrm>
                <a:off x="762701" y="4123042"/>
                <a:ext cx="3584058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CCCCD7-CEF1-4A75-AFC5-F7D1768CD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1" y="4123042"/>
                <a:ext cx="3584058" cy="1241045"/>
              </a:xfrm>
              <a:prstGeom prst="rect">
                <a:avLst/>
              </a:prstGeom>
              <a:blipFill>
                <a:blip r:embed="rId3"/>
                <a:stretch>
                  <a:fillRect l="-1186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52C4DE-9A4B-404C-9096-F71D3777A3BF}"/>
                  </a:ext>
                </a:extLst>
              </p:cNvPr>
              <p:cNvSpPr/>
              <p:nvPr/>
            </p:nvSpPr>
            <p:spPr>
              <a:xfrm>
                <a:off x="4289185" y="4104671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52C4DE-9A4B-404C-9096-F71D3777A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85" y="4104671"/>
                <a:ext cx="4387740" cy="1277914"/>
              </a:xfrm>
              <a:prstGeom prst="rect">
                <a:avLst/>
              </a:prstGeom>
              <a:blipFill>
                <a:blip r:embed="rId4"/>
                <a:stretch>
                  <a:fillRect l="-1110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23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178" indent="-457178">
                  <a:buFont typeface="+mj-lt"/>
                  <a:buAutoNum type="arabicPeriod"/>
                </a:pPr>
                <a:r>
                  <a:rPr lang="en-AU" b="1" dirty="0">
                    <a:solidFill>
                      <a:srgbClr val="FF0000"/>
                    </a:solidFill>
                  </a:rPr>
                  <a:t>H(Average Steps per day)</a:t>
                </a:r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=−3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∗−1.585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=1.585</m:t>
                    </m:r>
                  </m:oMath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7826"/>
              </p:ext>
            </p:extLst>
          </p:nvPr>
        </p:nvGraphicFramePr>
        <p:xfrm>
          <a:off x="8638304" y="2474432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/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  <a:blipFill>
                <a:blip r:embed="rId4"/>
                <a:stretch>
                  <a:fillRect l="-1358" t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/>
              <p:nvPr/>
            </p:nvSpPr>
            <p:spPr>
              <a:xfrm>
                <a:off x="4364685" y="5472078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85" y="5472078"/>
                <a:ext cx="4387740" cy="1277914"/>
              </a:xfrm>
              <a:prstGeom prst="rect">
                <a:avLst/>
              </a:prstGeom>
              <a:blipFill>
                <a:blip r:embed="rId5"/>
                <a:stretch>
                  <a:fillRect l="-1108" t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4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26" indent="-514326">
                  <a:buFont typeface="+mj-lt"/>
                  <a:buAutoNum type="arabicPeriod" startAt="2"/>
                </a:pPr>
                <a:r>
                  <a:rPr lang="en-AU" b="1" dirty="0">
                    <a:solidFill>
                      <a:srgbClr val="FF0000"/>
                    </a:solidFill>
                  </a:rPr>
                  <a:t>H(Average Resting Heart Rate) </a:t>
                </a:r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AU" sz="20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func>
                          <m:func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=−4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∗−2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/>
        </p:nvGraphicFramePr>
        <p:xfrm>
          <a:off x="8638304" y="2474432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/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  <a:blipFill>
                <a:blip r:embed="rId3"/>
                <a:stretch>
                  <a:fillRect l="-1358" t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/>
              <p:nvPr/>
            </p:nvSpPr>
            <p:spPr>
              <a:xfrm>
                <a:off x="4364685" y="5472078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685" y="5472078"/>
                <a:ext cx="4387740" cy="1277914"/>
              </a:xfrm>
              <a:prstGeom prst="rect">
                <a:avLst/>
              </a:prstGeom>
              <a:blipFill>
                <a:blip r:embed="rId4"/>
                <a:stretch>
                  <a:fillRect l="-1108" t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3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CAF2-8208-4072-ABC0-AC12FA3D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What is </a:t>
            </a:r>
            <a:r>
              <a:rPr lang="en-US" dirty="0"/>
              <a:t>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336F-F8A8-4CB7-A51B-4D3C3BAE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9"/>
          </a:xfrm>
        </p:spPr>
        <p:txBody>
          <a:bodyPr/>
          <a:lstStyle/>
          <a:p>
            <a:r>
              <a:rPr lang="en-US" dirty="0"/>
              <a:t>Correlation is used to detect pairs of variables that might have some relationship.</a:t>
            </a:r>
          </a:p>
          <a:p>
            <a:r>
              <a:rPr lang="en-US" dirty="0"/>
              <a:t>Visually can be identified via inspecting scatter plots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AFA84-4754-45C7-87F1-D47C3A99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30" y="3063876"/>
            <a:ext cx="6006939" cy="36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41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568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514326" indent="-514326">
                  <a:buFont typeface="+mj-lt"/>
                  <a:buAutoNum type="arabicPeriod" startAt="3"/>
                </a:pPr>
                <a:r>
                  <a:rPr lang="en-AU" b="1" dirty="0">
                    <a:solidFill>
                      <a:srgbClr val="FF0000"/>
                    </a:solidFill>
                  </a:rPr>
                  <a:t>H(Average Steps per day | Average Resting Heart Rate)</a:t>
                </a:r>
                <a:r>
                  <a:rPr lang="en-AU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H(S|R)</a:t>
                </a:r>
                <a:r>
                  <a:rPr lang="en-AU" b="1" dirty="0">
                    <a:solidFill>
                      <a:srgbClr val="FF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begChr m:val=""/>
                            <m:endChr m:val="(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nary>
                    <m:r>
                      <a:rPr lang="en-AU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=2) 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=2)+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=1) 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AU" sz="1400" dirty="0"/>
              </a:p>
              <a:p>
                <a14:m>
                  <m:oMath xmlns:m="http://schemas.openxmlformats.org/officeDocument/2006/math">
                    <m:r>
                      <a:rPr lang="en-AU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AU" sz="1600" dirty="0"/>
              </a:p>
              <a:p>
                <a14:m>
                  <m:oMath xmlns:m="http://schemas.openxmlformats.org/officeDocument/2006/math"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</m:t>
                    </m:r>
                    <m:func>
                      <m:funcPr>
                        <m:ctrlP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18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)−(</m:t>
                        </m:r>
                        <m:f>
                          <m:f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AU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AU" sz="1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=.918</m:t>
                    </m:r>
                  </m:oMath>
                </a14:m>
                <a:endParaRPr lang="en-AU" sz="16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=−(</m:t>
                    </m:r>
                    <m:f>
                      <m:f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f>
                      <m:f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AU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AU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=.918</m:t>
                    </m:r>
                  </m:oMath>
                </a14:m>
                <a:endParaRPr lang="en-AU" sz="18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</m:t>
                    </m:r>
                    <m:func>
                      <m:funcPr>
                        <m:ctrlP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8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AU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18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=.25 </m:t>
                    </m:r>
                    <m:d>
                      <m:d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0+0+.918+.918</m:t>
                        </m:r>
                      </m:e>
                    </m:d>
                    <m:r>
                      <a:rPr lang="en-AU" sz="1800" i="1">
                        <a:latin typeface="Cambria Math" panose="02040503050406030204" pitchFamily="18" charset="0"/>
                      </a:rPr>
                      <m:t>=0.459</m:t>
                    </m:r>
                  </m:oMath>
                </a14:m>
                <a:endParaRPr lang="en-AU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568"/>
                <a:ext cx="10515600" cy="4351339"/>
              </a:xfrm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089327"/>
              </p:ext>
            </p:extLst>
          </p:nvPr>
        </p:nvGraphicFramePr>
        <p:xfrm>
          <a:off x="8638304" y="2474432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(S)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 (R)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/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  <a:blipFill>
                <a:blip r:embed="rId3"/>
                <a:stretch>
                  <a:fillRect l="-1358" t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/>
              <p:nvPr/>
            </p:nvSpPr>
            <p:spPr>
              <a:xfrm>
                <a:off x="4800913" y="5502882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13" y="5502882"/>
                <a:ext cx="4387740" cy="1277914"/>
              </a:xfrm>
              <a:prstGeom prst="rect">
                <a:avLst/>
              </a:prstGeom>
              <a:blipFill>
                <a:blip r:embed="rId4"/>
                <a:stretch>
                  <a:fillRect l="-1110" t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36F44A-63EE-4C31-85B3-3348F1797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75813"/>
              </p:ext>
            </p:extLst>
          </p:nvPr>
        </p:nvGraphicFramePr>
        <p:xfrm>
          <a:off x="5036387" y="3189059"/>
          <a:ext cx="1620000" cy="10134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R=4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B88728-D67E-4F02-9AED-60BF8A2AD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74898"/>
              </p:ext>
            </p:extLst>
          </p:nvPr>
        </p:nvGraphicFramePr>
        <p:xfrm>
          <a:off x="5036387" y="4337455"/>
          <a:ext cx="1620000" cy="10134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R=3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4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5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6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38807FF-1F5C-49B2-AC8B-FC4140E78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087622"/>
              </p:ext>
            </p:extLst>
          </p:nvPr>
        </p:nvGraphicFramePr>
        <p:xfrm>
          <a:off x="6728727" y="4337455"/>
          <a:ext cx="1620000" cy="10134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R=1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10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11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9988933-F2AF-43C9-AD12-1D5496B42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57429"/>
              </p:ext>
            </p:extLst>
          </p:nvPr>
        </p:nvGraphicFramePr>
        <p:xfrm>
          <a:off x="6728727" y="3173463"/>
          <a:ext cx="1620000" cy="10134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R=2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7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8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>
                          <a:effectLst/>
                        </a:rPr>
                        <a:t>9</a:t>
                      </a:r>
                      <a:endParaRPr lang="en-A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4-CBC8-44A4-9C5C-2508770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4. Using the discretised features, compute the entropies: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307" y="1565565"/>
                <a:ext cx="10515600" cy="4351339"/>
              </a:xfrm>
            </p:spPr>
            <p:txBody>
              <a:bodyPr>
                <a:normAutofit/>
              </a:bodyPr>
              <a:lstStyle/>
              <a:p>
                <a:pPr marL="514326" indent="-514326">
                  <a:buFont typeface="+mj-lt"/>
                  <a:buAutoNum type="arabicPeriod" startAt="4"/>
                </a:pPr>
                <a:r>
                  <a:rPr lang="en-AU" b="1" dirty="0">
                    <a:solidFill>
                      <a:srgbClr val="FF0000"/>
                    </a:solidFill>
                  </a:rPr>
                  <a:t>H(Average Resting Heart Rate | Average Steps per day) </a:t>
                </a:r>
                <a:r>
                  <a:rPr lang="en-AU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H(R|S)</a:t>
                </a:r>
                <a:endParaRPr lang="en-AU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2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"/>
                            <m:endChr m:val="("/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AU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nary>
                    <m:r>
                      <a:rPr lang="en-AU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  <a:p>
                <a14:m>
                  <m:oMath xmlns:m="http://schemas.openxmlformats.org/officeDocument/2006/math">
                    <m:r>
                      <a:rPr lang="en-AU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AU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1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endParaRPr lang="en-AU" sz="1600" dirty="0"/>
              </a:p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.75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.75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−(.25</m:t>
                    </m:r>
                    <m:func>
                      <m:func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.25</m:t>
                        </m:r>
                      </m:e>
                    </m:func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AU" sz="1400" dirty="0">
                    <a:solidFill>
                      <a:srgbClr val="0070C0"/>
                    </a:solidFill>
                  </a:rPr>
                  <a:t> 0.311+0.5</a:t>
                </a:r>
              </a:p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=.5+.5=1</m:t>
                    </m:r>
                  </m:oMath>
                </a14:m>
                <a:endParaRPr lang="en-AU" sz="1400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.25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.25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.75</m:t>
                        </m:r>
                        <m:func>
                          <m:funcPr>
                            <m:ctrlP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1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.75</m:t>
                            </m:r>
                          </m:e>
                        </m:func>
                      </m:e>
                    </m:d>
                    <m:r>
                      <a:rPr lang="en-AU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AU" sz="1400" dirty="0">
                    <a:solidFill>
                      <a:srgbClr val="0070C0"/>
                    </a:solidFill>
                  </a:rPr>
                  <a:t> +0.311</a:t>
                </a:r>
              </a:p>
              <a:p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1+.811+.811</m:t>
                        </m:r>
                      </m:e>
                    </m:d>
                    <m:r>
                      <a:rPr lang="en-AU" sz="1800" i="1">
                        <a:latin typeface="Cambria Math" panose="02040503050406030204" pitchFamily="18" charset="0"/>
                      </a:rPr>
                      <m:t>=0.874</m:t>
                    </m:r>
                  </m:oMath>
                </a14:m>
                <a:endParaRPr lang="en-AU" sz="1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F1670F-219A-453B-9FEE-86EE6FF40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307" y="1565565"/>
                <a:ext cx="10515600" cy="4351339"/>
              </a:xfrm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03ACCF-025E-43BB-B8A8-DC59A67FE710}"/>
              </a:ext>
            </a:extLst>
          </p:cNvPr>
          <p:cNvGraphicFramePr>
            <a:graphicFrameLocks/>
          </p:cNvGraphicFramePr>
          <p:nvPr/>
        </p:nvGraphicFramePr>
        <p:xfrm>
          <a:off x="8638304" y="2474432"/>
          <a:ext cx="3456000" cy="433006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68226083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722113726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u="none" strike="noStrike" dirty="0">
                          <a:effectLst/>
                        </a:rPr>
                        <a:t>Person ID</a:t>
                      </a:r>
                      <a:endParaRPr lang="en-A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Steps per day (S)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Disc </a:t>
                      </a:r>
                      <a:r>
                        <a:rPr lang="en-AU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 Resting Heart Rate (R)</a:t>
                      </a:r>
                      <a:endParaRPr lang="en-AU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/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Entropy: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7FF2D80-382C-4438-956F-D32CDEB00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5490447"/>
                <a:ext cx="3584058" cy="1241045"/>
              </a:xfrm>
              <a:prstGeom prst="rect">
                <a:avLst/>
              </a:prstGeom>
              <a:blipFill>
                <a:blip r:embed="rId3"/>
                <a:stretch>
                  <a:fillRect l="-1358" t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/>
              <p:nvPr/>
            </p:nvSpPr>
            <p:spPr>
              <a:xfrm>
                <a:off x="4800913" y="5502882"/>
                <a:ext cx="4387740" cy="127791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Conditional Entropy: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("/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AU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nary>
                      <m:r>
                        <a:rPr lang="en-AU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CDDB27-D302-417B-B274-0AB00E8E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13" y="5502882"/>
                <a:ext cx="4387740" cy="1277914"/>
              </a:xfrm>
              <a:prstGeom prst="rect">
                <a:avLst/>
              </a:prstGeom>
              <a:blipFill>
                <a:blip r:embed="rId4"/>
                <a:stretch>
                  <a:fillRect l="-1110" t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36F44A-63EE-4C31-85B3-3348F1797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86294"/>
              </p:ext>
            </p:extLst>
          </p:nvPr>
        </p:nvGraphicFramePr>
        <p:xfrm>
          <a:off x="5179000" y="3189061"/>
          <a:ext cx="1620000" cy="14497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S=1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1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2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3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>
                          <a:effectLst/>
                        </a:rPr>
                        <a:t>4</a:t>
                      </a:r>
                      <a:endParaRPr lang="en-A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568427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F90B5D-FB6B-44A7-AA52-00FB7B1D0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09390"/>
              </p:ext>
            </p:extLst>
          </p:nvPr>
        </p:nvGraphicFramePr>
        <p:xfrm>
          <a:off x="6905293" y="2415056"/>
          <a:ext cx="1620000" cy="14497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S=2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5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6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>
                          <a:effectLst/>
                        </a:rPr>
                        <a:t>7</a:t>
                      </a:r>
                      <a:endParaRPr lang="en-A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>
                          <a:effectLst/>
                        </a:rPr>
                        <a:t>8</a:t>
                      </a:r>
                      <a:endParaRPr lang="en-A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568427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983B76-5FE8-43D6-8E5B-9BCBA4358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61596"/>
              </p:ext>
            </p:extLst>
          </p:nvPr>
        </p:nvGraphicFramePr>
        <p:xfrm>
          <a:off x="6905293" y="3883433"/>
          <a:ext cx="1620000" cy="144970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3424331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7444271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001044110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ID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S=3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293928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9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088382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10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6801124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>
                          <a:effectLst/>
                        </a:rPr>
                        <a:t>11</a:t>
                      </a:r>
                      <a:endParaRPr lang="en-AU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472812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u="none" strike="noStrike" dirty="0">
                          <a:effectLst/>
                        </a:rPr>
                        <a:t>12</a:t>
                      </a:r>
                      <a:endParaRPr lang="en-AU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568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E1C-8C9C-44DC-B69C-3B36E23C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/>
              <a:t>5. Using the above information, compute the mutual information between Average Steps per day and Average Resting Heart Rate.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2BD318-C4F2-4927-8EA5-433301A9FC01}"/>
                  </a:ext>
                </a:extLst>
              </p:cNvPr>
              <p:cNvSpPr/>
              <p:nvPr/>
            </p:nvSpPr>
            <p:spPr>
              <a:xfrm>
                <a:off x="838201" y="1947992"/>
                <a:ext cx="849874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</a:pPr>
                <a:r>
                  <a:rPr lang="en-AU" dirty="0"/>
                  <a:t>H(Average Steps per day) = H(S)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1.585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r>
                  <a:rPr lang="en-AU" dirty="0"/>
                  <a:t>H(Average Resting Heart Rate) = H(R) 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r>
                  <a:rPr lang="en-AU" dirty="0"/>
                  <a:t>H(Average steps per day | Average Resting Heart Rate)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0.459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r>
                  <a:rPr lang="en-AU" dirty="0"/>
                  <a:t>H(Average Resting Heart Rate | Average Steps per day)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=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0.874</m:t>
                    </m:r>
                  </m:oMath>
                </a14:m>
                <a:r>
                  <a:rPr lang="en-AU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2BD318-C4F2-4927-8EA5-433301A9F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947992"/>
                <a:ext cx="8498747" cy="1200329"/>
              </a:xfrm>
              <a:prstGeom prst="rect">
                <a:avLst/>
              </a:prstGeom>
              <a:blipFill>
                <a:blip r:embed="rId3"/>
                <a:stretch>
                  <a:fillRect l="-502"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03063-6B84-4D4A-B084-DC5EECC97606}"/>
                  </a:ext>
                </a:extLst>
              </p:cNvPr>
              <p:cNvSpPr/>
              <p:nvPr/>
            </p:nvSpPr>
            <p:spPr>
              <a:xfrm>
                <a:off x="7637720" y="3263024"/>
                <a:ext cx="4142865" cy="272183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Mutual Information:</a:t>
                </a:r>
              </a:p>
              <a:p>
                <a:endParaRPr lang="en-AU" sz="105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𝑀𝐼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𝑀𝐼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00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𝑁𝑀𝐼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𝑀𝐼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AU" sz="200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sz="200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03063-6B84-4D4A-B084-DC5EECC97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20" y="3263024"/>
                <a:ext cx="4142865" cy="2721835"/>
              </a:xfrm>
              <a:prstGeom prst="rect">
                <a:avLst/>
              </a:prstGeom>
              <a:blipFill>
                <a:blip r:embed="rId4"/>
                <a:stretch>
                  <a:fillRect l="-1173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FD5F7B-9AC0-4AD9-949F-45BE1237F904}"/>
                  </a:ext>
                </a:extLst>
              </p:cNvPr>
              <p:cNvSpPr/>
              <p:nvPr/>
            </p:nvSpPr>
            <p:spPr>
              <a:xfrm>
                <a:off x="562402" y="3621839"/>
                <a:ext cx="5631157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37" indent="-28573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𝑀𝐼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=2 −0.874=1.126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𝑀𝐼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AU" i="1">
                        <a:latin typeface="Cambria Math" panose="02040503050406030204" pitchFamily="18" charset="0"/>
                      </a:rPr>
                      <m:t>=1.585−0.459=1.126</m:t>
                    </m:r>
                  </m:oMath>
                </a14:m>
                <a:endParaRPr lang="en-AU" dirty="0"/>
              </a:p>
              <a:p>
                <a:pPr marL="285737" indent="-285737">
                  <a:buFont typeface="Arial" panose="020B0604020202020204" pitchFamily="34" charset="0"/>
                  <a:buChar char="•"/>
                </a:pPr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FD5F7B-9AC0-4AD9-949F-45BE1237F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02" y="3621839"/>
                <a:ext cx="5631157" cy="1200329"/>
              </a:xfrm>
              <a:prstGeom prst="rect">
                <a:avLst/>
              </a:prstGeom>
              <a:blipFill>
                <a:blip r:embed="rId5"/>
                <a:stretch>
                  <a:fillRect l="-649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17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A15B-7EF7-4B97-ACFD-0FA944E4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9F4E7-26A7-4728-831C-718127115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76" y="365129"/>
            <a:ext cx="10672247" cy="5964136"/>
          </a:xfrm>
        </p:spPr>
      </p:pic>
    </p:spTree>
    <p:extLst>
      <p:ext uri="{BB962C8B-B14F-4D97-AF65-F5344CB8AC3E}">
        <p14:creationId xmlns:p14="http://schemas.microsoft.com/office/powerpoint/2010/main" val="134506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429D-AA6F-4A9C-AD54-C820FC2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49C2-20E5-4AC5-8289-A296B713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782"/>
            <a:ext cx="10515600" cy="4351338"/>
          </a:xfrm>
        </p:spPr>
        <p:txBody>
          <a:bodyPr/>
          <a:lstStyle/>
          <a:p>
            <a:r>
              <a:rPr lang="en-US" dirty="0"/>
              <a:t>Correlation 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necessarily imply </a:t>
            </a:r>
            <a:r>
              <a:rPr lang="en-US" dirty="0">
                <a:solidFill>
                  <a:srgbClr val="FF0000"/>
                </a:solidFill>
              </a:rPr>
              <a:t>causality</a:t>
            </a:r>
            <a:r>
              <a:rPr lang="en-US" dirty="0"/>
              <a:t>!</a:t>
            </a:r>
          </a:p>
          <a:p>
            <a:r>
              <a:rPr lang="en-US" dirty="0">
                <a:solidFill>
                  <a:srgbClr val="FF0000"/>
                </a:solidFill>
              </a:rPr>
              <a:t>Feature ranking</a:t>
            </a:r>
            <a:r>
              <a:rPr lang="en-US" dirty="0"/>
              <a:t>: select the best features for building better predictive models: </a:t>
            </a:r>
          </a:p>
          <a:p>
            <a:pPr lvl="1"/>
            <a:r>
              <a:rPr lang="en-US" dirty="0"/>
              <a:t>A good feature to use, is a feature that has high correlation with the outcome one is trying to predict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A4F27-666F-4041-B0E3-B4CAF758984E}"/>
              </a:ext>
            </a:extLst>
          </p:cNvPr>
          <p:cNvSpPr txBox="1"/>
          <p:nvPr/>
        </p:nvSpPr>
        <p:spPr>
          <a:xfrm>
            <a:off x="4032807" y="6488668"/>
            <a:ext cx="412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https://rpsychologist.com/d3/correlation/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82E24-67A6-4969-9212-403B96E94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518" y="3429000"/>
            <a:ext cx="2907282" cy="28844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F6696B-8499-4666-96D0-245BAA393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71" y="3433451"/>
            <a:ext cx="2972058" cy="2964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587357-26BD-45FE-864C-32284FE06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85" y="3429000"/>
            <a:ext cx="2972097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DB03-5C02-4EA8-A834-95908EBD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Assessing </a:t>
            </a:r>
            <a:r>
              <a:rPr lang="en-US" b="1" dirty="0">
                <a:solidFill>
                  <a:srgbClr val="0070C0"/>
                </a:solidFill>
              </a:rPr>
              <a:t>linear</a:t>
            </a:r>
            <a:r>
              <a:rPr lang="en-US" b="1" dirty="0"/>
              <a:t> correlation – </a:t>
            </a:r>
            <a:br>
              <a:rPr lang="en-US" b="1" dirty="0"/>
            </a:br>
            <a:r>
              <a:rPr lang="en-US" dirty="0"/>
              <a:t>Pearson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1348-1614-4227-B5D2-C04749D4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947"/>
            <a:ext cx="10515600" cy="4351338"/>
          </a:xfrm>
        </p:spPr>
        <p:txBody>
          <a:bodyPr/>
          <a:lstStyle/>
          <a:p>
            <a:r>
              <a:rPr lang="en-US" dirty="0"/>
              <a:t>Assess how close their scatter plot is to a straight line (a </a:t>
            </a:r>
            <a:r>
              <a:rPr lang="en-US" dirty="0">
                <a:solidFill>
                  <a:schemeClr val="accent1"/>
                </a:solidFill>
              </a:rPr>
              <a:t>linear</a:t>
            </a:r>
            <a:r>
              <a:rPr lang="en-US" dirty="0"/>
              <a:t> relationship)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B5048-A1AA-4E5E-9A34-399287206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4" y="2825259"/>
            <a:ext cx="10684166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2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1371-C17A-4F22-87EF-213C505F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4881FC-40BB-430A-BEE6-D149FACFA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4" y="2059867"/>
            <a:ext cx="4473328" cy="157747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511F10-7B4D-439F-9172-F26B93AC1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635" y="4331622"/>
            <a:ext cx="7498730" cy="1775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BE15D1-D6E4-4032-946B-E81A8F438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314" y="2341832"/>
            <a:ext cx="5761219" cy="1295512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074CCA9-FFB6-42F6-94DE-31A271F7B1BA}"/>
              </a:ext>
            </a:extLst>
          </p:cNvPr>
          <p:cNvSpPr/>
          <p:nvPr/>
        </p:nvSpPr>
        <p:spPr>
          <a:xfrm>
            <a:off x="5198637" y="2716256"/>
            <a:ext cx="794677" cy="58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323D77-092D-452E-A384-537C18217C4C}"/>
              </a:ext>
            </a:extLst>
          </p:cNvPr>
          <p:cNvSpPr/>
          <p:nvPr/>
        </p:nvSpPr>
        <p:spPr>
          <a:xfrm>
            <a:off x="1091554" y="4924528"/>
            <a:ext cx="794677" cy="589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3240-EA0A-47BE-B2D4-6FB4781F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 Example (Warm Up)</a:t>
            </a:r>
            <a:endParaRPr lang="en-AU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91C928-AF04-4A54-AB8D-B992CC6211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026FB787-E19A-4714-B4FF-28465F0DF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427459"/>
              </p:ext>
            </p:extLst>
          </p:nvPr>
        </p:nvGraphicFramePr>
        <p:xfrm>
          <a:off x="8166393" y="320352"/>
          <a:ext cx="2520000" cy="164192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</a:tblGrid>
              <a:tr h="384621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</a:tbl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F56227E-F142-4893-8761-A3BAA971C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449896"/>
              </p:ext>
            </p:extLst>
          </p:nvPr>
        </p:nvGraphicFramePr>
        <p:xfrm>
          <a:off x="6767793" y="2190757"/>
          <a:ext cx="4967889" cy="466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AD69BD5E-4A5E-48B9-9DDF-E88F02F15DDA}"/>
              </a:ext>
            </a:extLst>
          </p:cNvPr>
          <p:cNvSpPr txBox="1">
            <a:spLocks/>
          </p:cNvSpPr>
          <p:nvPr/>
        </p:nvSpPr>
        <p:spPr>
          <a:xfrm>
            <a:off x="830266" y="1526081"/>
            <a:ext cx="5720255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Calculate Pearson Correlation Coefficient between X and Y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58AB3C-2AFE-4BF4-9ECB-453F7948163C}"/>
                  </a:ext>
                </a:extLst>
              </p:cNvPr>
              <p:cNvSpPr/>
              <p:nvPr/>
            </p:nvSpPr>
            <p:spPr>
              <a:xfrm>
                <a:off x="879591" y="2425759"/>
                <a:ext cx="5495414" cy="127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AU" sz="2400"/>
                            <m:t>r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AU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58AB3C-2AFE-4BF4-9ECB-453F7948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91" y="2425759"/>
                <a:ext cx="5495414" cy="1275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3">
                <a:extLst>
                  <a:ext uri="{FF2B5EF4-FFF2-40B4-BE49-F238E27FC236}">
                    <a16:creationId xmlns:a16="http://schemas.microsoft.com/office/drawing/2014/main" id="{ACAA332B-BDF3-435E-96B8-D3644F36CE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7698944"/>
                  </p:ext>
                </p:extLst>
              </p:nvPr>
            </p:nvGraphicFramePr>
            <p:xfrm>
              <a:off x="607624" y="3800991"/>
              <a:ext cx="1343578" cy="206257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646387">
                      <a:extLst>
                        <a:ext uri="{9D8B030D-6E8A-4147-A177-3AD203B41FA5}">
                          <a16:colId xmlns:a16="http://schemas.microsoft.com/office/drawing/2014/main" val="14279295"/>
                        </a:ext>
                      </a:extLst>
                    </a:gridCol>
                    <a:gridCol w="697191">
                      <a:extLst>
                        <a:ext uri="{9D8B030D-6E8A-4147-A177-3AD203B41FA5}">
                          <a16:colId xmlns:a16="http://schemas.microsoft.com/office/drawing/2014/main" val="945999114"/>
                        </a:ext>
                      </a:extLst>
                    </a:gridCol>
                  </a:tblGrid>
                  <a:tr h="4909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6116176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2838825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30087946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1202763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15845899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AU" sz="2000" b="0" i="1" u="none" strike="noStrike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b="0" i="1" u="none" strike="noStrike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AU" sz="2000" b="0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AU" sz="2000" b="0" i="1" u="none" strike="noStrike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b="0" i="1" u="none" strike="noStrike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AU" sz="2000" b="0" i="1" u="none" strike="noStrike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49644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3">
                <a:extLst>
                  <a:ext uri="{FF2B5EF4-FFF2-40B4-BE49-F238E27FC236}">
                    <a16:creationId xmlns:a16="http://schemas.microsoft.com/office/drawing/2014/main" id="{ACAA332B-BDF3-435E-96B8-D3644F36CEF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7698944"/>
                  </p:ext>
                </p:extLst>
              </p:nvPr>
            </p:nvGraphicFramePr>
            <p:xfrm>
              <a:off x="607624" y="3800991"/>
              <a:ext cx="1343578" cy="206257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646387">
                      <a:extLst>
                        <a:ext uri="{9D8B030D-6E8A-4147-A177-3AD203B41FA5}">
                          <a16:colId xmlns:a16="http://schemas.microsoft.com/office/drawing/2014/main" val="14279295"/>
                        </a:ext>
                      </a:extLst>
                    </a:gridCol>
                    <a:gridCol w="697191">
                      <a:extLst>
                        <a:ext uri="{9D8B030D-6E8A-4147-A177-3AD203B41FA5}">
                          <a16:colId xmlns:a16="http://schemas.microsoft.com/office/drawing/2014/main" val="945999114"/>
                        </a:ext>
                      </a:extLst>
                    </a:gridCol>
                  </a:tblGrid>
                  <a:tr h="490952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6116176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2838825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30087946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11202763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15845899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935" t="-553846" r="-109346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93913" t="-553846" r="-1739" b="-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96442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26594DE1-DA7F-49A1-B274-6B98F8C834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93487"/>
                  </p:ext>
                </p:extLst>
              </p:nvPr>
            </p:nvGraphicFramePr>
            <p:xfrm>
              <a:off x="2060648" y="3765336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26594DE1-DA7F-49A1-B274-6B98F8C834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93487"/>
                  </p:ext>
                </p:extLst>
              </p:nvPr>
            </p:nvGraphicFramePr>
            <p:xfrm>
              <a:off x="2060648" y="3765336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823" t="-1163" r="-823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D582DBE4-1C8A-4B30-B8D5-6F493C7B92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732489"/>
                  </p:ext>
                </p:extLst>
              </p:nvPr>
            </p:nvGraphicFramePr>
            <p:xfrm>
              <a:off x="3627640" y="3763351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D582DBE4-1C8A-4B30-B8D5-6F493C7B92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732489"/>
                  </p:ext>
                </p:extLst>
              </p:nvPr>
            </p:nvGraphicFramePr>
            <p:xfrm>
              <a:off x="3627640" y="3763351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6"/>
                          <a:stretch>
                            <a:fillRect l="-412" t="-1163" r="-823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E9DB6974-782D-4E65-8481-735A75AD3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889657"/>
                  </p:ext>
                </p:extLst>
              </p:nvPr>
            </p:nvGraphicFramePr>
            <p:xfrm>
              <a:off x="5210399" y="3782171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AU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kumimoji="0" lang="en-AU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AU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kumimoji="0" lang="en-AU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kumimoji="0" lang="en-AU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AU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AU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kumimoji="0" lang="en-AU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AU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E9DB6974-782D-4E65-8481-735A75AD3D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3889657"/>
                  </p:ext>
                </p:extLst>
              </p:nvPr>
            </p:nvGraphicFramePr>
            <p:xfrm>
              <a:off x="5210399" y="3782171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412" t="-1163" r="-823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9FFB7BC8-AC02-4749-9D6C-EF0F1878AF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030410"/>
                  </p:ext>
                </p:extLst>
              </p:nvPr>
            </p:nvGraphicFramePr>
            <p:xfrm>
              <a:off x="6766949" y="3782169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AU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AU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AU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0" lang="en-AU" sz="20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AU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AU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9FFB7BC8-AC02-4749-9D6C-EF0F1878AF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4030410"/>
                  </p:ext>
                </p:extLst>
              </p:nvPr>
            </p:nvGraphicFramePr>
            <p:xfrm>
              <a:off x="6766949" y="3782169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8"/>
                          <a:stretch>
                            <a:fillRect l="-412" t="-1163" r="-823" b="-32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8240726-2D72-40C3-B8E2-1A1B1C3D08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275726"/>
                  </p:ext>
                </p:extLst>
              </p:nvPr>
            </p:nvGraphicFramePr>
            <p:xfrm>
              <a:off x="8328631" y="3766403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738497082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AU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AU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AU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0" lang="en-AU" sz="20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kumimoji="0" lang="en-AU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kumimoji="0" lang="en-AU" sz="20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AU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AU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8536412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7617076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7974684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7198991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194159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86942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8240726-2D72-40C3-B8E2-1A1B1C3D08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5275726"/>
                  </p:ext>
                </p:extLst>
              </p:nvPr>
            </p:nvGraphicFramePr>
            <p:xfrm>
              <a:off x="8328631" y="3766403"/>
              <a:ext cx="1476000" cy="2120137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2738497082"/>
                        </a:ext>
                      </a:extLst>
                    </a:gridCol>
                  </a:tblGrid>
                  <a:tr h="524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9"/>
                          <a:stretch>
                            <a:fillRect l="-412" t="-1163" r="-823" b="-3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536412"/>
                      </a:ext>
                    </a:extLst>
                  </a:tr>
                  <a:tr h="29954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7617076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7974684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7198991"/>
                      </a:ext>
                    </a:extLst>
                  </a:tr>
                  <a:tr h="2990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194159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8869428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535162-E557-4A63-B2DC-9284BE0A1AF4}"/>
                  </a:ext>
                </a:extLst>
              </p:cNvPr>
              <p:cNvSpPr txBox="1"/>
              <p:nvPr/>
            </p:nvSpPr>
            <p:spPr>
              <a:xfrm>
                <a:off x="1966969" y="6098477"/>
                <a:ext cx="2440027" cy="577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=0.9449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535162-E557-4A63-B2DC-9284BE0A1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969" y="6098477"/>
                <a:ext cx="2440027" cy="5778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63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A49F-763E-4D1E-9FED-5EFCD08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514326" indent="-514326">
              <a:buFont typeface="+mj-lt"/>
              <a:buAutoNum type="arabicPeriod"/>
            </a:pPr>
            <a:r>
              <a:rPr lang="en-AU" sz="2800" dirty="0"/>
              <a:t>Compute the Pearson correlation between Average Steps per day and Average Resting Heart Rate. Show your working. How would you interpret this correlation value?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8A791C-6808-486D-9694-EA1A1996A713}"/>
                  </a:ext>
                </a:extLst>
              </p:cNvPr>
              <p:cNvSpPr/>
              <p:nvPr/>
            </p:nvSpPr>
            <p:spPr>
              <a:xfrm>
                <a:off x="5858387" y="1912735"/>
                <a:ext cx="5495414" cy="127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AU" sz="2400"/>
                            <m:t>r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AU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8A791C-6808-486D-9694-EA1A1996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87" y="1912735"/>
                <a:ext cx="5495414" cy="1275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9F2693-9AA0-410B-A64B-46341026BA64}"/>
                  </a:ext>
                </a:extLst>
              </p:cNvPr>
              <p:cNvSpPr/>
              <p:nvPr/>
            </p:nvSpPr>
            <p:spPr>
              <a:xfrm>
                <a:off x="6827849" y="3753821"/>
                <a:ext cx="1778244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9F2693-9AA0-410B-A64B-46341026B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849" y="3753821"/>
                <a:ext cx="1778244" cy="1100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ED9A16-B009-4B66-B194-C8519ED8FDE5}"/>
                  </a:ext>
                </a:extLst>
              </p:cNvPr>
              <p:cNvSpPr/>
              <p:nvPr/>
            </p:nvSpPr>
            <p:spPr>
              <a:xfrm>
                <a:off x="9215648" y="3753821"/>
                <a:ext cx="1783950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ED9A16-B009-4B66-B194-C8519ED8F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648" y="3753821"/>
                <a:ext cx="1783950" cy="11005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F2DBDDA-2450-46F7-9C80-373C2F584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516379"/>
              </p:ext>
            </p:extLst>
          </p:nvPr>
        </p:nvGraphicFramePr>
        <p:xfrm>
          <a:off x="721455" y="1690690"/>
          <a:ext cx="3780000" cy="46958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</a:tblGrid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Person ID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 Average Steps per day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Average Resting Heart Rate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3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4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7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8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14000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18000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19000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19500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22000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F571F3-0BB4-4A0B-B592-C02B541C4AAF}"/>
                  </a:ext>
                </a:extLst>
              </p:cNvPr>
              <p:cNvSpPr/>
              <p:nvPr/>
            </p:nvSpPr>
            <p:spPr>
              <a:xfrm>
                <a:off x="6083063" y="5330620"/>
                <a:ext cx="1163075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AU" sz="2400">
                            <a:solidFill>
                              <a:srgbClr val="FF0000"/>
                            </a:solidFill>
                          </a:rPr>
                          <m:t>r</m:t>
                        </m:r>
                      </m:e>
                      <m:sub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rgbClr val="FF0000"/>
                    </a:solidFill>
                  </a:rPr>
                  <a:t> = ??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F571F3-0BB4-4A0B-B592-C02B541C4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63" y="5330620"/>
                <a:ext cx="1163075" cy="490840"/>
              </a:xfrm>
              <a:prstGeom prst="rect">
                <a:avLst/>
              </a:prstGeom>
              <a:blipFill>
                <a:blip r:embed="rId6"/>
                <a:stretch>
                  <a:fillRect t="-8642" r="-628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4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ED657DB-A6D8-44AB-BA15-B47207524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603972"/>
              </p:ext>
            </p:extLst>
          </p:nvPr>
        </p:nvGraphicFramePr>
        <p:xfrm>
          <a:off x="14615" y="1690690"/>
          <a:ext cx="4428000" cy="50101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182517255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427929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945999114"/>
                    </a:ext>
                  </a:extLst>
                </a:gridCol>
              </a:tblGrid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Person ID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 Average Steps per day 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Average Resting Heart Rate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116176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38825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2500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08794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3000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12027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5000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45899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6000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74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942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9000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70284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7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11000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33379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8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14000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63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201642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9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18000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70344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19000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25333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11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>
                          <a:effectLst/>
                        </a:rPr>
                        <a:t>19500</a:t>
                      </a:r>
                      <a:endParaRPr lang="en-A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60.5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4754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12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22000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u="none" strike="noStrike" dirty="0">
                          <a:effectLst/>
                        </a:rPr>
                        <a:t>55</a:t>
                      </a:r>
                      <a:endParaRPr lang="en-A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14148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10833.3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72.7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96442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7C00D-CEE4-4216-8324-AAF53A0BC193}"/>
                  </a:ext>
                </a:extLst>
              </p:cNvPr>
              <p:cNvSpPr/>
              <p:nvPr/>
            </p:nvSpPr>
            <p:spPr>
              <a:xfrm>
                <a:off x="538154" y="175571"/>
                <a:ext cx="10664651" cy="1275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AU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AU" sz="24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AU" sz="24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en-A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A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4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AU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AU" sz="240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AU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</m:rad>
                        </m:den>
                      </m:f>
                      <m:r>
                        <a:rPr lang="en-A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400" dirty="0">
                              <a:latin typeface="Cambria Math" panose="02040503050406030204" pitchFamily="18" charset="0"/>
                            </a:rPr>
                            <m:t>−1128833.3)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en-AU" sz="2400" dirty="0">
                                  <a:latin typeface="Cambria Math" panose="02040503050406030204" pitchFamily="18" charset="0"/>
                                </a:rPr>
                                <m:t>616166666.7 </m:t>
                              </m:r>
                              <m:r>
                                <m:rPr>
                                  <m:nor/>
                                </m:rPr>
                                <a:rPr lang="en-AU" sz="2400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AU" sz="2400" dirty="0">
                                  <a:latin typeface="Cambria Math" panose="02040503050406030204" pitchFamily="18" charset="0"/>
                                </a:rPr>
                                <m:t>2736.2 </m:t>
                              </m:r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AU" sz="2400">
                          <a:latin typeface="Cambria Math" panose="02040503050406030204" pitchFamily="18" charset="0"/>
                        </a:rPr>
                        <m:t>=−0.86937</m:t>
                      </m:r>
                    </m:oMath>
                  </m:oMathPara>
                </a14:m>
                <a:endParaRPr lang="en-AU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7C00D-CEE4-4216-8324-AAF53A0BC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54" y="175571"/>
                <a:ext cx="10664651" cy="1275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15DC710-C1C3-491B-907F-449AECDBFE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55012"/>
                  </p:ext>
                </p:extLst>
              </p:nvPr>
            </p:nvGraphicFramePr>
            <p:xfrm>
              <a:off x="45052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5592665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-8333.3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269678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1088952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1613260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6392671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0546052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612851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702374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8666.7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15DC710-C1C3-491B-907F-449AECDBFE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55012"/>
                  </p:ext>
                </p:extLst>
              </p:nvPr>
            </p:nvGraphicFramePr>
            <p:xfrm>
              <a:off x="45052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3505820016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4"/>
                          <a:stretch>
                            <a:fillRect l="-412" t="-1282" r="-823" b="-9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287952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5592665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-8333.3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7269678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1088952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1613260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6392671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0546052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612851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9702374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593222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001038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8666.7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7961768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41764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4634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9597D3E-53BF-40B7-A718-0A6D56092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122926"/>
                  </p:ext>
                </p:extLst>
              </p:nvPr>
            </p:nvGraphicFramePr>
            <p:xfrm>
              <a:off x="604391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642809619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20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4406439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79596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9176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540819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4595568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1145757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9564156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8079899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5453840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525680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025867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30641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538083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17726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9597D3E-53BF-40B7-A718-0A6D56092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4122926"/>
                  </p:ext>
                </p:extLst>
              </p:nvPr>
            </p:nvGraphicFramePr>
            <p:xfrm>
              <a:off x="604391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642809619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5"/>
                          <a:stretch>
                            <a:fillRect l="-412" t="-1282" r="-823" b="-9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406439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795967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39176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1540819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4595568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31145757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9564156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48079899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5453840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5256808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5025867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630641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-17.7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14538083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Sum??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117726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68A3342-9167-47AF-B2C6-03A7C9DE0F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007343"/>
                  </p:ext>
                </p:extLst>
              </p:nvPr>
            </p:nvGraphicFramePr>
            <p:xfrm>
              <a:off x="75825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65986098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AU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AU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AU" sz="12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AU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363179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-268368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6594400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-269097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8883053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-57118.1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6372516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-25034.7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364334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-6243.06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892059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4965.278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982013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-1284.72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3682721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-30743.1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1676378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-76743.1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6041753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-95618.1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4806040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-105806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08211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-197743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1674910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-1128833.3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7581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68A3342-9167-47AF-B2C6-03A7C9DE0F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007343"/>
                  </p:ext>
                </p:extLst>
              </p:nvPr>
            </p:nvGraphicFramePr>
            <p:xfrm>
              <a:off x="75825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65986098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6"/>
                          <a:stretch>
                            <a:fillRect l="-412" t="-1282" r="-1235" b="-9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3179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-268368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6594400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-269097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8883053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-57118.1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6372516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-25034.7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364334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-6243.06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892059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4965.278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982013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-1284.72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93682721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-30743.1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1676378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-76743.1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96041753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-95618.1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4806040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-105806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408211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-197743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1674910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-1128833.3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875810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7D2F66F-F124-46FB-875A-00ECB61C41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588100"/>
                  </p:ext>
                </p:extLst>
              </p:nvPr>
            </p:nvGraphicFramePr>
            <p:xfrm>
              <a:off x="106598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36191364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AU" sz="20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AU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AU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4556375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744.8351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2889886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1042.752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3550519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53.1684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1714515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18.4184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6759248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1.668403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085684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7.335069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992365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59.4184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5058515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94.25174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4372275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114.6684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244261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137.0851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047913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149.0434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9385142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313.5851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3159128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2736.2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97346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7D2F66F-F124-46FB-875A-00ECB61C41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588100"/>
                  </p:ext>
                </p:extLst>
              </p:nvPr>
            </p:nvGraphicFramePr>
            <p:xfrm>
              <a:off x="1065986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36191364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412" t="-1282" r="-823" b="-9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556375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744.8351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22889886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1042.752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3550519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53.1684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17145157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18.4184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56759248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1.668403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085684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7.335069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71992365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59.4184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15058515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94.25174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24372275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114.6684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2442614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137.0851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4047913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149.0434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9385142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313.5851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3159128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9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2736.2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973468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BF3DA72-B68E-4919-9666-20B8E8C0D5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705523"/>
                  </p:ext>
                </p:extLst>
              </p:nvPr>
            </p:nvGraphicFramePr>
            <p:xfrm>
              <a:off x="912121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72272649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AU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AU" sz="20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AU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AU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AU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53686302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96694444.44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581409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69444444.44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5017475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9086103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34027777.78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7961942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445999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3361111.111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214325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27777.77778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5600283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10027777.78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002048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712275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66694444.44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8771925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75111111.11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7145331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124694444.4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658554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616166666.7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8406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BF3DA72-B68E-4919-9666-20B8E8C0D5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7705523"/>
                  </p:ext>
                </p:extLst>
              </p:nvPr>
            </p:nvGraphicFramePr>
            <p:xfrm>
              <a:off x="9121215" y="1690687"/>
              <a:ext cx="1476000" cy="5010152"/>
            </p:xfrm>
            <a:graphic>
              <a:graphicData uri="http://schemas.openxmlformats.org/drawingml/2006/table">
                <a:tbl>
                  <a:tblPr>
                    <a:tableStyleId>{69CF1AB2-1976-4502-BF36-3FF5EA218861}</a:tableStyleId>
                  </a:tblPr>
                  <a:tblGrid>
                    <a:gridCol w="1476000">
                      <a:extLst>
                        <a:ext uri="{9D8B030D-6E8A-4147-A177-3AD203B41FA5}">
                          <a16:colId xmlns:a16="http://schemas.microsoft.com/office/drawing/2014/main" val="1722726494"/>
                        </a:ext>
                      </a:extLst>
                    </a:gridCol>
                  </a:tblGrid>
                  <a:tr h="4729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8"/>
                          <a:stretch>
                            <a:fillRect l="-412" t="-1282" r="-823" b="-971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86302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96694444.44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581409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69444444.44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5017475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79086103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34027777.78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7961942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23361111.11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454459993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3361111.111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63214325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27777.77778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856002831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10027777.78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570020485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51361111.11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7122752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66694444.44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68771925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75111111.11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271453316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124694444.4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6658554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AU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616166666.7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84064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07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98C4AB-8AB1-4B5D-B585-9CD50F7E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8"/>
            <a:ext cx="10515600" cy="43513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There is a relationship between the two factors, but can’t conclude it is causal.   </a:t>
            </a:r>
          </a:p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Data sample is very small, could be a biased sample. </a:t>
            </a:r>
          </a:p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Could also be a 3</a:t>
            </a:r>
            <a:r>
              <a:rPr lang="en-US" baseline="300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factor controlling both (e.g. high blood pressure could cause high heart rate, high blood pressure could also cause a person to be less physically active (and thus take lower steps)</a:t>
            </a:r>
            <a:endParaRPr lang="en-AU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THM: </a:t>
            </a:r>
            <a:r>
              <a:rPr lang="en-AU" b="1" i="1" dirty="0">
                <a:solidFill>
                  <a:srgbClr val="FF0000"/>
                </a:solidFill>
              </a:rPr>
              <a:t>Correlation does not imply Causality</a:t>
            </a:r>
          </a:p>
          <a:p>
            <a:r>
              <a:rPr lang="en-AU" dirty="0"/>
              <a:t>Limitation of Pearson Correlation Coefficient</a:t>
            </a:r>
          </a:p>
          <a:p>
            <a:endParaRPr lang="en-AU" b="1" i="1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AA49F-763E-4D1E-9FED-5EFCD08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2. Based on the Pearson correlation value, can one conclude that doing more steps per day will cause one's average resting heart rate to decrease? How else might it be interpreted?</a:t>
            </a:r>
            <a:endParaRPr lang="en-A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8A791C-6808-486D-9694-EA1A1996A713}"/>
                  </a:ext>
                </a:extLst>
              </p:cNvPr>
              <p:cNvSpPr/>
              <p:nvPr/>
            </p:nvSpPr>
            <p:spPr>
              <a:xfrm>
                <a:off x="8911982" y="1199848"/>
                <a:ext cx="2195409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AU" sz="240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=−0.86937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38A791C-6808-486D-9694-EA1A1996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982" y="1199848"/>
                <a:ext cx="2195409" cy="49084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B42A5E4-646A-4392-B71C-B92436554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35" y="4640652"/>
            <a:ext cx="3657600" cy="18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E3EC350085E4BB8899D99E89F8BBB" ma:contentTypeVersion="11" ma:contentTypeDescription="Create a new document." ma:contentTypeScope="" ma:versionID="b342d685958a411e9c8e460872d15ace">
  <xsd:schema xmlns:xsd="http://www.w3.org/2001/XMLSchema" xmlns:xs="http://www.w3.org/2001/XMLSchema" xmlns:p="http://schemas.microsoft.com/office/2006/metadata/properties" xmlns:ns2="5c5e6707-6993-4ea1-ae96-be586d633051" xmlns:ns3="945eaea7-b897-4cac-a7e5-e497715155ea" targetNamespace="http://schemas.microsoft.com/office/2006/metadata/properties" ma:root="true" ma:fieldsID="37752bb6161c80f72e8ea8b6cc5cdf4e" ns2:_="" ns3:_="">
    <xsd:import namespace="5c5e6707-6993-4ea1-ae96-be586d633051"/>
    <xsd:import namespace="945eaea7-b897-4cac-a7e5-e49771515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e6707-6993-4ea1-ae96-be586d6330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5eaea7-b897-4cac-a7e5-e497715155e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62EF6A-03C6-4E3D-8731-521EFBC25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e6707-6993-4ea1-ae96-be586d633051"/>
    <ds:schemaRef ds:uri="945eaea7-b897-4cac-a7e5-e49771515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7E1F2B-F139-438B-BFE9-959D27B27B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073C78-9F9A-4D05-83A8-B057703DCC0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2153</Words>
  <Application>Microsoft Office PowerPoint</Application>
  <PresentationFormat>Widescreen</PresentationFormat>
  <Paragraphs>843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Cambria Math</vt:lpstr>
      <vt:lpstr>Office Theme</vt:lpstr>
      <vt:lpstr>Workshop week 7 Correlation</vt:lpstr>
      <vt:lpstr>What is Correlation?</vt:lpstr>
      <vt:lpstr>Remember!</vt:lpstr>
      <vt:lpstr>Assessing linear correlation –  Pearson correlation</vt:lpstr>
      <vt:lpstr>Calculation</vt:lpstr>
      <vt:lpstr>Micro Example (Warm Up)</vt:lpstr>
      <vt:lpstr>Compute the Pearson correlation between Average Steps per day and Average Resting Heart Rate. Show your working. How would you interpret this correlation value?</vt:lpstr>
      <vt:lpstr>PowerPoint Presentation</vt:lpstr>
      <vt:lpstr>2. Based on the Pearson correlation value, can one conclude that doing more steps per day will cause one's average resting heart rate to decrease? How else might it be interpreted?</vt:lpstr>
      <vt:lpstr>How do we measure non-linear correlation</vt:lpstr>
      <vt:lpstr>Variable discretization: Techniques</vt:lpstr>
      <vt:lpstr>3. Discretise the data as follows: Apply 3 bin equal frequency discretisation to Average Steps per day and 4 bin equal frequency discretisation to Average Resting Heart Rate. Show the values of the discretised features.</vt:lpstr>
      <vt:lpstr>3. Discretise the data as follows: Apply 3 bin equal frequency discretisation to Average Steps per day and 4 bin equal frequency discretisation to Average Resting Heart Rate. Show the values of the discretised features.</vt:lpstr>
      <vt:lpstr>Entropy and Mutual Information</vt:lpstr>
      <vt:lpstr>PowerPoint Presentation</vt:lpstr>
      <vt:lpstr>PowerPoint Presentation</vt:lpstr>
      <vt:lpstr>4. Using the discretised features, compute the entropies:</vt:lpstr>
      <vt:lpstr>4. Using the discretised features, compute the entropies:</vt:lpstr>
      <vt:lpstr>4. Using the discretised features, compute the entropies:</vt:lpstr>
      <vt:lpstr>4. Using the discretised features, compute the entropies:</vt:lpstr>
      <vt:lpstr>4. Using the discretised features, compute the entropies:</vt:lpstr>
      <vt:lpstr>5. Using the above information, compute the mutual information between Average Steps per day and Average Resting Heart Rate.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Week 7</dc:title>
  <dc:creator>Mark Jiang</dc:creator>
  <cp:lastModifiedBy>Abdul Mateen Ahmad Khan</cp:lastModifiedBy>
  <cp:revision>27</cp:revision>
  <dcterms:created xsi:type="dcterms:W3CDTF">2019-04-16T13:49:10Z</dcterms:created>
  <dcterms:modified xsi:type="dcterms:W3CDTF">2021-04-20T00:02:23Z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0x010100A4FE3EC350085E4BB8899D99E89F8BBB</vt:lpwstr>
  </property>
</Properties>
</file>