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68" r:id="rId6"/>
    <p:sldId id="269" r:id="rId7"/>
    <p:sldId id="265" r:id="rId8"/>
    <p:sldId id="257" r:id="rId9"/>
    <p:sldId id="258" r:id="rId10"/>
    <p:sldId id="259" r:id="rId11"/>
    <p:sldId id="260" r:id="rId12"/>
    <p:sldId id="261" r:id="rId13"/>
    <p:sldId id="262" r:id="rId14"/>
    <p:sldId id="263"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3D8566-982E-BDD3-9AB6-36EC6B87EA83}" v="1" dt="2021-04-27T01:05:14.043"/>
    <p1510:client id="{FDDEC19F-10E0-B000-FD60-DB25A54ECD04}" v="1" dt="2021-04-26T01:22:58.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2" autoAdjust="0"/>
    <p:restoredTop sz="81837" autoAdjust="0"/>
  </p:normalViewPr>
  <p:slideViewPr>
    <p:cSldViewPr snapToGrid="0">
      <p:cViewPr varScale="1">
        <p:scale>
          <a:sx n="67" d="100"/>
          <a:sy n="67" d="100"/>
        </p:scale>
        <p:origin x="115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ine Lin" userId="83c11282-2231-484f-b0e1-a877f9ccf4af" providerId="ADAL" clId="{926B2220-491A-584C-9872-A15EDC6C1B88}"/>
    <pc:docChg chg="modSld">
      <pc:chgData name="Pauline Lin" userId="83c11282-2231-484f-b0e1-a877f9ccf4af" providerId="ADAL" clId="{926B2220-491A-584C-9872-A15EDC6C1B88}" dt="2020-05-01T11:51:55.863" v="48" actId="20577"/>
      <pc:docMkLst>
        <pc:docMk/>
      </pc:docMkLst>
      <pc:sldChg chg="modSp">
        <pc:chgData name="Pauline Lin" userId="83c11282-2231-484f-b0e1-a877f9ccf4af" providerId="ADAL" clId="{926B2220-491A-584C-9872-A15EDC6C1B88}" dt="2020-05-01T11:51:55.863" v="48" actId="20577"/>
        <pc:sldMkLst>
          <pc:docMk/>
          <pc:sldMk cId="3287406068" sldId="256"/>
        </pc:sldMkLst>
        <pc:spChg chg="mod">
          <ac:chgData name="Pauline Lin" userId="83c11282-2231-484f-b0e1-a877f9ccf4af" providerId="ADAL" clId="{926B2220-491A-584C-9872-A15EDC6C1B88}" dt="2020-05-01T11:51:31.850" v="0" actId="20577"/>
          <ac:spMkLst>
            <pc:docMk/>
            <pc:sldMk cId="3287406068" sldId="256"/>
            <ac:spMk id="2" creationId="{7C73551C-F42F-4AF3-8670-0A7874DF456A}"/>
          </ac:spMkLst>
        </pc:spChg>
        <pc:spChg chg="mod">
          <ac:chgData name="Pauline Lin" userId="83c11282-2231-484f-b0e1-a877f9ccf4af" providerId="ADAL" clId="{926B2220-491A-584C-9872-A15EDC6C1B88}" dt="2020-05-01T11:51:55.863" v="48" actId="20577"/>
          <ac:spMkLst>
            <pc:docMk/>
            <pc:sldMk cId="3287406068" sldId="256"/>
            <ac:spMk id="3" creationId="{CB76E965-92BD-4292-8BAB-CECF5E1BB7D7}"/>
          </ac:spMkLst>
        </pc:spChg>
      </pc:sldChg>
    </pc:docChg>
  </pc:docChgLst>
  <pc:docChgLst>
    <pc:chgData name="Abdul Mateen Ahmad Khan" userId="a6ed189b-7314-4a77-81b0-6ea8395d2a8c" providerId="ADAL" clId="{9F19B47C-552E-4A0D-8769-9B855FC2845D}"/>
    <pc:docChg chg="modSld">
      <pc:chgData name="Abdul Mateen Ahmad Khan" userId="a6ed189b-7314-4a77-81b0-6ea8395d2a8c" providerId="ADAL" clId="{9F19B47C-552E-4A0D-8769-9B855FC2845D}" dt="2021-04-23T04:43:31.627" v="14" actId="20577"/>
      <pc:docMkLst>
        <pc:docMk/>
      </pc:docMkLst>
      <pc:sldChg chg="modSp mod">
        <pc:chgData name="Abdul Mateen Ahmad Khan" userId="a6ed189b-7314-4a77-81b0-6ea8395d2a8c" providerId="ADAL" clId="{9F19B47C-552E-4A0D-8769-9B855FC2845D}" dt="2021-04-23T04:43:31.627" v="14" actId="20577"/>
        <pc:sldMkLst>
          <pc:docMk/>
          <pc:sldMk cId="3287406068" sldId="256"/>
        </pc:sldMkLst>
        <pc:spChg chg="mod">
          <ac:chgData name="Abdul Mateen Ahmad Khan" userId="a6ed189b-7314-4a77-81b0-6ea8395d2a8c" providerId="ADAL" clId="{9F19B47C-552E-4A0D-8769-9B855FC2845D}" dt="2021-04-23T04:43:31.627" v="14" actId="20577"/>
          <ac:spMkLst>
            <pc:docMk/>
            <pc:sldMk cId="3287406068" sldId="256"/>
            <ac:spMk id="3" creationId="{CB76E965-92BD-4292-8BAB-CECF5E1BB7D7}"/>
          </ac:spMkLst>
        </pc:spChg>
      </pc:sldChg>
    </pc:docChg>
  </pc:docChgLst>
  <pc:docChgLst>
    <pc:chgData name="Mansoureh Maadi" userId="S::mmaadi@student.unimelb.edu.au::6b636dd2-41e8-41e2-9f48-8ebbba2416af" providerId="AD" clId="Web-{1D3D8566-982E-BDD3-9AB6-36EC6B87EA83}"/>
    <pc:docChg chg="delSld">
      <pc:chgData name="Mansoureh Maadi" userId="S::mmaadi@student.unimelb.edu.au::6b636dd2-41e8-41e2-9f48-8ebbba2416af" providerId="AD" clId="Web-{1D3D8566-982E-BDD3-9AB6-36EC6B87EA83}" dt="2021-04-27T01:05:14.043" v="0"/>
      <pc:docMkLst>
        <pc:docMk/>
      </pc:docMkLst>
      <pc:sldChg chg="del">
        <pc:chgData name="Mansoureh Maadi" userId="S::mmaadi@student.unimelb.edu.au::6b636dd2-41e8-41e2-9f48-8ebbba2416af" providerId="AD" clId="Web-{1D3D8566-982E-BDD3-9AB6-36EC6B87EA83}" dt="2021-04-27T01:05:14.043" v="0"/>
        <pc:sldMkLst>
          <pc:docMk/>
          <pc:sldMk cId="793235894" sldId="273"/>
        </pc:sldMkLst>
      </pc:sldChg>
    </pc:docChg>
  </pc:docChgLst>
  <pc:docChgLst>
    <pc:chgData name="Mansoureh Maadi" userId="S::mmaadi@student.unimelb.edu.au::6b636dd2-41e8-41e2-9f48-8ebbba2416af" providerId="AD" clId="Web-{FDDEC19F-10E0-B000-FD60-DB25A54ECD04}"/>
    <pc:docChg chg="delSld">
      <pc:chgData name="Mansoureh Maadi" userId="S::mmaadi@student.unimelb.edu.au::6b636dd2-41e8-41e2-9f48-8ebbba2416af" providerId="AD" clId="Web-{FDDEC19F-10E0-B000-FD60-DB25A54ECD04}" dt="2021-04-26T01:22:58.612" v="0"/>
      <pc:docMkLst>
        <pc:docMk/>
      </pc:docMkLst>
      <pc:sldChg chg="del">
        <pc:chgData name="Mansoureh Maadi" userId="S::mmaadi@student.unimelb.edu.au::6b636dd2-41e8-41e2-9f48-8ebbba2416af" providerId="AD" clId="Web-{FDDEC19F-10E0-B000-FD60-DB25A54ECD04}" dt="2021-04-26T01:22:58.612" v="0"/>
        <pc:sldMkLst>
          <pc:docMk/>
          <pc:sldMk cId="4228505783" sldId="272"/>
        </pc:sldMkLst>
      </pc:sldChg>
    </pc:docChg>
  </pc:docChgLst>
  <pc:docChgLst>
    <pc:chgData name="Anam Khan" userId="S::anam.khan@unimelb.edu.au::150d6aa0-7ab7-4c87-b80f-c2bb45c71ab5" providerId="AD" clId="Web-{68EFE0BF-946A-0FB2-6968-F38D1352B1EE}"/>
    <pc:docChg chg="modSld">
      <pc:chgData name="Anam Khan" userId="S::anam.khan@unimelb.edu.au::150d6aa0-7ab7-4c87-b80f-c2bb45c71ab5" providerId="AD" clId="Web-{68EFE0BF-946A-0FB2-6968-F38D1352B1EE}" dt="2020-09-22T00:44:02.905" v="59" actId="20577"/>
      <pc:docMkLst>
        <pc:docMk/>
      </pc:docMkLst>
      <pc:sldChg chg="modSp">
        <pc:chgData name="Anam Khan" userId="S::anam.khan@unimelb.edu.au::150d6aa0-7ab7-4c87-b80f-c2bb45c71ab5" providerId="AD" clId="Web-{68EFE0BF-946A-0FB2-6968-F38D1352B1EE}" dt="2020-09-22T00:44:02.905" v="58" actId="20577"/>
        <pc:sldMkLst>
          <pc:docMk/>
          <pc:sldMk cId="569588636" sldId="268"/>
        </pc:sldMkLst>
        <pc:spChg chg="mod">
          <ac:chgData name="Anam Khan" userId="S::anam.khan@unimelb.edu.au::150d6aa0-7ab7-4c87-b80f-c2bb45c71ab5" providerId="AD" clId="Web-{68EFE0BF-946A-0FB2-6968-F38D1352B1EE}" dt="2020-09-22T00:44:02.905" v="58" actId="20577"/>
          <ac:spMkLst>
            <pc:docMk/>
            <pc:sldMk cId="569588636" sldId="268"/>
            <ac:spMk id="3" creationId="{90EFF320-85EC-4570-818F-7F2D2BC617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1.5</c:v>
                </c:pt>
                <c:pt idx="1">
                  <c:v>2</c:v>
                </c:pt>
                <c:pt idx="2">
                  <c:v>3</c:v>
                </c:pt>
                <c:pt idx="3">
                  <c:v>4</c:v>
                </c:pt>
                <c:pt idx="4">
                  <c:v>5</c:v>
                </c:pt>
                <c:pt idx="5">
                  <c:v>6</c:v>
                </c:pt>
                <c:pt idx="6">
                  <c:v>7</c:v>
                </c:pt>
                <c:pt idx="7">
                  <c:v>8</c:v>
                </c:pt>
                <c:pt idx="8">
                  <c:v>9</c:v>
                </c:pt>
                <c:pt idx="9">
                  <c:v>10</c:v>
                </c:pt>
              </c:numCache>
            </c:numRef>
          </c:xVal>
          <c:yVal>
            <c:numRef>
              <c:f>Sheet1!$B$2:$B$14</c:f>
              <c:numCache>
                <c:formatCode>General</c:formatCode>
                <c:ptCount val="13"/>
                <c:pt idx="0">
                  <c:v>1</c:v>
                </c:pt>
              </c:numCache>
            </c:numRef>
          </c:yVal>
          <c:smooth val="0"/>
          <c:extLst>
            <c:ext xmlns:c16="http://schemas.microsoft.com/office/drawing/2014/chart" uri="{C3380CC4-5D6E-409C-BE32-E72D297353CC}">
              <c16:uniqueId val="{00000000-5FAD-435A-86A9-F9A1135CAA57}"/>
            </c:ext>
          </c:extLst>
        </c:ser>
        <c:dLbls>
          <c:showLegendKey val="0"/>
          <c:showVal val="0"/>
          <c:showCatName val="0"/>
          <c:showSerName val="0"/>
          <c:showPercent val="0"/>
          <c:showBubbleSize val="0"/>
        </c:dLbls>
        <c:axId val="632576344"/>
        <c:axId val="632575688"/>
      </c:scatterChart>
      <c:valAx>
        <c:axId val="632576344"/>
        <c:scaling>
          <c:orientation val="minMax"/>
          <c:max val="10.5"/>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5688"/>
        <c:crosses val="autoZero"/>
        <c:crossBetween val="midCat"/>
        <c:majorUnit val="1"/>
      </c:valAx>
      <c:valAx>
        <c:axId val="632575688"/>
        <c:scaling>
          <c:orientation val="minMax"/>
          <c:max val="3.1"/>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63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1.5</c:v>
                </c:pt>
                <c:pt idx="1">
                  <c:v>3.5</c:v>
                </c:pt>
                <c:pt idx="2">
                  <c:v>3</c:v>
                </c:pt>
                <c:pt idx="3">
                  <c:v>4</c:v>
                </c:pt>
                <c:pt idx="4">
                  <c:v>5</c:v>
                </c:pt>
                <c:pt idx="5">
                  <c:v>6</c:v>
                </c:pt>
                <c:pt idx="6">
                  <c:v>7</c:v>
                </c:pt>
                <c:pt idx="7">
                  <c:v>8</c:v>
                </c:pt>
                <c:pt idx="8">
                  <c:v>9</c:v>
                </c:pt>
                <c:pt idx="9">
                  <c:v>10</c:v>
                </c:pt>
              </c:numCache>
            </c:numRef>
          </c:xVal>
          <c:yVal>
            <c:numRef>
              <c:f>Sheet1!$B$2:$B$14</c:f>
              <c:numCache>
                <c:formatCode>General</c:formatCode>
                <c:ptCount val="13"/>
                <c:pt idx="0">
                  <c:v>1</c:v>
                </c:pt>
                <c:pt idx="1">
                  <c:v>1</c:v>
                </c:pt>
              </c:numCache>
            </c:numRef>
          </c:yVal>
          <c:smooth val="0"/>
          <c:extLst>
            <c:ext xmlns:c16="http://schemas.microsoft.com/office/drawing/2014/chart" uri="{C3380CC4-5D6E-409C-BE32-E72D297353CC}">
              <c16:uniqueId val="{00000000-5FAD-435A-86A9-F9A1135CAA57}"/>
            </c:ext>
          </c:extLst>
        </c:ser>
        <c:dLbls>
          <c:showLegendKey val="0"/>
          <c:showVal val="0"/>
          <c:showCatName val="0"/>
          <c:showSerName val="0"/>
          <c:showPercent val="0"/>
          <c:showBubbleSize val="0"/>
        </c:dLbls>
        <c:axId val="632576344"/>
        <c:axId val="632575688"/>
      </c:scatterChart>
      <c:valAx>
        <c:axId val="632576344"/>
        <c:scaling>
          <c:orientation val="minMax"/>
          <c:max val="10.5"/>
          <c:min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5688"/>
        <c:crosses val="autoZero"/>
        <c:crossBetween val="midCat"/>
        <c:majorUnit val="1"/>
      </c:valAx>
      <c:valAx>
        <c:axId val="632575688"/>
        <c:scaling>
          <c:orientation val="minMax"/>
          <c:max val="3.1"/>
          <c:min val="0.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2576344"/>
        <c:crosses val="autoZero"/>
        <c:crossBetween val="midCat"/>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86A6-69A4-40A5-9A22-6A993D5960A0}" type="datetimeFigureOut">
              <a:rPr lang="en-AU" smtClean="0"/>
              <a:t>26/04/2021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FEB94-F485-4F04-8921-4D9899D721EF}" type="slidenum">
              <a:rPr lang="en-AU" smtClean="0"/>
              <a:t>‹#›</a:t>
            </a:fld>
            <a:endParaRPr lang="en-AU"/>
          </a:p>
        </p:txBody>
      </p:sp>
    </p:spTree>
    <p:extLst>
      <p:ext uri="{BB962C8B-B14F-4D97-AF65-F5344CB8AC3E}">
        <p14:creationId xmlns:p14="http://schemas.microsoft.com/office/powerpoint/2010/main" val="399796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76CB-328B-4297-8031-3E60EB9340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1CD603F-F6D5-4FF0-A585-4C06A123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378DDE0-4991-466F-B878-9956C07410D5}"/>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5" name="Footer Placeholder 4">
            <a:extLst>
              <a:ext uri="{FF2B5EF4-FFF2-40B4-BE49-F238E27FC236}">
                <a16:creationId xmlns:a16="http://schemas.microsoft.com/office/drawing/2014/main" id="{B1E7A28A-9BB9-434F-BB67-6731EC56F35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87ED5ED-11B9-4158-A76D-4D0DF8E50D2C}"/>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65718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702E-754C-4482-B5C2-DD96AD9D58C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38504E-8120-4F6C-B364-4E72222EEB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2856D07-8C3D-419F-98B0-BC31E2EE19C1}"/>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5" name="Footer Placeholder 4">
            <a:extLst>
              <a:ext uri="{FF2B5EF4-FFF2-40B4-BE49-F238E27FC236}">
                <a16:creationId xmlns:a16="http://schemas.microsoft.com/office/drawing/2014/main" id="{79CF9190-A9AF-4F05-93E9-11069B945FB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A79092E-26AF-492E-A030-8EBBC27F3D16}"/>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82840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AD26B-4EB5-47A9-87F2-7D34008DE0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1CB4794-0CDF-4101-B463-7C58197406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A635B5-AA81-4B18-98B5-6932E237B538}"/>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5" name="Footer Placeholder 4">
            <a:extLst>
              <a:ext uri="{FF2B5EF4-FFF2-40B4-BE49-F238E27FC236}">
                <a16:creationId xmlns:a16="http://schemas.microsoft.com/office/drawing/2014/main" id="{0A84D3E7-BCCF-44FA-AE7F-D98464574D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5241D5-69E7-4B9E-9494-BC9D1D176B22}"/>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405658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9445-1633-4339-952E-BE8046670F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F17D5A-1C00-4515-9D29-0B9B4559AD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888B556-351D-40F7-BFD0-4243842D80C2}"/>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5" name="Footer Placeholder 4">
            <a:extLst>
              <a:ext uri="{FF2B5EF4-FFF2-40B4-BE49-F238E27FC236}">
                <a16:creationId xmlns:a16="http://schemas.microsoft.com/office/drawing/2014/main" id="{1F0C9842-E0C0-475A-B673-9F023668048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26E909-6B62-40B1-B7B5-D791220A792C}"/>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295254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DACA-E025-4DDA-AAFE-8B31B1F7F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5C93440-3D04-423F-B7B8-4386A84D78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AB7B3ED-FD65-41D9-BC2B-39C73BFCB447}"/>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5" name="Footer Placeholder 4">
            <a:extLst>
              <a:ext uri="{FF2B5EF4-FFF2-40B4-BE49-F238E27FC236}">
                <a16:creationId xmlns:a16="http://schemas.microsoft.com/office/drawing/2014/main" id="{B795A4C4-0D72-4099-BFAE-E371448C6EB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125F38-CA66-4798-9DC7-3B0DA4886936}"/>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20429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AB9B-808B-491E-BD31-C61F06F6CDC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9E11EEF-9B1E-4C75-87FF-079749694AF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03D45DC-26E9-451F-85D9-90981F480E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4994CDD-170A-458F-BC63-4B6A669EF0F9}"/>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6" name="Footer Placeholder 5">
            <a:extLst>
              <a:ext uri="{FF2B5EF4-FFF2-40B4-BE49-F238E27FC236}">
                <a16:creationId xmlns:a16="http://schemas.microsoft.com/office/drawing/2014/main" id="{705A3103-C3DD-4B67-9A61-5F251DCCAF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5A9AB5E-6ECA-4649-BEB5-C88EBA84FC69}"/>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51466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F021-883A-467E-9AE0-99DEC206E67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B5DA604-4B00-478C-9FE8-ABBC38BE7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63C39D-48C4-4F45-8C30-4DECBA033C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9E957D2-FA28-4084-8430-5E606BF53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244FD4-B3CD-46AD-9219-8AEA1A75BCD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A68157C-BC1C-4A59-858E-7D03113F07CE}"/>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8" name="Footer Placeholder 7">
            <a:extLst>
              <a:ext uri="{FF2B5EF4-FFF2-40B4-BE49-F238E27FC236}">
                <a16:creationId xmlns:a16="http://schemas.microsoft.com/office/drawing/2014/main" id="{4EAE2542-2EFC-4DB0-98F8-99D39643460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7803BEE-3445-4C24-80E0-1E7015178170}"/>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001182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22AD-978E-4B12-B6FB-7DC9D762731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905B433-8C98-4C93-8574-5EF4FD1F2FDC}"/>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4" name="Footer Placeholder 3">
            <a:extLst>
              <a:ext uri="{FF2B5EF4-FFF2-40B4-BE49-F238E27FC236}">
                <a16:creationId xmlns:a16="http://schemas.microsoft.com/office/drawing/2014/main" id="{DAB4C3A4-632B-4D33-BE3E-532FA5C7F43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6895AA0-B690-4413-BEF5-B4D00B3991E1}"/>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195392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96478E-FBE8-4B6D-BECF-30521042F78D}"/>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3" name="Footer Placeholder 2">
            <a:extLst>
              <a:ext uri="{FF2B5EF4-FFF2-40B4-BE49-F238E27FC236}">
                <a16:creationId xmlns:a16="http://schemas.microsoft.com/office/drawing/2014/main" id="{7B0E9327-5EC5-4591-9DFC-0BCD8337876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CBD8FF2-8C9C-4CC6-BB14-84106823C2C8}"/>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04100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B8FA-EB95-4EE4-9540-EC1802234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02127D0-893F-47F2-A318-1F60A1C79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F5D915A-21BA-47E8-BE7A-3C72586E0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EFB364-1ECB-4EAE-B19B-A1D174CE71AD}"/>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6" name="Footer Placeholder 5">
            <a:extLst>
              <a:ext uri="{FF2B5EF4-FFF2-40B4-BE49-F238E27FC236}">
                <a16:creationId xmlns:a16="http://schemas.microsoft.com/office/drawing/2014/main" id="{15FBF539-E1EF-4F69-B540-7B091304F3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7042A01-CC2B-4051-B359-E4C66CDCC6CD}"/>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34749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4534-5E4F-434F-A645-E6DA31100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384A222-49EC-429A-8CBD-EDD8095454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E6E99B6-E360-4D6C-B57D-C2B6AD7BA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26FDF8-4AD2-4561-A06E-67700E8575A0}"/>
              </a:ext>
            </a:extLst>
          </p:cNvPr>
          <p:cNvSpPr>
            <a:spLocks noGrp="1"/>
          </p:cNvSpPr>
          <p:nvPr>
            <p:ph type="dt" sz="half" idx="10"/>
          </p:nvPr>
        </p:nvSpPr>
        <p:spPr/>
        <p:txBody>
          <a:bodyPr/>
          <a:lstStyle/>
          <a:p>
            <a:fld id="{E6D46D7C-AEF6-4872-9A38-FE08BEC0EB53}" type="datetimeFigureOut">
              <a:rPr lang="en-AU" smtClean="0"/>
              <a:t>26/04/2021</a:t>
            </a:fld>
            <a:endParaRPr lang="en-AU"/>
          </a:p>
        </p:txBody>
      </p:sp>
      <p:sp>
        <p:nvSpPr>
          <p:cNvPr id="6" name="Footer Placeholder 5">
            <a:extLst>
              <a:ext uri="{FF2B5EF4-FFF2-40B4-BE49-F238E27FC236}">
                <a16:creationId xmlns:a16="http://schemas.microsoft.com/office/drawing/2014/main" id="{05709E5B-70A0-40D3-8FC6-628EAD52D56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13A5B5E-2C3C-4B0F-9811-6E3899BEE11A}"/>
              </a:ext>
            </a:extLst>
          </p:cNvPr>
          <p:cNvSpPr>
            <a:spLocks noGrp="1"/>
          </p:cNvSpPr>
          <p:nvPr>
            <p:ph type="sldNum" sz="quarter" idx="12"/>
          </p:nvPr>
        </p:nvSpPr>
        <p:spPr/>
        <p:txBody>
          <a:bodyPr/>
          <a:lstStyle/>
          <a:p>
            <a:fld id="{2786FFD7-5095-4D64-9B69-DB331A3C47BF}" type="slidenum">
              <a:rPr lang="en-AU" smtClean="0"/>
              <a:t>‹#›</a:t>
            </a:fld>
            <a:endParaRPr lang="en-AU"/>
          </a:p>
        </p:txBody>
      </p:sp>
    </p:spTree>
    <p:extLst>
      <p:ext uri="{BB962C8B-B14F-4D97-AF65-F5344CB8AC3E}">
        <p14:creationId xmlns:p14="http://schemas.microsoft.com/office/powerpoint/2010/main" val="386573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98D0E-5068-484D-8FF2-576C4896E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546C278-33A5-4D08-ADF8-6DDF7D58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F0E116-7966-4BC4-AFE8-C6286D9452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46D7C-AEF6-4872-9A38-FE08BEC0EB53}" type="datetimeFigureOut">
              <a:rPr lang="en-AU" smtClean="0"/>
              <a:t>26/04/2021</a:t>
            </a:fld>
            <a:endParaRPr lang="en-AU"/>
          </a:p>
        </p:txBody>
      </p:sp>
      <p:sp>
        <p:nvSpPr>
          <p:cNvPr id="5" name="Footer Placeholder 4">
            <a:extLst>
              <a:ext uri="{FF2B5EF4-FFF2-40B4-BE49-F238E27FC236}">
                <a16:creationId xmlns:a16="http://schemas.microsoft.com/office/drawing/2014/main" id="{2C078684-C209-4C90-9AEC-FBB94E0C2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7517764-3AAC-4785-B776-BDA852E61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6FFD7-5095-4D64-9B69-DB331A3C47BF}" type="slidenum">
              <a:rPr lang="en-AU" smtClean="0"/>
              <a:t>‹#›</a:t>
            </a:fld>
            <a:endParaRPr lang="en-AU"/>
          </a:p>
        </p:txBody>
      </p:sp>
    </p:spTree>
    <p:extLst>
      <p:ext uri="{BB962C8B-B14F-4D97-AF65-F5344CB8AC3E}">
        <p14:creationId xmlns:p14="http://schemas.microsoft.com/office/powerpoint/2010/main" val="2767315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551C-F42F-4AF3-8670-0A7874DF456A}"/>
              </a:ext>
            </a:extLst>
          </p:cNvPr>
          <p:cNvSpPr>
            <a:spLocks noGrp="1"/>
          </p:cNvSpPr>
          <p:nvPr>
            <p:ph type="ctrTitle"/>
          </p:nvPr>
        </p:nvSpPr>
        <p:spPr/>
        <p:txBody>
          <a:bodyPr/>
          <a:lstStyle/>
          <a:p>
            <a:r>
              <a:rPr lang="en-AU" dirty="0"/>
              <a:t>Workshop Week 8</a:t>
            </a:r>
          </a:p>
        </p:txBody>
      </p:sp>
      <p:sp>
        <p:nvSpPr>
          <p:cNvPr id="3" name="Subtitle 2">
            <a:extLst>
              <a:ext uri="{FF2B5EF4-FFF2-40B4-BE49-F238E27FC236}">
                <a16:creationId xmlns:a16="http://schemas.microsoft.com/office/drawing/2014/main" id="{CB76E965-92BD-4292-8BAB-CECF5E1BB7D7}"/>
              </a:ext>
            </a:extLst>
          </p:cNvPr>
          <p:cNvSpPr>
            <a:spLocks noGrp="1"/>
          </p:cNvSpPr>
          <p:nvPr>
            <p:ph type="subTitle" idx="1"/>
          </p:nvPr>
        </p:nvSpPr>
        <p:spPr/>
        <p:txBody>
          <a:bodyPr/>
          <a:lstStyle/>
          <a:p>
            <a:r>
              <a:rPr lang="en-AU" dirty="0"/>
              <a:t>COMP20008 2021S1</a:t>
            </a:r>
          </a:p>
          <a:p>
            <a:r>
              <a:rPr lang="en-AU"/>
              <a:t>Clustering </a:t>
            </a:r>
            <a:endParaRPr lang="en-AU" dirty="0"/>
          </a:p>
        </p:txBody>
      </p:sp>
    </p:spTree>
    <p:extLst>
      <p:ext uri="{BB962C8B-B14F-4D97-AF65-F5344CB8AC3E}">
        <p14:creationId xmlns:p14="http://schemas.microsoft.com/office/powerpoint/2010/main" val="328740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Repeat Step 3: Update Dissimilarity Matrix: Calculate the distance between Cluster12 and all other observations (calculate single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9" name="Table 8">
            <a:extLst>
              <a:ext uri="{FF2B5EF4-FFF2-40B4-BE49-F238E27FC236}">
                <a16:creationId xmlns:a16="http://schemas.microsoft.com/office/drawing/2014/main" id="{2B3FDBDF-B314-4F8E-B0FD-291C549D95D5}"/>
              </a:ext>
            </a:extLst>
          </p:cNvPr>
          <p:cNvGraphicFramePr>
            <a:graphicFrameLocks noGrp="1"/>
          </p:cNvGraphicFramePr>
          <p:nvPr>
            <p:extLst>
              <p:ext uri="{D42A27DB-BD31-4B8C-83A1-F6EECF244321}">
                <p14:modId xmlns:p14="http://schemas.microsoft.com/office/powerpoint/2010/main" val="2676755444"/>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10" name="Table 9">
            <a:extLst>
              <a:ext uri="{FF2B5EF4-FFF2-40B4-BE49-F238E27FC236}">
                <a16:creationId xmlns:a16="http://schemas.microsoft.com/office/drawing/2014/main" id="{0C62CC2A-47AE-4FF0-A38F-4C7F3EEBCCBC}"/>
              </a:ext>
            </a:extLst>
          </p:cNvPr>
          <p:cNvGraphicFramePr>
            <a:graphicFrameLocks noGrp="1"/>
          </p:cNvGraphicFramePr>
          <p:nvPr>
            <p:extLst>
              <p:ext uri="{D42A27DB-BD31-4B8C-83A1-F6EECF244321}">
                <p14:modId xmlns:p14="http://schemas.microsoft.com/office/powerpoint/2010/main" val="3553737350"/>
              </p:ext>
            </p:extLst>
          </p:nvPr>
        </p:nvGraphicFramePr>
        <p:xfrm>
          <a:off x="6454711" y="621332"/>
          <a:ext cx="4536000" cy="4536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34</a:t>
                      </a:r>
                    </a:p>
                  </a:txBody>
                  <a:tcPr/>
                </a:tc>
                <a:tc>
                  <a:txBody>
                    <a:bodyPr/>
                    <a:lstStyle/>
                    <a:p>
                      <a:pPr algn="ctr"/>
                      <a:endParaRPr lang="en-AU" dirty="0"/>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68663191"/>
                  </a:ext>
                </a:extLst>
              </a:tr>
              <a:tr h="504000">
                <a:tc>
                  <a:txBody>
                    <a:bodyPr/>
                    <a:lstStyle/>
                    <a:p>
                      <a:pPr algn="ctr"/>
                      <a:r>
                        <a:rPr lang="en-AU" dirty="0"/>
                        <a:t>5</a:t>
                      </a:r>
                    </a:p>
                  </a:txBody>
                  <a:tcPr/>
                </a:tc>
                <a:tc>
                  <a:txBody>
                    <a:bodyPr/>
                    <a:lstStyle/>
                    <a:p>
                      <a:pPr algn="ctr"/>
                      <a:r>
                        <a:rPr lang="en-AU" dirty="0"/>
                        <a:t>3</a:t>
                      </a:r>
                    </a:p>
                  </a:txBody>
                  <a:tcPr/>
                </a:tc>
                <a:tc>
                  <a:txBody>
                    <a:bodyPr/>
                    <a:lstStyle/>
                    <a:p>
                      <a:pPr algn="ctr"/>
                      <a:endParaRPr lang="en-AU" dirty="0"/>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endParaRPr lang="en-AU" dirty="0"/>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endParaRPr lang="en-AU" dirty="0"/>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endParaRPr lang="en-AU" dirty="0"/>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endParaRPr lang="en-AU" dirty="0"/>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11" name="Arrow: Right 10">
            <a:extLst>
              <a:ext uri="{FF2B5EF4-FFF2-40B4-BE49-F238E27FC236}">
                <a16:creationId xmlns:a16="http://schemas.microsoft.com/office/drawing/2014/main" id="{A03172B0-0370-4F19-AD07-8EC8EE237858}"/>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2E07E479-4360-4EA8-83BE-D6EE8F27E8F9}"/>
              </a:ext>
            </a:extLst>
          </p:cNvPr>
          <p:cNvSpPr/>
          <p:nvPr/>
        </p:nvSpPr>
        <p:spPr>
          <a:xfrm>
            <a:off x="1054770" y="1511340"/>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301003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Repeat 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9" name="Table 8">
            <a:extLst>
              <a:ext uri="{FF2B5EF4-FFF2-40B4-BE49-F238E27FC236}">
                <a16:creationId xmlns:a16="http://schemas.microsoft.com/office/drawing/2014/main" id="{2B3FDBDF-B314-4F8E-B0FD-291C549D95D5}"/>
              </a:ext>
            </a:extLst>
          </p:cNvPr>
          <p:cNvGraphicFramePr>
            <a:graphicFrameLocks noGrp="1"/>
          </p:cNvGraphicFramePr>
          <p:nvPr>
            <p:extLst>
              <p:ext uri="{D42A27DB-BD31-4B8C-83A1-F6EECF244321}">
                <p14:modId xmlns:p14="http://schemas.microsoft.com/office/powerpoint/2010/main" val="2686020875"/>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10" name="Table 9">
            <a:extLst>
              <a:ext uri="{FF2B5EF4-FFF2-40B4-BE49-F238E27FC236}">
                <a16:creationId xmlns:a16="http://schemas.microsoft.com/office/drawing/2014/main" id="{0C62CC2A-47AE-4FF0-A38F-4C7F3EEBCCBC}"/>
              </a:ext>
            </a:extLst>
          </p:cNvPr>
          <p:cNvGraphicFramePr>
            <a:graphicFrameLocks noGrp="1"/>
          </p:cNvGraphicFramePr>
          <p:nvPr>
            <p:extLst>
              <p:ext uri="{D42A27DB-BD31-4B8C-83A1-F6EECF244321}">
                <p14:modId xmlns:p14="http://schemas.microsoft.com/office/powerpoint/2010/main" val="2618477879"/>
              </p:ext>
            </p:extLst>
          </p:nvPr>
        </p:nvGraphicFramePr>
        <p:xfrm>
          <a:off x="6454711" y="621332"/>
          <a:ext cx="4536000" cy="4536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34</a:t>
                      </a:r>
                    </a:p>
                  </a:txBody>
                  <a:tcPr/>
                </a:tc>
                <a:tc>
                  <a:txBody>
                    <a:bodyPr/>
                    <a:lstStyle/>
                    <a:p>
                      <a:pPr algn="ctr"/>
                      <a:r>
                        <a:rPr lang="en-AU" dirty="0"/>
                        <a:t>1</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68663191"/>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11" name="Arrow: Right 10">
            <a:extLst>
              <a:ext uri="{FF2B5EF4-FFF2-40B4-BE49-F238E27FC236}">
                <a16:creationId xmlns:a16="http://schemas.microsoft.com/office/drawing/2014/main" id="{A03172B0-0370-4F19-AD07-8EC8EE237858}"/>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2E07E479-4360-4EA8-83BE-D6EE8F27E8F9}"/>
              </a:ext>
            </a:extLst>
          </p:cNvPr>
          <p:cNvSpPr/>
          <p:nvPr/>
        </p:nvSpPr>
        <p:spPr>
          <a:xfrm>
            <a:off x="1054770" y="1511340"/>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3" name="Rectangle 2">
            <a:extLst>
              <a:ext uri="{FF2B5EF4-FFF2-40B4-BE49-F238E27FC236}">
                <a16:creationId xmlns:a16="http://schemas.microsoft.com/office/drawing/2014/main" id="{B214B4F6-1C96-4107-847A-848D67EEA209}"/>
              </a:ext>
            </a:extLst>
          </p:cNvPr>
          <p:cNvSpPr/>
          <p:nvPr/>
        </p:nvSpPr>
        <p:spPr>
          <a:xfrm>
            <a:off x="7192487" y="5592448"/>
            <a:ext cx="4298036" cy="523220"/>
          </a:xfrm>
          <a:prstGeom prst="rect">
            <a:avLst/>
          </a:prstGeom>
        </p:spPr>
        <p:txBody>
          <a:bodyPr wrap="none">
            <a:spAutoFit/>
          </a:bodyPr>
          <a:lstStyle/>
          <a:p>
            <a:r>
              <a:rPr lang="en-AU" sz="2800" dirty="0">
                <a:solidFill>
                  <a:srgbClr val="002060"/>
                </a:solidFill>
              </a:rPr>
              <a:t>Let’s see some python code </a:t>
            </a:r>
          </a:p>
        </p:txBody>
      </p:sp>
    </p:spTree>
    <p:extLst>
      <p:ext uri="{BB962C8B-B14F-4D97-AF65-F5344CB8AC3E}">
        <p14:creationId xmlns:p14="http://schemas.microsoft.com/office/powerpoint/2010/main" val="426898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039EE-07A3-6C44-9692-4F8EFD04A128}"/>
              </a:ext>
            </a:extLst>
          </p:cNvPr>
          <p:cNvSpPr>
            <a:spLocks noGrp="1"/>
          </p:cNvSpPr>
          <p:nvPr>
            <p:ph type="title"/>
          </p:nvPr>
        </p:nvSpPr>
        <p:spPr/>
        <p:txBody>
          <a:bodyPr/>
          <a:lstStyle/>
          <a:p>
            <a:r>
              <a:rPr lang="en-US" dirty="0"/>
              <a:t>Q3: </a:t>
            </a:r>
          </a:p>
        </p:txBody>
      </p:sp>
      <p:sp>
        <p:nvSpPr>
          <p:cNvPr id="3" name="Content Placeholder 2">
            <a:extLst>
              <a:ext uri="{FF2B5EF4-FFF2-40B4-BE49-F238E27FC236}">
                <a16:creationId xmlns:a16="http://schemas.microsoft.com/office/drawing/2014/main" id="{3CD9EDE4-3646-5F46-920C-D8B20FB0831D}"/>
              </a:ext>
            </a:extLst>
          </p:cNvPr>
          <p:cNvSpPr>
            <a:spLocks noGrp="1"/>
          </p:cNvSpPr>
          <p:nvPr>
            <p:ph idx="1"/>
          </p:nvPr>
        </p:nvSpPr>
        <p:spPr/>
        <p:txBody>
          <a:bodyPr/>
          <a:lstStyle/>
          <a:p>
            <a:pPr marL="0" indent="0">
              <a:buNone/>
            </a:pPr>
            <a:r>
              <a:rPr lang="en-AU" dirty="0"/>
              <a:t>After completion of the k-means algorithm, we may compute a quality measure for the resulting clustering, known as SSE (sum of squared errors). SSE is the sum of distances of objects from their cluster centroids</a:t>
            </a:r>
          </a:p>
          <a:p>
            <a:r>
              <a:rPr lang="en-AU" dirty="0"/>
              <a:t>Do you think it is more desirable for a clustering to have high SSE or more desirable for it to have low SSE? Why?</a:t>
            </a:r>
          </a:p>
          <a:p>
            <a:r>
              <a:rPr lang="en-AU" dirty="0"/>
              <a:t>As the number of clusters increases, would you expect SSE to increase or decrease? Why?</a:t>
            </a:r>
          </a:p>
          <a:p>
            <a:r>
              <a:rPr lang="en-AU" dirty="0"/>
              <a:t>Suggest at least one other method you could use in place of SSE to evaluate the quality of clustering.</a:t>
            </a:r>
          </a:p>
          <a:p>
            <a:endParaRPr lang="en-US" dirty="0"/>
          </a:p>
        </p:txBody>
      </p:sp>
    </p:spTree>
    <p:extLst>
      <p:ext uri="{BB962C8B-B14F-4D97-AF65-F5344CB8AC3E}">
        <p14:creationId xmlns:p14="http://schemas.microsoft.com/office/powerpoint/2010/main" val="52251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DBE4-37BB-594D-A0AA-2AF62767BB73}"/>
              </a:ext>
            </a:extLst>
          </p:cNvPr>
          <p:cNvSpPr>
            <a:spLocks noGrp="1"/>
          </p:cNvSpPr>
          <p:nvPr>
            <p:ph type="title"/>
          </p:nvPr>
        </p:nvSpPr>
        <p:spPr/>
        <p:txBody>
          <a:bodyPr/>
          <a:lstStyle/>
          <a:p>
            <a:r>
              <a:rPr lang="en-US" dirty="0"/>
              <a:t>Q3 Answer: </a:t>
            </a:r>
          </a:p>
        </p:txBody>
      </p:sp>
      <p:sp>
        <p:nvSpPr>
          <p:cNvPr id="3" name="Content Placeholder 2">
            <a:extLst>
              <a:ext uri="{FF2B5EF4-FFF2-40B4-BE49-F238E27FC236}">
                <a16:creationId xmlns:a16="http://schemas.microsoft.com/office/drawing/2014/main" id="{5EDD16F8-E45F-0949-BE44-057C48DD6927}"/>
              </a:ext>
            </a:extLst>
          </p:cNvPr>
          <p:cNvSpPr>
            <a:spLocks noGrp="1"/>
          </p:cNvSpPr>
          <p:nvPr>
            <p:ph idx="1"/>
          </p:nvPr>
        </p:nvSpPr>
        <p:spPr/>
        <p:txBody>
          <a:bodyPr/>
          <a:lstStyle/>
          <a:p>
            <a:r>
              <a:rPr lang="en-AU" dirty="0"/>
              <a:t>A low SSE is preferable for a given number of clusters</a:t>
            </a:r>
          </a:p>
          <a:p>
            <a:r>
              <a:rPr lang="en-AU" dirty="0"/>
              <a:t>As the number of clusters increases the SSE will decrease</a:t>
            </a:r>
          </a:p>
          <a:p>
            <a:r>
              <a:rPr lang="en-AU" dirty="0"/>
              <a:t>Note that it is easy to reduce the SSE by adding more clusters, but this may be overfitting the data.  One common strategy is to plot the number of clusters vs the SSE and look for the point where increasing the number of clusters stops substantially reducing the SSE.  This is called the ‘elbow method’.</a:t>
            </a:r>
          </a:p>
        </p:txBody>
      </p:sp>
    </p:spTree>
    <p:extLst>
      <p:ext uri="{BB962C8B-B14F-4D97-AF65-F5344CB8AC3E}">
        <p14:creationId xmlns:p14="http://schemas.microsoft.com/office/powerpoint/2010/main" val="107895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3F3-81E8-4928-B055-CB24A66C50FF}"/>
              </a:ext>
            </a:extLst>
          </p:cNvPr>
          <p:cNvSpPr>
            <a:spLocks noGrp="1"/>
          </p:cNvSpPr>
          <p:nvPr>
            <p:ph type="title"/>
          </p:nvPr>
        </p:nvSpPr>
        <p:spPr>
          <a:xfrm>
            <a:off x="838200" y="365125"/>
            <a:ext cx="10515600" cy="2996640"/>
          </a:xfrm>
        </p:spPr>
        <p:txBody>
          <a:bodyPr>
            <a:normAutofit/>
          </a:bodyPr>
          <a:lstStyle/>
          <a:p>
            <a:r>
              <a:rPr lang="en-AU" dirty="0"/>
              <a:t>Q1: </a:t>
            </a:r>
            <a:r>
              <a:rPr lang="en-AU" sz="4000" dirty="0"/>
              <a:t>Consider the 1-dimensional data set with 10 data points {1,2,3,...10}. Show the iterations of the k-means algorithm using Euclidean distance when k = 2, and the random seeds are initialized to {1, 2}.</a:t>
            </a:r>
          </a:p>
        </p:txBody>
      </p:sp>
      <p:sp>
        <p:nvSpPr>
          <p:cNvPr id="3" name="Content Placeholder 2">
            <a:extLst>
              <a:ext uri="{FF2B5EF4-FFF2-40B4-BE49-F238E27FC236}">
                <a16:creationId xmlns:a16="http://schemas.microsoft.com/office/drawing/2014/main" id="{90EFF320-85EC-4570-818F-7F2D2BC61732}"/>
              </a:ext>
            </a:extLst>
          </p:cNvPr>
          <p:cNvSpPr>
            <a:spLocks noGrp="1"/>
          </p:cNvSpPr>
          <p:nvPr>
            <p:ph idx="1"/>
          </p:nvPr>
        </p:nvSpPr>
        <p:spPr>
          <a:xfrm>
            <a:off x="838200" y="3079375"/>
            <a:ext cx="10515600" cy="3778625"/>
          </a:xfrm>
        </p:spPr>
        <p:txBody>
          <a:bodyPr vert="horz" lIns="91440" tIns="45720" rIns="91440" bIns="45720" rtlCol="0" anchor="t">
            <a:normAutofit/>
          </a:bodyPr>
          <a:lstStyle/>
          <a:p>
            <a:r>
              <a:rPr lang="en-AU" dirty="0">
                <a:solidFill>
                  <a:srgbClr val="FF0000"/>
                </a:solidFill>
                <a:effectLst/>
              </a:rPr>
              <a:t>Iteration 1</a:t>
            </a:r>
            <a:r>
              <a:rPr lang="en-AU" dirty="0">
                <a:effectLst/>
              </a:rPr>
              <a:t> Data points: [ 1 2 3 4 5 6 7 8 9 10] </a:t>
            </a:r>
            <a:br>
              <a:rPr lang="en-AU" dirty="0">
                <a:effectLst/>
              </a:rPr>
            </a:br>
            <a:r>
              <a:rPr lang="en-AU" dirty="0">
                <a:effectLst/>
              </a:rPr>
              <a:t>Assignments: </a:t>
            </a:r>
            <a:r>
              <a:rPr lang="en-AU" dirty="0"/>
              <a:t>[0,</a:t>
            </a:r>
            <a:r>
              <a:rPr lang="en-AU" dirty="0">
                <a:effectLst/>
              </a:rPr>
              <a:t> </a:t>
            </a:r>
            <a:r>
              <a:rPr lang="en-AU" dirty="0"/>
              <a:t>1</a:t>
            </a:r>
            <a:r>
              <a:rPr lang="en-AU" dirty="0">
                <a:effectLst/>
              </a:rPr>
              <a:t>, </a:t>
            </a:r>
            <a:r>
              <a:rPr lang="en-AU" dirty="0"/>
              <a:t>1</a:t>
            </a:r>
            <a:r>
              <a:rPr lang="en-AU" dirty="0">
                <a:effectLst/>
              </a:rPr>
              <a:t>, </a:t>
            </a:r>
            <a:r>
              <a:rPr lang="en-AU" dirty="0"/>
              <a:t>1</a:t>
            </a:r>
            <a:r>
              <a:rPr lang="en-AU" dirty="0">
                <a:effectLst/>
              </a:rPr>
              <a:t>, </a:t>
            </a:r>
            <a:r>
              <a:rPr lang="en-AU" dirty="0"/>
              <a:t>1</a:t>
            </a:r>
            <a:r>
              <a:rPr lang="en-AU" dirty="0">
                <a:effectLst/>
              </a:rPr>
              <a:t>, 1, 1, 1, 1, 1] Centroids: [1.0, 6.0]</a:t>
            </a:r>
            <a:r>
              <a:rPr lang="en-AU" dirty="0"/>
              <a:t> </a:t>
            </a:r>
            <a:endParaRPr lang="en-AU" dirty="0">
              <a:effectLst/>
            </a:endParaRPr>
          </a:p>
          <a:p>
            <a:r>
              <a:rPr lang="en-AU" sz="1400" dirty="0">
                <a:cs typeface="Calibri"/>
              </a:rPr>
              <a:t>0 means 1 , 1 means cluster 2</a:t>
            </a:r>
            <a:endParaRPr lang="en-AU" sz="1400" dirty="0">
              <a:effectLst/>
            </a:endParaRPr>
          </a:p>
          <a:p>
            <a:r>
              <a:rPr lang="en-AU" dirty="0">
                <a:solidFill>
                  <a:srgbClr val="FF0000"/>
                </a:solidFill>
                <a:effectLst/>
              </a:rPr>
              <a:t>Iteration 2</a:t>
            </a:r>
            <a:r>
              <a:rPr lang="en-AU" dirty="0">
                <a:effectLst/>
              </a:rPr>
              <a:t> Data points: [ 1 2 3 4 5 6 7 8 9 10] </a:t>
            </a:r>
            <a:br>
              <a:rPr lang="en-AU" dirty="0">
                <a:effectLst/>
              </a:rPr>
            </a:br>
            <a:r>
              <a:rPr lang="en-AU" dirty="0">
                <a:effectLst/>
              </a:rPr>
              <a:t>Assignments: [0, 0, 0, 1, 1, 1, 1, 1, 1, 1] Centroids: [2.0, 7.0] </a:t>
            </a:r>
          </a:p>
          <a:p>
            <a:endParaRPr lang="en-AU" sz="1400" dirty="0">
              <a:effectLst/>
            </a:endParaRPr>
          </a:p>
          <a:p>
            <a:r>
              <a:rPr lang="en-AU" dirty="0">
                <a:solidFill>
                  <a:srgbClr val="FF0000"/>
                </a:solidFill>
                <a:effectLst/>
              </a:rPr>
              <a:t>Iteration 3</a:t>
            </a:r>
            <a:r>
              <a:rPr lang="en-AU" dirty="0">
                <a:effectLst/>
              </a:rPr>
              <a:t> Data points: [ 1 2 3 4 5 6 7 8 9 10] </a:t>
            </a:r>
            <a:br>
              <a:rPr lang="en-AU" dirty="0">
                <a:effectLst/>
              </a:rPr>
            </a:br>
            <a:r>
              <a:rPr lang="en-AU" dirty="0">
                <a:effectLst/>
              </a:rPr>
              <a:t>Assignments: [0, 0, 0, 0, 1, 1, 1, 1, 1, 1] Centroids: [2.5, 7.5] </a:t>
            </a:r>
          </a:p>
          <a:p>
            <a:endParaRPr lang="en-AU" dirty="0"/>
          </a:p>
          <a:p>
            <a:endParaRPr lang="en-AU" dirty="0"/>
          </a:p>
        </p:txBody>
      </p:sp>
    </p:spTree>
    <p:extLst>
      <p:ext uri="{BB962C8B-B14F-4D97-AF65-F5344CB8AC3E}">
        <p14:creationId xmlns:p14="http://schemas.microsoft.com/office/powerpoint/2010/main" val="56958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C3F3-81E8-4928-B055-CB24A66C50FF}"/>
              </a:ext>
            </a:extLst>
          </p:cNvPr>
          <p:cNvSpPr>
            <a:spLocks noGrp="1"/>
          </p:cNvSpPr>
          <p:nvPr>
            <p:ph type="title"/>
          </p:nvPr>
        </p:nvSpPr>
        <p:spPr>
          <a:xfrm>
            <a:off x="838200" y="365125"/>
            <a:ext cx="10515600" cy="2996640"/>
          </a:xfrm>
        </p:spPr>
        <p:txBody>
          <a:bodyPr>
            <a:normAutofit fontScale="90000"/>
          </a:bodyPr>
          <a:lstStyle/>
          <a:p>
            <a:r>
              <a:rPr lang="en-AU" dirty="0"/>
              <a:t>Consider the 1-dimensional data set with 10 data points {1,2,3,...10}. Show the iterations of the k-means algorithm using Euclidean distance when k = 2, and the random seeds are initialized to {1, 2}.</a:t>
            </a:r>
          </a:p>
        </p:txBody>
      </p:sp>
      <p:sp>
        <p:nvSpPr>
          <p:cNvPr id="3" name="Content Placeholder 2">
            <a:extLst>
              <a:ext uri="{FF2B5EF4-FFF2-40B4-BE49-F238E27FC236}">
                <a16:creationId xmlns:a16="http://schemas.microsoft.com/office/drawing/2014/main" id="{90EFF320-85EC-4570-818F-7F2D2BC61732}"/>
              </a:ext>
            </a:extLst>
          </p:cNvPr>
          <p:cNvSpPr>
            <a:spLocks noGrp="1"/>
          </p:cNvSpPr>
          <p:nvPr>
            <p:ph idx="1"/>
          </p:nvPr>
        </p:nvSpPr>
        <p:spPr>
          <a:xfrm>
            <a:off x="838200" y="3079375"/>
            <a:ext cx="10515600" cy="3097587"/>
          </a:xfrm>
        </p:spPr>
        <p:txBody>
          <a:bodyPr>
            <a:normAutofit/>
          </a:bodyPr>
          <a:lstStyle/>
          <a:p>
            <a:r>
              <a:rPr lang="en-AU" dirty="0">
                <a:solidFill>
                  <a:srgbClr val="FF0000"/>
                </a:solidFill>
                <a:effectLst/>
              </a:rPr>
              <a:t>Iteration 4</a:t>
            </a:r>
            <a:r>
              <a:rPr lang="en-AU" dirty="0">
                <a:effectLst/>
              </a:rPr>
              <a:t> Data points: [ 1 2 3 4 5 6 7 8 9 10] </a:t>
            </a:r>
            <a:br>
              <a:rPr lang="en-AU" dirty="0">
                <a:effectLst/>
              </a:rPr>
            </a:br>
            <a:r>
              <a:rPr lang="en-AU" dirty="0">
                <a:effectLst/>
              </a:rPr>
              <a:t>Assignments: [0, 0, 0, 0, 0, 1, 1, 1, 1, 1] Centroids: [3.0, 8.0] </a:t>
            </a:r>
          </a:p>
          <a:p>
            <a:endParaRPr lang="en-AU" dirty="0">
              <a:effectLst/>
            </a:endParaRPr>
          </a:p>
          <a:p>
            <a:r>
              <a:rPr lang="en-AU" dirty="0">
                <a:solidFill>
                  <a:srgbClr val="FF0000"/>
                </a:solidFill>
                <a:effectLst/>
              </a:rPr>
              <a:t>Iteration 5</a:t>
            </a:r>
            <a:r>
              <a:rPr lang="en-AU" dirty="0">
                <a:effectLst/>
              </a:rPr>
              <a:t> Data points: [ 1 2 3 4 5 6 7 8 9 10] </a:t>
            </a:r>
            <a:br>
              <a:rPr lang="en-AU" dirty="0">
                <a:effectLst/>
              </a:rPr>
            </a:br>
            <a:r>
              <a:rPr lang="en-AU" dirty="0">
                <a:effectLst/>
              </a:rPr>
              <a:t>Assignments: [0, 0, 0, 0, 0, 1, 1, 1, 1, 1] Centroids: [3.0, 8.0] </a:t>
            </a:r>
          </a:p>
          <a:p>
            <a:endParaRPr lang="en-AU" dirty="0">
              <a:effectLst/>
            </a:endParaRPr>
          </a:p>
          <a:p>
            <a:endParaRPr lang="en-AU" dirty="0"/>
          </a:p>
          <a:p>
            <a:endParaRPr lang="en-AU" dirty="0"/>
          </a:p>
        </p:txBody>
      </p:sp>
    </p:spTree>
    <p:extLst>
      <p:ext uri="{BB962C8B-B14F-4D97-AF65-F5344CB8AC3E}">
        <p14:creationId xmlns:p14="http://schemas.microsoft.com/office/powerpoint/2010/main" val="114611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71AB-6BBC-4871-8611-506E6A4569ED}"/>
              </a:ext>
            </a:extLst>
          </p:cNvPr>
          <p:cNvSpPr>
            <a:spLocks noGrp="1"/>
          </p:cNvSpPr>
          <p:nvPr>
            <p:ph type="title"/>
          </p:nvPr>
        </p:nvSpPr>
        <p:spPr/>
        <p:txBody>
          <a:bodyPr>
            <a:noAutofit/>
          </a:bodyPr>
          <a:lstStyle/>
          <a:p>
            <a:r>
              <a:rPr lang="en-AU" sz="3600" dirty="0"/>
              <a:t>Q2: Repeat Exercise 1 using agglomerative hierarchical clustering and Euclidean distance,</a:t>
            </a:r>
            <a:br>
              <a:rPr lang="en-AU" sz="3600" dirty="0"/>
            </a:br>
            <a:r>
              <a:rPr lang="en-AU" sz="3600" dirty="0"/>
              <a:t>with single linkage (min) criterion.</a:t>
            </a:r>
          </a:p>
        </p:txBody>
      </p:sp>
      <p:sp>
        <p:nvSpPr>
          <p:cNvPr id="3" name="Content Placeholder 2">
            <a:extLst>
              <a:ext uri="{FF2B5EF4-FFF2-40B4-BE49-F238E27FC236}">
                <a16:creationId xmlns:a16="http://schemas.microsoft.com/office/drawing/2014/main" id="{35A6E7D2-0A99-42E2-904D-7B998D7B9257}"/>
              </a:ext>
            </a:extLst>
          </p:cNvPr>
          <p:cNvSpPr>
            <a:spLocks noGrp="1"/>
          </p:cNvSpPr>
          <p:nvPr>
            <p:ph idx="1"/>
          </p:nvPr>
        </p:nvSpPr>
        <p:spPr/>
        <p:txBody>
          <a:bodyPr/>
          <a:lstStyle/>
          <a:p>
            <a:endParaRPr lang="en-AU" dirty="0"/>
          </a:p>
        </p:txBody>
      </p:sp>
    </p:spTree>
    <p:extLst>
      <p:ext uri="{BB962C8B-B14F-4D97-AF65-F5344CB8AC3E}">
        <p14:creationId xmlns:p14="http://schemas.microsoft.com/office/powerpoint/2010/main" val="208430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194411C-3CB9-4CFE-99E5-A040A3DD8C97}"/>
              </a:ext>
            </a:extLst>
          </p:cNvPr>
          <p:cNvGraphicFramePr>
            <a:graphicFrameLocks noGrp="1"/>
          </p:cNvGraphicFramePr>
          <p:nvPr>
            <p:extLst>
              <p:ext uri="{D42A27DB-BD31-4B8C-83A1-F6EECF244321}">
                <p14:modId xmlns:p14="http://schemas.microsoft.com/office/powerpoint/2010/main" val="3833935733"/>
              </p:ext>
            </p:extLst>
          </p:nvPr>
        </p:nvGraphicFramePr>
        <p:xfrm>
          <a:off x="221863" y="402424"/>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tc>
                  <a:txBody>
                    <a:bodyPr/>
                    <a:lstStyle/>
                    <a:p>
                      <a:pPr algn="ctr"/>
                      <a:endParaRPr lang="en-AU" dirty="0"/>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3169012209"/>
              </p:ext>
            </p:extLst>
          </p:nvPr>
        </p:nvGraphicFramePr>
        <p:xfrm>
          <a:off x="6392508" y="402424"/>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6" name="Arrow: Right 5">
            <a:extLst>
              <a:ext uri="{FF2B5EF4-FFF2-40B4-BE49-F238E27FC236}">
                <a16:creationId xmlns:a16="http://schemas.microsoft.com/office/drawing/2014/main" id="{FCB5A2A2-5A19-49CF-B750-9F5BBB946176}"/>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9E44B0CB-EFBE-41F8-BFA5-57354ABA7332}"/>
              </a:ext>
            </a:extLst>
          </p:cNvPr>
          <p:cNvSpPr txBox="1"/>
          <p:nvPr/>
        </p:nvSpPr>
        <p:spPr>
          <a:xfrm>
            <a:off x="2174033" y="6270171"/>
            <a:ext cx="7987004" cy="369332"/>
          </a:xfrm>
          <a:prstGeom prst="rect">
            <a:avLst/>
          </a:prstGeom>
          <a:noFill/>
        </p:spPr>
        <p:txBody>
          <a:bodyPr wrap="square" rtlCol="0">
            <a:spAutoFit/>
          </a:bodyPr>
          <a:lstStyle/>
          <a:p>
            <a:r>
              <a:rPr lang="en-AU" dirty="0"/>
              <a:t>Step1: Calculate Distances between every pair of observation: Euclidean Distance</a:t>
            </a:r>
          </a:p>
        </p:txBody>
      </p:sp>
      <p:sp>
        <p:nvSpPr>
          <p:cNvPr id="9" name="TextBox 8">
            <a:extLst>
              <a:ext uri="{FF2B5EF4-FFF2-40B4-BE49-F238E27FC236}">
                <a16:creationId xmlns:a16="http://schemas.microsoft.com/office/drawing/2014/main" id="{B9F413B6-3AD1-4947-BBBD-E2531DC1F73E}"/>
              </a:ext>
            </a:extLst>
          </p:cNvPr>
          <p:cNvSpPr txBox="1"/>
          <p:nvPr/>
        </p:nvSpPr>
        <p:spPr>
          <a:xfrm>
            <a:off x="8154955" y="33092"/>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10" name="TextBox 9">
            <a:extLst>
              <a:ext uri="{FF2B5EF4-FFF2-40B4-BE49-F238E27FC236}">
                <a16:creationId xmlns:a16="http://schemas.microsoft.com/office/drawing/2014/main" id="{BD0D2FAD-5314-4A4E-97D8-F4F8D13E5F69}"/>
              </a:ext>
            </a:extLst>
          </p:cNvPr>
          <p:cNvSpPr txBox="1"/>
          <p:nvPr/>
        </p:nvSpPr>
        <p:spPr>
          <a:xfrm>
            <a:off x="8154955" y="5923632"/>
            <a:ext cx="2911151" cy="369332"/>
          </a:xfrm>
          <a:prstGeom prst="rect">
            <a:avLst/>
          </a:prstGeom>
          <a:noFill/>
        </p:spPr>
        <p:txBody>
          <a:bodyPr wrap="square" rtlCol="0">
            <a:spAutoFit/>
          </a:bodyPr>
          <a:lstStyle/>
          <a:p>
            <a:r>
              <a:rPr lang="en-AU" dirty="0">
                <a:solidFill>
                  <a:srgbClr val="FF0000"/>
                </a:solidFill>
              </a:rPr>
              <a:t>Inter-point distance Matrix</a:t>
            </a:r>
          </a:p>
        </p:txBody>
      </p:sp>
      <p:sp>
        <p:nvSpPr>
          <p:cNvPr id="11" name="TextBox 10">
            <a:extLst>
              <a:ext uri="{FF2B5EF4-FFF2-40B4-BE49-F238E27FC236}">
                <a16:creationId xmlns:a16="http://schemas.microsoft.com/office/drawing/2014/main" id="{A7A93DAD-FED0-4AD4-9939-2D73BD11A773}"/>
              </a:ext>
            </a:extLst>
          </p:cNvPr>
          <p:cNvSpPr txBox="1"/>
          <p:nvPr/>
        </p:nvSpPr>
        <p:spPr>
          <a:xfrm>
            <a:off x="2174033" y="1184069"/>
            <a:ext cx="3388659" cy="954107"/>
          </a:xfrm>
          <a:prstGeom prst="rect">
            <a:avLst/>
          </a:prstGeom>
          <a:noFill/>
        </p:spPr>
        <p:txBody>
          <a:bodyPr wrap="square" rtlCol="0">
            <a:spAutoFit/>
          </a:bodyPr>
          <a:lstStyle/>
          <a:p>
            <a:r>
              <a:rPr lang="en-AU" sz="2800" dirty="0">
                <a:solidFill>
                  <a:srgbClr val="FF0000"/>
                </a:solidFill>
              </a:rPr>
              <a:t>Initially, how many clusters do we have?</a:t>
            </a:r>
          </a:p>
        </p:txBody>
      </p:sp>
    </p:spTree>
    <p:extLst>
      <p:ext uri="{BB962C8B-B14F-4D97-AF65-F5344CB8AC3E}">
        <p14:creationId xmlns:p14="http://schemas.microsoft.com/office/powerpoint/2010/main" val="76849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3138496505"/>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2332653" y="6189604"/>
            <a:ext cx="7987004" cy="369332"/>
          </a:xfrm>
          <a:prstGeom prst="rect">
            <a:avLst/>
          </a:prstGeom>
          <a:noFill/>
        </p:spPr>
        <p:txBody>
          <a:bodyPr wrap="square" rtlCol="0">
            <a:spAutoFit/>
          </a:bodyPr>
          <a:lstStyle/>
          <a:p>
            <a:r>
              <a:rPr lang="en-AU" dirty="0"/>
              <a:t>Step 2: Choose the most similar two observations to merge (i.e. Closest)</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sp>
        <p:nvSpPr>
          <p:cNvPr id="3" name="Rectangle 2">
            <a:extLst>
              <a:ext uri="{FF2B5EF4-FFF2-40B4-BE49-F238E27FC236}">
                <a16:creationId xmlns:a16="http://schemas.microsoft.com/office/drawing/2014/main" id="{19569F63-C5D6-4328-BB4A-D5EA5CA1F1FC}"/>
              </a:ext>
            </a:extLst>
          </p:cNvPr>
          <p:cNvSpPr/>
          <p:nvPr/>
        </p:nvSpPr>
        <p:spPr>
          <a:xfrm>
            <a:off x="3377681" y="6532013"/>
            <a:ext cx="5693097" cy="369332"/>
          </a:xfrm>
          <a:prstGeom prst="rect">
            <a:avLst/>
          </a:prstGeom>
        </p:spPr>
        <p:txBody>
          <a:bodyPr wrap="none">
            <a:spAutoFit/>
          </a:bodyPr>
          <a:lstStyle/>
          <a:p>
            <a:r>
              <a:rPr lang="en-AU" dirty="0"/>
              <a:t>(i.e. pair with the minimum distance in Dissimilarity Matrix)</a:t>
            </a:r>
          </a:p>
        </p:txBody>
      </p:sp>
      <p:sp>
        <p:nvSpPr>
          <p:cNvPr id="9" name="Oval 8">
            <a:extLst>
              <a:ext uri="{FF2B5EF4-FFF2-40B4-BE49-F238E27FC236}">
                <a16:creationId xmlns:a16="http://schemas.microsoft.com/office/drawing/2014/main" id="{1C0384B1-5F27-41DE-B691-54F19FE3919A}"/>
              </a:ext>
            </a:extLst>
          </p:cNvPr>
          <p:cNvSpPr/>
          <p:nvPr/>
        </p:nvSpPr>
        <p:spPr>
          <a:xfrm>
            <a:off x="1194318" y="905069"/>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10" name="Oval 9">
            <a:extLst>
              <a:ext uri="{FF2B5EF4-FFF2-40B4-BE49-F238E27FC236}">
                <a16:creationId xmlns:a16="http://schemas.microsoft.com/office/drawing/2014/main" id="{F559EBFE-F9E9-4E11-987E-B5828FE296A0}"/>
              </a:ext>
            </a:extLst>
          </p:cNvPr>
          <p:cNvSpPr/>
          <p:nvPr/>
        </p:nvSpPr>
        <p:spPr>
          <a:xfrm>
            <a:off x="746448" y="1412033"/>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graphicFrame>
        <p:nvGraphicFramePr>
          <p:cNvPr id="13" name="Chart 12">
            <a:extLst>
              <a:ext uri="{FF2B5EF4-FFF2-40B4-BE49-F238E27FC236}">
                <a16:creationId xmlns:a16="http://schemas.microsoft.com/office/drawing/2014/main" id="{5170626C-23C8-489C-9399-40467ECAF2BD}"/>
              </a:ext>
            </a:extLst>
          </p:cNvPr>
          <p:cNvGraphicFramePr/>
          <p:nvPr>
            <p:extLst>
              <p:ext uri="{D42A27DB-BD31-4B8C-83A1-F6EECF244321}">
                <p14:modId xmlns:p14="http://schemas.microsoft.com/office/powerpoint/2010/main" val="2185593398"/>
              </p:ext>
            </p:extLst>
          </p:nvPr>
        </p:nvGraphicFramePr>
        <p:xfrm>
          <a:off x="6614758" y="658906"/>
          <a:ext cx="5097630" cy="4652681"/>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38880CC9-6A6B-4C42-81AD-47EE5FA13940}"/>
              </a:ext>
            </a:extLst>
          </p:cNvPr>
          <p:cNvSpPr txBox="1"/>
          <p:nvPr/>
        </p:nvSpPr>
        <p:spPr>
          <a:xfrm>
            <a:off x="6956900" y="5303414"/>
            <a:ext cx="4227755" cy="646331"/>
          </a:xfrm>
          <a:prstGeom prst="rect">
            <a:avLst/>
          </a:prstGeom>
          <a:noFill/>
        </p:spPr>
        <p:txBody>
          <a:bodyPr wrap="square" rtlCol="0">
            <a:spAutoFit/>
          </a:bodyPr>
          <a:lstStyle/>
          <a:p>
            <a:pPr algn="ctr"/>
            <a:r>
              <a:rPr lang="en-AU" dirty="0"/>
              <a:t>Dendrogram Plot </a:t>
            </a:r>
          </a:p>
          <a:p>
            <a:pPr algn="ctr"/>
            <a:r>
              <a:rPr lang="en-AU" dirty="0"/>
              <a:t>X-axis </a:t>
            </a:r>
            <a:r>
              <a:rPr lang="en-AU" dirty="0">
                <a:sym typeface="Wingdings" panose="05000000000000000000" pitchFamily="2" charset="2"/>
              </a:rPr>
              <a:t> observations , Y-axis  distances</a:t>
            </a:r>
            <a:endParaRPr lang="en-AU" dirty="0"/>
          </a:p>
        </p:txBody>
      </p:sp>
      <p:cxnSp>
        <p:nvCxnSpPr>
          <p:cNvPr id="16" name="Straight Connector 15">
            <a:extLst>
              <a:ext uri="{FF2B5EF4-FFF2-40B4-BE49-F238E27FC236}">
                <a16:creationId xmlns:a16="http://schemas.microsoft.com/office/drawing/2014/main" id="{0103CAB3-8D7A-4177-8A47-58B2693FB270}"/>
              </a:ext>
            </a:extLst>
          </p:cNvPr>
          <p:cNvCxnSpPr/>
          <p:nvPr/>
        </p:nvCxnSpPr>
        <p:spPr>
          <a:xfrm flipV="1">
            <a:off x="7100047"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20A58C-5897-44FE-8961-9F9D0E82984D}"/>
              </a:ext>
            </a:extLst>
          </p:cNvPr>
          <p:cNvCxnSpPr>
            <a:cxnSpLocks/>
          </p:cNvCxnSpPr>
          <p:nvPr/>
        </p:nvCxnSpPr>
        <p:spPr>
          <a:xfrm flipH="1" flipV="1">
            <a:off x="7315200"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16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Graphic spid="13" grpId="0">
        <p:bldAsOne/>
      </p:bldGraphic>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2498701133"/>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solidFill>
                      <a:schemeClr val="accent1"/>
                    </a:solidFill>
                  </a:tcPr>
                </a:tc>
                <a:tc>
                  <a:txBody>
                    <a:bodyPr/>
                    <a:lstStyle/>
                    <a:p>
                      <a:pPr algn="ctr"/>
                      <a:r>
                        <a:rPr lang="en-AU" dirty="0"/>
                        <a:t>2</a:t>
                      </a:r>
                    </a:p>
                  </a:txBody>
                  <a:tcPr>
                    <a:solidFill>
                      <a:schemeClr val="accent1"/>
                    </a:solidFill>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9</a:t>
                      </a:r>
                    </a:p>
                  </a:txBody>
                  <a:tcPr>
                    <a:solidFill>
                      <a:schemeClr val="accent2">
                        <a:lumMod val="40000"/>
                        <a:lumOff val="60000"/>
                      </a:schemeClr>
                    </a:solidFill>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12" name="Table 11">
            <a:extLst>
              <a:ext uri="{FF2B5EF4-FFF2-40B4-BE49-F238E27FC236}">
                <a16:creationId xmlns:a16="http://schemas.microsoft.com/office/drawing/2014/main" id="{C26E1429-F1DA-476D-99BC-9F7EBB80583E}"/>
              </a:ext>
            </a:extLst>
          </p:cNvPr>
          <p:cNvGraphicFramePr>
            <a:graphicFrameLocks noGrp="1"/>
          </p:cNvGraphicFramePr>
          <p:nvPr>
            <p:extLst>
              <p:ext uri="{D42A27DB-BD31-4B8C-83A1-F6EECF244321}">
                <p14:modId xmlns:p14="http://schemas.microsoft.com/office/powerpoint/2010/main" val="3306343236"/>
              </p:ext>
            </p:extLst>
          </p:nvPr>
        </p:nvGraphicFramePr>
        <p:xfrm>
          <a:off x="6484260" y="626672"/>
          <a:ext cx="5040000" cy="502932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49332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tc>
                  <a:txBody>
                    <a:bodyPr/>
                    <a:lstStyle/>
                    <a:p>
                      <a:pPr algn="ctr"/>
                      <a:endParaRPr lang="en-AU" dirty="0"/>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endParaRPr lang="en-AU" dirty="0"/>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endParaRPr lang="en-AU" dirty="0"/>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endParaRPr lang="en-AU" dirty="0"/>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endParaRPr lang="en-AU" dirty="0"/>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endParaRPr lang="en-AU" dirty="0"/>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endParaRPr lang="en-AU" dirty="0"/>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endParaRPr lang="en-AU" dirty="0"/>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4" name="Rectangle: Rounded Corners 3">
            <a:extLst>
              <a:ext uri="{FF2B5EF4-FFF2-40B4-BE49-F238E27FC236}">
                <a16:creationId xmlns:a16="http://schemas.microsoft.com/office/drawing/2014/main" id="{7B519D4B-D36A-42C1-BF15-C97327418FE5}"/>
              </a:ext>
            </a:extLst>
          </p:cNvPr>
          <p:cNvSpPr/>
          <p:nvPr/>
        </p:nvSpPr>
        <p:spPr>
          <a:xfrm>
            <a:off x="1700229" y="906222"/>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6" name="Arrow: Right 15">
            <a:extLst>
              <a:ext uri="{FF2B5EF4-FFF2-40B4-BE49-F238E27FC236}">
                <a16:creationId xmlns:a16="http://schemas.microsoft.com/office/drawing/2014/main" id="{D4945D9A-880B-4FBF-A34B-4149FC1093D9}"/>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8045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B0BCD55-F804-4C8B-A29E-6663922CDB59}"/>
              </a:ext>
            </a:extLst>
          </p:cNvPr>
          <p:cNvGraphicFramePr>
            <a:graphicFrameLocks noGrp="1"/>
          </p:cNvGraphicFramePr>
          <p:nvPr>
            <p:extLst>
              <p:ext uri="{D42A27DB-BD31-4B8C-83A1-F6EECF244321}">
                <p14:modId xmlns:p14="http://schemas.microsoft.com/office/powerpoint/2010/main" val="2083074021"/>
              </p:ext>
            </p:extLst>
          </p:nvPr>
        </p:nvGraphicFramePr>
        <p:xfrm>
          <a:off x="159659" y="369332"/>
          <a:ext cx="5544000" cy="5544000"/>
        </p:xfrm>
        <a:graphic>
          <a:graphicData uri="http://schemas.openxmlformats.org/drawingml/2006/table">
            <a:tbl>
              <a:tblPr firstRow="1" firstCol="1">
                <a:tableStyleId>{5C22544A-7EE6-4342-B048-85BDC9FD1C3A}</a:tableStyleId>
              </a:tblPr>
              <a:tblGrid>
                <a:gridCol w="504000">
                  <a:extLst>
                    <a:ext uri="{9D8B030D-6E8A-4147-A177-3AD203B41FA5}">
                      <a16:colId xmlns:a16="http://schemas.microsoft.com/office/drawing/2014/main" val="3218077550"/>
                    </a:ext>
                  </a:extLst>
                </a:gridCol>
                <a:gridCol w="504000">
                  <a:extLst>
                    <a:ext uri="{9D8B030D-6E8A-4147-A177-3AD203B41FA5}">
                      <a16:colId xmlns:a16="http://schemas.microsoft.com/office/drawing/2014/main" val="1356961905"/>
                    </a:ext>
                  </a:extLst>
                </a:gridCol>
                <a:gridCol w="504000">
                  <a:extLst>
                    <a:ext uri="{9D8B030D-6E8A-4147-A177-3AD203B41FA5}">
                      <a16:colId xmlns:a16="http://schemas.microsoft.com/office/drawing/2014/main" val="2737094988"/>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a:t>
                      </a:r>
                    </a:p>
                  </a:txBody>
                  <a:tcPr>
                    <a:solidFill>
                      <a:schemeClr val="accent1"/>
                    </a:solidFill>
                  </a:tcPr>
                </a:tc>
                <a:tc>
                  <a:txBody>
                    <a:bodyPr/>
                    <a:lstStyle/>
                    <a:p>
                      <a:pPr algn="ctr"/>
                      <a:r>
                        <a:rPr lang="en-AU" dirty="0"/>
                        <a:t>2</a:t>
                      </a:r>
                    </a:p>
                  </a:txBody>
                  <a:tcPr>
                    <a:solidFill>
                      <a:schemeClr val="accent1"/>
                    </a:solidFill>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a:t>
                      </a:r>
                    </a:p>
                  </a:txBody>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9</a:t>
                      </a:r>
                    </a:p>
                  </a:txBody>
                  <a:tcPr>
                    <a:solidFill>
                      <a:schemeClr val="accent2">
                        <a:lumMod val="40000"/>
                        <a:lumOff val="60000"/>
                      </a:schemeClr>
                    </a:solidFill>
                  </a:tcPr>
                </a:tc>
                <a:extLst>
                  <a:ext uri="{0D108BD9-81ED-4DB2-BD59-A6C34878D82A}">
                    <a16:rowId xmlns:a16="http://schemas.microsoft.com/office/drawing/2014/main" val="4232886055"/>
                  </a:ext>
                </a:extLst>
              </a:tr>
              <a:tr h="504000">
                <a:tc>
                  <a:txBody>
                    <a:bodyPr/>
                    <a:lstStyle/>
                    <a:p>
                      <a:pPr algn="ctr"/>
                      <a:r>
                        <a:rPr lang="en-AU" dirty="0"/>
                        <a:t>2</a:t>
                      </a:r>
                    </a:p>
                  </a:txBody>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extLst>
                  <a:ext uri="{0D108BD9-81ED-4DB2-BD59-A6C34878D82A}">
                    <a16:rowId xmlns:a16="http://schemas.microsoft.com/office/drawing/2014/main" val="3723240320"/>
                  </a:ext>
                </a:extLst>
              </a:tr>
              <a:tr h="504000">
                <a:tc>
                  <a:txBody>
                    <a:bodyPr/>
                    <a:lstStyle/>
                    <a:p>
                      <a:pPr algn="ctr"/>
                      <a:r>
                        <a:rPr lang="en-AU" dirty="0"/>
                        <a:t>3</a:t>
                      </a:r>
                    </a:p>
                  </a:txBody>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solidFill>
                      <a:schemeClr val="accent2">
                        <a:lumMod val="40000"/>
                        <a:lumOff val="60000"/>
                      </a:schemeClr>
                    </a:solidFill>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solidFill>
                      <a:schemeClr val="accent2">
                        <a:lumMod val="40000"/>
                        <a:lumOff val="60000"/>
                      </a:schemeClr>
                    </a:solidFill>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solidFill>
                      <a:schemeClr val="accent2">
                        <a:lumMod val="40000"/>
                        <a:lumOff val="60000"/>
                      </a:schemeClr>
                    </a:solidFill>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solidFill>
                      <a:schemeClr val="accent2">
                        <a:lumMod val="40000"/>
                        <a:lumOff val="60000"/>
                      </a:schemeClr>
                    </a:solidFill>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solidFill>
                      <a:schemeClr val="accent2">
                        <a:lumMod val="40000"/>
                        <a:lumOff val="60000"/>
                      </a:schemeClr>
                    </a:solidFill>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solidFill>
                      <a:schemeClr val="accent2">
                        <a:lumMod val="40000"/>
                        <a:lumOff val="60000"/>
                      </a:schemeClr>
                    </a:solidFill>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solidFill>
                      <a:schemeClr val="accent2">
                        <a:lumMod val="40000"/>
                        <a:lumOff val="60000"/>
                      </a:schemeClr>
                    </a:solidFill>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9</a:t>
                      </a:r>
                    </a:p>
                  </a:txBody>
                  <a:tcPr>
                    <a:solidFill>
                      <a:schemeClr val="accent2">
                        <a:lumMod val="40000"/>
                        <a:lumOff val="60000"/>
                      </a:schemeClr>
                    </a:solidFill>
                  </a:tcPr>
                </a:tc>
                <a:tc>
                  <a:txBody>
                    <a:bodyPr/>
                    <a:lstStyle/>
                    <a:p>
                      <a:pPr algn="ctr"/>
                      <a:r>
                        <a:rPr lang="en-AU" dirty="0"/>
                        <a:t>8</a:t>
                      </a:r>
                    </a:p>
                  </a:txBody>
                  <a:tcPr>
                    <a:solidFill>
                      <a:schemeClr val="accent2">
                        <a:lumMod val="40000"/>
                        <a:lumOff val="60000"/>
                      </a:schemeClr>
                    </a:solidFill>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159659" y="6211669"/>
            <a:ext cx="7987004" cy="646331"/>
          </a:xfrm>
          <a:prstGeom prst="rect">
            <a:avLst/>
          </a:prstGeom>
          <a:noFill/>
        </p:spPr>
        <p:txBody>
          <a:bodyPr wrap="square" rtlCol="0">
            <a:spAutoFit/>
          </a:bodyPr>
          <a:lstStyle/>
          <a:p>
            <a:r>
              <a:rPr lang="en-AU" dirty="0"/>
              <a:t>Step 3: Update Dissimilarity Matrix: Calculate the distance between Cluster12 and all other observations (calculate linkage using min) </a:t>
            </a:r>
          </a:p>
        </p:txBody>
      </p:sp>
      <p:sp>
        <p:nvSpPr>
          <p:cNvPr id="2" name="TextBox 1">
            <a:extLst>
              <a:ext uri="{FF2B5EF4-FFF2-40B4-BE49-F238E27FC236}">
                <a16:creationId xmlns:a16="http://schemas.microsoft.com/office/drawing/2014/main" id="{BD4BDCE1-01EF-438F-B5FF-5ED1ED867B43}"/>
              </a:ext>
            </a:extLst>
          </p:cNvPr>
          <p:cNvSpPr txBox="1"/>
          <p:nvPr/>
        </p:nvSpPr>
        <p:spPr>
          <a:xfrm>
            <a:off x="1922106" y="0"/>
            <a:ext cx="2911151" cy="369332"/>
          </a:xfrm>
          <a:prstGeom prst="rect">
            <a:avLst/>
          </a:prstGeom>
          <a:noFill/>
        </p:spPr>
        <p:txBody>
          <a:bodyPr wrap="square" rtlCol="0">
            <a:spAutoFit/>
          </a:bodyPr>
          <a:lstStyle/>
          <a:p>
            <a:r>
              <a:rPr lang="en-AU" dirty="0">
                <a:solidFill>
                  <a:srgbClr val="FF0000"/>
                </a:solidFill>
              </a:rPr>
              <a:t>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922106" y="5890540"/>
            <a:ext cx="2911151" cy="369332"/>
          </a:xfrm>
          <a:prstGeom prst="rect">
            <a:avLst/>
          </a:prstGeom>
          <a:noFill/>
        </p:spPr>
        <p:txBody>
          <a:bodyPr wrap="square" rtlCol="0">
            <a:spAutoFit/>
          </a:bodyPr>
          <a:lstStyle/>
          <a:p>
            <a:r>
              <a:rPr lang="en-AU" dirty="0">
                <a:solidFill>
                  <a:srgbClr val="FF0000"/>
                </a:solidFill>
              </a:rPr>
              <a:t>Inter-point distance Matrix</a:t>
            </a:r>
          </a:p>
        </p:txBody>
      </p:sp>
      <p:graphicFrame>
        <p:nvGraphicFramePr>
          <p:cNvPr id="12" name="Table 11">
            <a:extLst>
              <a:ext uri="{FF2B5EF4-FFF2-40B4-BE49-F238E27FC236}">
                <a16:creationId xmlns:a16="http://schemas.microsoft.com/office/drawing/2014/main" id="{C26E1429-F1DA-476D-99BC-9F7EBB80583E}"/>
              </a:ext>
            </a:extLst>
          </p:cNvPr>
          <p:cNvGraphicFramePr>
            <a:graphicFrameLocks noGrp="1"/>
          </p:cNvGraphicFramePr>
          <p:nvPr>
            <p:extLst>
              <p:ext uri="{D42A27DB-BD31-4B8C-83A1-F6EECF244321}">
                <p14:modId xmlns:p14="http://schemas.microsoft.com/office/powerpoint/2010/main" val="173926850"/>
              </p:ext>
            </p:extLst>
          </p:nvPr>
        </p:nvGraphicFramePr>
        <p:xfrm>
          <a:off x="6454711" y="621332"/>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9" name="Arrow: Right 8">
            <a:extLst>
              <a:ext uri="{FF2B5EF4-FFF2-40B4-BE49-F238E27FC236}">
                <a16:creationId xmlns:a16="http://schemas.microsoft.com/office/drawing/2014/main" id="{C38D6087-F060-410F-B676-995F0A305F9D}"/>
              </a:ext>
            </a:extLst>
          </p:cNvPr>
          <p:cNvSpPr/>
          <p:nvPr/>
        </p:nvSpPr>
        <p:spPr>
          <a:xfrm>
            <a:off x="5836589" y="3071788"/>
            <a:ext cx="485192" cy="38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a:extLst>
              <a:ext uri="{FF2B5EF4-FFF2-40B4-BE49-F238E27FC236}">
                <a16:creationId xmlns:a16="http://schemas.microsoft.com/office/drawing/2014/main" id="{6673E65D-73D3-4EED-A284-C39A0B85C844}"/>
              </a:ext>
            </a:extLst>
          </p:cNvPr>
          <p:cNvSpPr/>
          <p:nvPr/>
        </p:nvSpPr>
        <p:spPr>
          <a:xfrm>
            <a:off x="1700229" y="906222"/>
            <a:ext cx="443753" cy="96291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6" name="TextBox 5">
            <a:extLst>
              <a:ext uri="{FF2B5EF4-FFF2-40B4-BE49-F238E27FC236}">
                <a16:creationId xmlns:a16="http://schemas.microsoft.com/office/drawing/2014/main" id="{2120BFEC-26F4-4480-A963-E879FA333E2F}"/>
              </a:ext>
            </a:extLst>
          </p:cNvPr>
          <p:cNvSpPr txBox="1"/>
          <p:nvPr/>
        </p:nvSpPr>
        <p:spPr>
          <a:xfrm>
            <a:off x="8337176" y="5890540"/>
            <a:ext cx="3388659" cy="954107"/>
          </a:xfrm>
          <a:prstGeom prst="rect">
            <a:avLst/>
          </a:prstGeom>
          <a:noFill/>
        </p:spPr>
        <p:txBody>
          <a:bodyPr wrap="square" rtlCol="0">
            <a:spAutoFit/>
          </a:bodyPr>
          <a:lstStyle/>
          <a:p>
            <a:r>
              <a:rPr lang="en-AU" sz="2800" dirty="0">
                <a:solidFill>
                  <a:srgbClr val="FF0000"/>
                </a:solidFill>
              </a:rPr>
              <a:t>How many clusters do we have now?</a:t>
            </a:r>
          </a:p>
        </p:txBody>
      </p:sp>
    </p:spTree>
    <p:extLst>
      <p:ext uri="{BB962C8B-B14F-4D97-AF65-F5344CB8AC3E}">
        <p14:creationId xmlns:p14="http://schemas.microsoft.com/office/powerpoint/2010/main" val="146926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C4B61F1E-0BF1-43FC-B096-E15F0842A417}"/>
              </a:ext>
            </a:extLst>
          </p:cNvPr>
          <p:cNvGraphicFramePr>
            <a:graphicFrameLocks noGrp="1"/>
          </p:cNvGraphicFramePr>
          <p:nvPr>
            <p:extLst>
              <p:ext uri="{D42A27DB-BD31-4B8C-83A1-F6EECF244321}">
                <p14:modId xmlns:p14="http://schemas.microsoft.com/office/powerpoint/2010/main" val="1279482204"/>
              </p:ext>
            </p:extLst>
          </p:nvPr>
        </p:nvGraphicFramePr>
        <p:xfrm>
          <a:off x="512937" y="456447"/>
          <a:ext cx="5040000" cy="5040000"/>
        </p:xfrm>
        <a:graphic>
          <a:graphicData uri="http://schemas.openxmlformats.org/drawingml/2006/table">
            <a:tbl>
              <a:tblPr firstRow="1" firstCol="1">
                <a:tableStyleId>{5C22544A-7EE6-4342-B048-85BDC9FD1C3A}</a:tableStyleId>
              </a:tblPr>
              <a:tblGrid>
                <a:gridCol w="494765">
                  <a:extLst>
                    <a:ext uri="{9D8B030D-6E8A-4147-A177-3AD203B41FA5}">
                      <a16:colId xmlns:a16="http://schemas.microsoft.com/office/drawing/2014/main" val="3218077550"/>
                    </a:ext>
                  </a:extLst>
                </a:gridCol>
                <a:gridCol w="513235">
                  <a:extLst>
                    <a:ext uri="{9D8B030D-6E8A-4147-A177-3AD203B41FA5}">
                      <a16:colId xmlns:a16="http://schemas.microsoft.com/office/drawing/2014/main" val="1356961905"/>
                    </a:ext>
                  </a:extLst>
                </a:gridCol>
                <a:gridCol w="504000">
                  <a:extLst>
                    <a:ext uri="{9D8B030D-6E8A-4147-A177-3AD203B41FA5}">
                      <a16:colId xmlns:a16="http://schemas.microsoft.com/office/drawing/2014/main" val="605444162"/>
                    </a:ext>
                  </a:extLst>
                </a:gridCol>
                <a:gridCol w="504000">
                  <a:extLst>
                    <a:ext uri="{9D8B030D-6E8A-4147-A177-3AD203B41FA5}">
                      <a16:colId xmlns:a16="http://schemas.microsoft.com/office/drawing/2014/main" val="2679345702"/>
                    </a:ext>
                  </a:extLst>
                </a:gridCol>
                <a:gridCol w="504000">
                  <a:extLst>
                    <a:ext uri="{9D8B030D-6E8A-4147-A177-3AD203B41FA5}">
                      <a16:colId xmlns:a16="http://schemas.microsoft.com/office/drawing/2014/main" val="1458195859"/>
                    </a:ext>
                  </a:extLst>
                </a:gridCol>
                <a:gridCol w="504000">
                  <a:extLst>
                    <a:ext uri="{9D8B030D-6E8A-4147-A177-3AD203B41FA5}">
                      <a16:colId xmlns:a16="http://schemas.microsoft.com/office/drawing/2014/main" val="415710692"/>
                    </a:ext>
                  </a:extLst>
                </a:gridCol>
                <a:gridCol w="504000">
                  <a:extLst>
                    <a:ext uri="{9D8B030D-6E8A-4147-A177-3AD203B41FA5}">
                      <a16:colId xmlns:a16="http://schemas.microsoft.com/office/drawing/2014/main" val="1279395901"/>
                    </a:ext>
                  </a:extLst>
                </a:gridCol>
                <a:gridCol w="504000">
                  <a:extLst>
                    <a:ext uri="{9D8B030D-6E8A-4147-A177-3AD203B41FA5}">
                      <a16:colId xmlns:a16="http://schemas.microsoft.com/office/drawing/2014/main" val="2864801165"/>
                    </a:ext>
                  </a:extLst>
                </a:gridCol>
                <a:gridCol w="504000">
                  <a:extLst>
                    <a:ext uri="{9D8B030D-6E8A-4147-A177-3AD203B41FA5}">
                      <a16:colId xmlns:a16="http://schemas.microsoft.com/office/drawing/2014/main" val="1930916597"/>
                    </a:ext>
                  </a:extLst>
                </a:gridCol>
                <a:gridCol w="504000">
                  <a:extLst>
                    <a:ext uri="{9D8B030D-6E8A-4147-A177-3AD203B41FA5}">
                      <a16:colId xmlns:a16="http://schemas.microsoft.com/office/drawing/2014/main" val="2920793036"/>
                    </a:ext>
                  </a:extLst>
                </a:gridCol>
              </a:tblGrid>
              <a:tr h="504000">
                <a:tc>
                  <a:txBody>
                    <a:bodyPr/>
                    <a:lstStyle/>
                    <a:p>
                      <a:pPr algn="ctr"/>
                      <a:endParaRPr lang="en-AU" dirty="0"/>
                    </a:p>
                  </a:txBody>
                  <a:tcPr/>
                </a:tc>
                <a:tc>
                  <a:txBody>
                    <a:bodyPr/>
                    <a:lstStyle/>
                    <a:p>
                      <a:pPr algn="ctr"/>
                      <a:r>
                        <a:rPr lang="en-AU" dirty="0"/>
                        <a:t>12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val="132668427"/>
                  </a:ext>
                </a:extLst>
              </a:tr>
              <a:tr h="504000">
                <a:tc>
                  <a:txBody>
                    <a:bodyPr/>
                    <a:lstStyle/>
                    <a:p>
                      <a:pPr algn="ctr"/>
                      <a:r>
                        <a:rPr lang="en-AU" dirty="0"/>
                        <a:t>12</a:t>
                      </a:r>
                    </a:p>
                  </a:txBody>
                  <a:tcPr/>
                </a:tc>
                <a:tc>
                  <a:txBody>
                    <a:bodyPr/>
                    <a:lstStyle/>
                    <a:p>
                      <a:pPr algn="ctr"/>
                      <a:r>
                        <a:rPr lang="en-AU" dirty="0"/>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8</a:t>
                      </a:r>
                    </a:p>
                  </a:txBody>
                  <a:tcPr/>
                </a:tc>
                <a:extLst>
                  <a:ext uri="{0D108BD9-81ED-4DB2-BD59-A6C34878D82A}">
                    <a16:rowId xmlns:a16="http://schemas.microsoft.com/office/drawing/2014/main" val="4232886055"/>
                  </a:ext>
                </a:extLst>
              </a:tr>
              <a:tr h="504000">
                <a:tc>
                  <a:txBody>
                    <a:bodyPr/>
                    <a:lstStyle/>
                    <a:p>
                      <a:pPr algn="ctr"/>
                      <a:r>
                        <a:rPr lang="en-AU" dirty="0"/>
                        <a:t>3</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extLst>
                  <a:ext uri="{0D108BD9-81ED-4DB2-BD59-A6C34878D82A}">
                    <a16:rowId xmlns:a16="http://schemas.microsoft.com/office/drawing/2014/main" val="368663191"/>
                  </a:ext>
                </a:extLst>
              </a:tr>
              <a:tr h="504000">
                <a:tc>
                  <a:txBody>
                    <a:bodyPr/>
                    <a:lstStyle/>
                    <a:p>
                      <a:pPr algn="ctr"/>
                      <a:r>
                        <a:rPr lang="en-AU" dirty="0"/>
                        <a:t>4</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extLst>
                  <a:ext uri="{0D108BD9-81ED-4DB2-BD59-A6C34878D82A}">
                    <a16:rowId xmlns:a16="http://schemas.microsoft.com/office/drawing/2014/main" val="3380700403"/>
                  </a:ext>
                </a:extLst>
              </a:tr>
              <a:tr h="504000">
                <a:tc>
                  <a:txBody>
                    <a:bodyPr/>
                    <a:lstStyle/>
                    <a:p>
                      <a:pPr algn="ctr"/>
                      <a:r>
                        <a:rPr lang="en-AU" dirty="0"/>
                        <a:t>5</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b="0" dirty="0"/>
                        <a:t>3</a:t>
                      </a:r>
                    </a:p>
                  </a:txBody>
                  <a:tcPr/>
                </a:tc>
                <a:tc>
                  <a:txBody>
                    <a:bodyPr/>
                    <a:lstStyle/>
                    <a:p>
                      <a:pPr algn="ctr"/>
                      <a:r>
                        <a:rPr lang="en-AU" b="0" dirty="0"/>
                        <a:t>4</a:t>
                      </a:r>
                    </a:p>
                  </a:txBody>
                  <a:tcPr/>
                </a:tc>
                <a:tc>
                  <a:txBody>
                    <a:bodyPr/>
                    <a:lstStyle/>
                    <a:p>
                      <a:pPr algn="ctr"/>
                      <a:r>
                        <a:rPr lang="en-AU" b="0" dirty="0"/>
                        <a:t>5</a:t>
                      </a:r>
                    </a:p>
                  </a:txBody>
                  <a:tcPr/>
                </a:tc>
                <a:extLst>
                  <a:ext uri="{0D108BD9-81ED-4DB2-BD59-A6C34878D82A}">
                    <a16:rowId xmlns:a16="http://schemas.microsoft.com/office/drawing/2014/main" val="3441768687"/>
                  </a:ext>
                </a:extLst>
              </a:tr>
              <a:tr h="504000">
                <a:tc>
                  <a:txBody>
                    <a:bodyPr/>
                    <a:lstStyle/>
                    <a:p>
                      <a:pPr algn="ctr"/>
                      <a:r>
                        <a:rPr lang="en-AU" dirty="0"/>
                        <a:t>6</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tc>
                  <a:txBody>
                    <a:bodyPr/>
                    <a:lstStyle/>
                    <a:p>
                      <a:pPr algn="ctr"/>
                      <a:r>
                        <a:rPr lang="en-AU" dirty="0"/>
                        <a:t>4</a:t>
                      </a:r>
                    </a:p>
                  </a:txBody>
                  <a:tcPr/>
                </a:tc>
                <a:extLst>
                  <a:ext uri="{0D108BD9-81ED-4DB2-BD59-A6C34878D82A}">
                    <a16:rowId xmlns:a16="http://schemas.microsoft.com/office/drawing/2014/main" val="1230195575"/>
                  </a:ext>
                </a:extLst>
              </a:tr>
              <a:tr h="504000">
                <a:tc>
                  <a:txBody>
                    <a:bodyPr/>
                    <a:lstStyle/>
                    <a:p>
                      <a:pPr algn="ctr"/>
                      <a:r>
                        <a:rPr lang="en-AU" dirty="0"/>
                        <a:t>7</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3</a:t>
                      </a:r>
                    </a:p>
                  </a:txBody>
                  <a:tcPr/>
                </a:tc>
                <a:extLst>
                  <a:ext uri="{0D108BD9-81ED-4DB2-BD59-A6C34878D82A}">
                    <a16:rowId xmlns:a16="http://schemas.microsoft.com/office/drawing/2014/main" val="2952279564"/>
                  </a:ext>
                </a:extLst>
              </a:tr>
              <a:tr h="504000">
                <a:tc>
                  <a:txBody>
                    <a:bodyPr/>
                    <a:lstStyle/>
                    <a:p>
                      <a:pPr algn="ctr"/>
                      <a:r>
                        <a:rPr lang="en-AU" dirty="0"/>
                        <a:t>8</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dirty="0"/>
                        <a:t>2</a:t>
                      </a:r>
                    </a:p>
                  </a:txBody>
                  <a:tcPr/>
                </a:tc>
                <a:extLst>
                  <a:ext uri="{0D108BD9-81ED-4DB2-BD59-A6C34878D82A}">
                    <a16:rowId xmlns:a16="http://schemas.microsoft.com/office/drawing/2014/main" val="4012665301"/>
                  </a:ext>
                </a:extLst>
              </a:tr>
              <a:tr h="504000">
                <a:tc>
                  <a:txBody>
                    <a:bodyPr/>
                    <a:lstStyle/>
                    <a:p>
                      <a:pPr algn="ctr"/>
                      <a:r>
                        <a:rPr lang="en-AU" dirty="0"/>
                        <a:t>9</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tc>
                  <a:txBody>
                    <a:bodyPr/>
                    <a:lstStyle/>
                    <a:p>
                      <a:pPr algn="ctr"/>
                      <a:r>
                        <a:rPr lang="en-AU" dirty="0"/>
                        <a:t>1</a:t>
                      </a:r>
                    </a:p>
                  </a:txBody>
                  <a:tcPr/>
                </a:tc>
                <a:extLst>
                  <a:ext uri="{0D108BD9-81ED-4DB2-BD59-A6C34878D82A}">
                    <a16:rowId xmlns:a16="http://schemas.microsoft.com/office/drawing/2014/main" val="3104434973"/>
                  </a:ext>
                </a:extLst>
              </a:tr>
              <a:tr h="504000">
                <a:tc>
                  <a:txBody>
                    <a:bodyPr/>
                    <a:lstStyle/>
                    <a:p>
                      <a:pPr algn="ctr"/>
                      <a:r>
                        <a:rPr lang="en-AU" dirty="0"/>
                        <a:t>10</a:t>
                      </a:r>
                    </a:p>
                  </a:txBody>
                  <a:tcPr/>
                </a:tc>
                <a:tc>
                  <a:txBody>
                    <a:bodyPr/>
                    <a:lstStyle/>
                    <a:p>
                      <a:pPr algn="ctr"/>
                      <a:r>
                        <a:rPr lang="en-AU" dirty="0"/>
                        <a:t>8</a:t>
                      </a:r>
                    </a:p>
                  </a:txBody>
                  <a:tcPr/>
                </a:tc>
                <a:tc>
                  <a:txBody>
                    <a:bodyPr/>
                    <a:lstStyle/>
                    <a:p>
                      <a:pPr algn="ctr"/>
                      <a:r>
                        <a:rPr lang="en-AU" dirty="0"/>
                        <a:t>7</a:t>
                      </a:r>
                    </a:p>
                  </a:txBody>
                  <a:tcPr/>
                </a:tc>
                <a:tc>
                  <a:txBody>
                    <a:bodyPr/>
                    <a:lstStyle/>
                    <a:p>
                      <a:pPr algn="ctr"/>
                      <a:r>
                        <a:rPr lang="en-AU" dirty="0"/>
                        <a:t>6</a:t>
                      </a:r>
                    </a:p>
                  </a:txBody>
                  <a:tcPr/>
                </a:tc>
                <a:tc>
                  <a:txBody>
                    <a:bodyPr/>
                    <a:lstStyle/>
                    <a:p>
                      <a:pPr algn="ctr"/>
                      <a:r>
                        <a:rPr lang="en-AU" dirty="0"/>
                        <a:t>5</a:t>
                      </a:r>
                    </a:p>
                  </a:txBody>
                  <a:tcPr/>
                </a:tc>
                <a:tc>
                  <a:txBody>
                    <a:bodyPr/>
                    <a:lstStyle/>
                    <a:p>
                      <a:pPr algn="ctr"/>
                      <a:r>
                        <a:rPr lang="en-AU" dirty="0"/>
                        <a:t>4</a:t>
                      </a:r>
                    </a:p>
                  </a:txBody>
                  <a:tcPr/>
                </a:tc>
                <a:tc>
                  <a:txBody>
                    <a:bodyPr/>
                    <a:lstStyle/>
                    <a:p>
                      <a:pPr algn="ctr"/>
                      <a:r>
                        <a:rPr lang="en-AU" dirty="0"/>
                        <a:t>3</a:t>
                      </a:r>
                    </a:p>
                  </a:txBody>
                  <a:tcPr/>
                </a:tc>
                <a:tc>
                  <a:txBody>
                    <a:bodyPr/>
                    <a:lstStyle/>
                    <a:p>
                      <a:pPr algn="ctr"/>
                      <a:r>
                        <a:rPr lang="en-AU" dirty="0"/>
                        <a:t>2</a:t>
                      </a:r>
                    </a:p>
                  </a:txBody>
                  <a:tcPr/>
                </a:tc>
                <a:tc>
                  <a:txBody>
                    <a:bodyPr/>
                    <a:lstStyle/>
                    <a:p>
                      <a:pPr algn="ctr"/>
                      <a:r>
                        <a:rPr lang="en-AU" dirty="0"/>
                        <a:t>1</a:t>
                      </a:r>
                    </a:p>
                  </a:txBody>
                  <a:tcPr/>
                </a:tc>
                <a:tc>
                  <a:txBody>
                    <a:bodyPr/>
                    <a:lstStyle/>
                    <a:p>
                      <a:pPr algn="ctr"/>
                      <a:r>
                        <a:rPr lang="en-AU" dirty="0"/>
                        <a:t>0</a:t>
                      </a:r>
                    </a:p>
                  </a:txBody>
                  <a:tcPr/>
                </a:tc>
                <a:extLst>
                  <a:ext uri="{0D108BD9-81ED-4DB2-BD59-A6C34878D82A}">
                    <a16:rowId xmlns:a16="http://schemas.microsoft.com/office/drawing/2014/main" val="3291427934"/>
                  </a:ext>
                </a:extLst>
              </a:tr>
            </a:tbl>
          </a:graphicData>
        </a:graphic>
      </p:graphicFrame>
      <p:sp>
        <p:nvSpPr>
          <p:cNvPr id="7" name="TextBox 6">
            <a:extLst>
              <a:ext uri="{FF2B5EF4-FFF2-40B4-BE49-F238E27FC236}">
                <a16:creationId xmlns:a16="http://schemas.microsoft.com/office/drawing/2014/main" id="{9E44B0CB-EFBE-41F8-BFA5-57354ABA7332}"/>
              </a:ext>
            </a:extLst>
          </p:cNvPr>
          <p:cNvSpPr txBox="1"/>
          <p:nvPr/>
        </p:nvSpPr>
        <p:spPr>
          <a:xfrm>
            <a:off x="2332653" y="6189604"/>
            <a:ext cx="7987004" cy="369332"/>
          </a:xfrm>
          <a:prstGeom prst="rect">
            <a:avLst/>
          </a:prstGeom>
          <a:noFill/>
        </p:spPr>
        <p:txBody>
          <a:bodyPr wrap="square" rtlCol="0">
            <a:spAutoFit/>
          </a:bodyPr>
          <a:lstStyle/>
          <a:p>
            <a:r>
              <a:rPr lang="en-AU" dirty="0"/>
              <a:t>Repeat Step 2: Choose the most similar two observations to merge (i.e. Closest)</a:t>
            </a:r>
          </a:p>
        </p:txBody>
      </p:sp>
      <p:sp>
        <p:nvSpPr>
          <p:cNvPr id="2" name="TextBox 1">
            <a:extLst>
              <a:ext uri="{FF2B5EF4-FFF2-40B4-BE49-F238E27FC236}">
                <a16:creationId xmlns:a16="http://schemas.microsoft.com/office/drawing/2014/main" id="{BD4BDCE1-01EF-438F-B5FF-5ED1ED867B43}"/>
              </a:ext>
            </a:extLst>
          </p:cNvPr>
          <p:cNvSpPr txBox="1"/>
          <p:nvPr/>
        </p:nvSpPr>
        <p:spPr>
          <a:xfrm>
            <a:off x="1407540" y="7525"/>
            <a:ext cx="2911151" cy="369332"/>
          </a:xfrm>
          <a:prstGeom prst="rect">
            <a:avLst/>
          </a:prstGeom>
          <a:noFill/>
        </p:spPr>
        <p:txBody>
          <a:bodyPr wrap="square" rtlCol="0">
            <a:spAutoFit/>
          </a:bodyPr>
          <a:lstStyle/>
          <a:p>
            <a:r>
              <a:rPr lang="en-AU" dirty="0">
                <a:solidFill>
                  <a:srgbClr val="FF0000"/>
                </a:solidFill>
              </a:rPr>
              <a:t>Updated Dissimilarity Matrix</a:t>
            </a:r>
          </a:p>
        </p:txBody>
      </p:sp>
      <p:sp>
        <p:nvSpPr>
          <p:cNvPr id="8" name="TextBox 7">
            <a:extLst>
              <a:ext uri="{FF2B5EF4-FFF2-40B4-BE49-F238E27FC236}">
                <a16:creationId xmlns:a16="http://schemas.microsoft.com/office/drawing/2014/main" id="{9B2C93A5-D713-447F-AC05-771B2F1BBA92}"/>
              </a:ext>
            </a:extLst>
          </p:cNvPr>
          <p:cNvSpPr txBox="1"/>
          <p:nvPr/>
        </p:nvSpPr>
        <p:spPr>
          <a:xfrm>
            <a:off x="1450077" y="5441913"/>
            <a:ext cx="2911151" cy="369332"/>
          </a:xfrm>
          <a:prstGeom prst="rect">
            <a:avLst/>
          </a:prstGeom>
          <a:noFill/>
        </p:spPr>
        <p:txBody>
          <a:bodyPr wrap="square" rtlCol="0">
            <a:spAutoFit/>
          </a:bodyPr>
          <a:lstStyle/>
          <a:p>
            <a:r>
              <a:rPr lang="en-AU" dirty="0">
                <a:solidFill>
                  <a:srgbClr val="FF0000"/>
                </a:solidFill>
              </a:rPr>
              <a:t>Updated distance Matrix</a:t>
            </a:r>
          </a:p>
        </p:txBody>
      </p:sp>
      <p:sp>
        <p:nvSpPr>
          <p:cNvPr id="3" name="Rectangle 2">
            <a:extLst>
              <a:ext uri="{FF2B5EF4-FFF2-40B4-BE49-F238E27FC236}">
                <a16:creationId xmlns:a16="http://schemas.microsoft.com/office/drawing/2014/main" id="{19569F63-C5D6-4328-BB4A-D5EA5CA1F1FC}"/>
              </a:ext>
            </a:extLst>
          </p:cNvPr>
          <p:cNvSpPr/>
          <p:nvPr/>
        </p:nvSpPr>
        <p:spPr>
          <a:xfrm>
            <a:off x="3377681" y="6532013"/>
            <a:ext cx="5693097" cy="369332"/>
          </a:xfrm>
          <a:prstGeom prst="rect">
            <a:avLst/>
          </a:prstGeom>
        </p:spPr>
        <p:txBody>
          <a:bodyPr wrap="none">
            <a:spAutoFit/>
          </a:bodyPr>
          <a:lstStyle/>
          <a:p>
            <a:r>
              <a:rPr lang="en-AU" dirty="0"/>
              <a:t>(i.e. pair with the minimum distance in Dissimilarity Matrix)</a:t>
            </a:r>
          </a:p>
        </p:txBody>
      </p:sp>
      <p:sp>
        <p:nvSpPr>
          <p:cNvPr id="9" name="Oval 8">
            <a:extLst>
              <a:ext uri="{FF2B5EF4-FFF2-40B4-BE49-F238E27FC236}">
                <a16:creationId xmlns:a16="http://schemas.microsoft.com/office/drawing/2014/main" id="{1C0384B1-5F27-41DE-B691-54F19FE3919A}"/>
              </a:ext>
            </a:extLst>
          </p:cNvPr>
          <p:cNvSpPr/>
          <p:nvPr/>
        </p:nvSpPr>
        <p:spPr>
          <a:xfrm>
            <a:off x="1548057" y="2003276"/>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sp>
        <p:nvSpPr>
          <p:cNvPr id="10" name="Oval 9">
            <a:extLst>
              <a:ext uri="{FF2B5EF4-FFF2-40B4-BE49-F238E27FC236}">
                <a16:creationId xmlns:a16="http://schemas.microsoft.com/office/drawing/2014/main" id="{F559EBFE-F9E9-4E11-987E-B5828FE296A0}"/>
              </a:ext>
            </a:extLst>
          </p:cNvPr>
          <p:cNvSpPr/>
          <p:nvPr/>
        </p:nvSpPr>
        <p:spPr>
          <a:xfrm>
            <a:off x="2085443" y="1505735"/>
            <a:ext cx="419878" cy="335902"/>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dirty="0"/>
          </a:p>
        </p:txBody>
      </p:sp>
      <p:graphicFrame>
        <p:nvGraphicFramePr>
          <p:cNvPr id="13" name="Chart 12">
            <a:extLst>
              <a:ext uri="{FF2B5EF4-FFF2-40B4-BE49-F238E27FC236}">
                <a16:creationId xmlns:a16="http://schemas.microsoft.com/office/drawing/2014/main" id="{5170626C-23C8-489C-9399-40467ECAF2BD}"/>
              </a:ext>
            </a:extLst>
          </p:cNvPr>
          <p:cNvGraphicFramePr/>
          <p:nvPr>
            <p:extLst>
              <p:ext uri="{D42A27DB-BD31-4B8C-83A1-F6EECF244321}">
                <p14:modId xmlns:p14="http://schemas.microsoft.com/office/powerpoint/2010/main" val="713604160"/>
              </p:ext>
            </p:extLst>
          </p:nvPr>
        </p:nvGraphicFramePr>
        <p:xfrm>
          <a:off x="6614758" y="658906"/>
          <a:ext cx="5097630" cy="4652681"/>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38880CC9-6A6B-4C42-81AD-47EE5FA13940}"/>
              </a:ext>
            </a:extLst>
          </p:cNvPr>
          <p:cNvSpPr txBox="1"/>
          <p:nvPr/>
        </p:nvSpPr>
        <p:spPr>
          <a:xfrm>
            <a:off x="6956900" y="5303414"/>
            <a:ext cx="4227755" cy="646331"/>
          </a:xfrm>
          <a:prstGeom prst="rect">
            <a:avLst/>
          </a:prstGeom>
          <a:noFill/>
        </p:spPr>
        <p:txBody>
          <a:bodyPr wrap="square" rtlCol="0">
            <a:spAutoFit/>
          </a:bodyPr>
          <a:lstStyle/>
          <a:p>
            <a:pPr algn="ctr"/>
            <a:r>
              <a:rPr lang="en-AU" dirty="0"/>
              <a:t>Extended Dendrogram Plot </a:t>
            </a:r>
          </a:p>
          <a:p>
            <a:pPr algn="ctr"/>
            <a:r>
              <a:rPr lang="en-AU" dirty="0"/>
              <a:t>X-axis </a:t>
            </a:r>
            <a:r>
              <a:rPr lang="en-AU" dirty="0">
                <a:sym typeface="Wingdings" panose="05000000000000000000" pitchFamily="2" charset="2"/>
              </a:rPr>
              <a:t> observations , Y-axis  distances</a:t>
            </a:r>
            <a:endParaRPr lang="en-AU" dirty="0"/>
          </a:p>
        </p:txBody>
      </p:sp>
      <p:cxnSp>
        <p:nvCxnSpPr>
          <p:cNvPr id="12" name="Straight Connector 11">
            <a:extLst>
              <a:ext uri="{FF2B5EF4-FFF2-40B4-BE49-F238E27FC236}">
                <a16:creationId xmlns:a16="http://schemas.microsoft.com/office/drawing/2014/main" id="{F41D0A7F-EDEF-4486-9A1A-EFC2EDF528C6}"/>
              </a:ext>
            </a:extLst>
          </p:cNvPr>
          <p:cNvCxnSpPr/>
          <p:nvPr/>
        </p:nvCxnSpPr>
        <p:spPr>
          <a:xfrm flipV="1">
            <a:off x="7100047"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DC67D8-CB02-4C21-B30E-4CC771D5743D}"/>
              </a:ext>
            </a:extLst>
          </p:cNvPr>
          <p:cNvCxnSpPr>
            <a:cxnSpLocks/>
          </p:cNvCxnSpPr>
          <p:nvPr/>
        </p:nvCxnSpPr>
        <p:spPr>
          <a:xfrm flipH="1" flipV="1">
            <a:off x="7315200"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C3B4915-D370-4B47-B38A-165BC2DDCCCF}"/>
              </a:ext>
            </a:extLst>
          </p:cNvPr>
          <p:cNvCxnSpPr/>
          <p:nvPr/>
        </p:nvCxnSpPr>
        <p:spPr>
          <a:xfrm flipV="1">
            <a:off x="8000503" y="4666129"/>
            <a:ext cx="121024"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6A49104-0A27-43CF-BBEC-F9088F5440B8}"/>
              </a:ext>
            </a:extLst>
          </p:cNvPr>
          <p:cNvCxnSpPr>
            <a:cxnSpLocks/>
          </p:cNvCxnSpPr>
          <p:nvPr/>
        </p:nvCxnSpPr>
        <p:spPr>
          <a:xfrm flipH="1" flipV="1">
            <a:off x="8215656" y="4666129"/>
            <a:ext cx="134471" cy="228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09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Graphic spid="13" grpId="0">
        <p:bldAsOne/>
      </p:bldGraphic>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FE3EC350085E4BB8899D99E89F8BBB" ma:contentTypeVersion="11" ma:contentTypeDescription="Create a new document." ma:contentTypeScope="" ma:versionID="b342d685958a411e9c8e460872d15ace">
  <xsd:schema xmlns:xsd="http://www.w3.org/2001/XMLSchema" xmlns:xs="http://www.w3.org/2001/XMLSchema" xmlns:p="http://schemas.microsoft.com/office/2006/metadata/properties" xmlns:ns2="5c5e6707-6993-4ea1-ae96-be586d633051" xmlns:ns3="945eaea7-b897-4cac-a7e5-e497715155ea" targetNamespace="http://schemas.microsoft.com/office/2006/metadata/properties" ma:root="true" ma:fieldsID="37752bb6161c80f72e8ea8b6cc5cdf4e" ns2:_="" ns3:_="">
    <xsd:import namespace="5c5e6707-6993-4ea1-ae96-be586d633051"/>
    <xsd:import namespace="945eaea7-b897-4cac-a7e5-e497715155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e6707-6993-4ea1-ae96-be586d6330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5eaea7-b897-4cac-a7e5-e497715155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5C4398-3050-44AC-9663-93146E21985E}">
  <ds:schemaRefs>
    <ds:schemaRef ds:uri="http://schemas.microsoft.com/sharepoint/v3/contenttype/forms"/>
  </ds:schemaRefs>
</ds:datastoreItem>
</file>

<file path=customXml/itemProps2.xml><?xml version="1.0" encoding="utf-8"?>
<ds:datastoreItem xmlns:ds="http://schemas.openxmlformats.org/officeDocument/2006/customXml" ds:itemID="{8F5EA95B-B540-4794-B82F-B8C761DB4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5e6707-6993-4ea1-ae96-be586d633051"/>
    <ds:schemaRef ds:uri="945eaea7-b897-4cac-a7e5-e497715155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97A3B2-5859-49BE-B597-60BB6878B4EE}">
  <ds:schemaRefs>
    <ds:schemaRef ds:uri="http://schemas.microsoft.com/office/2006/documentManagement/types"/>
    <ds:schemaRef ds:uri="http://purl.org/dc/elements/1.1/"/>
    <ds:schemaRef ds:uri="http://purl.org/dc/terms/"/>
    <ds:schemaRef ds:uri="5c5e6707-6993-4ea1-ae96-be586d63305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269</TotalTime>
  <Words>2047</Words>
  <Application>Microsoft Office PowerPoint</Application>
  <PresentationFormat>Widescreen</PresentationFormat>
  <Paragraphs>1208</Paragraphs>
  <Slides>13</Slides>
  <Notes>0</Notes>
  <HiddenSlides>2</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Workshop Week 8</vt:lpstr>
      <vt:lpstr>Q1: Consider the 1-dimensional data set with 10 data points {1,2,3,...10}. Show the iterations of the k-means algorithm using Euclidean distance when k = 2, and the random seeds are initialized to {1, 2}.</vt:lpstr>
      <vt:lpstr>Consider the 1-dimensional data set with 10 data points {1,2,3,...10}. Show the iterations of the k-means algorithm using Euclidean distance when k = 2, and the random seeds are initialized to {1, 2}.</vt:lpstr>
      <vt:lpstr>Q2: Repeat Exercise 1 using agglomerative hierarchical clustering and Euclidean distance, with single linkage (min) criterion.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Q3: </vt:lpstr>
      <vt:lpstr>Q3 Answer: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Yasmeen Mourice Samir George</dc:creator>
  <cp:lastModifiedBy>Abdul Mateen Ahmad Khan</cp:lastModifiedBy>
  <cp:revision>85</cp:revision>
  <dcterms:created xsi:type="dcterms:W3CDTF">2018-04-08T23:27:47Z</dcterms:created>
  <dcterms:modified xsi:type="dcterms:W3CDTF">2021-04-27T01:05:14Z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0x010100A4FE3EC350085E4BB8899D99E89F8BBB</vt:lpwstr>
  </property>
</Properties>
</file>