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B575-5470-44D6-B62C-772D1A9BA365}" v="4495" dt="2022-03-18T12:06:36.937"/>
    <p1510:client id="{BCE3B04D-57AA-44D3-A4C7-3203ABB728DA}" v="1" dt="2022-03-17T09:42:54.495"/>
    <p1510:client id="{F024B762-A272-4853-8FB7-F8B3DC717782}" v="4" dt="2022-03-18T12:33:46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5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18,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9027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02153" y="87248"/>
            <a:ext cx="7945483" cy="3347559"/>
          </a:xfrm>
        </p:spPr>
        <p:txBody>
          <a:bodyPr anchor="b">
            <a:normAutofit/>
          </a:bodyPr>
          <a:lstStyle/>
          <a:p>
            <a:pPr algn="r"/>
            <a:r>
              <a:rPr lang="tr-TR" sz="4400" dirty="0">
                <a:solidFill>
                  <a:schemeClr val="bg1"/>
                </a:solidFill>
              </a:rPr>
              <a:t>Game </a:t>
            </a:r>
            <a:r>
              <a:rPr lang="tr-TR" sz="4400" dirty="0" err="1">
                <a:solidFill>
                  <a:schemeClr val="bg1"/>
                </a:solidFill>
              </a:rPr>
              <a:t>desıgner</a:t>
            </a:r>
            <a:r>
              <a:rPr lang="tr-TR" sz="4400" dirty="0">
                <a:solidFill>
                  <a:schemeClr val="bg1"/>
                </a:solidFill>
              </a:rPr>
              <a:t> </a:t>
            </a:r>
            <a:r>
              <a:rPr lang="tr-TR" sz="4400" dirty="0" err="1">
                <a:solidFill>
                  <a:schemeClr val="bg1"/>
                </a:solidFill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72CAED-961D-4B27-87FF-E2F82C08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56" y="504757"/>
            <a:ext cx="11389498" cy="507625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                               C)Oyuncuya seçenek sunmak</a:t>
            </a:r>
          </a:p>
          <a:p>
            <a:pPr marL="0" indent="0">
              <a:buNone/>
            </a:pPr>
            <a:r>
              <a:rPr lang="tr-TR" dirty="0"/>
              <a:t>  Oyunda yollarda toplanabilecek bir çok küp </a:t>
            </a:r>
            <a:r>
              <a:rPr lang="tr-TR" dirty="0" err="1"/>
              <a:t>vardır,gidilebilecek</a:t>
            </a:r>
            <a:r>
              <a:rPr lang="tr-TR" dirty="0"/>
              <a:t> farklı </a:t>
            </a:r>
            <a:r>
              <a:rPr lang="tr-TR" dirty="0" err="1"/>
              <a:t>yollar,farklı</a:t>
            </a:r>
            <a:r>
              <a:rPr lang="tr-TR" dirty="0"/>
              <a:t> engel çeşitleri vardır bu oyuncuya farklı seçenekler sunar ve oyuncu kendini daha özgür ve daha iyi  hisseder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                               D)Basit Oyun</a:t>
            </a:r>
          </a:p>
          <a:p>
            <a:pPr marL="0" indent="0">
              <a:buNone/>
            </a:pPr>
            <a:r>
              <a:rPr lang="tr-TR" dirty="0"/>
              <a:t>Oyuncu hiç zorlanmadan çok rahat bir şekilde oyunu bitirebilir bu da oyuncuya </a:t>
            </a:r>
            <a:r>
              <a:rPr lang="tr-TR" dirty="0" err="1"/>
              <a:t>başarılıyım,iyiyim</a:t>
            </a:r>
            <a:r>
              <a:rPr lang="tr-TR" dirty="0"/>
              <a:t> hissi vererek oyunu daha fazla oynatır.</a:t>
            </a:r>
          </a:p>
          <a:p>
            <a:pPr marL="0" indent="0">
              <a:buNone/>
            </a:pPr>
            <a:r>
              <a:rPr lang="tr-TR" dirty="0"/>
              <a:t>                            </a:t>
            </a:r>
          </a:p>
          <a:p>
            <a:pPr marL="0" indent="0">
              <a:buNone/>
            </a:pPr>
            <a:r>
              <a:rPr lang="tr-TR" dirty="0"/>
              <a:t>                              E)Bağımlılık</a:t>
            </a:r>
          </a:p>
          <a:p>
            <a:pPr marL="0" indent="0">
              <a:buNone/>
            </a:pPr>
            <a:r>
              <a:rPr lang="tr-TR" dirty="0"/>
              <a:t>Oyunda kullanılan üst üste </a:t>
            </a:r>
            <a:r>
              <a:rPr lang="tr-TR" dirty="0" err="1"/>
              <a:t>stack</a:t>
            </a:r>
            <a:r>
              <a:rPr lang="tr-TR" dirty="0"/>
              <a:t> yapılan küpler oyuncuda </a:t>
            </a:r>
            <a:r>
              <a:rPr lang="tr-TR" dirty="0" err="1"/>
              <a:t>hipnotik</a:t>
            </a:r>
            <a:r>
              <a:rPr lang="tr-TR" dirty="0"/>
              <a:t> bir etki yapar ve oyuncuyu oyuna bağlar.</a:t>
            </a:r>
          </a:p>
        </p:txBody>
      </p:sp>
    </p:spTree>
    <p:extLst>
      <p:ext uri="{BB962C8B-B14F-4D97-AF65-F5344CB8AC3E}">
        <p14:creationId xmlns:p14="http://schemas.microsoft.com/office/powerpoint/2010/main" val="40481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6D4E26-D5B0-4492-8EAE-F8F4F386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230" y="8350"/>
            <a:ext cx="4911393" cy="1139190"/>
          </a:xfrm>
        </p:spPr>
        <p:txBody>
          <a:bodyPr anchor="b">
            <a:normAutofit/>
          </a:bodyPr>
          <a:lstStyle/>
          <a:p>
            <a:r>
              <a:rPr lang="tr-TR" dirty="0"/>
              <a:t>CASE </a:t>
            </a:r>
            <a:r>
              <a:rPr lang="tr-TR" dirty="0" err="1"/>
              <a:t>pART</a:t>
            </a:r>
            <a:r>
              <a:rPr lang="tr-TR" dirty="0"/>
              <a:t>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CB7023-1B4A-4CC5-AA2F-5B71022C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13" y="1583636"/>
            <a:ext cx="4817447" cy="4011911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1-) Oyunda satılan ürünler için para kazanıyoruz </a:t>
            </a:r>
            <a:r>
              <a:rPr lang="tr-TR" sz="1600" dirty="0" err="1"/>
              <a:t>rewarded</a:t>
            </a:r>
            <a:r>
              <a:rPr lang="tr-TR" sz="1600" dirty="0"/>
              <a:t> kaynak olarak </a:t>
            </a:r>
            <a:r>
              <a:rPr lang="tr-TR" sz="1600" dirty="0" err="1"/>
              <a:t>upgrade</a:t>
            </a:r>
            <a:r>
              <a:rPr lang="tr-TR" sz="1600" dirty="0"/>
              <a:t> ve </a:t>
            </a:r>
            <a:r>
              <a:rPr lang="tr-TR" sz="1600" dirty="0" err="1"/>
              <a:t>stafflar</a:t>
            </a:r>
            <a:r>
              <a:rPr lang="tr-TR" sz="1600" dirty="0"/>
              <a:t> var </a:t>
            </a:r>
            <a:r>
              <a:rPr lang="tr-TR" sz="1600" dirty="0" err="1"/>
              <a:t>oyunda.Bunlar</a:t>
            </a:r>
            <a:r>
              <a:rPr lang="tr-TR" sz="1600" dirty="0"/>
              <a:t> bizim daha hızlı ve daha fazla para kazanmamızı sağlıyor yani bize </a:t>
            </a:r>
            <a:r>
              <a:rPr lang="tr-TR" sz="1600" dirty="0" err="1"/>
              <a:t>reward</a:t>
            </a:r>
            <a:r>
              <a:rPr lang="tr-TR" sz="1600" dirty="0"/>
              <a:t> olarak dönüyor.</a:t>
            </a:r>
          </a:p>
          <a:p>
            <a:pPr>
              <a:lnSpc>
                <a:spcPct val="110000"/>
              </a:lnSpc>
            </a:pPr>
            <a:endParaRPr lang="tr-TR" sz="1600" dirty="0"/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2-)  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                   A) Oynanış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 Oyunun oynanışının basitliği </a:t>
            </a:r>
            <a:r>
              <a:rPr lang="tr-TR" sz="1600" dirty="0" err="1"/>
              <a:t>retentionın</a:t>
            </a:r>
            <a:r>
              <a:rPr lang="tr-TR" sz="1600" dirty="0"/>
              <a:t> en önemli kaynaklarından birisidir. Oyunda birden fazla kontrol varsa oyuncular hayal kırıklığına </a:t>
            </a:r>
            <a:r>
              <a:rPr lang="tr-TR" sz="1600" dirty="0" err="1"/>
              <a:t>uğrayabilir.Tek</a:t>
            </a:r>
            <a:r>
              <a:rPr lang="tr-TR" sz="1600" dirty="0"/>
              <a:t> bir kontrol kullanmak her zaman herkesin oyunu oynamasını </a:t>
            </a:r>
            <a:r>
              <a:rPr lang="tr-TR" sz="1600" dirty="0" err="1"/>
              <a:t>kolaylaştıracaktır.Bu</a:t>
            </a:r>
            <a:r>
              <a:rPr lang="tr-TR" sz="1600" dirty="0"/>
              <a:t> oyunda da kontrol basit </a:t>
            </a:r>
            <a:r>
              <a:rPr lang="tr-TR" sz="1600" dirty="0" err="1"/>
              <a:t>tutularak,tek</a:t>
            </a:r>
            <a:r>
              <a:rPr lang="tr-TR" sz="1600" dirty="0"/>
              <a:t> bir kontrolle oynanış sağlanmıştır.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200" dirty="0"/>
              <a:t>    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200" dirty="0"/>
              <a:t>                    </a:t>
            </a:r>
          </a:p>
        </p:txBody>
      </p:sp>
      <p:pic>
        <p:nvPicPr>
          <p:cNvPr id="5" name="Resim 9">
            <a:extLst>
              <a:ext uri="{FF2B5EF4-FFF2-40B4-BE49-F238E27FC236}">
                <a16:creationId xmlns:a16="http://schemas.microsoft.com/office/drawing/2014/main" id="{AB5944F5-93DF-441D-A281-9A78F180B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5" r="1" b="51826"/>
          <a:stretch/>
        </p:blipFill>
        <p:spPr>
          <a:xfrm>
            <a:off x="6644639" y="648337"/>
            <a:ext cx="5090161" cy="5090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2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D75718-D240-406F-ABB7-1A3F010F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75" y="139416"/>
            <a:ext cx="11013718" cy="5984392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            B) Öğretici</a:t>
            </a:r>
          </a:p>
          <a:p>
            <a:pPr marL="0" indent="0">
              <a:buNone/>
            </a:pPr>
            <a:r>
              <a:rPr lang="tr-TR" dirty="0"/>
              <a:t>      Oyunun en başında basit kısa bir öğreticiye sahip olmak </a:t>
            </a:r>
            <a:r>
              <a:rPr lang="tr-TR" dirty="0" err="1"/>
              <a:t>retention</a:t>
            </a:r>
            <a:r>
              <a:rPr lang="tr-TR" dirty="0"/>
              <a:t> sağlayan diğer bir unsurdur.    Bu oyunun en başında da </a:t>
            </a:r>
            <a:r>
              <a:rPr lang="tr-TR" dirty="0" err="1"/>
              <a:t>basit,kısa</a:t>
            </a:r>
            <a:r>
              <a:rPr lang="tr-TR" dirty="0"/>
              <a:t> ve anlaşılır bir öğretici vardır, bu da oyuncunun hızlı bir şekilde oyuna adapte olmasını sağlar</a:t>
            </a:r>
          </a:p>
          <a:p>
            <a:pPr marL="0" indent="0">
              <a:buNone/>
            </a:pPr>
            <a:r>
              <a:rPr lang="tr-TR" dirty="0"/>
              <a:t>       </a:t>
            </a:r>
          </a:p>
          <a:p>
            <a:pPr marL="0" indent="0">
              <a:buNone/>
            </a:pPr>
            <a:r>
              <a:rPr lang="tr-TR" dirty="0"/>
              <a:t>          C)Kullanıcılara seçenek sunmak</a:t>
            </a:r>
          </a:p>
          <a:p>
            <a:pPr marL="0" indent="0">
              <a:buNone/>
            </a:pPr>
            <a:r>
              <a:rPr lang="tr-TR" dirty="0"/>
              <a:t>     Oyuncular oynama esnekliğine ve özgürlüğüne sahip olmak ister. </a:t>
            </a:r>
            <a:r>
              <a:rPr lang="tr-TR" dirty="0" err="1"/>
              <a:t>Idle</a:t>
            </a:r>
            <a:r>
              <a:rPr lang="tr-TR" dirty="0"/>
              <a:t> Market 3d oyununda da kutuları koymamız için bir çok seçenek </a:t>
            </a:r>
            <a:r>
              <a:rPr lang="tr-TR" dirty="0" err="1"/>
              <a:t>sunulmuştur.Örneğin</a:t>
            </a:r>
            <a:r>
              <a:rPr lang="tr-TR" dirty="0"/>
              <a:t> kutuları istediğimiz raflara dizebilir veya </a:t>
            </a:r>
            <a:r>
              <a:rPr lang="tr-TR" dirty="0" err="1"/>
              <a:t>order</a:t>
            </a:r>
            <a:r>
              <a:rPr lang="tr-TR" dirty="0"/>
              <a:t> bölgesindeki motorlara da koyabiliriz yada  para kazanmak için para makinelerinden para </a:t>
            </a:r>
            <a:r>
              <a:rPr lang="tr-TR" dirty="0" err="1"/>
              <a:t>kazanabiliriz.Böylelikle</a:t>
            </a:r>
            <a:r>
              <a:rPr lang="tr-TR" dirty="0"/>
              <a:t> oyuncuya daha fazla seçenek sunulmuş olur.</a:t>
            </a:r>
          </a:p>
          <a:p>
            <a:pPr marL="0" indent="0">
              <a:buNone/>
            </a:pPr>
            <a:r>
              <a:rPr lang="tr-TR" dirty="0"/>
              <a:t>   </a:t>
            </a:r>
          </a:p>
          <a:p>
            <a:pPr marL="0" indent="0">
              <a:buNone/>
            </a:pPr>
            <a:r>
              <a:rPr lang="tr-TR" dirty="0"/>
              <a:t>         D)</a:t>
            </a:r>
            <a:r>
              <a:rPr lang="tr-TR" dirty="0" err="1"/>
              <a:t>İçerik,Konsept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     Oyunda seçilen konseptin gerçek hayata yakın olması oyuncunun oyuna daha çabuk alışmasını ve oyunda yabancılık </a:t>
            </a:r>
            <a:r>
              <a:rPr lang="tr-TR" dirty="0" err="1"/>
              <a:t>çekmemisini</a:t>
            </a:r>
            <a:r>
              <a:rPr lang="tr-TR" dirty="0"/>
              <a:t> </a:t>
            </a:r>
            <a:r>
              <a:rPr lang="tr-TR" dirty="0" err="1"/>
              <a:t>sağlar.Idle</a:t>
            </a:r>
            <a:r>
              <a:rPr lang="tr-TR" dirty="0"/>
              <a:t> Market 3d oyununda da konsept olarak market vardır, bu da insanların her zaman </a:t>
            </a:r>
            <a:r>
              <a:rPr lang="tr-TR" dirty="0" err="1"/>
              <a:t>gittiği,alışveriş</a:t>
            </a:r>
            <a:r>
              <a:rPr lang="tr-TR" dirty="0"/>
              <a:t> yaptığı bir yer olduğu için oyuncuya yabancı gelmemiş ve çabuk alışmıştır.</a:t>
            </a:r>
          </a:p>
          <a:p>
            <a:pPr marL="0" indent="0">
              <a:buNone/>
            </a:pPr>
            <a:r>
              <a:rPr lang="tr-TR" dirty="0"/>
              <a:t>           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79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B7C159-2551-4A9F-9AB8-44D65FDB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02" y="123366"/>
            <a:ext cx="11149416" cy="5744310"/>
          </a:xfrm>
        </p:spPr>
        <p:txBody>
          <a:bodyPr vert="horz" lIns="0" tIns="0" rIns="0" bIns="0" rtlCol="0" anchor="t"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 3-)Oyunda paketler toplanarak raflara yerleştirilir raflardaki alınan şeyler sayesinde de para kazanırız bunları </a:t>
            </a:r>
            <a:r>
              <a:rPr lang="tr-TR" dirty="0" err="1"/>
              <a:t>lootlamanın</a:t>
            </a:r>
            <a:r>
              <a:rPr lang="tr-TR" dirty="0"/>
              <a:t> mantığında da bu paraları kullanabileceğimiz </a:t>
            </a:r>
            <a:r>
              <a:rPr lang="tr-TR" dirty="0" err="1"/>
              <a:t>upgrade</a:t>
            </a:r>
            <a:r>
              <a:rPr lang="tr-TR" dirty="0"/>
              <a:t> kısmı </a:t>
            </a:r>
            <a:r>
              <a:rPr lang="tr-TR" dirty="0" err="1"/>
              <a:t>vardır.Buradan</a:t>
            </a:r>
            <a:r>
              <a:rPr lang="tr-TR" dirty="0"/>
              <a:t> daha fazla ve daha hızlı para </a:t>
            </a:r>
            <a:r>
              <a:rPr lang="tr-TR" dirty="0" err="1"/>
              <a:t>kazanabilirz</a:t>
            </a:r>
            <a:r>
              <a:rPr lang="tr-TR" dirty="0"/>
              <a:t> böylece oyuncu daha fazla ve daha hızlı </a:t>
            </a:r>
            <a:r>
              <a:rPr lang="tr-TR" dirty="0" err="1"/>
              <a:t>loot</a:t>
            </a:r>
            <a:r>
              <a:rPr lang="tr-TR" dirty="0"/>
              <a:t> yapmak isteyerek, daha fazla para kazanmak isteyecektir.</a:t>
            </a:r>
            <a:endParaRPr lang="tr-TR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  4-)                       </a:t>
            </a:r>
          </a:p>
          <a:p>
            <a:pPr marL="0" indent="0">
              <a:buNone/>
            </a:pPr>
            <a:r>
              <a:rPr lang="tr-TR" dirty="0"/>
              <a:t>    Oyunda para biriktirerek marketi genişlettim ve diğer bütün rafları açmaya başladım fakat oyunun ilerleyen zamanlarında </a:t>
            </a:r>
            <a:r>
              <a:rPr lang="tr-TR" dirty="0" err="1"/>
              <a:t>gördümki</a:t>
            </a:r>
            <a:r>
              <a:rPr lang="tr-TR" dirty="0"/>
              <a:t> oyunun tek bir bölgesinde kolileri oraya yerleştirerek para kazanabiliyordum diğer raflar sürekli boş </a:t>
            </a:r>
            <a:r>
              <a:rPr lang="tr-TR" dirty="0" err="1"/>
              <a:t>kalıyordu,gitmeme</a:t>
            </a:r>
            <a:r>
              <a:rPr lang="tr-TR" dirty="0"/>
              <a:t> de gerek kalmıyordu yani oyunun bütün alanını efektif bir şekilde kullanamıyordum bunun için çözümüm ise elimizdeki kolilerimiz çok çabuk bitiyor bunların daha yavaş bitmesi lazım ve elimizde daha fazla koli </a:t>
            </a:r>
            <a:r>
              <a:rPr lang="tr-TR" dirty="0" err="1"/>
              <a:t>stack</a:t>
            </a:r>
            <a:r>
              <a:rPr lang="tr-TR" dirty="0"/>
              <a:t> yaparak tutabilmemiz </a:t>
            </a:r>
            <a:r>
              <a:rPr lang="tr-TR" dirty="0" err="1"/>
              <a:t>gerekiyor,böylece</a:t>
            </a:r>
            <a:r>
              <a:rPr lang="tr-TR" dirty="0"/>
              <a:t> oyuncu elindeki kolileri bitirmek için diğer raflara da gitmesi gerekecek böylece oyunun bütün alanı kullanabilecek.</a:t>
            </a:r>
          </a:p>
          <a:p>
            <a:pPr marL="0" indent="0">
              <a:buNone/>
            </a:pPr>
            <a:r>
              <a:rPr lang="tr-TR" dirty="0"/>
              <a:t>   </a:t>
            </a:r>
          </a:p>
          <a:p>
            <a:pPr marL="0" indent="0">
              <a:buNone/>
            </a:pPr>
            <a:r>
              <a:rPr lang="tr-TR" dirty="0"/>
              <a:t>   Marketin içerisine hırsız girebilir ve bu hırsızlar bizim raflardaki malzemelerimizi çalabilir, bu da paramızı eksiltsin biz de bu hırsızı marketten çıkmadan yakalamaya çalışalım bu oyuncunun daha fazla zevk almasını sağlayacak.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13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8922A8-0927-4F3C-8143-A41AA141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56" y="494319"/>
            <a:ext cx="9917691" cy="574431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tr-TR" dirty="0"/>
              <a:t>Oyunun başında kutuları alma hızımız arttırılmalı, </a:t>
            </a:r>
            <a:r>
              <a:rPr lang="tr-TR" dirty="0" err="1"/>
              <a:t>upgrade</a:t>
            </a:r>
            <a:r>
              <a:rPr lang="tr-TR" dirty="0"/>
              <a:t> ile hız yükseltilebiliyor fakat oyuna yeni başlayan bir oyuncu bunu bilemez ve kutu alma hızının hep böyle olduğunu düşünebilir, böyle devam edeceğini düşünmesi oyuncunun canını sıkıp oyunu kapatmasına neden olabilir.</a:t>
            </a:r>
          </a:p>
          <a:p>
            <a:endParaRPr lang="tr-TR" dirty="0"/>
          </a:p>
          <a:p>
            <a:r>
              <a:rPr lang="tr-TR" dirty="0"/>
              <a:t>Oyundaki raflar güncellenebilir olmalı. Örneğin rafların </a:t>
            </a:r>
            <a:r>
              <a:rPr lang="tr-TR" dirty="0" err="1"/>
              <a:t>kapasitesi,şekli</a:t>
            </a:r>
            <a:r>
              <a:rPr lang="tr-TR" dirty="0"/>
              <a:t> değişebilir olmalı</a:t>
            </a:r>
          </a:p>
          <a:p>
            <a:endParaRPr lang="tr-TR" dirty="0"/>
          </a:p>
          <a:p>
            <a:r>
              <a:rPr lang="tr-TR" dirty="0"/>
              <a:t>  Oyuncunun kazandığı paralarla oyun içinde bunları kullanabileceği daha fazla alan sağlanmalı aklıma bunun için gelen fikirler şöyle:</a:t>
            </a:r>
          </a:p>
          <a:p>
            <a:r>
              <a:rPr lang="tr-TR" dirty="0"/>
              <a:t>  Marketin içini boyayıp dizayn edebilmeli</a:t>
            </a:r>
          </a:p>
          <a:p>
            <a:r>
              <a:rPr lang="tr-TR" dirty="0"/>
              <a:t>Oyunun içine </a:t>
            </a:r>
            <a:r>
              <a:rPr lang="tr-TR" dirty="0" err="1"/>
              <a:t>hoverboard</a:t>
            </a:r>
            <a:r>
              <a:rPr lang="tr-TR" dirty="0"/>
              <a:t> eklenebilir bu da güncellenebilir olabilir böylece oyuncu market içerisinde daha hızlı gezebilir.</a:t>
            </a:r>
          </a:p>
          <a:p>
            <a:pPr marL="0" indent="0">
              <a:buNone/>
            </a:pPr>
            <a:r>
              <a:rPr lang="tr-TR" dirty="0"/>
              <a:t>Böylece oyuncuya daha fazla özgür ortam ve daha fazla seçim sağlanır ve oyun daha zevkli olabilir.</a:t>
            </a:r>
          </a:p>
        </p:txBody>
      </p:sp>
      <p:pic>
        <p:nvPicPr>
          <p:cNvPr id="5" name="Resim 5" descr="metin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D2FAEE3A-0FB9-4864-B311-04587572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018" y="95163"/>
            <a:ext cx="1308669" cy="1706498"/>
          </a:xfrm>
          <a:prstGeom prst="rect">
            <a:avLst/>
          </a:prstGeom>
        </p:spPr>
      </p:pic>
      <p:pic>
        <p:nvPicPr>
          <p:cNvPr id="2" name="Resim 3">
            <a:extLst>
              <a:ext uri="{FF2B5EF4-FFF2-40B4-BE49-F238E27FC236}">
                <a16:creationId xmlns:a16="http://schemas.microsoft.com/office/drawing/2014/main" id="{3D6F5130-9A09-4D89-AB18-F9E536B6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992" y="2081409"/>
            <a:ext cx="974839" cy="21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601B88-8A3A-441F-BBC3-2D56DD96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4" y="139415"/>
            <a:ext cx="9928130" cy="3176475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r>
              <a:rPr lang="tr-TR" dirty="0"/>
              <a:t>Elimize aldığımız </a:t>
            </a:r>
            <a:r>
              <a:rPr lang="tr-TR" dirty="0" err="1"/>
              <a:t>üstüste</a:t>
            </a:r>
            <a:r>
              <a:rPr lang="tr-TR" dirty="0"/>
              <a:t> </a:t>
            </a:r>
            <a:r>
              <a:rPr lang="tr-TR" dirty="0" err="1"/>
              <a:t>stacklediğimiz</a:t>
            </a:r>
            <a:r>
              <a:rPr lang="tr-TR" dirty="0"/>
              <a:t> kutuların sınırı arttırılmalı böylece oyun daha hızlı ve daha dinamik bir hal alır</a:t>
            </a:r>
          </a:p>
          <a:p>
            <a:endParaRPr lang="tr-TR" dirty="0"/>
          </a:p>
          <a:p>
            <a:r>
              <a:rPr lang="tr-TR" dirty="0"/>
              <a:t>İlk </a:t>
            </a:r>
            <a:r>
              <a:rPr lang="tr-TR" dirty="0" err="1"/>
              <a:t>leveli</a:t>
            </a:r>
            <a:r>
              <a:rPr lang="tr-TR" dirty="0"/>
              <a:t> bitirip bir sonraki </a:t>
            </a:r>
            <a:r>
              <a:rPr lang="tr-TR" dirty="0" err="1"/>
              <a:t>levele</a:t>
            </a:r>
            <a:r>
              <a:rPr lang="tr-TR" dirty="0"/>
              <a:t> geçtiğimde oyun ilk </a:t>
            </a:r>
            <a:r>
              <a:rPr lang="tr-TR" dirty="0" err="1"/>
              <a:t>leveldekine</a:t>
            </a:r>
            <a:r>
              <a:rPr lang="tr-TR" dirty="0"/>
              <a:t> benzemişti her şey sıfırlanmıştı bu da oyunun hızını dinamikliğini bozmuştu oyunu </a:t>
            </a:r>
            <a:r>
              <a:rPr lang="tr-TR" dirty="0" err="1"/>
              <a:t>yavaşlatmıştı.Benim</a:t>
            </a:r>
            <a:r>
              <a:rPr lang="tr-TR" dirty="0"/>
              <a:t> görüşüme göre bir sonraki </a:t>
            </a:r>
            <a:r>
              <a:rPr lang="tr-TR" dirty="0" err="1"/>
              <a:t>level</a:t>
            </a:r>
            <a:r>
              <a:rPr lang="tr-TR" dirty="0"/>
              <a:t> gibi değil de marketin içini daha fazla </a:t>
            </a:r>
            <a:r>
              <a:rPr lang="tr-TR" dirty="0" err="1"/>
              <a:t>büyütmek,farklı</a:t>
            </a:r>
            <a:r>
              <a:rPr lang="tr-TR" dirty="0"/>
              <a:t> çeşitli daha fazla reyon açmak(Teknolojik şeylerin satıldığı reyon </a:t>
            </a:r>
            <a:r>
              <a:rPr lang="tr-TR" dirty="0" err="1"/>
              <a:t>vb</a:t>
            </a:r>
            <a:r>
              <a:rPr lang="tr-TR" dirty="0"/>
              <a:t>) oyunun dinamikliğini bozmadan daha zevkli hale getirecektir.</a:t>
            </a:r>
          </a:p>
          <a:p>
            <a:endParaRPr lang="tr-TR" dirty="0"/>
          </a:p>
          <a:p>
            <a:r>
              <a:rPr lang="tr-TR" dirty="0"/>
              <a:t>Oyunu oynadıktan bir süre sonra  görsellerdeki gibi </a:t>
            </a:r>
            <a:r>
              <a:rPr lang="tr-TR" dirty="0" err="1"/>
              <a:t>bugla</a:t>
            </a:r>
            <a:r>
              <a:rPr lang="tr-TR" dirty="0"/>
              <a:t> karşılaştım ve bu birçok kez oldu, oraya takılıp kalıyordum ve </a:t>
            </a:r>
            <a:r>
              <a:rPr lang="tr-TR" dirty="0" err="1"/>
              <a:t>çıkamıyordum,bunun</a:t>
            </a:r>
            <a:r>
              <a:rPr lang="tr-TR" dirty="0"/>
              <a:t> için oyunu kapatıp tekrar yeniden başlatmak zorunda kaldım bu yeni başlayan oyuncunun canını sıkabilir.</a:t>
            </a:r>
          </a:p>
          <a:p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07C7041-5AD6-4288-8846-69DD332C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833" y="3557393"/>
            <a:ext cx="1413249" cy="3300608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D9F5D9FA-3293-487C-996A-C1431899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29" y="3443091"/>
            <a:ext cx="1674208" cy="3352801"/>
          </a:xfrm>
          <a:prstGeom prst="rect">
            <a:avLst/>
          </a:prstGeom>
        </p:spPr>
      </p:pic>
      <p:pic>
        <p:nvPicPr>
          <p:cNvPr id="6" name="Resim 6" descr="LEGO, oyuncak, mor içeren bir resim&#10;&#10;Açıklama otomatik olarak oluşturuldu">
            <a:extLst>
              <a:ext uri="{FF2B5EF4-FFF2-40B4-BE49-F238E27FC236}">
                <a16:creationId xmlns:a16="http://schemas.microsoft.com/office/drawing/2014/main" id="{C73EC875-870D-46FF-B7F5-31E31D65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81" y="3429523"/>
            <a:ext cx="1507195" cy="33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1F71D8-4E94-428C-B6FB-843AB4A2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338792"/>
            <a:ext cx="5929422" cy="1226675"/>
          </a:xfrm>
        </p:spPr>
        <p:txBody>
          <a:bodyPr>
            <a:normAutofit/>
          </a:bodyPr>
          <a:lstStyle/>
          <a:p>
            <a:r>
              <a:rPr lang="tr-TR" sz="4000"/>
              <a:t>Case part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456C4B-EDEA-44D9-A9A6-1A98F641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95" y="1963765"/>
            <a:ext cx="6806243" cy="410509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500" dirty="0"/>
              <a:t>   1-) Oyunun Kontrolü : </a:t>
            </a:r>
            <a:r>
              <a:rPr lang="tr-TR" sz="1500" dirty="0" err="1"/>
              <a:t>Swerve</a:t>
            </a:r>
            <a:r>
              <a:rPr lang="tr-TR" sz="1500" dirty="0"/>
              <a:t> </a:t>
            </a:r>
            <a:r>
              <a:rPr lang="tr-TR" sz="1500" dirty="0" err="1"/>
              <a:t>Input</a:t>
            </a:r>
            <a:endParaRPr lang="tr-T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tr-TR" sz="1500" dirty="0"/>
              <a:t>        Kamera Açısı : 3rd </a:t>
            </a:r>
            <a:r>
              <a:rPr lang="tr-TR" sz="1500" dirty="0" err="1"/>
              <a:t>person</a:t>
            </a:r>
            <a:r>
              <a:rPr lang="tr-TR" sz="1500" dirty="0"/>
              <a:t> </a:t>
            </a:r>
            <a:r>
              <a:rPr lang="tr-TR" sz="1500" dirty="0" err="1"/>
              <a:t>camera</a:t>
            </a:r>
            <a:endParaRPr lang="tr-TR" sz="1500" dirty="0"/>
          </a:p>
          <a:p>
            <a:pPr>
              <a:lnSpc>
                <a:spcPct val="110000"/>
              </a:lnSpc>
            </a:pPr>
            <a:endParaRPr lang="tr-TR" sz="1500"/>
          </a:p>
          <a:p>
            <a:pPr marL="0" indent="0">
              <a:lnSpc>
                <a:spcPct val="110000"/>
              </a:lnSpc>
              <a:buNone/>
            </a:pPr>
            <a:r>
              <a:rPr lang="tr-TR" sz="1500" dirty="0"/>
              <a:t>    2-) Oyunlarda refleks geliştirebilecek renklerin kullanılabilmesi </a:t>
            </a:r>
            <a:r>
              <a:rPr lang="tr-TR" sz="1500" dirty="0" err="1"/>
              <a:t>önemlidir,levhalarda</a:t>
            </a:r>
            <a:r>
              <a:rPr lang="tr-TR" sz="1500" dirty="0"/>
              <a:t> tabelalar da kullanılan renklerde </a:t>
            </a:r>
            <a:r>
              <a:rPr lang="tr-TR" sz="1500" dirty="0" err="1"/>
              <a:t>kırmızı,yeşil</a:t>
            </a:r>
            <a:r>
              <a:rPr lang="tr-TR" sz="1500" dirty="0"/>
              <a:t> ve sarı bu renklere örnektir. Bu üç renk ve ara tonları beynimizi uyarır ve dikkat çeker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500" dirty="0"/>
              <a:t>    Oyunun anlaşılır olması için odaklarda kullanılan renklerin uzaktan yakına sıralanması </a:t>
            </a:r>
            <a:r>
              <a:rPr lang="tr-TR" sz="1500" dirty="0" err="1"/>
              <a:t>gerekir.En</a:t>
            </a:r>
            <a:r>
              <a:rPr lang="tr-TR" sz="1500" dirty="0"/>
              <a:t> uzak noktada en hafif </a:t>
            </a:r>
            <a:r>
              <a:rPr lang="tr-TR" sz="1500" dirty="0" err="1"/>
              <a:t>ton,en</a:t>
            </a:r>
            <a:r>
              <a:rPr lang="tr-TR" sz="1500" dirty="0"/>
              <a:t> yakın noktada ise en tok  tonlar olacak şekilde tasarlanmalıdır. </a:t>
            </a:r>
            <a:r>
              <a:rPr lang="tr-TR" sz="1500" dirty="0" err="1"/>
              <a:t>Cube</a:t>
            </a:r>
            <a:r>
              <a:rPr lang="tr-TR" sz="1500" dirty="0"/>
              <a:t> </a:t>
            </a:r>
            <a:r>
              <a:rPr lang="tr-TR" sz="1500" dirty="0" err="1"/>
              <a:t>Surfers</a:t>
            </a:r>
            <a:r>
              <a:rPr lang="tr-TR" sz="1500" dirty="0"/>
              <a:t> oyununda da bunun en güzel örneğini </a:t>
            </a:r>
            <a:r>
              <a:rPr lang="tr-TR" sz="1500" dirty="0" err="1"/>
              <a:t>görüyoruz.Kırmızı,yeşil,sarı</a:t>
            </a:r>
            <a:r>
              <a:rPr lang="tr-TR" sz="1500" dirty="0"/>
              <a:t> renkler ve bunun ara tonları çok güzel bir şekilde kullanılmış, yakında canlı ve tok </a:t>
            </a:r>
            <a:r>
              <a:rPr lang="tr-TR" sz="1500" dirty="0" err="1"/>
              <a:t>tonlar,uzakta</a:t>
            </a:r>
            <a:r>
              <a:rPr lang="tr-TR" sz="1500" dirty="0"/>
              <a:t> ise hafif tonlar olacak şekilde kullanılmış</a:t>
            </a:r>
          </a:p>
          <a:p>
            <a:pPr marL="0" indent="0">
              <a:lnSpc>
                <a:spcPct val="110000"/>
              </a:lnSpc>
              <a:buNone/>
            </a:pPr>
            <a:endParaRPr lang="tr-TR" sz="1500"/>
          </a:p>
          <a:p>
            <a:pPr marL="0" indent="0">
              <a:lnSpc>
                <a:spcPct val="110000"/>
              </a:lnSpc>
              <a:buNone/>
            </a:pPr>
            <a:endParaRPr lang="tr-TR" sz="1500"/>
          </a:p>
          <a:p>
            <a:pPr marL="0" indent="0">
              <a:lnSpc>
                <a:spcPct val="110000"/>
              </a:lnSpc>
              <a:buNone/>
            </a:pPr>
            <a:endParaRPr lang="tr-TR" sz="1500"/>
          </a:p>
          <a:p>
            <a:pPr marL="0" indent="0">
              <a:lnSpc>
                <a:spcPct val="110000"/>
              </a:lnSpc>
              <a:buNone/>
            </a:pPr>
            <a:endParaRPr lang="tr-TR" sz="1500"/>
          </a:p>
          <a:p>
            <a:pPr marL="0" indent="0">
              <a:lnSpc>
                <a:spcPct val="110000"/>
              </a:lnSpc>
              <a:buNone/>
            </a:pPr>
            <a:endParaRPr lang="tr-TR" sz="1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 descr="oyuncak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0036474D-1715-44C2-A910-7ACE8B03C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36" r="2" b="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51A4E4-C817-406E-BEDC-C9ADA746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958681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3-) </a:t>
            </a:r>
            <a:endParaRPr lang="tr-TR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Oyundaki küpleri toplamaya çalışıyoruz ne kadar çok küp toplarsak hem yanma şansımız en az oluyor </a:t>
            </a:r>
            <a:r>
              <a:rPr lang="tr-TR" dirty="0" err="1"/>
              <a:t>hemde</a:t>
            </a:r>
            <a:r>
              <a:rPr lang="tr-TR" dirty="0"/>
              <a:t> oyun sonunda en üst basamağa çıkıp daha fazla elmas kazanabiliyoruz daha fazla elmas alırsak oyun başında daha fazla küpe sahip olabiliyoruz ve elmaslarla </a:t>
            </a:r>
            <a:r>
              <a:rPr lang="tr-TR" dirty="0" err="1"/>
              <a:t>karakter,küp</a:t>
            </a:r>
            <a:r>
              <a:rPr lang="tr-TR" dirty="0"/>
              <a:t> gibi şeyler açabiliyoruz bu da oyunda döngü </a:t>
            </a:r>
            <a:r>
              <a:rPr lang="tr-TR" dirty="0" err="1"/>
              <a:t>yaratıyor,oyunun</a:t>
            </a:r>
            <a:r>
              <a:rPr lang="tr-TR" dirty="0"/>
              <a:t> devamlılığını sağlıyor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D8EF278-5EFB-4E71-BBBE-A8DA3557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1" y="802216"/>
            <a:ext cx="1885950" cy="1411817"/>
          </a:xfrm>
          <a:prstGeom prst="rect">
            <a:avLst/>
          </a:prstGeom>
        </p:spPr>
      </p:pic>
      <p:pic>
        <p:nvPicPr>
          <p:cNvPr id="5" name="Resim 5" descr="metin, iş kartı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2CA2F01F-95E0-4DF4-9A82-98A071D7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303" y="651933"/>
            <a:ext cx="809478" cy="1289050"/>
          </a:xfrm>
          <a:prstGeom prst="rect">
            <a:avLst/>
          </a:prstGeom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5A38A6DF-8A49-4318-AAB5-59A146A46D1E}"/>
              </a:ext>
            </a:extLst>
          </p:cNvPr>
          <p:cNvSpPr/>
          <p:nvPr/>
        </p:nvSpPr>
        <p:spPr>
          <a:xfrm>
            <a:off x="4548463" y="805433"/>
            <a:ext cx="2042582" cy="48683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ol 6">
            <a:extLst>
              <a:ext uri="{FF2B5EF4-FFF2-40B4-BE49-F238E27FC236}">
                <a16:creationId xmlns:a16="http://schemas.microsoft.com/office/drawing/2014/main" id="{12BFECB0-7755-464B-99A4-973BB6B5A872}"/>
              </a:ext>
            </a:extLst>
          </p:cNvPr>
          <p:cNvSpPr/>
          <p:nvPr/>
        </p:nvSpPr>
        <p:spPr>
          <a:xfrm>
            <a:off x="4553754" y="1710307"/>
            <a:ext cx="2031999" cy="497417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19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258B0F-82B8-441C-8F87-65D5C386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735523"/>
            <a:ext cx="6281535" cy="493600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4-) Derinliği olan oyun benim için anlaşılması </a:t>
            </a:r>
            <a:r>
              <a:rPr lang="tr-TR" sz="1600" dirty="0" err="1"/>
              <a:t>kolay,ustalaşması</a:t>
            </a:r>
            <a:r>
              <a:rPr lang="tr-TR" sz="1600" dirty="0"/>
              <a:t> zor </a:t>
            </a:r>
            <a:r>
              <a:rPr lang="tr-TR" sz="1600" dirty="0" err="1"/>
              <a:t>oyundur.Cube</a:t>
            </a:r>
            <a:r>
              <a:rPr lang="tr-TR" sz="1600" dirty="0"/>
              <a:t> </a:t>
            </a:r>
            <a:r>
              <a:rPr lang="tr-TR" sz="1600" dirty="0" err="1"/>
              <a:t>surfers</a:t>
            </a:r>
            <a:r>
              <a:rPr lang="tr-TR" sz="1600" dirty="0"/>
              <a:t> oyununda da bu başarılı bir şekilde </a:t>
            </a:r>
            <a:r>
              <a:rPr lang="tr-TR" sz="1600" dirty="0" err="1"/>
              <a:t>yapılmış.Oyun</a:t>
            </a:r>
            <a:r>
              <a:rPr lang="tr-TR" sz="1600" dirty="0"/>
              <a:t> çok basit bir kontrolle saniyeler içinde öğreniliyor fakat </a:t>
            </a:r>
            <a:r>
              <a:rPr lang="tr-TR" sz="1600" dirty="0" err="1"/>
              <a:t>engeller,itemlerin</a:t>
            </a:r>
            <a:r>
              <a:rPr lang="tr-TR" sz="1600" dirty="0"/>
              <a:t> </a:t>
            </a:r>
            <a:r>
              <a:rPr lang="tr-TR" sz="1600" dirty="0" err="1"/>
              <a:t>dizilişi,oyun</a:t>
            </a:r>
            <a:r>
              <a:rPr lang="tr-TR" sz="1600" dirty="0"/>
              <a:t> içinde farklı seçimler yaptıracak yerler gibi bir çok faktör oyunun ustalaşmasını bir hayli zorlaştırıyor </a:t>
            </a:r>
          </a:p>
          <a:p>
            <a:pPr marL="0" indent="0">
              <a:lnSpc>
                <a:spcPct val="110000"/>
              </a:lnSpc>
              <a:buNone/>
            </a:pPr>
            <a:endParaRPr lang="tr-TR" sz="1600" dirty="0"/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5-)     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                        A)Basit Oynanış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 err="1"/>
              <a:t>Cube</a:t>
            </a:r>
            <a:r>
              <a:rPr lang="tr-TR" sz="1600" dirty="0"/>
              <a:t> </a:t>
            </a:r>
            <a:r>
              <a:rPr lang="tr-TR" sz="1600" dirty="0" err="1"/>
              <a:t>Surfers</a:t>
            </a:r>
            <a:r>
              <a:rPr lang="tr-TR" sz="1600" dirty="0"/>
              <a:t> sadece kaydırma mekaniği ile çalışır ve tek bir kontrol </a:t>
            </a:r>
            <a:r>
              <a:rPr lang="tr-TR" sz="1600" dirty="0" err="1"/>
              <a:t>vardır,basit</a:t>
            </a:r>
            <a:r>
              <a:rPr lang="tr-TR" sz="1600" dirty="0"/>
              <a:t> oynanış en önemli </a:t>
            </a:r>
            <a:r>
              <a:rPr lang="tr-TR" sz="1600" dirty="0" err="1"/>
              <a:t>retention</a:t>
            </a:r>
            <a:r>
              <a:rPr lang="tr-TR" sz="1600" dirty="0"/>
              <a:t> kaynaklarından birisidir.</a:t>
            </a:r>
          </a:p>
          <a:p>
            <a:pPr marL="0" indent="0">
              <a:lnSpc>
                <a:spcPct val="110000"/>
              </a:lnSpc>
              <a:buNone/>
            </a:pPr>
            <a:endParaRPr lang="tr-TR" sz="1600" dirty="0"/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                        B)Belirli bir hedef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Oyunda hedefimiz bellidir topladığımız küpler sayesinde en üst basamağa yükselip en yüksek puanı almak ve elmasları </a:t>
            </a:r>
            <a:r>
              <a:rPr lang="tr-TR" sz="1600" dirty="0" err="1"/>
              <a:t>toplamak.Oyundaki</a:t>
            </a:r>
            <a:r>
              <a:rPr lang="tr-TR" sz="1600" dirty="0"/>
              <a:t> hedef gayet basit ve </a:t>
            </a:r>
            <a:r>
              <a:rPr lang="tr-TR" sz="1600" dirty="0" err="1"/>
              <a:t>anlaşılırdır.Belirli</a:t>
            </a:r>
            <a:r>
              <a:rPr lang="tr-TR" sz="1600" dirty="0"/>
              <a:t> kolay bir hedef oyuncuyu oyuna bağlar.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600" dirty="0"/>
              <a:t>                  </a:t>
            </a:r>
          </a:p>
          <a:p>
            <a:pPr marL="0" indent="0">
              <a:lnSpc>
                <a:spcPct val="110000"/>
              </a:lnSpc>
              <a:buNone/>
            </a:pPr>
            <a:endParaRPr lang="tr-TR" sz="1000"/>
          </a:p>
          <a:p>
            <a:pPr marL="0" indent="0">
              <a:lnSpc>
                <a:spcPct val="110000"/>
              </a:lnSpc>
              <a:buNone/>
            </a:pPr>
            <a:endParaRPr lang="tr-TR" sz="100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1748B06-D336-4984-B6FB-C94545B7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5" y="1028700"/>
            <a:ext cx="3979563" cy="46428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72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GradientRiseVTI</vt:lpstr>
      <vt:lpstr>Game desıgner case</vt:lpstr>
      <vt:lpstr>CASE pART 1</vt:lpstr>
      <vt:lpstr>PowerPoint Sunusu</vt:lpstr>
      <vt:lpstr>PowerPoint Sunusu</vt:lpstr>
      <vt:lpstr>PowerPoint Sunusu</vt:lpstr>
      <vt:lpstr>PowerPoint Sunusu</vt:lpstr>
      <vt:lpstr>Case part 2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664</cp:revision>
  <dcterms:created xsi:type="dcterms:W3CDTF">2022-03-17T09:42:08Z</dcterms:created>
  <dcterms:modified xsi:type="dcterms:W3CDTF">2022-03-18T12:34:13Z</dcterms:modified>
</cp:coreProperties>
</file>