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sldIdLst>
    <p:sldId id="256" r:id="rId2"/>
  </p:sldIdLst>
  <p:sldSz cx="32918400" cy="43891200"/>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74" autoAdjust="0"/>
    <p:restoredTop sz="94629" autoAdjust="0"/>
  </p:normalViewPr>
  <p:slideViewPr>
    <p:cSldViewPr>
      <p:cViewPr varScale="1">
        <p:scale>
          <a:sx n="13" d="100"/>
          <a:sy n="13" d="100"/>
        </p:scale>
        <p:origin x="2947" y="110"/>
      </p:cViewPr>
      <p:guideLst>
        <p:guide orient="horz" pos="13824"/>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32918400" cy="4389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29463" y="4930989"/>
            <a:ext cx="29112210" cy="21457920"/>
          </a:xfrm>
        </p:spPr>
        <p:txBody>
          <a:bodyPr anchor="b">
            <a:noAutofit/>
          </a:bodyPr>
          <a:lstStyle>
            <a:lvl1pPr algn="l">
              <a:lnSpc>
                <a:spcPct val="80000"/>
              </a:lnSpc>
              <a:defRPr sz="28800" spc="-432"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02284" y="26869818"/>
            <a:ext cx="24916144" cy="10533888"/>
          </a:xfrm>
        </p:spPr>
        <p:txBody>
          <a:bodyPr>
            <a:normAutofit/>
          </a:bodyPr>
          <a:lstStyle>
            <a:lvl1pPr marL="0" indent="0" algn="l">
              <a:buNone/>
              <a:defRPr sz="10080">
                <a:solidFill>
                  <a:schemeClr val="bg1"/>
                </a:solidFill>
                <a:latin typeface="+mj-lt"/>
              </a:defRPr>
            </a:lvl1pPr>
            <a:lvl2pPr marL="1645920" indent="0" algn="ctr">
              <a:buNone/>
              <a:defRPr sz="10080"/>
            </a:lvl2pPr>
            <a:lvl3pPr marL="3291840" indent="0" algn="ctr">
              <a:buNone/>
              <a:defRPr sz="8640"/>
            </a:lvl3pPr>
            <a:lvl4pPr marL="4937760" indent="0" algn="ctr">
              <a:buNone/>
              <a:defRPr sz="7200"/>
            </a:lvl4pPr>
            <a:lvl5pPr marL="6583680" indent="0" algn="ctr">
              <a:buNone/>
              <a:defRPr sz="7200"/>
            </a:lvl5pPr>
            <a:lvl6pPr marL="8229600" indent="0" algn="ctr">
              <a:buNone/>
              <a:defRPr sz="7200"/>
            </a:lvl6pPr>
            <a:lvl7pPr marL="9875520" indent="0" algn="ctr">
              <a:buNone/>
              <a:defRPr sz="7200"/>
            </a:lvl7pPr>
            <a:lvl8pPr marL="11521440" indent="0" algn="ctr">
              <a:buNone/>
              <a:defRPr sz="7200"/>
            </a:lvl8pPr>
            <a:lvl9pPr marL="13167360" indent="0" algn="ctr">
              <a:buNone/>
              <a:defRPr sz="7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985D6BDF-9D0E-4E2B-85B8-D8F4790360C9}" type="datetimeFigureOut">
              <a:rPr lang="en-US" smtClean="0"/>
              <a:t>5/8/2025</a:t>
            </a:fld>
            <a:endParaRPr lang="en-US" dirty="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7124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01736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608669" y="4450080"/>
            <a:ext cx="7098030" cy="307238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3120" y="4572010"/>
            <a:ext cx="20882610" cy="3456432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9261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3200400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0" y="0"/>
            <a:ext cx="914400" cy="438912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0" y="0"/>
            <a:ext cx="32918400" cy="5486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38404800"/>
            <a:ext cx="32918400" cy="5486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nstructions"/>
          <p:cNvSpPr/>
          <p:nvPr userDrawn="1"/>
        </p:nvSpPr>
        <p:spPr>
          <a:xfrm>
            <a:off x="-137160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rgbClr val="7F7F7F"/>
                </a:solidFill>
                <a:latin typeface="Calibri" pitchFamily="34" charset="0"/>
                <a:cs typeface="Calibri" panose="020F0502020204030204" pitchFamily="34" charset="0"/>
              </a:rPr>
              <a:t>Poster Print Size:</a:t>
            </a:r>
            <a:endParaRPr sz="9600" dirty="0">
              <a:solidFill>
                <a:srgbClr val="7F7F7F"/>
              </a:solidFill>
              <a:latin typeface="Calibri" pitchFamily="34" charset="0"/>
              <a:cs typeface="Calibri" panose="020F0502020204030204" pitchFamily="34" charset="0"/>
            </a:endParaRP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This poster template is 48” high by 36” wide. It can be used to print any poster with a 4:3 aspect ratio.</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Placeholders</a:t>
            </a:r>
            <a:r>
              <a:rPr sz="9600" dirty="0">
                <a:solidFill>
                  <a:srgbClr val="7F7F7F"/>
                </a:solidFill>
                <a:latin typeface="Calibri" pitchFamily="34" charset="0"/>
                <a:cs typeface="Calibri" panose="020F0502020204030204" pitchFamily="34" charset="0"/>
              </a:rPr>
              <a:t>:</a:t>
            </a:r>
          </a:p>
          <a:p>
            <a:pPr lvl="0">
              <a:spcBef>
                <a:spcPts val="0"/>
              </a:spcBef>
              <a:spcAft>
                <a:spcPts val="2400"/>
              </a:spcAft>
            </a:pPr>
            <a:r>
              <a:rPr sz="6600" dirty="0">
                <a:solidFill>
                  <a:srgbClr val="7F7F7F"/>
                </a:solidFill>
                <a:latin typeface="Calibri" pitchFamily="34" charset="0"/>
                <a:cs typeface="Calibri" panose="020F0502020204030204" pitchFamily="34" charset="0"/>
              </a:rPr>
              <a:t>The </a:t>
            </a:r>
            <a:r>
              <a:rPr lang="en-US" sz="6600" dirty="0">
                <a:solidFill>
                  <a:srgbClr val="7F7F7F"/>
                </a:solidFill>
                <a:latin typeface="Calibri" pitchFamily="34" charset="0"/>
                <a:cs typeface="Calibri" panose="020F0502020204030204" pitchFamily="34" charset="0"/>
              </a:rPr>
              <a:t>various elements included</a:t>
            </a:r>
            <a:r>
              <a:rPr sz="6600" dirty="0">
                <a:solidFill>
                  <a:srgbClr val="7F7F7F"/>
                </a:solidFill>
                <a:latin typeface="Calibri" pitchFamily="34" charset="0"/>
                <a:cs typeface="Calibri" panose="020F0502020204030204" pitchFamily="34" charset="0"/>
              </a:rPr>
              <a:t> in this </a:t>
            </a:r>
            <a:r>
              <a:rPr lang="en-US" sz="6600" dirty="0">
                <a:solidFill>
                  <a:srgbClr val="7F7F7F"/>
                </a:solidFill>
                <a:latin typeface="Calibri" pitchFamily="34" charset="0"/>
                <a:cs typeface="Calibri" panose="020F0502020204030204" pitchFamily="34" charset="0"/>
              </a:rPr>
              <a:t>poster are ones</a:t>
            </a:r>
            <a:r>
              <a:rPr lang="en-US" sz="6600" baseline="0" dirty="0">
                <a:solidFill>
                  <a:srgbClr val="7F7F7F"/>
                </a:solidFill>
                <a:latin typeface="Calibri" pitchFamily="34" charset="0"/>
                <a:cs typeface="Calibri" panose="020F0502020204030204" pitchFamily="34" charset="0"/>
              </a:rPr>
              <a:t> we often see in medical, research, and scientific posters.</a:t>
            </a:r>
            <a:r>
              <a:rPr sz="6600" dirty="0">
                <a:solidFill>
                  <a:srgbClr val="7F7F7F"/>
                </a:solidFill>
                <a:latin typeface="Calibri" pitchFamily="34" charset="0"/>
                <a:cs typeface="Calibri" panose="020F0502020204030204" pitchFamily="34" charset="0"/>
              </a:rPr>
              <a:t> </a:t>
            </a:r>
            <a:r>
              <a:rPr lang="en-US" sz="6600" dirty="0">
                <a:solidFill>
                  <a:srgbClr val="7F7F7F"/>
                </a:solidFill>
                <a:latin typeface="Calibri" pitchFamily="34" charset="0"/>
                <a:cs typeface="Calibri" panose="020F0502020204030204" pitchFamily="34" charset="0"/>
              </a:rPr>
              <a:t>Feel</a:t>
            </a:r>
            <a:r>
              <a:rPr lang="en-US" sz="66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400"/>
              </a:spcAft>
            </a:pPr>
            <a:r>
              <a:rPr lang="en-US" sz="9600" dirty="0">
                <a:solidFill>
                  <a:srgbClr val="7F7F7F"/>
                </a:solidFill>
                <a:latin typeface="Calibri" pitchFamily="34" charset="0"/>
                <a:cs typeface="Calibri" panose="020F0502020204030204" pitchFamily="34" charset="0"/>
              </a:rPr>
              <a:t>Image</a:t>
            </a:r>
            <a:r>
              <a:rPr lang="en-US" sz="9600" baseline="0" dirty="0">
                <a:solidFill>
                  <a:srgbClr val="7F7F7F"/>
                </a:solidFill>
                <a:latin typeface="Calibri" pitchFamily="34" charset="0"/>
                <a:cs typeface="Calibri" panose="020F0502020204030204" pitchFamily="34" charset="0"/>
              </a:rPr>
              <a:t> Quality</a:t>
            </a:r>
            <a:r>
              <a:rPr lang="en-US" sz="9600" dirty="0">
                <a:solidFill>
                  <a:srgbClr val="7F7F7F"/>
                </a:solidFill>
                <a:latin typeface="Calibri" pitchFamily="34" charset="0"/>
                <a:cs typeface="Calibri" panose="020F0502020204030204" pitchFamily="34" charset="0"/>
              </a:rPr>
              <a:t>:</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You can place digital photos or logo art in your poster file by selecting the </a:t>
            </a:r>
            <a:r>
              <a:rPr lang="en-US" sz="6600" b="1" dirty="0">
                <a:solidFill>
                  <a:srgbClr val="7F7F7F"/>
                </a:solidFill>
                <a:latin typeface="Calibri" pitchFamily="34" charset="0"/>
                <a:cs typeface="Calibri" panose="020F0502020204030204" pitchFamily="34" charset="0"/>
              </a:rPr>
              <a:t>Insert, Picture</a:t>
            </a:r>
            <a:r>
              <a:rPr lang="en-US" sz="66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600" b="1" dirty="0">
                <a:solidFill>
                  <a:srgbClr val="7F7F7F"/>
                </a:solidFill>
                <a:latin typeface="Calibri" pitchFamily="34" charset="0"/>
                <a:cs typeface="Calibri" panose="020F0502020204030204" pitchFamily="34" charset="0"/>
              </a:rPr>
              <a:t>150-200 pixels per inch in their final printed size</a:t>
            </a:r>
            <a:r>
              <a:rPr lang="en-US" sz="6600" dirty="0">
                <a:solidFill>
                  <a:srgbClr val="7F7F7F"/>
                </a:solidFill>
                <a:latin typeface="Calibri" pitchFamily="34" charset="0"/>
                <a:cs typeface="Calibri" panose="020F0502020204030204" pitchFamily="34" charset="0"/>
              </a:rPr>
              <a:t>. For instance, a 1600 x 1200 pixel</a:t>
            </a:r>
            <a:r>
              <a:rPr lang="en-US" sz="6600" baseline="0" dirty="0">
                <a:solidFill>
                  <a:srgbClr val="7F7F7F"/>
                </a:solidFill>
                <a:latin typeface="Calibri" pitchFamily="34" charset="0"/>
                <a:cs typeface="Calibri" panose="020F0502020204030204" pitchFamily="34" charset="0"/>
              </a:rPr>
              <a:t> photo will usually look fine up to </a:t>
            </a:r>
            <a:r>
              <a:rPr lang="en-US" sz="6600" dirty="0">
                <a:solidFill>
                  <a:srgbClr val="7F7F7F"/>
                </a:solidFill>
                <a:latin typeface="Calibri" pitchFamily="34" charset="0"/>
                <a:cs typeface="Calibri" panose="020F0502020204030204" pitchFamily="34" charset="0"/>
              </a:rPr>
              <a:t>8“-10” wide on your printed poster.</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400"/>
              </a:spcAft>
            </a:pPr>
            <a:r>
              <a:rPr lang="en-US" sz="66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400"/>
              </a:spcAft>
            </a:pPr>
            <a:br>
              <a:rPr lang="en-US" sz="4800" dirty="0">
                <a:solidFill>
                  <a:srgbClr val="7F7F7F"/>
                </a:solidFill>
                <a:latin typeface="Calibri" pitchFamily="34" charset="0"/>
                <a:cs typeface="Calibri" panose="020F0502020204030204" pitchFamily="34" charset="0"/>
              </a:rPr>
            </a:br>
            <a:r>
              <a:rPr lang="en-US" sz="48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3832800" y="0"/>
            <a:ext cx="12801600" cy="438912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Change</a:t>
              </a:r>
              <a:r>
                <a:rPr lang="en-US" sz="9600" baseline="0" dirty="0">
                  <a:solidFill>
                    <a:schemeClr val="bg1">
                      <a:lumMod val="50000"/>
                    </a:schemeClr>
                  </a:solidFill>
                  <a:latin typeface="Calibri" pitchFamily="34" charset="0"/>
                  <a:cs typeface="Calibri" panose="020F0502020204030204" pitchFamily="34" charset="0"/>
                </a:rPr>
                <a:t> Color Theme</a:t>
              </a:r>
              <a:r>
                <a:rPr lang="en-US" sz="9600" dirty="0">
                  <a:solidFill>
                    <a:schemeClr val="bg1">
                      <a:lumMod val="50000"/>
                    </a:schemeClr>
                  </a:solidFill>
                  <a:latin typeface="Calibri" pitchFamily="34" charset="0"/>
                  <a:cs typeface="Calibri" panose="020F0502020204030204" pitchFamily="34" charset="0"/>
                </a:rPr>
                <a:t>:</a:t>
              </a:r>
              <a:endParaRPr sz="960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6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To change the color theme, select the </a:t>
              </a:r>
              <a:r>
                <a:rPr lang="en-US" sz="6600" b="1" baseline="0" dirty="0">
                  <a:solidFill>
                    <a:schemeClr val="bg1">
                      <a:lumMod val="50000"/>
                    </a:schemeClr>
                  </a:solidFill>
                  <a:latin typeface="Calibri" pitchFamily="34" charset="0"/>
                  <a:cs typeface="Calibri" panose="020F0502020204030204" pitchFamily="34" charset="0"/>
                </a:rPr>
                <a:t>Design</a:t>
              </a:r>
              <a:r>
                <a:rPr lang="en-US" sz="6600" baseline="0" dirty="0">
                  <a:solidFill>
                    <a:schemeClr val="bg1">
                      <a:lumMod val="50000"/>
                    </a:schemeClr>
                  </a:solidFill>
                  <a:latin typeface="Calibri" pitchFamily="34" charset="0"/>
                  <a:cs typeface="Calibri" panose="020F0502020204030204" pitchFamily="34" charset="0"/>
                </a:rPr>
                <a:t> tab, then select the </a:t>
              </a:r>
              <a:r>
                <a:rPr lang="en-US" sz="6600" b="1" baseline="0" dirty="0">
                  <a:solidFill>
                    <a:schemeClr val="bg1">
                      <a:lumMod val="50000"/>
                    </a:schemeClr>
                  </a:solidFill>
                  <a:latin typeface="Calibri" pitchFamily="34" charset="0"/>
                  <a:cs typeface="Calibri" panose="020F0502020204030204" pitchFamily="34" charset="0"/>
                </a:rPr>
                <a:t>Colors</a:t>
              </a:r>
              <a:r>
                <a:rPr lang="en-US" sz="66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endParaRPr lang="en-US" sz="66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400"/>
                </a:spcAft>
              </a:pPr>
              <a:r>
                <a:rPr lang="en-US" sz="96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400"/>
                </a:spcAft>
              </a:pPr>
              <a:r>
                <a:rPr lang="en-US" sz="6600" dirty="0">
                  <a:solidFill>
                    <a:schemeClr val="bg1">
                      <a:lumMod val="50000"/>
                    </a:schemeClr>
                  </a:solidFill>
                  <a:latin typeface="Calibri" pitchFamily="34" charset="0"/>
                  <a:cs typeface="Calibri" panose="020F0502020204030204" pitchFamily="34" charset="0"/>
                </a:rPr>
                <a:t>Once your poster file is ready, visit</a:t>
              </a:r>
              <a:r>
                <a:rPr lang="en-US" sz="6600" baseline="0" dirty="0">
                  <a:solidFill>
                    <a:schemeClr val="bg1">
                      <a:lumMod val="50000"/>
                    </a:schemeClr>
                  </a:solidFill>
                  <a:latin typeface="Calibri" pitchFamily="34" charset="0"/>
                  <a:cs typeface="Calibri" panose="020F0502020204030204" pitchFamily="34" charset="0"/>
                </a:rPr>
                <a:t> </a:t>
              </a:r>
              <a:r>
                <a:rPr lang="en-US" sz="6600" b="1" baseline="0" dirty="0">
                  <a:solidFill>
                    <a:schemeClr val="bg1">
                      <a:lumMod val="50000"/>
                    </a:schemeClr>
                  </a:solidFill>
                  <a:latin typeface="Calibri" pitchFamily="34" charset="0"/>
                  <a:cs typeface="Calibri" panose="020F0502020204030204" pitchFamily="34" charset="0"/>
                </a:rPr>
                <a:t>www.genigraphics.com</a:t>
              </a:r>
              <a:r>
                <a:rPr lang="en-US" sz="66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2400"/>
                </a:spcAft>
              </a:pPr>
              <a:r>
                <a:rPr lang="en-US" sz="66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6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600" baseline="0" dirty="0">
                  <a:solidFill>
                    <a:schemeClr val="bg1">
                      <a:lumMod val="50000"/>
                    </a:schemeClr>
                  </a:solidFill>
                  <a:latin typeface="Calibri" pitchFamily="34" charset="0"/>
                  <a:cs typeface="Calibri" panose="020F0502020204030204" pitchFamily="34" charset="0"/>
                </a:rPr>
                <a:t>US and Canada:  1-800-790-4001</a:t>
              </a:r>
              <a:br>
                <a:rPr lang="en-US" sz="6600" baseline="0" dirty="0">
                  <a:solidFill>
                    <a:schemeClr val="bg1">
                      <a:lumMod val="50000"/>
                    </a:schemeClr>
                  </a:solidFill>
                  <a:latin typeface="Calibri" pitchFamily="34" charset="0"/>
                  <a:cs typeface="Calibri" panose="020F0502020204030204" pitchFamily="34" charset="0"/>
                </a:rPr>
              </a:br>
              <a:r>
                <a:rPr lang="en-US" sz="66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800" dirty="0">
                  <a:solidFill>
                    <a:schemeClr val="bg1">
                      <a:lumMod val="50000"/>
                    </a:schemeClr>
                  </a:solidFill>
                  <a:latin typeface="Calibri" pitchFamily="34" charset="0"/>
                  <a:cs typeface="Calibri" panose="020F0502020204030204" pitchFamily="34" charset="0"/>
                </a:rPr>
              </a:br>
              <a:r>
                <a:rPr lang="en-US" sz="48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782765" y="43476672"/>
            <a:ext cx="5297435" cy="185928"/>
          </a:xfrm>
          <a:prstGeom prst="rect">
            <a:avLst/>
          </a:prstGeom>
        </p:spPr>
      </p:pic>
    </p:spTree>
    <p:extLst>
      <p:ext uri="{BB962C8B-B14F-4D97-AF65-F5344CB8AC3E}">
        <p14:creationId xmlns:p14="http://schemas.microsoft.com/office/powerpoint/2010/main" val="15427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93038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9461" y="4911482"/>
            <a:ext cx="29108095" cy="21477427"/>
          </a:xfrm>
        </p:spPr>
        <p:txBody>
          <a:bodyPr anchor="b">
            <a:normAutofit/>
          </a:bodyPr>
          <a:lstStyle>
            <a:lvl1pPr>
              <a:lnSpc>
                <a:spcPct val="80000"/>
              </a:lnSpc>
              <a:defRPr sz="2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02283" y="26798560"/>
            <a:ext cx="24910999" cy="10533888"/>
          </a:xfrm>
        </p:spPr>
        <p:txBody>
          <a:bodyPr anchor="t">
            <a:normAutofit/>
          </a:bodyPr>
          <a:lstStyle>
            <a:lvl1pPr marL="0" indent="0">
              <a:buNone/>
              <a:defRPr sz="10080">
                <a:solidFill>
                  <a:schemeClr val="tx1"/>
                </a:solidFill>
                <a:latin typeface="+mj-lt"/>
              </a:defRPr>
            </a:lvl1pPr>
            <a:lvl2pPr marL="1645920" indent="0">
              <a:buNone/>
              <a:defRPr sz="6480">
                <a:solidFill>
                  <a:schemeClr val="tx1">
                    <a:tint val="75000"/>
                  </a:schemeClr>
                </a:solidFill>
              </a:defRPr>
            </a:lvl2pPr>
            <a:lvl3pPr marL="3291840" indent="0">
              <a:buNone/>
              <a:defRPr sz="5760">
                <a:solidFill>
                  <a:schemeClr val="tx1">
                    <a:tint val="75000"/>
                  </a:schemeClr>
                </a:solidFill>
              </a:defRPr>
            </a:lvl3pPr>
            <a:lvl4pPr marL="4937760" indent="0">
              <a:buNone/>
              <a:defRPr sz="5040">
                <a:solidFill>
                  <a:schemeClr val="tx1">
                    <a:tint val="75000"/>
                  </a:schemeClr>
                </a:solidFill>
              </a:defRPr>
            </a:lvl4pPr>
            <a:lvl5pPr marL="6583680" indent="0">
              <a:buNone/>
              <a:defRPr sz="5040">
                <a:solidFill>
                  <a:schemeClr val="tx1">
                    <a:tint val="75000"/>
                  </a:schemeClr>
                </a:solidFill>
              </a:defRPr>
            </a:lvl5pPr>
            <a:lvl6pPr marL="8229600" indent="0">
              <a:buNone/>
              <a:defRPr sz="5040">
                <a:solidFill>
                  <a:schemeClr val="tx1">
                    <a:tint val="75000"/>
                  </a:schemeClr>
                </a:solidFill>
              </a:defRPr>
            </a:lvl6pPr>
            <a:lvl7pPr marL="9875520" indent="0">
              <a:buNone/>
              <a:defRPr sz="5040">
                <a:solidFill>
                  <a:schemeClr val="tx1">
                    <a:tint val="75000"/>
                  </a:schemeClr>
                </a:solidFill>
              </a:defRPr>
            </a:lvl7pPr>
            <a:lvl8pPr marL="11521440" indent="0">
              <a:buNone/>
              <a:defRPr sz="5040">
                <a:solidFill>
                  <a:schemeClr val="tx1">
                    <a:tint val="75000"/>
                  </a:schemeClr>
                </a:solidFill>
              </a:defRPr>
            </a:lvl8pPr>
            <a:lvl9pPr marL="13167360" indent="0">
              <a:buNone/>
              <a:defRPr sz="5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1591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26971" y="12757709"/>
            <a:ext cx="13702284" cy="24110899"/>
          </a:xfrm>
        </p:spPr>
        <p:txBody>
          <a:bodyPr/>
          <a:lstStyle>
            <a:lvl1pPr>
              <a:defRPr sz="7920"/>
            </a:lvl1pPr>
            <a:lvl2pPr>
              <a:defRPr sz="6840"/>
            </a:lvl2pPr>
            <a:lvl3pPr>
              <a:defRPr sz="6120"/>
            </a:lvl3pPr>
            <a:lvl4pPr>
              <a:defRPr sz="540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127857" y="12757709"/>
            <a:ext cx="13702284" cy="24110899"/>
          </a:xfrm>
        </p:spPr>
        <p:txBody>
          <a:bodyPr/>
          <a:lstStyle>
            <a:lvl1pPr>
              <a:defRPr sz="7920"/>
            </a:lvl1pPr>
            <a:lvl2pPr>
              <a:defRPr sz="6840"/>
            </a:lvl2pPr>
            <a:lvl3pPr>
              <a:defRPr sz="6120"/>
            </a:lvl3pPr>
            <a:lvl4pPr>
              <a:defRPr sz="540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85857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826971" y="13004800"/>
            <a:ext cx="13702284" cy="4629760"/>
          </a:xfrm>
        </p:spPr>
        <p:txBody>
          <a:bodyPr anchor="ctr">
            <a:normAutofit/>
          </a:bodyPr>
          <a:lstStyle>
            <a:lvl1pPr marL="0" indent="0">
              <a:spcBef>
                <a:spcPts val="0"/>
              </a:spcBef>
              <a:buNone/>
              <a:defRPr sz="7200" b="0" cap="all" baseline="0">
                <a:solidFill>
                  <a:schemeClr val="tx1">
                    <a:lumMod val="85000"/>
                    <a:lumOff val="15000"/>
                  </a:schemeClr>
                </a:solidFill>
                <a:latin typeface="+mj-lt"/>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1826971" y="17511360"/>
            <a:ext cx="13702284" cy="20482560"/>
          </a:xfrm>
        </p:spPr>
        <p:txBody>
          <a:bodyPr/>
          <a:lstStyle>
            <a:lvl1pPr>
              <a:defRPr sz="7560"/>
            </a:lvl1pPr>
            <a:lvl2pPr>
              <a:defRPr sz="6480"/>
            </a:lvl2pPr>
            <a:lvl3pPr>
              <a:defRPr sz="5760"/>
            </a:lvl3pPr>
            <a:lvl4pPr>
              <a:defRPr sz="504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158716" y="12991795"/>
            <a:ext cx="13702284" cy="4623206"/>
          </a:xfrm>
        </p:spPr>
        <p:txBody>
          <a:bodyPr anchor="ctr">
            <a:normAutofit/>
          </a:bodyPr>
          <a:lstStyle>
            <a:lvl1pPr marL="0" indent="0">
              <a:spcBef>
                <a:spcPts val="0"/>
              </a:spcBef>
              <a:buNone/>
              <a:defRPr sz="7200" b="0" cap="all" baseline="0">
                <a:latin typeface="+mj-lt"/>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7158716" y="17497958"/>
            <a:ext cx="13702284" cy="20482560"/>
          </a:xfrm>
        </p:spPr>
        <p:txBody>
          <a:bodyPr/>
          <a:lstStyle>
            <a:lvl1pPr>
              <a:defRPr sz="7560"/>
            </a:lvl1pPr>
            <a:lvl2pPr>
              <a:defRPr sz="6480"/>
            </a:lvl2pPr>
            <a:lvl3pPr>
              <a:defRPr sz="5760"/>
            </a:lvl3pPr>
            <a:lvl4pPr>
              <a:defRPr sz="504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03914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74085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75898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20574000" y="0"/>
            <a:ext cx="12344400" cy="4389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22305791" y="3470605"/>
            <a:ext cx="9134856" cy="12289536"/>
          </a:xfrm>
        </p:spPr>
        <p:txBody>
          <a:bodyPr anchor="b">
            <a:noAutofit/>
          </a:bodyPr>
          <a:lstStyle>
            <a:lvl1pPr>
              <a:lnSpc>
                <a:spcPct val="85000"/>
              </a:lnSpc>
              <a:defRPr sz="1296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2057400" y="4876800"/>
            <a:ext cx="16459200" cy="29260800"/>
          </a:xfrm>
        </p:spPr>
        <p:txBody>
          <a:bodyPr/>
          <a:lstStyle>
            <a:lvl1pPr>
              <a:defRPr sz="7920"/>
            </a:lvl1pPr>
            <a:lvl2pPr>
              <a:defRPr sz="6840"/>
            </a:lvl2pPr>
            <a:lvl3pPr>
              <a:defRPr sz="6120"/>
            </a:lvl3pPr>
            <a:lvl4pPr>
              <a:defRPr sz="5400"/>
            </a:lvl4pPr>
            <a:lvl5pPr>
              <a:defRPr sz="5040"/>
            </a:lvl5pPr>
            <a:lvl6pPr>
              <a:defRPr sz="5040"/>
            </a:lvl6pPr>
            <a:lvl7pPr>
              <a:defRPr sz="5040"/>
            </a:lvl7pPr>
            <a:lvl8pPr>
              <a:defRPr sz="5040"/>
            </a:lvl8pPr>
            <a:lvl9pPr>
              <a:defRPr sz="5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45153" y="16075606"/>
            <a:ext cx="9176004" cy="20012717"/>
          </a:xfrm>
        </p:spPr>
        <p:txBody>
          <a:bodyPr>
            <a:normAutofit/>
          </a:bodyPr>
          <a:lstStyle>
            <a:lvl1pPr marL="0" marR="0" indent="0" algn="l" defTabSz="3291840" rtl="0" eaLnBrk="1" fontAlgn="auto" latinLnBrk="0" hangingPunct="1">
              <a:lnSpc>
                <a:spcPct val="100000"/>
              </a:lnSpc>
              <a:spcBef>
                <a:spcPts val="4320"/>
              </a:spcBef>
              <a:spcAft>
                <a:spcPts val="0"/>
              </a:spcAft>
              <a:buClrTx/>
              <a:buSzTx/>
              <a:buFontTx/>
              <a:buNone/>
              <a:tabLst/>
              <a:defRPr sz="5400">
                <a:solidFill>
                  <a:srgbClr val="404040"/>
                </a:solidFill>
              </a:defRPr>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marL="0" marR="0" lvl="0" indent="0" algn="l" defTabSz="3291840" rtl="0" eaLnBrk="1" fontAlgn="auto" latinLnBrk="0" hangingPunct="1">
              <a:lnSpc>
                <a:spcPct val="100000"/>
              </a:lnSpc>
              <a:spcBef>
                <a:spcPts val="504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282628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2905" y="34679479"/>
            <a:ext cx="29108095" cy="3925011"/>
          </a:xfrm>
        </p:spPr>
        <p:txBody>
          <a:bodyPr anchor="b">
            <a:normAutofit/>
          </a:bodyPr>
          <a:lstStyle>
            <a:lvl1pPr>
              <a:lnSpc>
                <a:spcPct val="85000"/>
              </a:lnSpc>
              <a:defRPr sz="100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32918400" cy="34118093"/>
          </a:xfrm>
          <a:solidFill>
            <a:schemeClr val="accent1">
              <a:lumMod val="40000"/>
              <a:lumOff val="60000"/>
            </a:schemeClr>
          </a:solidFill>
        </p:spPr>
        <p:txBody>
          <a:bodyPr anchor="t"/>
          <a:lstStyle>
            <a:lvl1pPr marL="0" indent="0" algn="ctr">
              <a:spcBef>
                <a:spcPts val="2880"/>
              </a:spcBef>
              <a:buNone/>
              <a:defRPr sz="11520">
                <a:solidFill>
                  <a:srgbClr val="4D4D4D"/>
                </a:solidFill>
              </a:defRPr>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1826971" y="37822304"/>
            <a:ext cx="24919229" cy="3413760"/>
          </a:xfrm>
        </p:spPr>
        <p:txBody>
          <a:bodyPr>
            <a:normAutofit/>
          </a:bodyPr>
          <a:lstStyle>
            <a:lvl1pPr marL="0" indent="0">
              <a:lnSpc>
                <a:spcPct val="90000"/>
              </a:lnSpc>
              <a:spcBef>
                <a:spcPts val="4320"/>
              </a:spcBef>
              <a:buNone/>
              <a:defRPr sz="5040">
                <a:solidFill>
                  <a:srgbClr val="262626"/>
                </a:solidFill>
              </a:defRPr>
            </a:lvl1pPr>
            <a:lvl2pPr marL="1645920" indent="0">
              <a:buNone/>
              <a:defRPr sz="4320"/>
            </a:lvl2pPr>
            <a:lvl3pPr marL="3291840" indent="0">
              <a:buNone/>
              <a:defRPr sz="3600"/>
            </a:lvl3pPr>
            <a:lvl4pPr marL="4937760" indent="0">
              <a:buNone/>
              <a:defRPr sz="3240"/>
            </a:lvl4pPr>
            <a:lvl5pPr marL="6583680" indent="0">
              <a:buNone/>
              <a:defRPr sz="3240"/>
            </a:lvl5pPr>
            <a:lvl6pPr marL="8229600" indent="0">
              <a:buNone/>
              <a:defRPr sz="3240"/>
            </a:lvl6pPr>
            <a:lvl7pPr marL="9875520" indent="0">
              <a:buNone/>
              <a:defRPr sz="3240"/>
            </a:lvl7pPr>
            <a:lvl8pPr marL="11521440" indent="0">
              <a:buNone/>
              <a:defRPr sz="3240"/>
            </a:lvl8pPr>
            <a:lvl9pPr marL="13167360" indent="0">
              <a:buNone/>
              <a:defRPr sz="324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985D6BDF-9D0E-4E2B-85B8-D8F4790360C9}" type="datetimeFigureOut">
              <a:rPr lang="en-US" smtClean="0"/>
              <a:t>5/8/2025</a:t>
            </a:fld>
            <a:endParaRPr lang="en-US" dirty="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5667317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74510" y="3197011"/>
            <a:ext cx="29086492" cy="106124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5942" y="12757718"/>
            <a:ext cx="29035058" cy="241035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51660" y="41039661"/>
            <a:ext cx="11109960" cy="1463040"/>
          </a:xfrm>
          <a:prstGeom prst="rect">
            <a:avLst/>
          </a:prstGeom>
        </p:spPr>
        <p:txBody>
          <a:bodyPr vert="horz" lIns="91440" tIns="45720" rIns="91440" bIns="45720" rtlCol="0" anchor="ctr"/>
          <a:lstStyle>
            <a:lvl1pPr algn="l">
              <a:defRPr sz="3420">
                <a:solidFill>
                  <a:schemeClr val="tx1">
                    <a:alpha val="75000"/>
                  </a:schemeClr>
                </a:solidFill>
              </a:defRPr>
            </a:lvl1pPr>
          </a:lstStyle>
          <a:p>
            <a:fld id="{985D6BDF-9D0E-4E2B-85B8-D8F4790360C9}" type="datetimeFigureOut">
              <a:rPr lang="en-US" smtClean="0"/>
              <a:t>5/8/2025</a:t>
            </a:fld>
            <a:endParaRPr lang="en-US" dirty="0"/>
          </a:p>
        </p:txBody>
      </p:sp>
      <p:sp>
        <p:nvSpPr>
          <p:cNvPr id="5" name="Footer Placeholder 4"/>
          <p:cNvSpPr>
            <a:spLocks noGrp="1"/>
          </p:cNvSpPr>
          <p:nvPr>
            <p:ph type="ftr" sz="quarter" idx="3"/>
          </p:nvPr>
        </p:nvSpPr>
        <p:spPr>
          <a:xfrm>
            <a:off x="1851660" y="41950061"/>
            <a:ext cx="13578840" cy="1463040"/>
          </a:xfrm>
          <a:prstGeom prst="rect">
            <a:avLst/>
          </a:prstGeom>
        </p:spPr>
        <p:txBody>
          <a:bodyPr vert="horz" lIns="91440" tIns="45720" rIns="91440" bIns="45720" rtlCol="0" anchor="ctr"/>
          <a:lstStyle>
            <a:lvl1pPr algn="l">
              <a:defRPr sz="3420" cap="all" baseline="0">
                <a:solidFill>
                  <a:schemeClr val="tx1">
                    <a:alpha val="75000"/>
                  </a:schemeClr>
                </a:solidFill>
              </a:defRPr>
            </a:lvl1pPr>
          </a:lstStyle>
          <a:p>
            <a:endParaRPr lang="en-US" dirty="0"/>
          </a:p>
        </p:txBody>
      </p:sp>
      <p:sp>
        <p:nvSpPr>
          <p:cNvPr id="6" name="Slide Number Placeholder 5"/>
          <p:cNvSpPr>
            <a:spLocks noGrp="1"/>
          </p:cNvSpPr>
          <p:nvPr>
            <p:ph type="sldNum" sz="quarter" idx="4"/>
          </p:nvPr>
        </p:nvSpPr>
        <p:spPr>
          <a:xfrm>
            <a:off x="23548295" y="37310390"/>
            <a:ext cx="7900416" cy="8941050"/>
          </a:xfrm>
          <a:prstGeom prst="rect">
            <a:avLst/>
          </a:prstGeom>
        </p:spPr>
        <p:txBody>
          <a:bodyPr vert="horz" lIns="91440" tIns="45720" rIns="91440" bIns="45720" rtlCol="0" anchor="b"/>
          <a:lstStyle>
            <a:lvl1pPr algn="r">
              <a:defRPr sz="32400" b="0">
                <a:ln>
                  <a:noFill/>
                </a:ln>
                <a:solidFill>
                  <a:schemeClr val="accent1">
                    <a:alpha val="20000"/>
                  </a:schemeClr>
                </a:solidFill>
                <a:latin typeface="+mj-lt"/>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90781196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txStyles>
    <p:titleStyle>
      <a:lvl1pPr algn="l" defTabSz="3291840" rtl="0" eaLnBrk="1" latinLnBrk="0" hangingPunct="1">
        <a:lnSpc>
          <a:spcPct val="90000"/>
        </a:lnSpc>
        <a:spcBef>
          <a:spcPct val="0"/>
        </a:spcBef>
        <a:buNone/>
        <a:defRPr sz="17280" kern="1200" spc="-432" baseline="0">
          <a:solidFill>
            <a:schemeClr val="accent1"/>
          </a:solidFill>
          <a:latin typeface="+mj-lt"/>
          <a:ea typeface="+mj-ea"/>
          <a:cs typeface="+mj-cs"/>
        </a:defRPr>
      </a:lvl1pPr>
    </p:titleStyle>
    <p:bodyStyle>
      <a:lvl1pPr marL="329184" indent="-329184" algn="l" defTabSz="3291840" rtl="0" eaLnBrk="1" latinLnBrk="0" hangingPunct="1">
        <a:lnSpc>
          <a:spcPct val="85000"/>
        </a:lnSpc>
        <a:spcBef>
          <a:spcPts val="4680"/>
        </a:spcBef>
        <a:buFont typeface="Arial" pitchFamily="34" charset="0"/>
        <a:buChar char=" "/>
        <a:defRPr sz="8640" kern="1200">
          <a:solidFill>
            <a:schemeClr val="tx1">
              <a:lumMod val="85000"/>
              <a:lumOff val="15000"/>
            </a:schemeClr>
          </a:solidFill>
          <a:latin typeface="+mn-lt"/>
          <a:ea typeface="+mn-ea"/>
          <a:cs typeface="+mn-cs"/>
        </a:defRPr>
      </a:lvl1pPr>
      <a:lvl2pPr marL="987552" indent="-1234440" algn="l" defTabSz="3291840" rtl="0" eaLnBrk="1" latinLnBrk="0" hangingPunct="1">
        <a:lnSpc>
          <a:spcPct val="85000"/>
        </a:lnSpc>
        <a:spcBef>
          <a:spcPts val="2160"/>
        </a:spcBef>
        <a:buFont typeface="Arial" pitchFamily="34" charset="0"/>
        <a:buChar char=" "/>
        <a:defRPr sz="8640" kern="1200">
          <a:solidFill>
            <a:schemeClr val="tx1">
              <a:lumMod val="85000"/>
              <a:lumOff val="15000"/>
            </a:schemeClr>
          </a:solidFill>
          <a:latin typeface="+mn-lt"/>
          <a:ea typeface="+mn-ea"/>
          <a:cs typeface="+mn-cs"/>
        </a:defRPr>
      </a:lvl2pPr>
      <a:lvl3pPr marL="1975104" indent="-1975104" algn="l" defTabSz="3291840" rtl="0" eaLnBrk="1" latinLnBrk="0" hangingPunct="1">
        <a:lnSpc>
          <a:spcPct val="85000"/>
        </a:lnSpc>
        <a:spcBef>
          <a:spcPts val="2160"/>
        </a:spcBef>
        <a:buFont typeface="Arial" pitchFamily="34" charset="0"/>
        <a:buChar char=" "/>
        <a:defRPr sz="7200" i="1" kern="1200">
          <a:solidFill>
            <a:schemeClr val="tx1">
              <a:lumMod val="85000"/>
              <a:lumOff val="15000"/>
            </a:schemeClr>
          </a:solidFill>
          <a:latin typeface="+mn-lt"/>
          <a:ea typeface="+mn-ea"/>
          <a:cs typeface="+mn-cs"/>
        </a:defRPr>
      </a:lvl3pPr>
      <a:lvl4pPr marL="2962656" indent="-2962656" algn="l" defTabSz="3291840" rtl="0" eaLnBrk="1" latinLnBrk="0" hangingPunct="1">
        <a:lnSpc>
          <a:spcPct val="85000"/>
        </a:lnSpc>
        <a:spcBef>
          <a:spcPts val="2160"/>
        </a:spcBef>
        <a:buFont typeface="Arial" pitchFamily="34" charset="0"/>
        <a:buChar char=" "/>
        <a:defRPr sz="6480" kern="1200">
          <a:solidFill>
            <a:schemeClr val="tx1">
              <a:lumMod val="85000"/>
              <a:lumOff val="15000"/>
            </a:schemeClr>
          </a:solidFill>
          <a:latin typeface="+mn-lt"/>
          <a:ea typeface="+mn-ea"/>
          <a:cs typeface="+mn-cs"/>
        </a:defRPr>
      </a:lvl4pPr>
      <a:lvl5pPr marL="3950208" indent="-3950208" algn="l" defTabSz="3291840" rtl="0" eaLnBrk="1" latinLnBrk="0" hangingPunct="1">
        <a:lnSpc>
          <a:spcPct val="85000"/>
        </a:lnSpc>
        <a:spcBef>
          <a:spcPts val="2160"/>
        </a:spcBef>
        <a:buFont typeface="Arial" pitchFamily="34" charset="0"/>
        <a:buChar char=" "/>
        <a:defRPr sz="6480" kern="1200">
          <a:solidFill>
            <a:schemeClr val="tx1">
              <a:lumMod val="85000"/>
              <a:lumOff val="15000"/>
            </a:schemeClr>
          </a:solidFill>
          <a:latin typeface="+mn-lt"/>
          <a:ea typeface="+mn-ea"/>
          <a:cs typeface="+mn-cs"/>
        </a:defRPr>
      </a:lvl5pPr>
      <a:lvl6pPr marL="4320000" indent="-822960" algn="l" defTabSz="3291840" rtl="0" eaLnBrk="1" latinLnBrk="0" hangingPunct="1">
        <a:lnSpc>
          <a:spcPct val="85000"/>
        </a:lnSpc>
        <a:spcBef>
          <a:spcPts val="2160"/>
        </a:spcBef>
        <a:buFont typeface="Arial" pitchFamily="34" charset="0"/>
        <a:buChar char=" "/>
        <a:defRPr sz="6480" kern="1200">
          <a:solidFill>
            <a:schemeClr val="tx1">
              <a:lumMod val="85000"/>
              <a:lumOff val="15000"/>
            </a:schemeClr>
          </a:solidFill>
          <a:latin typeface="+mn-lt"/>
          <a:ea typeface="+mn-ea"/>
          <a:cs typeface="+mn-cs"/>
        </a:defRPr>
      </a:lvl6pPr>
      <a:lvl7pPr marL="5040000" indent="-822960" algn="l" defTabSz="3291840" rtl="0" eaLnBrk="1" latinLnBrk="0" hangingPunct="1">
        <a:lnSpc>
          <a:spcPct val="85000"/>
        </a:lnSpc>
        <a:spcBef>
          <a:spcPts val="2160"/>
        </a:spcBef>
        <a:buFont typeface="Arial" pitchFamily="34" charset="0"/>
        <a:buChar char=" "/>
        <a:defRPr sz="6480" kern="1200">
          <a:solidFill>
            <a:schemeClr val="tx1">
              <a:lumMod val="85000"/>
              <a:lumOff val="15000"/>
            </a:schemeClr>
          </a:solidFill>
          <a:latin typeface="+mn-lt"/>
          <a:ea typeface="+mn-ea"/>
          <a:cs typeface="+mn-cs"/>
        </a:defRPr>
      </a:lvl7pPr>
      <a:lvl8pPr marL="5760000" indent="-822960" algn="l" defTabSz="3291840" rtl="0" eaLnBrk="1" latinLnBrk="0" hangingPunct="1">
        <a:lnSpc>
          <a:spcPct val="85000"/>
        </a:lnSpc>
        <a:spcBef>
          <a:spcPts val="2160"/>
        </a:spcBef>
        <a:buFont typeface="Arial" pitchFamily="34" charset="0"/>
        <a:buChar char=" "/>
        <a:defRPr sz="6480" kern="1200">
          <a:solidFill>
            <a:schemeClr val="tx1">
              <a:lumMod val="85000"/>
              <a:lumOff val="15000"/>
            </a:schemeClr>
          </a:solidFill>
          <a:latin typeface="+mn-lt"/>
          <a:ea typeface="+mn-ea"/>
          <a:cs typeface="+mn-cs"/>
        </a:defRPr>
      </a:lvl8pPr>
      <a:lvl9pPr marL="6480000" indent="-822960" algn="l" defTabSz="3291840" rtl="0" eaLnBrk="1" latinLnBrk="0" hangingPunct="1">
        <a:lnSpc>
          <a:spcPct val="85000"/>
        </a:lnSpc>
        <a:spcBef>
          <a:spcPts val="2160"/>
        </a:spcBef>
        <a:buFont typeface="Arial" pitchFamily="34" charset="0"/>
        <a:buChar char=" "/>
        <a:defRPr sz="6480" kern="1200">
          <a:solidFill>
            <a:schemeClr val="tx1">
              <a:lumMod val="85000"/>
              <a:lumOff val="15000"/>
            </a:schemeClr>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31000">
              <a:schemeClr val="accent1">
                <a:lumMod val="45000"/>
                <a:lumOff val="55000"/>
              </a:schemeClr>
            </a:gs>
            <a:gs pos="99000">
              <a:schemeClr val="accent1">
                <a:lumMod val="38000"/>
                <a:lumOff val="62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0" y="89564"/>
            <a:ext cx="32918399" cy="3662541"/>
          </a:xfrm>
          <a:prstGeom prst="rect">
            <a:avLst/>
          </a:prstGeom>
          <a:solidFill>
            <a:schemeClr val="bg2">
              <a:lumMod val="50000"/>
            </a:schemeClr>
          </a:solidFill>
          <a:ln/>
        </p:spPr>
        <p:style>
          <a:lnRef idx="3">
            <a:schemeClr val="lt1"/>
          </a:lnRef>
          <a:fillRef idx="1">
            <a:schemeClr val="accent5"/>
          </a:fillRef>
          <a:effectRef idx="1">
            <a:schemeClr val="accent5"/>
          </a:effectRef>
          <a:fontRef idx="minor">
            <a:schemeClr val="lt1"/>
          </a:fontRef>
        </p:style>
        <p:txBody>
          <a:bodyPr wrap="square" lIns="182880" tIns="457200" rIns="182880" bIns="4572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lvl="0" algn="ctr" defTabSz="4598060" eaLnBrk="1" hangingPunct="1">
              <a:spcAft>
                <a:spcPts val="600"/>
              </a:spcAft>
            </a:pPr>
            <a:r>
              <a:rPr lang="en-US" sz="4400" i="1" dirty="0" err="1">
                <a:ln w="0"/>
                <a:effectLst>
                  <a:outerShdw blurRad="38100" dist="19050" dir="2700000" algn="tl" rotWithShape="0">
                    <a:schemeClr val="dk1">
                      <a:alpha val="40000"/>
                    </a:schemeClr>
                  </a:outerShdw>
                </a:effectLst>
                <a:latin typeface="Times New Roman" pitchFamily="18" charset="0"/>
                <a:cs typeface="Times New Roman" pitchFamily="18" charset="0"/>
              </a:rPr>
              <a:t>Agnel</a:t>
            </a:r>
            <a:r>
              <a:rPr lang="en-US" sz="4400" i="1" dirty="0">
                <a:ln w="0"/>
                <a:effectLst>
                  <a:outerShdw blurRad="38100" dist="19050" dir="2700000" algn="tl" rotWithShape="0">
                    <a:schemeClr val="dk1">
                      <a:alpha val="40000"/>
                    </a:schemeClr>
                  </a:outerShdw>
                </a:effectLst>
                <a:latin typeface="Times New Roman" pitchFamily="18" charset="0"/>
                <a:cs typeface="Times New Roman" pitchFamily="18" charset="0"/>
              </a:rPr>
              <a:t> Charities’  </a:t>
            </a:r>
            <a:r>
              <a:rPr lang="en-US" sz="4400" dirty="0">
                <a:ln w="0"/>
                <a:effectLst>
                  <a:outerShdw blurRad="38100" dist="19050" dir="2700000" algn="tl" rotWithShape="0">
                    <a:schemeClr val="dk1">
                      <a:alpha val="40000"/>
                    </a:schemeClr>
                  </a:outerShdw>
                </a:effectLst>
                <a:latin typeface="Times New Roman" pitchFamily="18" charset="0"/>
                <a:cs typeface="Times New Roman" pitchFamily="18" charset="0"/>
              </a:rPr>
              <a:t>  Fr. C. Rodrigues Institute of Technology, </a:t>
            </a:r>
            <a:r>
              <a:rPr lang="en-US" sz="4400" dirty="0" err="1">
                <a:ln w="0"/>
                <a:effectLst>
                  <a:outerShdw blurRad="38100" dist="19050" dir="2700000" algn="tl" rotWithShape="0">
                    <a:schemeClr val="dk1">
                      <a:alpha val="40000"/>
                    </a:schemeClr>
                  </a:outerShdw>
                </a:effectLst>
                <a:latin typeface="Times New Roman" pitchFamily="18" charset="0"/>
                <a:cs typeface="Times New Roman" pitchFamily="18" charset="0"/>
              </a:rPr>
              <a:t>Vashi</a:t>
            </a:r>
            <a:r>
              <a:rPr lang="en-US" sz="4400" dirty="0">
                <a:ln w="0"/>
                <a:effectLst>
                  <a:outerShdw blurRad="38100" dist="19050" dir="2700000" algn="tl" rotWithShape="0">
                    <a:schemeClr val="dk1">
                      <a:alpha val="40000"/>
                    </a:schemeClr>
                  </a:outerShdw>
                </a:effectLst>
                <a:latin typeface="Times New Roman" pitchFamily="18" charset="0"/>
                <a:cs typeface="Times New Roman" pitchFamily="18" charset="0"/>
              </a:rPr>
              <a:t>, </a:t>
            </a:r>
            <a:r>
              <a:rPr lang="en-US" sz="4400" dirty="0" err="1">
                <a:ln w="0"/>
                <a:effectLst>
                  <a:outerShdw blurRad="38100" dist="19050" dir="2700000" algn="tl" rotWithShape="0">
                    <a:schemeClr val="dk1">
                      <a:alpha val="40000"/>
                    </a:schemeClr>
                  </a:outerShdw>
                </a:effectLst>
                <a:latin typeface="Times New Roman" pitchFamily="18" charset="0"/>
                <a:cs typeface="Times New Roman" pitchFamily="18" charset="0"/>
              </a:rPr>
              <a:t>Navi</a:t>
            </a:r>
            <a:r>
              <a:rPr lang="en-US" sz="4400" dirty="0">
                <a:ln w="0"/>
                <a:effectLst>
                  <a:outerShdw blurRad="38100" dist="19050" dir="2700000" algn="tl" rotWithShape="0">
                    <a:schemeClr val="dk1">
                      <a:alpha val="40000"/>
                    </a:schemeClr>
                  </a:outerShdw>
                </a:effectLst>
                <a:latin typeface="Times New Roman" pitchFamily="18" charset="0"/>
                <a:cs typeface="Times New Roman" pitchFamily="18" charset="0"/>
              </a:rPr>
              <a:t> Mumbai, India</a:t>
            </a:r>
          </a:p>
          <a:p>
            <a:pPr lvl="0" algn="ctr" defTabSz="4598060" eaLnBrk="1" hangingPunct="1">
              <a:spcAft>
                <a:spcPts val="600"/>
              </a:spcAft>
            </a:pPr>
            <a:r>
              <a:rPr lang="en-US" sz="4400" dirty="0">
                <a:ln w="0"/>
                <a:effectLst>
                  <a:outerShdw blurRad="38100" dist="19050" dir="2700000" algn="tl" rotWithShape="0">
                    <a:schemeClr val="dk1">
                      <a:alpha val="40000"/>
                    </a:schemeClr>
                  </a:outerShdw>
                </a:effectLst>
              </a:rPr>
              <a:t>(An Autonomous Institute &amp; Permanently Affiliated to University of Mumbai)</a:t>
            </a:r>
            <a:r>
              <a:rPr lang="en-US" sz="4400" dirty="0">
                <a:ln w="0"/>
                <a:effectLst>
                  <a:outerShdw blurRad="38100" dist="19050" dir="2700000" algn="tl" rotWithShape="0">
                    <a:schemeClr val="dk1">
                      <a:alpha val="40000"/>
                    </a:schemeClr>
                  </a:outerShdw>
                </a:effectLst>
                <a:latin typeface="Times New Roman" pitchFamily="18" charset="0"/>
                <a:cs typeface="Times New Roman" pitchFamily="18" charset="0"/>
              </a:rPr>
              <a:t> </a:t>
            </a:r>
          </a:p>
          <a:p>
            <a:pPr lvl="0" algn="ctr" defTabSz="4598060" eaLnBrk="1" hangingPunct="1">
              <a:spcAft>
                <a:spcPts val="600"/>
              </a:spcAft>
            </a:pPr>
            <a:r>
              <a:rPr lang="en-US" sz="8000" b="1" dirty="0" err="1">
                <a:ln w="0"/>
                <a:solidFill>
                  <a:srgbClr val="FF0000"/>
                </a:solidFill>
                <a:latin typeface="+mn-lt"/>
              </a:rPr>
              <a:t>IoT</a:t>
            </a:r>
            <a:r>
              <a:rPr lang="en-US" sz="8000" b="1" dirty="0">
                <a:ln w="0"/>
                <a:solidFill>
                  <a:srgbClr val="FF0000"/>
                </a:solidFill>
                <a:latin typeface="+mn-lt"/>
              </a:rPr>
              <a:t>-Based Health Monitoring System</a:t>
            </a:r>
          </a:p>
        </p:txBody>
      </p:sp>
      <p:sp>
        <p:nvSpPr>
          <p:cNvPr id="5" name="Text Box 123"/>
          <p:cNvSpPr txBox="1">
            <a:spLocks noChangeArrowheads="1"/>
          </p:cNvSpPr>
          <p:nvPr/>
        </p:nvSpPr>
        <p:spPr bwMode="auto">
          <a:xfrm>
            <a:off x="5391148" y="3314700"/>
            <a:ext cx="22555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182880" rIns="182880" bIns="18288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endParaRPr lang="en-US" sz="4800" dirty="0">
              <a:solidFill>
                <a:schemeClr val="accent3">
                  <a:lumMod val="20000"/>
                  <a:lumOff val="80000"/>
                </a:schemeClr>
              </a:solidFill>
              <a:latin typeface="+mn-lt"/>
            </a:endParaRPr>
          </a:p>
        </p:txBody>
      </p:sp>
      <p:sp>
        <p:nvSpPr>
          <p:cNvPr id="10" name="Text Box 189"/>
          <p:cNvSpPr txBox="1">
            <a:spLocks noChangeArrowheads="1"/>
          </p:cNvSpPr>
          <p:nvPr/>
        </p:nvSpPr>
        <p:spPr bwMode="auto">
          <a:xfrm>
            <a:off x="1835726" y="6962064"/>
            <a:ext cx="14173200" cy="917174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4400" dirty="0">
                <a:latin typeface="Times New Roman" panose="02020603050405020304" pitchFamily="18" charset="0"/>
                <a:cs typeface="Times New Roman" panose="02020603050405020304" pitchFamily="18" charset="0"/>
              </a:rPr>
              <a:t>This project presents the development of an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-based patient health monitoring system designed to measure, process, and transmit critical health metrics both locally and remotely. Locally, LabVIEW software is used to visualize waveform data and convert it into real-time numerical readings via serial communication. To enable remote monitoring and cloud-based analysis, the system integrates with AWS services. The ESP8266 microcontroller transmits processed sensor data wirelessly to AWS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 Core using MQTT protocol. The data is then stored in Amazon </a:t>
            </a:r>
            <a:r>
              <a:rPr lang="en-US" sz="4400" dirty="0" err="1">
                <a:latin typeface="Times New Roman" panose="02020603050405020304" pitchFamily="18" charset="0"/>
                <a:cs typeface="Times New Roman" panose="02020603050405020304" pitchFamily="18" charset="0"/>
              </a:rPr>
              <a:t>DynamoDB</a:t>
            </a:r>
            <a:r>
              <a:rPr lang="en-US" sz="4400" dirty="0">
                <a:latin typeface="Times New Roman" panose="02020603050405020304" pitchFamily="18" charset="0"/>
                <a:cs typeface="Times New Roman" panose="02020603050405020304" pitchFamily="18" charset="0"/>
              </a:rPr>
              <a:t> and visualized using Amazon </a:t>
            </a:r>
            <a:r>
              <a:rPr lang="en-US" sz="4400" dirty="0" err="1">
                <a:latin typeface="Times New Roman" panose="02020603050405020304" pitchFamily="18" charset="0"/>
                <a:cs typeface="Times New Roman" panose="02020603050405020304" pitchFamily="18" charset="0"/>
              </a:rPr>
              <a:t>Timestream</a:t>
            </a:r>
            <a:r>
              <a:rPr lang="en-US" sz="4400" dirty="0">
                <a:latin typeface="Times New Roman" panose="02020603050405020304" pitchFamily="18" charset="0"/>
                <a:cs typeface="Times New Roman" panose="02020603050405020304" pitchFamily="18" charset="0"/>
              </a:rPr>
              <a:t> and </a:t>
            </a:r>
            <a:r>
              <a:rPr lang="en-US" sz="4400" dirty="0" err="1">
                <a:latin typeface="Times New Roman" panose="02020603050405020304" pitchFamily="18" charset="0"/>
                <a:cs typeface="Times New Roman" panose="02020603050405020304" pitchFamily="18" charset="0"/>
              </a:rPr>
              <a:t>Grafana</a:t>
            </a:r>
            <a:r>
              <a:rPr lang="en-US" sz="4400" dirty="0">
                <a:latin typeface="Times New Roman" panose="02020603050405020304" pitchFamily="18" charset="0"/>
                <a:cs typeface="Times New Roman" panose="02020603050405020304" pitchFamily="18" charset="0"/>
              </a:rPr>
              <a:t> dashboards.</a:t>
            </a:r>
          </a:p>
          <a:p>
            <a:pPr algn="just"/>
            <a:endParaRPr lang="en-US" sz="4400" b="1" dirty="0">
              <a:latin typeface="Times New Roman" panose="02020603050405020304" pitchFamily="18" charset="0"/>
              <a:cs typeface="Times New Roman" panose="02020603050405020304" pitchFamily="18" charset="0"/>
            </a:endParaRPr>
          </a:p>
        </p:txBody>
      </p:sp>
      <p:sp>
        <p:nvSpPr>
          <p:cNvPr id="32" name="Rectangle 31"/>
          <p:cNvSpPr/>
          <p:nvPr/>
        </p:nvSpPr>
        <p:spPr>
          <a:xfrm>
            <a:off x="1828800" y="6172200"/>
            <a:ext cx="14173200" cy="914400"/>
          </a:xfrm>
          <a:prstGeom prst="rect">
            <a:avLst/>
          </a:prstGeom>
          <a:solidFill>
            <a:srgbClr val="7030A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Abstract</a:t>
            </a:r>
          </a:p>
        </p:txBody>
      </p:sp>
      <p:sp>
        <p:nvSpPr>
          <p:cNvPr id="33" name="Rectangle 32"/>
          <p:cNvSpPr/>
          <p:nvPr/>
        </p:nvSpPr>
        <p:spPr>
          <a:xfrm>
            <a:off x="1804737" y="17125019"/>
            <a:ext cx="14173200" cy="914400"/>
          </a:xfrm>
          <a:prstGeom prst="rect">
            <a:avLst/>
          </a:prstGeom>
          <a:solidFill>
            <a:srgbClr val="7030A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32601011" y="21397739"/>
            <a:ext cx="20595430" cy="86177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sp>
        <p:nvSpPr>
          <p:cNvPr id="34" name="Rectangle 33"/>
          <p:cNvSpPr/>
          <p:nvPr/>
        </p:nvSpPr>
        <p:spPr>
          <a:xfrm>
            <a:off x="16888691" y="6281035"/>
            <a:ext cx="14173200" cy="914400"/>
          </a:xfrm>
          <a:prstGeom prst="rect">
            <a:avLst/>
          </a:prstGeom>
          <a:solidFill>
            <a:srgbClr val="7030A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60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2107955" y="33955921"/>
            <a:ext cx="14173200" cy="6463308"/>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4400" dirty="0">
                <a:latin typeface="Times New Roman" panose="02020603050405020304" pitchFamily="18" charset="0"/>
                <a:cs typeface="Times New Roman" panose="02020603050405020304" pitchFamily="18" charset="0"/>
              </a:rPr>
              <a:t>This project successfully developed an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-based system using Arduino and LM358 to collect and process sensor data, which is transmitted to AWS for real-time monitoring and analysis. The architecture is scalable, cost-effective, and integrates services like AWS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 Core, Lambda, and </a:t>
            </a:r>
            <a:r>
              <a:rPr lang="en-US" sz="4400" dirty="0" err="1">
                <a:latin typeface="Times New Roman" panose="02020603050405020304" pitchFamily="18" charset="0"/>
                <a:cs typeface="Times New Roman" panose="02020603050405020304" pitchFamily="18" charset="0"/>
              </a:rPr>
              <a:t>DynamoDB</a:t>
            </a:r>
            <a:r>
              <a:rPr lang="en-US" sz="4400" dirty="0">
                <a:latin typeface="Times New Roman" panose="02020603050405020304" pitchFamily="18" charset="0"/>
                <a:cs typeface="Times New Roman" panose="02020603050405020304" pitchFamily="18" charset="0"/>
              </a:rPr>
              <a:t>. While effective, the system faced minor challenges with network reliability and power optimization. Overall, it demonstrates a practical solution for applications in monitoring and automation.</a:t>
            </a:r>
          </a:p>
        </p:txBody>
      </p:sp>
      <p:sp>
        <p:nvSpPr>
          <p:cNvPr id="35" name="Rectangle 34"/>
          <p:cNvSpPr/>
          <p:nvPr/>
        </p:nvSpPr>
        <p:spPr>
          <a:xfrm>
            <a:off x="2161482" y="33097063"/>
            <a:ext cx="14173200" cy="914400"/>
          </a:xfrm>
          <a:prstGeom prst="rect">
            <a:avLst/>
          </a:prstGeom>
          <a:solidFill>
            <a:srgbClr val="7030A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Discussion</a:t>
            </a:r>
          </a:p>
        </p:txBody>
      </p:sp>
      <p:sp>
        <p:nvSpPr>
          <p:cNvPr id="14" name="Text Box 193"/>
          <p:cNvSpPr txBox="1">
            <a:spLocks noChangeArrowheads="1"/>
          </p:cNvSpPr>
          <p:nvPr/>
        </p:nvSpPr>
        <p:spPr bwMode="auto">
          <a:xfrm>
            <a:off x="17174836" y="33890232"/>
            <a:ext cx="14173200" cy="9171742"/>
          </a:xfrm>
          <a:prstGeom prst="rect">
            <a:avLst/>
          </a:prstGeom>
          <a:solidFill>
            <a:schemeClr val="bg1"/>
          </a:solidFill>
          <a:ln w="12700">
            <a:solidFill>
              <a:schemeClr val="accent1">
                <a:lumMod val="75000"/>
              </a:schemeClr>
            </a:solidFill>
          </a:ln>
          <a:effectLst/>
        </p:spPr>
        <p:txBody>
          <a:bodyPr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4400" dirty="0">
                <a:latin typeface="Times New Roman" panose="02020603050405020304" pitchFamily="18" charset="0"/>
                <a:cs typeface="Times New Roman" panose="02020603050405020304" pitchFamily="18" charset="0"/>
              </a:rPr>
              <a:t>The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-based sensor monitoring system developed in this project proves to be an efficient and scalable solution for real-time data acquisition and cloud-based analysis. By integrating Arduino with AWS services, the system enables seamless data flow from sensor to cloud, supporting intelligent monitoring and alert mechanisms. The successful implementation highlights the potential of combining low-cost hardware with powerful cloud platforms for applications in various domains such as environmental sensing, industrial automation, and healthcare. Future work can focus on enhancing power efficiency, improving network stability, and expanding the system’s capabilities with additional sensors and analytics features.</a:t>
            </a:r>
          </a:p>
        </p:txBody>
      </p:sp>
      <p:sp>
        <p:nvSpPr>
          <p:cNvPr id="36" name="Rectangle 35"/>
          <p:cNvSpPr/>
          <p:nvPr/>
        </p:nvSpPr>
        <p:spPr>
          <a:xfrm>
            <a:off x="17174836" y="33023833"/>
            <a:ext cx="14173200" cy="914400"/>
          </a:xfrm>
          <a:prstGeom prst="rect">
            <a:avLst/>
          </a:prstGeom>
          <a:solidFill>
            <a:srgbClr val="7030A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780674" y="17949054"/>
            <a:ext cx="14197263" cy="11880175"/>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4400" dirty="0">
                <a:latin typeface="Times New Roman" panose="02020603050405020304" pitchFamily="18" charset="0"/>
                <a:cs typeface="Times New Roman" panose="02020603050405020304" pitchFamily="18" charset="0"/>
              </a:rPr>
              <a:t>This project aims to develop an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-based health monitoring system that tracks various vital signs The system is designed to collect data from a custom-built sensor circuit, which is interfaced with an Arduino microcontroller. The Arduino processes the sensor data and communicates it to LabVIEW via serial communication, where it is displayed in graphical and numerical formats for easy interpretation. the system incorporates Amazon Web Services (AWS) for cloud-based storage and data analytics. This integration allows healthcare professionals to remotely monitor patient data and make data-driven decisions in real </a:t>
            </a:r>
            <a:r>
              <a:rPr lang="en-US" sz="4400" dirty="0" err="1">
                <a:latin typeface="Times New Roman" panose="02020603050405020304" pitchFamily="18" charset="0"/>
                <a:cs typeface="Times New Roman" panose="02020603050405020304" pitchFamily="18" charset="0"/>
              </a:rPr>
              <a:t>time.The</a:t>
            </a:r>
            <a:r>
              <a:rPr lang="en-US" sz="4400" dirty="0">
                <a:latin typeface="Times New Roman" panose="02020603050405020304" pitchFamily="18" charset="0"/>
                <a:cs typeface="Times New Roman" panose="02020603050405020304" pitchFamily="18" charset="0"/>
              </a:rPr>
              <a:t> combination of </a:t>
            </a:r>
            <a:r>
              <a:rPr lang="en-US" sz="4400" dirty="0" err="1">
                <a:latin typeface="Times New Roman" panose="02020603050405020304" pitchFamily="18" charset="0"/>
                <a:cs typeface="Times New Roman" panose="02020603050405020304" pitchFamily="18" charset="0"/>
              </a:rPr>
              <a:t>IoT</a:t>
            </a:r>
            <a:r>
              <a:rPr lang="en-US" sz="4400" dirty="0">
                <a:latin typeface="Times New Roman" panose="02020603050405020304" pitchFamily="18" charset="0"/>
                <a:cs typeface="Times New Roman" panose="02020603050405020304" pitchFamily="18" charset="0"/>
              </a:rPr>
              <a:t>, real-time data processing, and cloud integration represents a significant step toward creating a more efficient, reliable, and scalable healthcare solution. This project not only aims to improve the accuracy and timeliness of health monitoring but also contributes to the broader goal of transforming healthcare systems through digital innovation.</a:t>
            </a:r>
          </a:p>
        </p:txBody>
      </p:sp>
      <p:sp>
        <p:nvSpPr>
          <p:cNvPr id="45" name="Rectangle 44"/>
          <p:cNvSpPr/>
          <p:nvPr/>
        </p:nvSpPr>
        <p:spPr>
          <a:xfrm>
            <a:off x="16888690" y="20710599"/>
            <a:ext cx="14173200" cy="914400"/>
          </a:xfrm>
          <a:prstGeom prst="rect">
            <a:avLst/>
          </a:prstGeom>
          <a:solidFill>
            <a:srgbClr val="7030A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3">
                    <a:lumMod val="20000"/>
                    <a:lumOff val="80000"/>
                  </a:schemeClr>
                </a:solidFill>
              </a:rPr>
              <a:t>Results</a:t>
            </a:r>
          </a:p>
        </p:txBody>
      </p:sp>
      <p:sp>
        <p:nvSpPr>
          <p:cNvPr id="2" name="AutoShape 2" descr="data:image/png;base64,%20iVBORw0KGgoAAAANSUhEUgAAAFsAAABxCAMAAACN3y/7AAAAAXNSR0IArs4c6QAAAARnQU1BAACxjwv8YQUAAAMAUExURQAAAP///////////////////////////////////////////////////////////////////////////////////////////////////////////////////////////////////////////////////////////////////////////////////////////////////////////////////////////////////////////////////////////////////////////////////////////////////////////////////////////////////////////////////////////////////////////////////////////////////////////////////////////////////////////////////////////////////////////////////////////////////////////////////////////////////////////////////////////////////////////////////////////////////////////////////////////////////////////////////////////////////////////////////////////////////////////////////////////////////////////////////////////////////////////////////////////////////////////////////////////////////////////////////////////////////////////////////////////////////////////////////////////////////////////////////////////////////////////////////////////////////////////////////////////////////////////////////////////wc9CwgAAAD/dFJOUwABAgMEBQYHCAkKCwwNDg8QERITFBUWFxgZGhscHR4fICEiIyQlJicoKSorLC0uLzAxMjM0NTY3ODk6Ozw9Pj9AQUJDREVGR0hJSktMTU5PUFFSU1RVVldYWVpbXF1eX2BhYmNkZWZnaGlqa2xtbm9wcXJzdHV2d3h5ent8fX5/gIGCg4SFhoeIiYqLjI2Oj5CRkpOUlZaXmJmam5ydnp+goaKjpKWmp6ipqqusra6vsLGys7S1tre4ubq7vL2+v8DBwsPExcbHyMnKy8zNzs/Q0dLT1NXW19jZ2tvc3d7f4OHi4+Tl5ufo6err7O3u7/Dx8vP09fb3+Pn6+/z9/usI2TUAAAAJcEhZcwAADsMAAA7DAcdvqGQAAA4+SURBVGhD7Zp5WBRHFsCruueeYWYAOWZgACEIsgKCqKAiXkQhajxBUSRGEYmsKAkqitFEklU80FWiAqICHgiieETFgxijJlGDxphoSFyjMcbVXEbdiDq9VdU1F4zDxGX/2O/b3x9Vr7pnHtXVr95RA/gzKH3dqNTW6PIPVO4s6U1HbcqQs3l+IkW/8ll03IYM+2wQgzooz53D8lfajO6NcZCXmAUTeaGtUJ6aRVUDoFgWTKW24a1jUiohQt4WUqkt8L8+gEoYmNGLSm3Bqj38TF8ZTTptDumeF4lCQiWEb+Nw0jOLqdKx3fn+OWiXWXno4NGDJSk+/HRzLtA/JKUL7TeB7wGQeUfEJQ4NU9Nhq/Q+unJY547RyYuP3qrL8ADA4cxCesdIijtume5T38jNSZ+c/V71ZPuMPmBvDAMxjCJ44efX1gVEPwylt4z0CQNA82J2QphGwCBYv+I8o43aIj/F+DHIqCd++nPjcQc6NiIZ6TgysYcYGj/psHsklWzhXKahEgHK0+49WelNRwacZo/2FFrMNK6KCrbwXU8FA71ubLhxK11ARxhheI++nahsQFnvSyUbBP8dt9LsGDJCvPFPuWfJ4+PhdIicbbQOenemAwA8FuCnEu3ryg9t0WEVbhWlhvVjaw4jixh8+fdsERnLIgKQRYq7i8kI8UJ1R9SKDtph8575pGMMq6m8k4ta2G7d47oAJOjC1eROlAK3GMjiC7IzLYypJar5zlTiCeMGkl44+taNEUxAe372IEzJ9wZCT6Kd0CqZyHbNSPv5L7wAA4/p15M9g3EMogIl/X0q2GTEICrwFF10oRLw3/SkxjA7UQQVKFsWU8EmblkWhvvBQSqwWhcm/eEFuqwiy6fz+dY+9zXNfOWcvyyikgN2Gd0v3+SXn/U3t3iQdl5OJduEJFIB0/Hm2x69RqblLinbub2qpqrsIndn2ZSk2BCXDp70ExjhZ/Oo1AqyFCfSS4OHTF95/In+Kad/8uCfd643XrlypbHx2q/c04ec/tHdM1sXJvfSkk+C8Vc78EKr9OoCHEJm7Pzq1m/3/nHtyerUl/v16toxwFurcddodH6hu7hDg8bMKqq7+NP9O9dOrozXAMUn6y3ekQ1c1xR+zf1Y/960fjo2s8mbOFx6CwGV1Vw+y7RzYZVhSW/XfPn4993F9/HWbB1ZzMZ//Hgpr5+PgsF7c8l9Gb1hQrWFWyVQo4VDPl7oEvrKIf3jU+nmy28dedrJX/ekBw9wMEy07JqVhEFewa1iXHCehYBwwe0JK6/+sM72phclNZxf2EHMQE0kvQL2nxdbWUrFdm6hm+F6xB9zIes0cv+1tT70ihUC9l6aRmfThRoAe+YD6kAsUe18agii0iMX2qEOsr2rvp3CX2pJ/KUCw3MCRSQfXAVf7SV9C9QH9Em8NKspjhegYMi5EutbaOjFUQbNCC/eFzn/spX0PKxZNNee+pXs0G4PC42LBj13b7emPKyhj/nCwlDsahVevxfyY0THvNodmfjxeYK/+iEERc5zXxp9I0JRuYJKZrCVaZbvTNpZBOQ61X0S4jCxN5/q9U8/NIZF2P32eQ0ofNSPjnk0x3tSyUTYAWMgobgEil5g3P9l0O34CYfR76BjFJmGPdmS0TSvmRllrKaCifFLcCs03yh+0VLg84iET0T/JqKbu48jGw/MePB0o1neqMDvK2BXC8N65W3cJlUbQyzS3VUJ2ht1J/CquSbexxKCbnMJVES41gxGrXanmQqerptw2+U1kyXo/AS+Qs2/DLoH0Hk/MHg8CNp9ePfK16a0SJaBbWvwGn5khqQsCrXQZIXqEAjkHmrju3Ru4HXXGv46lFXoE4J/qTatN/Y/bGl/OjIjstwivrMROAmU+9w3vpqhP2PVDYF0CKTruNchnKR/jY55pi4x2yQG4Kg1rlTEBOtI5/RbGekRMKqk4eM8H8M0mSXcUvQIwoofzSN+ciEfV5oBBxd2oSJ6LzRFEzTW8gICMixrmlSufgMxKt31GjLGyLPfUVGxGTAwL5VOXRBDty7bcMR6UTZT/z7NfsY/pI5FGJ0/qoWNGIBs3NwkUl5EGIwYHvrMzIBNZOn3GUINu+srPCOmW840bbN9ZAFU9swc/heBc6zRFLd9Y23er+uPuhh9Zqd7ucCjd8ZYL4uswgqQDYoblhslMHyx4J6VeS/U17k6GF8aXP7zxMExKltzNgBhWFL3QV0DfMirer0JZULQzLeil7GM2+8CnInJQjf/4JjhP6w1D9a2YJM0EKr9fEPDw/yFEzi8pwRmjysr5sqdgECnE7uHREQE+KHiZOZd3mJbp+NY3ELICoXOugmPUl3dnJ1c3aRkmRjg8T63UaPWenaP6uAhEQnJhF2vzMdfsYM0LypgQm9PBzKFTOLsRlJ4EHqmabZMohABd43ZMuRcfIZdN8M7gwoE7TfUoSi1eN6x3/8yhrxmxt/8HXt8Z08JCMA4iyMp5vRuKsm9RYLpDy724qcrtCzUSkqpYBNplvmSAFBx1vC4gpDNT/d605Voln/HXrWnpPciQcLE6z/4Uymy4dEqYxSXozhshqbBWDPaoK/FcgMQzUWTnp1+r3GQNtCwyp0sKy6w1Z4EfHI8FSjOD8gf63iAK/OAwDGcHj+aakCeN+1Z8Dd7kE5lOB8Q1leiUjXzpxvjiWMRB4XgWMtGNnMFk3ZRwRaL+cOoimLSIRZ9B/qebtqgoy8RaqNQSulpqrnl87FhDa/mRzaZxVtqpDFOxN098uvpAWbeUBLa29HXpFtROgS148xzu2cxnK+5jc4naAt3dbLCbA+iey6xmWbpMCnPF+TxA5s476V1MEbcs/zumc/3mx0O8kiyRg2gWTSP4iBvTa2QuI8WADAw++gvB5Pkcb+1OBoJj4Jdxk0KMmVQ84ss3PCzgAlHyjPHjstc9+nl+kUhIgicGy3TBESSJ4BCv0mzkmP9kL2oIgtLjYW5baAmaXn51k3zR4fI+JOOpSfIdROeKby/UvVOnlOwvrh0zfiWBdezINkCY3ydXRqbbej4WCpAKFKonRwsj67+FLCqhEo88rlWa6DnI/IW8agwmT87HfsS6doGuGEL6Va8iTttnn1Bxk7aXxqFOz5le9NKpvqfkHjJmFG+ajrCbxvg7NM0RCSvadMVwTBZnyagre/zzkqrSfB/BtNnx571m7ZPtu/s6E8ChYF9u1g6xDbE4ojm/7QZJGElSyv27aACUGpYZnyRbE2KXfHAAkGPgrqKYcgjS6ZU5s9bnp01MHb9sVfxHbeJu98NHHB0a1n1/m3lVXsCu608uLWouKhse3vyRXuAL+nXI5Nw3vVJZ6FQNvH2WBh89Q9yuON4KBpmrvZtt+7paLfOR/rBJP18qVqlK+JzGrvoxs1BD198txNeDDh7OoCl3FUcoplt7cFLLwDwblNPAAcGo4RuJv58cDfc2kc3LgeArvpSfp09hgKwZMUfJ1AGiHXjIIN1AwFLdatlhhdiB0T3Yo7+ssWgKLMiKosrFxPdGKIbEc1NR+3oZufsNiG693FmUbIgiinh5lvRXbdgUeEly3zZNkR3HWe2igU9geOJJwmghe4VncL7VJoSuNYhurdzL9MhAukGAVdvR25qrnsGcjLRfmRgH0T3K5zhOE4CiW4w4N7nJ/hC0qQbv0sGOFg/ULAGsUHnSzf5hDIIhfXl2ILhlMdP+MNAS91AmGxnWoXozS1DbfRPZ/GPIVGzkPFt64uvw6Ucr3s5x5+Tvszh6kiU/TcysgNhz+LrxxLkAHbZ3bCjoDDTBbiknlsdgW1YuQX/zqEccfh6SSQEwj4V1z4qKdpYc5b8ZXuACpVcqUY+CbI+MVFuSBA6Oqj5+kaN3ROrUspxzQId1HKlo6OT0/NFo/9Hmv81RCq7opOo+TE2siC+xJU8KyEXjMmalDLBDveetK7FFOIr8GlT6O4+/LA5zNI1Ogfd2ql0+CxCXYG25S84LuHYSLWnUfiwxthGXP57onJYiUtGVMG0w/FAiHc31OLMUuzJgqBtqBBEIUfEuOLnV6G7xPTxwMnzEHKZarxlpTr0HKxWzj8gW01OXKEIJmfmvufYYc+CvIaX5H8vzjz1FpCkpFZNARFzsmsD5t7MCcxfLZ2xd+KB7UIwYdqUmlzkZsQLqwBIzZh1Jx7Epa0qFPQvSKvWyGcO3cCHFUXDWtKD3jsVTM1SWJfPvLUNzK9z6XFBNTFXO/OmX6W3dFNs4EkNzK0CIxs6eX0SrrngzXyRhr/013oQV8E4notvv9m/zzfDF00QHB4WupcN5yOR9KPNpAdLN6K3dQXsmgJeqwaZpcD7S826OT37x8R9iLwSDD3lDtKqQP/DEumxaPdvg8AJfEIAEg+D9fOA5ODAMdWRfeO8Bf0nfDZSerQhkZ4nvnsZH/6yyvxaFgw8B3algmk7wIyNwOcL9w1z0XMNvKRF6x560g1MqQIDjkjk9TEga8mY2aRcTawDW1cAyaHYce+zQOw8Y7asOhG4ZP+IQzTC62yBCDAvhkTe6AzmzQF7poHp+8DMCuDV2C7l1vioLM3Zsk6vRgVciFSl7wYv1stkx/uJ1o6JCCBTG1cP0r/3V59La39jWdjU4E9Tvc68ET0SZJaBJHKkFlCyZWFWJISTN8/8q8J3R57boqrwd8oDR9THw7zLtd1A9OkTGay4okC3oDIkrbZXz9rXHLd8fPSjIlTJi2bXhslWHM+rmi0cfv6jVDjjRMqagqjylJwQ6Qn+NyXG0V2ADAq5Ywb5bAYwLCT/sYIkBzEEUIx/uGH46yxEn4iZzDDqd3HoRGPAKMVC9EWxA/qEAH0TsmoUYUXP6Z2nnkwfkpzw33Ht4vicOX3tD+1/ktbjEQD/Bmz6yHCUGyVXAAAAAElFTkSuQmCC"/>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438725" y="98377"/>
            <a:ext cx="2638671" cy="2909109"/>
          </a:xfrm>
          <a:prstGeom prst="rect">
            <a:avLst/>
          </a:prstGeom>
        </p:spPr>
      </p:pic>
      <p:pic>
        <p:nvPicPr>
          <p:cNvPr id="7" name="Picture 6"/>
          <p:cNvPicPr>
            <a:picLocks noChangeAspect="1"/>
          </p:cNvPicPr>
          <p:nvPr/>
        </p:nvPicPr>
        <p:blipFill>
          <a:blip r:embed="rId3"/>
          <a:stretch>
            <a:fillRect/>
          </a:stretch>
        </p:blipFill>
        <p:spPr>
          <a:xfrm>
            <a:off x="12506722" y="21307253"/>
            <a:ext cx="2359356" cy="2914141"/>
          </a:xfrm>
          <a:prstGeom prst="rect">
            <a:avLst/>
          </a:prstGeom>
        </p:spPr>
      </p:pic>
      <p:pic>
        <p:nvPicPr>
          <p:cNvPr id="21" name="Picture 20">
            <a:extLst>
              <a:ext uri="{FF2B5EF4-FFF2-40B4-BE49-F238E27FC236}">
                <a16:creationId xmlns:a16="http://schemas.microsoft.com/office/drawing/2014/main" id="{CD6AF17A-AADE-5CC1-45B2-3A8FECE898E6}"/>
              </a:ext>
            </a:extLst>
          </p:cNvPr>
          <p:cNvPicPr>
            <a:picLocks noChangeAspect="1"/>
          </p:cNvPicPr>
          <p:nvPr/>
        </p:nvPicPr>
        <p:blipFill>
          <a:blip r:embed="rId4"/>
          <a:stretch>
            <a:fillRect/>
          </a:stretch>
        </p:blipFill>
        <p:spPr>
          <a:xfrm>
            <a:off x="26838320" y="327909"/>
            <a:ext cx="2523830" cy="2245125"/>
          </a:xfrm>
          <a:prstGeom prst="rect">
            <a:avLst/>
          </a:prstGeom>
        </p:spPr>
      </p:pic>
      <p:pic>
        <p:nvPicPr>
          <p:cNvPr id="23" name="Picture 22">
            <a:extLst>
              <a:ext uri="{FF2B5EF4-FFF2-40B4-BE49-F238E27FC236}">
                <a16:creationId xmlns:a16="http://schemas.microsoft.com/office/drawing/2014/main" id="{1A215629-62AE-4A26-629A-68699CE85D13}"/>
              </a:ext>
            </a:extLst>
          </p:cNvPr>
          <p:cNvPicPr>
            <a:picLocks noChangeAspect="1"/>
          </p:cNvPicPr>
          <p:nvPr/>
        </p:nvPicPr>
        <p:blipFill>
          <a:blip r:embed="rId5"/>
          <a:stretch>
            <a:fillRect/>
          </a:stretch>
        </p:blipFill>
        <p:spPr>
          <a:xfrm>
            <a:off x="29616561" y="392669"/>
            <a:ext cx="3024306" cy="2010477"/>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29405482"/>
              </p:ext>
            </p:extLst>
          </p:nvPr>
        </p:nvGraphicFramePr>
        <p:xfrm>
          <a:off x="2" y="3224792"/>
          <a:ext cx="32918398" cy="2194560"/>
        </p:xfrm>
        <a:graphic>
          <a:graphicData uri="http://schemas.openxmlformats.org/drawingml/2006/table">
            <a:tbl>
              <a:tblPr>
                <a:tableStyleId>{5C22544A-7EE6-4342-B048-85BDC9FD1C3A}</a:tableStyleId>
              </a:tblPr>
              <a:tblGrid>
                <a:gridCol w="16645270">
                  <a:extLst>
                    <a:ext uri="{9D8B030D-6E8A-4147-A177-3AD203B41FA5}">
                      <a16:colId xmlns:a16="http://schemas.microsoft.com/office/drawing/2014/main" val="305761471"/>
                    </a:ext>
                  </a:extLst>
                </a:gridCol>
                <a:gridCol w="16273128">
                  <a:extLst>
                    <a:ext uri="{9D8B030D-6E8A-4147-A177-3AD203B41FA5}">
                      <a16:colId xmlns:a16="http://schemas.microsoft.com/office/drawing/2014/main" val="1460031951"/>
                    </a:ext>
                  </a:extLst>
                </a:gridCol>
              </a:tblGrid>
              <a:tr h="1082584">
                <a:tc>
                  <a:txBody>
                    <a:bodyPr/>
                    <a:lstStyle/>
                    <a:p>
                      <a:pPr algn="l"/>
                      <a:r>
                        <a:rPr lang="en-US" sz="6600" b="1" dirty="0">
                          <a:latin typeface="Times New Roman" panose="02020603050405020304" pitchFamily="18" charset="0"/>
                          <a:cs typeface="Times New Roman" panose="02020603050405020304" pitchFamily="18" charset="0"/>
                        </a:rPr>
                        <a:t>    Author</a:t>
                      </a:r>
                      <a:r>
                        <a:rPr lang="en-US" sz="6600" b="1" baseline="0" dirty="0">
                          <a:latin typeface="Times New Roman" panose="02020603050405020304" pitchFamily="18" charset="0"/>
                          <a:cs typeface="Times New Roman" panose="02020603050405020304" pitchFamily="18" charset="0"/>
                        </a:rPr>
                        <a:t> name :</a:t>
                      </a:r>
                      <a:r>
                        <a:rPr lang="en-US" sz="6600" b="1" dirty="0" err="1">
                          <a:latin typeface="Times New Roman" panose="02020603050405020304" pitchFamily="18" charset="0"/>
                          <a:cs typeface="Times New Roman" panose="02020603050405020304" pitchFamily="18" charset="0"/>
                        </a:rPr>
                        <a:t>Diksha</a:t>
                      </a:r>
                      <a:r>
                        <a:rPr lang="en-US" sz="6600" b="1" baseline="0" dirty="0">
                          <a:latin typeface="Times New Roman" panose="02020603050405020304" pitchFamily="18" charset="0"/>
                          <a:cs typeface="Times New Roman" panose="02020603050405020304" pitchFamily="18" charset="0"/>
                        </a:rPr>
                        <a:t> </a:t>
                      </a:r>
                      <a:r>
                        <a:rPr lang="en-US" sz="6600" b="1" baseline="0" dirty="0" err="1">
                          <a:latin typeface="Times New Roman" panose="02020603050405020304" pitchFamily="18" charset="0"/>
                          <a:cs typeface="Times New Roman" panose="02020603050405020304" pitchFamily="18" charset="0"/>
                        </a:rPr>
                        <a:t>Bhosale</a:t>
                      </a:r>
                      <a:endParaRPr lang="en-IN" sz="66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6600" b="1" dirty="0">
                          <a:latin typeface="Times New Roman" panose="02020603050405020304" pitchFamily="18" charset="0"/>
                          <a:cs typeface="Times New Roman" panose="02020603050405020304" pitchFamily="18" charset="0"/>
                        </a:rPr>
                        <a:t>Varun </a:t>
                      </a:r>
                      <a:r>
                        <a:rPr lang="en-US" sz="6600" b="1" dirty="0" err="1">
                          <a:latin typeface="Times New Roman" panose="02020603050405020304" pitchFamily="18" charset="0"/>
                          <a:cs typeface="Times New Roman" panose="02020603050405020304" pitchFamily="18" charset="0"/>
                        </a:rPr>
                        <a:t>Somwanshi</a:t>
                      </a:r>
                      <a:endParaRPr lang="en-IN" sz="6600" b="1" dirty="0">
                        <a:latin typeface="Times New Roman" panose="02020603050405020304" pitchFamily="18" charset="0"/>
                        <a:cs typeface="Times New Roman" panose="02020603050405020304" pitchFamily="18" charset="0"/>
                      </a:endParaRPr>
                    </a:p>
                  </a:txBody>
                  <a:tcPr>
                    <a:lnL w="12700" cmpd="sng">
                      <a:noFill/>
                    </a:lnL>
                    <a:solidFill>
                      <a:schemeClr val="bg1"/>
                    </a:solidFill>
                  </a:tcPr>
                </a:tc>
                <a:extLst>
                  <a:ext uri="{0D108BD9-81ED-4DB2-BD59-A6C34878D82A}">
                    <a16:rowId xmlns:a16="http://schemas.microsoft.com/office/drawing/2014/main" val="3041560191"/>
                  </a:ext>
                </a:extLst>
              </a:tr>
              <a:tr h="1082584">
                <a:tc>
                  <a:txBody>
                    <a:bodyPr/>
                    <a:lstStyle/>
                    <a:p>
                      <a:pPr algn="ctr"/>
                      <a:r>
                        <a:rPr lang="en-US" sz="6600" b="1" dirty="0">
                          <a:latin typeface="Times New Roman" panose="02020603050405020304" pitchFamily="18" charset="0"/>
                          <a:cs typeface="Times New Roman" panose="02020603050405020304" pitchFamily="18" charset="0"/>
                        </a:rPr>
                        <a:t> Pratik </a:t>
                      </a:r>
                      <a:r>
                        <a:rPr lang="en-US" sz="6600" b="1" dirty="0" err="1">
                          <a:latin typeface="Times New Roman" panose="02020603050405020304" pitchFamily="18" charset="0"/>
                          <a:cs typeface="Times New Roman" panose="02020603050405020304" pitchFamily="18" charset="0"/>
                        </a:rPr>
                        <a:t>Belamkar</a:t>
                      </a:r>
                      <a:endParaRPr lang="en-IN" sz="6600" b="1" dirty="0">
                        <a:latin typeface="Times New Roman" panose="02020603050405020304" pitchFamily="18" charset="0"/>
                        <a:cs typeface="Times New Roman" panose="02020603050405020304" pitchFamily="18" charset="0"/>
                      </a:endParaRPr>
                    </a:p>
                  </a:txBody>
                  <a:tcPr>
                    <a:lnT w="12700" cmpd="sng">
                      <a:noFill/>
                    </a:lnT>
                    <a:solidFill>
                      <a:schemeClr val="bg1"/>
                    </a:solidFill>
                  </a:tcPr>
                </a:tc>
                <a:tc>
                  <a:txBody>
                    <a:bodyPr/>
                    <a:lstStyle/>
                    <a:p>
                      <a:pPr algn="ctr"/>
                      <a:r>
                        <a:rPr lang="en-US" sz="6600" b="1" dirty="0" err="1">
                          <a:latin typeface="Times New Roman" panose="02020603050405020304" pitchFamily="18" charset="0"/>
                          <a:cs typeface="Times New Roman" panose="02020603050405020304" pitchFamily="18" charset="0"/>
                        </a:rPr>
                        <a:t>Mudabbir</a:t>
                      </a:r>
                      <a:r>
                        <a:rPr lang="en-US" sz="6600" b="1" baseline="0" dirty="0">
                          <a:latin typeface="Times New Roman" panose="02020603050405020304" pitchFamily="18" charset="0"/>
                          <a:cs typeface="Times New Roman" panose="02020603050405020304" pitchFamily="18" charset="0"/>
                        </a:rPr>
                        <a:t> Ahmad</a:t>
                      </a:r>
                      <a:endParaRPr lang="en-IN" sz="6600" b="1"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04118925"/>
                  </a:ext>
                </a:extLst>
              </a:tr>
            </a:tbl>
          </a:graphicData>
        </a:graphic>
      </p:graphicFrame>
      <p:pic>
        <p:nvPicPr>
          <p:cNvPr id="1026" name="Picture 2" descr="Gener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88691" y="7236591"/>
            <a:ext cx="14173199" cy="1272927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7"/>
          <a:stretch>
            <a:fillRect/>
          </a:stretch>
        </p:blipFill>
        <p:spPr>
          <a:xfrm>
            <a:off x="16911995" y="22175724"/>
            <a:ext cx="6953250" cy="1838325"/>
          </a:xfrm>
          <a:prstGeom prst="rect">
            <a:avLst/>
          </a:prstGeom>
        </p:spPr>
      </p:pic>
      <p:pic>
        <p:nvPicPr>
          <p:cNvPr id="20" name="Picture 19"/>
          <p:cNvPicPr>
            <a:picLocks noChangeAspect="1"/>
          </p:cNvPicPr>
          <p:nvPr/>
        </p:nvPicPr>
        <p:blipFill>
          <a:blip r:embed="rId8"/>
          <a:stretch>
            <a:fillRect/>
          </a:stretch>
        </p:blipFill>
        <p:spPr>
          <a:xfrm>
            <a:off x="24623610" y="27467886"/>
            <a:ext cx="6447206" cy="4002311"/>
          </a:xfrm>
          <a:prstGeom prst="rect">
            <a:avLst/>
          </a:prstGeom>
        </p:spPr>
      </p:pic>
      <p:pic>
        <p:nvPicPr>
          <p:cNvPr id="22" name="Picture 21"/>
          <p:cNvPicPr>
            <a:picLocks noChangeAspect="1"/>
          </p:cNvPicPr>
          <p:nvPr/>
        </p:nvPicPr>
        <p:blipFill>
          <a:blip r:embed="rId9"/>
          <a:stretch>
            <a:fillRect/>
          </a:stretch>
        </p:blipFill>
        <p:spPr>
          <a:xfrm>
            <a:off x="24386628" y="22050260"/>
            <a:ext cx="6684188" cy="3860992"/>
          </a:xfrm>
          <a:prstGeom prst="rect">
            <a:avLst/>
          </a:prstGeom>
        </p:spPr>
      </p:pic>
      <p:sp>
        <p:nvSpPr>
          <p:cNvPr id="28" name="AutoShape 10" descr="blob:https://web.whatsapp.com/3e00ef98-4f3d-4daf-bc93-084b5089ab2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9" name="Picture 28"/>
          <p:cNvPicPr>
            <a:picLocks noChangeAspect="1"/>
          </p:cNvPicPr>
          <p:nvPr/>
        </p:nvPicPr>
        <p:blipFill>
          <a:blip r:embed="rId10"/>
          <a:stretch>
            <a:fillRect/>
          </a:stretch>
        </p:blipFill>
        <p:spPr>
          <a:xfrm>
            <a:off x="16911995" y="27467886"/>
            <a:ext cx="7256888" cy="4302636"/>
          </a:xfrm>
          <a:prstGeom prst="rect">
            <a:avLst/>
          </a:prstGeom>
        </p:spPr>
      </p:pic>
      <p:sp>
        <p:nvSpPr>
          <p:cNvPr id="37" name="TextBox 36"/>
          <p:cNvSpPr txBox="1"/>
          <p:nvPr/>
        </p:nvSpPr>
        <p:spPr>
          <a:xfrm>
            <a:off x="18926555" y="24167297"/>
            <a:ext cx="1548822"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Fig.1</a:t>
            </a:r>
            <a:r>
              <a:rPr lang="en-US" sz="4400" dirty="0">
                <a:latin typeface="Arial Black" panose="020B0A04020102020204" pitchFamily="34" charset="0"/>
              </a:rPr>
              <a:t> </a:t>
            </a:r>
            <a:endParaRPr lang="en-IN" sz="4400" dirty="0">
              <a:latin typeface="Arial Black" panose="020B0A04020102020204" pitchFamily="34" charset="0"/>
            </a:endParaRPr>
          </a:p>
        </p:txBody>
      </p:sp>
      <p:sp>
        <p:nvSpPr>
          <p:cNvPr id="38" name="TextBox 37"/>
          <p:cNvSpPr txBox="1"/>
          <p:nvPr/>
        </p:nvSpPr>
        <p:spPr>
          <a:xfrm>
            <a:off x="19630434" y="32153000"/>
            <a:ext cx="1502334"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Fig. 2</a:t>
            </a:r>
            <a:endParaRPr lang="en-IN" sz="4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27186697" y="26071382"/>
            <a:ext cx="1502334"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Fig. 3</a:t>
            </a:r>
            <a:endParaRPr lang="en-IN" sz="4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27349068" y="32153000"/>
            <a:ext cx="1502334"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Fig. 4</a:t>
            </a:r>
            <a:endParaRPr lang="en-IN" sz="4400" dirty="0">
              <a:latin typeface="Times New Roman" panose="02020603050405020304" pitchFamily="18" charset="0"/>
              <a:cs typeface="Times New Roman" panose="02020603050405020304" pitchFamily="18" charset="0"/>
            </a:endParaRPr>
          </a:p>
        </p:txBody>
      </p:sp>
      <p:sp>
        <p:nvSpPr>
          <p:cNvPr id="49" name="Rectangle 48"/>
          <p:cNvSpPr/>
          <p:nvPr/>
        </p:nvSpPr>
        <p:spPr>
          <a:xfrm>
            <a:off x="212725" y="40767000"/>
            <a:ext cx="1667596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p:cNvSpPr txBox="1"/>
          <p:nvPr/>
        </p:nvSpPr>
        <p:spPr>
          <a:xfrm>
            <a:off x="460375" y="40778871"/>
            <a:ext cx="16523565" cy="2790508"/>
          </a:xfrm>
          <a:prstGeom prst="rect">
            <a:avLst/>
          </a:prstGeom>
          <a:noFill/>
        </p:spPr>
        <p:txBody>
          <a:bodyPr wrap="square" rtlCol="0">
            <a:spAutoFit/>
          </a:bodyPr>
          <a:lstStyle/>
          <a:p>
            <a:r>
              <a:rPr lang="en-US" sz="2400" b="1" dirty="0" err="1">
                <a:latin typeface="Arial Black" panose="020B0A04020102020204" pitchFamily="34" charset="0"/>
              </a:rPr>
              <a:t>Refernce</a:t>
            </a:r>
            <a:r>
              <a:rPr lang="en-US" sz="2400" b="1" dirty="0">
                <a:latin typeface="Arial Black" panose="020B0A04020102020204" pitchFamily="34" charset="0"/>
              </a:rPr>
              <a:t>:</a:t>
            </a:r>
          </a:p>
          <a:p>
            <a:pPr algn="just">
              <a:lnSpc>
                <a:spcPts val="3173"/>
              </a:lnSpc>
            </a:pPr>
            <a:r>
              <a:rPr lang="en-US" sz="2000" u="sng" dirty="0">
                <a:solidFill>
                  <a:srgbClr val="000000"/>
                </a:solidFill>
                <a:latin typeface="Times New Roman" panose="02020603050405020304" pitchFamily="18" charset="0"/>
                <a:ea typeface="Arimo"/>
                <a:cs typeface="Times New Roman" panose="02020603050405020304" pitchFamily="18" charset="0"/>
                <a:sym typeface="Arimo"/>
              </a:rPr>
              <a:t>[1]</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V.Ramya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B.Palaniappan</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Kumari</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"Embedded Patient Monitoring System", International Journal of Embedded Systems and Applications,</a:t>
            </a:r>
            <a:r>
              <a:rPr lang="en-IN" sz="2000" dirty="0">
                <a:latin typeface="Times New Roman" panose="02020603050405020304" pitchFamily="18" charset="0"/>
                <a:cs typeface="Times New Roman" panose="02020603050405020304" pitchFamily="18" charset="0"/>
              </a:rPr>
              <a:t> Vol.1, Issue 2, pp.51-63, 2011. </a:t>
            </a:r>
          </a:p>
          <a:p>
            <a:pPr algn="just">
              <a:lnSpc>
                <a:spcPts val="3173"/>
              </a:lnSpc>
            </a:pPr>
            <a:r>
              <a:rPr lang="en-US" sz="2000" u="sng" dirty="0">
                <a:solidFill>
                  <a:srgbClr val="000000"/>
                </a:solidFill>
                <a:latin typeface="Times New Roman" panose="02020603050405020304" pitchFamily="18" charset="0"/>
                <a:ea typeface="Arimo"/>
                <a:cs typeface="Times New Roman" panose="02020603050405020304" pitchFamily="18" charset="0"/>
                <a:sym typeface="Arimo"/>
              </a:rPr>
              <a:t>[2] </a:t>
            </a:r>
            <a:r>
              <a:rPr lang="en-US" sz="2000" dirty="0">
                <a:latin typeface="Times New Roman" panose="02020603050405020304" pitchFamily="18" charset="0"/>
                <a:cs typeface="Times New Roman" panose="02020603050405020304" pitchFamily="18" charset="0"/>
              </a:rPr>
              <a:t>M J </a:t>
            </a:r>
            <a:r>
              <a:rPr lang="en-US" sz="2000" dirty="0" err="1">
                <a:latin typeface="Times New Roman" panose="02020603050405020304" pitchFamily="18" charset="0"/>
                <a:cs typeface="Times New Roman" panose="02020603050405020304" pitchFamily="18" charset="0"/>
              </a:rPr>
              <a:t>Jayashree</a:t>
            </a:r>
            <a:r>
              <a:rPr lang="en-US" sz="2000" dirty="0">
                <a:latin typeface="Times New Roman" panose="02020603050405020304" pitchFamily="18" charset="0"/>
                <a:cs typeface="Times New Roman" panose="02020603050405020304" pitchFamily="18" charset="0"/>
              </a:rPr>
              <a:t>, A Sam Sunny, </a:t>
            </a:r>
            <a:r>
              <a:rPr lang="en-US" sz="2000" dirty="0" err="1">
                <a:latin typeface="Times New Roman" panose="02020603050405020304" pitchFamily="18" charset="0"/>
                <a:cs typeface="Times New Roman" panose="02020603050405020304" pitchFamily="18" charset="0"/>
              </a:rPr>
              <a:t>Anu</a:t>
            </a:r>
            <a:r>
              <a:rPr lang="en-US" sz="2000" dirty="0">
                <a:latin typeface="Times New Roman" panose="02020603050405020304" pitchFamily="18" charset="0"/>
                <a:cs typeface="Times New Roman" panose="02020603050405020304" pitchFamily="18" charset="0"/>
              </a:rPr>
              <a:t> John, </a:t>
            </a:r>
            <a:r>
              <a:rPr lang="en-US" sz="2000" i="1" dirty="0">
                <a:latin typeface="Times New Roman" panose="02020603050405020304" pitchFamily="18" charset="0"/>
                <a:cs typeface="Times New Roman" panose="02020603050405020304" pitchFamily="18" charset="0"/>
              </a:rPr>
              <a:t>"Smart Hospital Technology", An International Journal on Healt</a:t>
            </a:r>
            <a:r>
              <a:rPr lang="en-US" sz="2000" dirty="0">
                <a:latin typeface="Times New Roman" panose="02020603050405020304" pitchFamily="18" charset="0"/>
                <a:cs typeface="Times New Roman" panose="02020603050405020304" pitchFamily="18" charset="0"/>
              </a:rPr>
              <a:t>h Informatics, Vol.3, Issue 3, pp.9-16, 2014.</a:t>
            </a:r>
            <a:endParaRPr lang="en-US" sz="2000" u="sng" dirty="0">
              <a:solidFill>
                <a:srgbClr val="000000"/>
              </a:solidFill>
              <a:latin typeface="Times New Roman" panose="02020603050405020304" pitchFamily="18" charset="0"/>
              <a:ea typeface="Arimo"/>
              <a:cs typeface="Times New Roman" panose="02020603050405020304" pitchFamily="18" charset="0"/>
            </a:endParaRPr>
          </a:p>
          <a:p>
            <a:pPr algn="just">
              <a:lnSpc>
                <a:spcPts val="3173"/>
              </a:lnSpc>
            </a:pPr>
            <a:r>
              <a:rPr lang="en-US" sz="2000" u="sng" dirty="0">
                <a:solidFill>
                  <a:srgbClr val="000000"/>
                </a:solidFill>
                <a:latin typeface="Times New Roman" panose="02020603050405020304" pitchFamily="18" charset="0"/>
                <a:ea typeface="Arimo"/>
                <a:cs typeface="Times New Roman" panose="02020603050405020304" pitchFamily="18" charset="0"/>
                <a:sym typeface="Arimo"/>
              </a:rPr>
              <a:t>[3] </a:t>
            </a:r>
            <a:r>
              <a:rPr lang="en-IN" sz="2000" dirty="0">
                <a:latin typeface="Times New Roman" panose="02020603050405020304" pitchFamily="18" charset="0"/>
                <a:cs typeface="Times New Roman" panose="02020603050405020304" pitchFamily="18" charset="0"/>
              </a:rPr>
              <a:t>Bharat </a:t>
            </a:r>
            <a:r>
              <a:rPr lang="en-IN" sz="2000" dirty="0" err="1">
                <a:latin typeface="Times New Roman" panose="02020603050405020304" pitchFamily="18" charset="0"/>
                <a:cs typeface="Times New Roman" panose="02020603050405020304" pitchFamily="18" charset="0"/>
              </a:rPr>
              <a:t>Prajapati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Jignesh</a:t>
            </a:r>
            <a:r>
              <a:rPr lang="en-IN" sz="2000" dirty="0">
                <a:latin typeface="Times New Roman" panose="02020603050405020304" pitchFamily="18" charset="0"/>
                <a:cs typeface="Times New Roman" panose="02020603050405020304" pitchFamily="18" charset="0"/>
              </a:rPr>
              <a:t> Patel, </a:t>
            </a:r>
            <a:r>
              <a:rPr lang="en-IN" sz="2000" i="1" dirty="0">
                <a:latin typeface="Times New Roman" panose="02020603050405020304" pitchFamily="18" charset="0"/>
                <a:cs typeface="Times New Roman" panose="02020603050405020304" pitchFamily="18" charset="0"/>
              </a:rPr>
              <a:t>"An Intelligent Real Time </a:t>
            </a:r>
            <a:r>
              <a:rPr lang="en-IN" sz="2000" i="1" dirty="0" err="1">
                <a:latin typeface="Times New Roman" panose="02020603050405020304" pitchFamily="18" charset="0"/>
                <a:cs typeface="Times New Roman" panose="02020603050405020304" pitchFamily="18" charset="0"/>
              </a:rPr>
              <a:t>IoT</a:t>
            </a:r>
            <a:r>
              <a:rPr lang="en-IN" sz="2000" i="1" dirty="0">
                <a:latin typeface="Times New Roman" panose="02020603050405020304" pitchFamily="18" charset="0"/>
                <a:cs typeface="Times New Roman" panose="02020603050405020304" pitchFamily="18" charset="0"/>
              </a:rPr>
              <a:t> Based System (IRTBS) for Monitoring ICU Patient "</a:t>
            </a:r>
            <a:r>
              <a:rPr lang="en-IN" sz="2000" dirty="0">
                <a:latin typeface="Times New Roman" panose="02020603050405020304" pitchFamily="18" charset="0"/>
                <a:cs typeface="Times New Roman" panose="02020603050405020304" pitchFamily="18" charset="0"/>
              </a:rPr>
              <a:t>, " In International Conference on Information and Communication Technology for Intelligent Systems, pp. 390-396. Springer, Cham, 2017.</a:t>
            </a:r>
          </a:p>
          <a:p>
            <a:endParaRPr lang="en-IN" dirty="0"/>
          </a:p>
        </p:txBody>
      </p:sp>
      <p:sp>
        <p:nvSpPr>
          <p:cNvPr id="51" name="TextBox 50"/>
          <p:cNvSpPr txBox="1"/>
          <p:nvPr/>
        </p:nvSpPr>
        <p:spPr>
          <a:xfrm>
            <a:off x="587822" y="43229661"/>
            <a:ext cx="8327578" cy="984885"/>
          </a:xfrm>
          <a:prstGeom prst="rect">
            <a:avLst/>
          </a:prstGeom>
          <a:noFill/>
        </p:spPr>
        <p:txBody>
          <a:bodyPr wrap="square" rtlCol="0">
            <a:spAutoFit/>
          </a:bodyPr>
          <a:lstStyle/>
          <a:p>
            <a:r>
              <a:rPr lang="en-US" sz="2000" dirty="0" err="1">
                <a:latin typeface="Arial Black" panose="020B0A04020102020204" pitchFamily="34" charset="0"/>
              </a:rPr>
              <a:t>Ccontact</a:t>
            </a:r>
            <a:r>
              <a:rPr lang="en-US" sz="2000" dirty="0">
                <a:latin typeface="Arial Black" panose="020B0A04020102020204" pitchFamily="34" charset="0"/>
              </a:rPr>
              <a:t> –</a:t>
            </a:r>
            <a:r>
              <a:rPr lang="en-US" sz="2000" dirty="0" err="1">
                <a:latin typeface="Arial Black" panose="020B0A04020102020204" pitchFamily="34" charset="0"/>
              </a:rPr>
              <a:t>Diksha</a:t>
            </a:r>
            <a:r>
              <a:rPr lang="en-US" sz="2000" dirty="0">
                <a:latin typeface="Arial Black" panose="020B0A04020102020204" pitchFamily="34" charset="0"/>
              </a:rPr>
              <a:t> </a:t>
            </a:r>
            <a:r>
              <a:rPr lang="en-US" sz="2000" dirty="0" err="1">
                <a:latin typeface="Arial Black" panose="020B0A04020102020204" pitchFamily="34" charset="0"/>
              </a:rPr>
              <a:t>Bhosale</a:t>
            </a:r>
            <a:r>
              <a:rPr lang="en-US" sz="2000" dirty="0">
                <a:latin typeface="Arial Black" panose="020B0A04020102020204" pitchFamily="34" charset="0"/>
              </a:rPr>
              <a:t> </a:t>
            </a:r>
          </a:p>
          <a:p>
            <a:r>
              <a:rPr lang="en-US" sz="2000" dirty="0">
                <a:latin typeface="Arial Black" panose="020B0A04020102020204" pitchFamily="34" charset="0"/>
              </a:rPr>
              <a:t>Pratik </a:t>
            </a:r>
            <a:r>
              <a:rPr lang="en-US" sz="2000" dirty="0" err="1">
                <a:latin typeface="Arial Black" panose="020B0A04020102020204" pitchFamily="34" charset="0"/>
              </a:rPr>
              <a:t>Belamkar</a:t>
            </a:r>
            <a:endParaRPr lang="en-US" sz="2000" dirty="0">
              <a:latin typeface="Arial Black" panose="020B0A04020102020204" pitchFamily="34" charset="0"/>
            </a:endParaRPr>
          </a:p>
          <a:p>
            <a:endParaRPr lang="en-IN"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2794</TotalTime>
  <Words>638</Words>
  <Application>Microsoft Office PowerPoint</Application>
  <PresentationFormat>Custom</PresentationFormat>
  <Paragraphs>27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Black</vt:lpstr>
      <vt:lpstr>Calibri</vt:lpstr>
      <vt:lpstr>Calibri Light</vt:lpstr>
      <vt:lpstr>Times New Roman</vt:lpstr>
      <vt:lpstr>Metropolitan</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SOMWANSHI RANDHIR</cp:lastModifiedBy>
  <cp:revision>87</cp:revision>
  <cp:lastPrinted>2013-02-12T02:21:55Z</cp:lastPrinted>
  <dcterms:created xsi:type="dcterms:W3CDTF">2013-02-10T21:14:48Z</dcterms:created>
  <dcterms:modified xsi:type="dcterms:W3CDTF">2025-05-08T07:09:00Z</dcterms:modified>
</cp:coreProperties>
</file>