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1" r:id="rId6"/>
    <p:sldId id="282" r:id="rId7"/>
    <p:sldId id="298" r:id="rId8"/>
    <p:sldId id="314" r:id="rId9"/>
    <p:sldId id="299" r:id="rId10"/>
    <p:sldId id="264" r:id="rId11"/>
    <p:sldId id="284" r:id="rId12"/>
    <p:sldId id="307" r:id="rId13"/>
    <p:sldId id="304" r:id="rId14"/>
    <p:sldId id="315" r:id="rId15"/>
    <p:sldId id="313" r:id="rId16"/>
    <p:sldId id="316" r:id="rId17"/>
    <p:sldId id="312" r:id="rId18"/>
    <p:sldId id="286" r:id="rId19"/>
    <p:sldId id="310" r:id="rId20"/>
    <p:sldId id="267" r:id="rId21"/>
    <p:sldId id="270" r:id="rId22"/>
    <p:sldId id="26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3122" autoAdjust="0"/>
  </p:normalViewPr>
  <p:slideViewPr>
    <p:cSldViewPr snapToGrid="0">
      <p:cViewPr varScale="1">
        <p:scale>
          <a:sx n="77" d="100"/>
          <a:sy n="77" d="100"/>
        </p:scale>
        <p:origin x="90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8T20:00:30.704"/>
    </inkml:context>
    <inkml:brush xml:id="br0">
      <inkml:brushProperty name="width" value="0.1" units="cm"/>
      <inkml:brushProperty name="height" value="0.1" units="cm"/>
    </inkml:brush>
  </inkml:definitions>
  <inkml:trace contextRef="#ctx0" brushRef="#br0">16848 4482 16383 0 0,'0'0'0'0'0,"0"0"0"0"0,0 0 0 0 0,0 4 0 0 0,0 1 0 0 0,0-1 0 0 0,0 4 0 0 0,0 0 0 0 0,0 2 0 0 0,0 0 0 0 0,0 1 0 0 0,0 4 0 0 0,0 1 0 0 0,0 4 0 0 0,0 0 0 0 0,0 2 0 0 0,0 0 0 0 0,0 1 0 0 0,0 0 0 0 0,0-1 0 0 0,0 0 0 0 0,0 1 0 0 0,0-1 0 0 0,0 0 0 0 0,0-3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8T20:02:37.914"/>
    </inkml:context>
    <inkml:brush xml:id="br0">
      <inkml:brushProperty name="width" value="0.1" units="cm"/>
      <inkml:brushProperty name="height" value="0.1" units="cm"/>
    </inkml:brush>
  </inkml:definitions>
  <inkml:trace contextRef="#ctx0" brushRef="#br0">12163 6726 16383 0 0,'0'1'0'0'0,"0"2"0"0"0,0 2 0 0 0,0 1 0 0 0,0 2 0 0 0,0 0 0 0 0,0 0 0 0 0,0 0 0 0 0,0 0 0 0 0,0 0 0 0 0,0 0 0 0 0,0 0 0 0 0,0 0 0 0 0,0 0 0 0 0,0 0 0 0 0,0 0 0 0 0,0 0 0 0 0,0 0 0 0 0,0 0 0 0 0,0 0 0 0 0,0 0 0 0 0,0 0 0 0 0,0 0 0 0 0,0 0 0 0 0,0 0 0 0 0,0 0 0 0 0,0 0 0 0 0,0 0 0 0 0,0-1 0 0 0,0 1 0 0 0,0 0 0 0 0,0 0 0 0 0,0 0 0 0 0,0 0 0 0 0,0 0 0 0 0,0 0 0 0 0,0 0 0 0 0,0-1 0 0 0,0 1 0 0 0,0 0 0 0 0,0 0 0 0 0,0 0 0 0 0,0 0 0 0 0,0 0 0 0 0,0 0 0 0 0,0 0 0 0 0,0 0 0 0 0,0 0 0 0 0,0 0 0 0 0,0 0 0 0 0,0 0 0 0 0,0-2 0 0 0,0 0 0 0 0,0 0 0 0 0,0 1 0 0 0,0 0 0 0 0,0-1 0 0 0,0 0 0 0 0,0 0 0 0 0,0 0 0 0 0,0 2 0 0 0,0-1 0 0 0,0 0 0 0 0,0 1 0 0 0,0 0 0 0 0,0 0 0 0 0,0 0 0 0 0,0 0 0 0 0,0 0 0 0 0,0 0 0 0 0,0 0 0 0 0,0 0 0 0 0,0-1 0 0 0,0-1 0 0 0,0 0 0 0 0,0 1 0 0 0,0 0 0 0 0,0 0 0 0 0,0 1 0 0 0,0 0 0 0 0,0 0 0 0 0,0 0 0 0 0,0 0 0 0 0,0 0 0 0 0,0 0 0 0 0,0 0 0 0 0,0-1 0 0 0,0 1 0 0 0,0-1 0 0 0,0-1 0 0 0,0 0 0 0 0,0 1 0 0 0,0 0 0 0 0,0-1 0 0 0,0 0 0 0 0,0-2 0 0 0,0 1 0 0 0,0 0 0 0 0,0 1 0 0 0,0 1 0 0 0,0 0 0 0 0,0-1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8T20:03:23.017"/>
    </inkml:context>
    <inkml:brush xml:id="br0">
      <inkml:brushProperty name="width" value="0.1" units="cm"/>
      <inkml:brushProperty name="height" value="0.1" units="cm"/>
    </inkml:brush>
  </inkml:definitions>
  <inkml:trace contextRef="#ctx0" brushRef="#br0">12266 3360 16383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8T20:04:06.890"/>
    </inkml:context>
    <inkml:brush xml:id="br0">
      <inkml:brushProperty name="width" value="0.1" units="cm"/>
      <inkml:brushProperty name="height" value="0.1" units="cm"/>
    </inkml:brush>
  </inkml:definitions>
  <inkml:trace contextRef="#ctx0" brushRef="#br0">12224 6599 16383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8T20:04:08.427"/>
    </inkml:context>
    <inkml:brush xml:id="br0">
      <inkml:brushProperty name="width" value="0.1" units="cm"/>
      <inkml:brushProperty name="height" value="0.1" units="cm"/>
    </inkml:brush>
  </inkml:definitions>
  <inkml:trace contextRef="#ctx0" brushRef="#br0">12203 8758 16383 0 0,'1'0'0'0'0,"2"0"0"0"0,1 1 0 0 0,-1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8T20:08:39.861"/>
    </inkml:context>
    <inkml:brush xml:id="br0">
      <inkml:brushProperty name="width" value="0.1" units="cm"/>
      <inkml:brushProperty name="height" value="0.1" units="cm"/>
    </inkml:brush>
  </inkml:definitions>
  <inkml:trace contextRef="#ctx0" brushRef="#br0">29221 11107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8T20:00:34.534"/>
    </inkml:context>
    <inkml:brush xml:id="br0">
      <inkml:brushProperty name="width" value="0.1" units="cm"/>
      <inkml:brushProperty name="height" value="0.1" units="cm"/>
    </inkml:brush>
  </inkml:definitions>
  <inkml:trace contextRef="#ctx0" brushRef="#br0">16848 4522 16383 0 0,'0'-3'0'0'0,"0"0"0"0"0,0 2 0 0 0,0 4 0 0 0,0 2 0 0 0,0 2 0 0 0,0 2 0 0 0,0 1 0 0 0,0 0 0 0 0,0 1 0 0 0,0 1 0 0 0,0 1 0 0 0,0 1 0 0 0,0 1 0 0 0,0-4 0 0 0,0 1 0 0 0,0 0 0 0 0,0 0 0 0 0,0 1 0 0 0,0 1 0 0 0,0 0 0 0 0,0 0 0 0 0,0-2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8T20:01:16.317"/>
    </inkml:context>
    <inkml:brush xml:id="br0">
      <inkml:brushProperty name="width" value="0.1" units="cm"/>
      <inkml:brushProperty name="height" value="0.1" units="cm"/>
    </inkml:brush>
  </inkml:definitions>
  <inkml:trace contextRef="#ctx0" brushRef="#br0">16826 7615 16383 0 0,'0'0'0'0'0,"0"2"0"0"0,0 5 0 0 0,0 4 0 0 0,0 2 0 0 0,0 2 0 0 0,0 2 0 0 0,0 0 0 0 0,0 1 0 0 0,0-1 0 0 0,0 1 0 0 0,0-1 0 0 0,0 0 0 0 0,0 0 0 0 0,0 0 0 0 0,0 0 0 0 0,0 0 0 0 0,0-1 0 0 0,0-2 0 0 0,0-1 0 0 0,0 1 0 0 0,0-1 0 0 0,0-1 0 0 0,0-1 0 0 0,0 2 0 0 0,0 1 0 0 0,0 1 0 0 0,0 1 0 0 0,0 0 0 0 0,0 0 0 0 0,0 1 0 0 0,0 0 0 0 0,0-3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8T20:01:19.071"/>
    </inkml:context>
    <inkml:brush xml:id="br0">
      <inkml:brushProperty name="width" value="0.1" units="cm"/>
      <inkml:brushProperty name="height" value="0.1" units="cm"/>
    </inkml:brush>
  </inkml:definitions>
  <inkml:trace contextRef="#ctx0" brushRef="#br0">16826 5943 16383 0 0,'0'3'0'0'0,"0"5"0"0"0,0 3 0 0 0,0 5 0 0 0,0 1 0 0 0,0 3 0 0 0,0-1 0 0 0,0 2 0 0 0,0-2 0 0 0,0 1 0 0 0,0 0 0 0 0,0 0 0 0 0,0-1 0 0 0,0 1 0 0 0,0-1 0 0 0,0 1 0 0 0,0-1 0 0 0,0 0 0 0 0,0 1 0 0 0,0-1 0 0 0,0 0 0 0 0,0 0 0 0 0,0 1 0 0 0,0-1 0 0 0,0 0 0 0 0,0 1 0 0 0,0-1 0 0 0,0 0 0 0 0,0 0 0 0 0,0-2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8T20:01:23.120"/>
    </inkml:context>
    <inkml:brush xml:id="br0">
      <inkml:brushProperty name="width" value="0.1" units="cm"/>
      <inkml:brushProperty name="height" value="0.1" units="cm"/>
    </inkml:brush>
  </inkml:definitions>
  <inkml:trace contextRef="#ctx0" brushRef="#br0">16826 9287 16383 0 0,'0'2'0'0'0,"0"5"0"0"0,0 2 0 0 0,0 4 0 0 0,0 1 0 0 0,0 1 0 0 0,0 1 0 0 0,0 1 0 0 0,0-1 0 0 0,0 1 0 0 0,0-1 0 0 0,0-1 0 0 0,0 2 0 0 0,0-2 0 0 0,0 1 0 0 0,0-1 0 0 0,0 1 0 0 0,0 0 0 0 0,0-1 0 0 0,0 1 0 0 0,0 0 0 0 0,0-1 0 0 0,0-1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8T20:01:26.102"/>
    </inkml:context>
    <inkml:brush xml:id="br0">
      <inkml:brushProperty name="width" value="0.1" units="cm"/>
      <inkml:brushProperty name="height" value="0.1" units="cm"/>
    </inkml:brush>
  </inkml:definitions>
  <inkml:trace contextRef="#ctx0" brushRef="#br0">16826 12123 16383 0 0,'0'4'0'0'0,"0"5"0"0"0,0 4 0 0 0,0 4 0 0 0,0 3 0 0 0,0 2 0 0 0,0 1 0 0 0,0 0 0 0 0,0 0 0 0 0,0 0 0 0 0,0-1 0 0 0,0 1 0 0 0,0-1 0 0 0,0 0 0 0 0,0 0 0 0 0,0 0 0 0 0,0 0 0 0 0,0 0 0 0 0,0 0 0 0 0,0 1 0 0 0,0-1 0 0 0,0 0 0 0 0,0 0 0 0 0,0 0 0 0 0,0 0 0 0 0,0 0 0 0 0,0 0 0 0 0,0 0 0 0 0,0 0 0 0 0,0 0 0 0 0,0 0 0 0 0,0 0 0 0 0,0 0 0 0 0,0-8 0 0 0,0-5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8T20:01:28.040"/>
    </inkml:context>
    <inkml:brush xml:id="br0">
      <inkml:brushProperty name="width" value="0.1" units="cm"/>
      <inkml:brushProperty name="height" value="0.1" units="cm"/>
    </inkml:brush>
  </inkml:definitions>
  <inkml:trace contextRef="#ctx0" brushRef="#br0">16826 10832 16383 0 0,'0'3'0'0'0,"0"3"0"0"0,0 3 0 0 0,0 2 0 0 0,0 3 0 0 0,0 1 0 0 0,0 1 0 0 0,0 0 0 0 0,0-1 0 0 0,0 1 0 0 0,0-1 0 0 0,0 1 0 0 0,0-1 0 0 0,0 0 0 0 0,0 0 0 0 0,0 0 0 0 0,0 0 0 0 0,0 0 0 0 0,0 0 0 0 0,0 0 0 0 0,0 0 0 0 0,0 0 0 0 0,0-2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8T20:01:30.564"/>
    </inkml:context>
    <inkml:brush xml:id="br0">
      <inkml:brushProperty name="width" value="0.1" units="cm"/>
      <inkml:brushProperty name="height" value="0.1" units="cm"/>
    </inkml:brush>
  </inkml:definitions>
  <inkml:trace contextRef="#ctx0" brushRef="#br0">16826 13732 16383 0 0,'0'2'0'0'0,"0"3"0"0"0,0 2 0 0 0,0 3 0 0 0,0-1 0 0 0,0 0 0 0 0,0 1 0 0 0,0 0 0 0 0,0 2 0 0 0,0-3 0 0 0,0 1 0 0 0,0-1 0 0 0,0 1 0 0 0,0 1 0 0 0,0 0 0 0 0,0-1 0 0 0,0-2 0 0 0,0-1 0 0 0,0 0 0 0 0,0 2 0 0 0,0 1 0 0 0,0 0 0 0 0,0 2 0 0 0,0 0 0 0 0,0 1 0 0 0,0-1 0 0 0,0-2 0 0 0,0 0 0 0 0,0 0 0 0 0,0 0 0 0 0,0 1 0 0 0,0 0 0 0 0,0 0 0 0 0,0 1 0 0 0,0 1 0 0 0,0-1 0 0 0,0 0 0 0 0,0 1 0 0 0,0-1 0 0 0,0 0 0 0 0,0 0 0 0 0,0 0 0 0 0,0 1 0 0 0,0-1 0 0 0,0 0 0 0 0,0 0 0 0 0,0 0 0 0 0,0-3 0 0 0,0-7 0 0 0,0-5 0 0 0,0-4 0 0 0,0-3 0 0 0,0-2 0 0 0,0 0 0 0 0,0-2 0 0 0,0 1 0 0 0,0 0 0 0 0,0 0 0 0 0,0 1 0 0 0,0-1 0 0 0,0 1 0 0 0,0-1 0 0 0,0 1 0 0 0,0 0 0 0 0,0 0 0 0 0,0 0 0 0 0,0 0 0 0 0,0 0 0 0 0,0 0 0 0 0,0 1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8T20:01:35.511"/>
    </inkml:context>
    <inkml:brush xml:id="br0">
      <inkml:brushProperty name="width" value="0.1" units="cm"/>
      <inkml:brushProperty name="height" value="0.1" units="cm"/>
    </inkml:brush>
  </inkml:definitions>
  <inkml:trace contextRef="#ctx0" brushRef="#br0">27358 10366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EACB39-1CAC-4A1B-A5B8-FF42385D4E5C}" type="datetimeFigureOut">
              <a:rPr lang="en-IN" smtClean="0"/>
              <a:t>09-05-2025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E0E44A-F2A9-476B-9DFD-EF521E32E6FA}" type="slidenum">
              <a:rPr lang="en-IN" smtClean="0"/>
              <a:t>‹#›</a:t>
            </a:fld>
            <a:endParaRPr lang="en-IN"/>
          </a:p>
        </p:txBody>
      </p:sp>
    </p:spTree>
    <p:extLst>
      <p:ext uri="{BB962C8B-B14F-4D97-AF65-F5344CB8AC3E}">
        <p14:creationId xmlns:p14="http://schemas.microsoft.com/office/powerpoint/2010/main" val="3541624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3A66-92A3-95EB-85A8-37D07AD0E0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D874C6-C0B5-D080-43FB-720889B3E6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1920C1-3CBB-3CE9-665A-E66839C9CBB0}"/>
              </a:ext>
            </a:extLst>
          </p:cNvPr>
          <p:cNvSpPr>
            <a:spLocks noGrp="1"/>
          </p:cNvSpPr>
          <p:nvPr>
            <p:ph type="dt" sz="half" idx="10"/>
          </p:nvPr>
        </p:nvSpPr>
        <p:spPr/>
        <p:txBody>
          <a:bodyPr/>
          <a:lstStyle/>
          <a:p>
            <a:fld id="{36175C71-75CE-4325-9A91-BCAAD94A30DB}" type="datetimeFigureOut">
              <a:rPr lang="en-IN" smtClean="0"/>
              <a:t>09-05-2025</a:t>
            </a:fld>
            <a:endParaRPr lang="en-IN"/>
          </a:p>
        </p:txBody>
      </p:sp>
      <p:sp>
        <p:nvSpPr>
          <p:cNvPr id="5" name="Footer Placeholder 4">
            <a:extLst>
              <a:ext uri="{FF2B5EF4-FFF2-40B4-BE49-F238E27FC236}">
                <a16:creationId xmlns:a16="http://schemas.microsoft.com/office/drawing/2014/main" id="{EF42F8AE-4022-7F57-C997-438FF5DB74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8D1180-7E80-2CAA-0FC0-13C2810354D5}"/>
              </a:ext>
            </a:extLst>
          </p:cNvPr>
          <p:cNvSpPr>
            <a:spLocks noGrp="1"/>
          </p:cNvSpPr>
          <p:nvPr>
            <p:ph type="sldNum" sz="quarter" idx="12"/>
          </p:nvPr>
        </p:nvSpPr>
        <p:spPr/>
        <p:txBody>
          <a:bodyPr/>
          <a:lstStyle/>
          <a:p>
            <a:fld id="{A62F2E90-BCB1-4477-A8A6-EBEA227B10ED}" type="slidenum">
              <a:rPr lang="en-IN" smtClean="0"/>
              <a:t>‹#›</a:t>
            </a:fld>
            <a:endParaRPr lang="en-IN"/>
          </a:p>
        </p:txBody>
      </p:sp>
    </p:spTree>
    <p:extLst>
      <p:ext uri="{BB962C8B-B14F-4D97-AF65-F5344CB8AC3E}">
        <p14:creationId xmlns:p14="http://schemas.microsoft.com/office/powerpoint/2010/main" val="3066871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EDEA-A4B8-EDF0-37EA-BFF2A621A5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33D9F7-0AD6-3DAF-288E-6A9DDDD77F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138945-C432-C134-E184-F0BA2759A00F}"/>
              </a:ext>
            </a:extLst>
          </p:cNvPr>
          <p:cNvSpPr>
            <a:spLocks noGrp="1"/>
          </p:cNvSpPr>
          <p:nvPr>
            <p:ph type="dt" sz="half" idx="10"/>
          </p:nvPr>
        </p:nvSpPr>
        <p:spPr/>
        <p:txBody>
          <a:bodyPr/>
          <a:lstStyle/>
          <a:p>
            <a:fld id="{36175C71-75CE-4325-9A91-BCAAD94A30DB}" type="datetimeFigureOut">
              <a:rPr lang="en-IN" smtClean="0"/>
              <a:t>09-05-2025</a:t>
            </a:fld>
            <a:endParaRPr lang="en-IN"/>
          </a:p>
        </p:txBody>
      </p:sp>
      <p:sp>
        <p:nvSpPr>
          <p:cNvPr id="5" name="Footer Placeholder 4">
            <a:extLst>
              <a:ext uri="{FF2B5EF4-FFF2-40B4-BE49-F238E27FC236}">
                <a16:creationId xmlns:a16="http://schemas.microsoft.com/office/drawing/2014/main" id="{C7FEE20C-FC5E-230D-58F3-575A29DE7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1D4257-F1B4-1408-F498-F6F97C1EEFDA}"/>
              </a:ext>
            </a:extLst>
          </p:cNvPr>
          <p:cNvSpPr>
            <a:spLocks noGrp="1"/>
          </p:cNvSpPr>
          <p:nvPr>
            <p:ph type="sldNum" sz="quarter" idx="12"/>
          </p:nvPr>
        </p:nvSpPr>
        <p:spPr/>
        <p:txBody>
          <a:bodyPr/>
          <a:lstStyle/>
          <a:p>
            <a:fld id="{A62F2E90-BCB1-4477-A8A6-EBEA227B10ED}" type="slidenum">
              <a:rPr lang="en-IN" smtClean="0"/>
              <a:t>‹#›</a:t>
            </a:fld>
            <a:endParaRPr lang="en-IN"/>
          </a:p>
        </p:txBody>
      </p:sp>
    </p:spTree>
    <p:extLst>
      <p:ext uri="{BB962C8B-B14F-4D97-AF65-F5344CB8AC3E}">
        <p14:creationId xmlns:p14="http://schemas.microsoft.com/office/powerpoint/2010/main" val="291796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AA8E0E-A369-86FF-E806-CF73A450EE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44E8E4-BE24-D67D-FB97-45EB93278B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8CF12A-E050-0E60-F574-6AF8D4A07E9C}"/>
              </a:ext>
            </a:extLst>
          </p:cNvPr>
          <p:cNvSpPr>
            <a:spLocks noGrp="1"/>
          </p:cNvSpPr>
          <p:nvPr>
            <p:ph type="dt" sz="half" idx="10"/>
          </p:nvPr>
        </p:nvSpPr>
        <p:spPr/>
        <p:txBody>
          <a:bodyPr/>
          <a:lstStyle/>
          <a:p>
            <a:fld id="{36175C71-75CE-4325-9A91-BCAAD94A30DB}" type="datetimeFigureOut">
              <a:rPr lang="en-IN" smtClean="0"/>
              <a:t>09-05-2025</a:t>
            </a:fld>
            <a:endParaRPr lang="en-IN"/>
          </a:p>
        </p:txBody>
      </p:sp>
      <p:sp>
        <p:nvSpPr>
          <p:cNvPr id="5" name="Footer Placeholder 4">
            <a:extLst>
              <a:ext uri="{FF2B5EF4-FFF2-40B4-BE49-F238E27FC236}">
                <a16:creationId xmlns:a16="http://schemas.microsoft.com/office/drawing/2014/main" id="{6998F683-FF1D-C627-C8CE-CFE7063FA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73A5B4-CE00-4439-8DC7-8C3AF9EC48BB}"/>
              </a:ext>
            </a:extLst>
          </p:cNvPr>
          <p:cNvSpPr>
            <a:spLocks noGrp="1"/>
          </p:cNvSpPr>
          <p:nvPr>
            <p:ph type="sldNum" sz="quarter" idx="12"/>
          </p:nvPr>
        </p:nvSpPr>
        <p:spPr/>
        <p:txBody>
          <a:bodyPr/>
          <a:lstStyle/>
          <a:p>
            <a:fld id="{A62F2E90-BCB1-4477-A8A6-EBEA227B10ED}" type="slidenum">
              <a:rPr lang="en-IN" smtClean="0"/>
              <a:t>‹#›</a:t>
            </a:fld>
            <a:endParaRPr lang="en-IN"/>
          </a:p>
        </p:txBody>
      </p:sp>
    </p:spTree>
    <p:extLst>
      <p:ext uri="{BB962C8B-B14F-4D97-AF65-F5344CB8AC3E}">
        <p14:creationId xmlns:p14="http://schemas.microsoft.com/office/powerpoint/2010/main" val="3708097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3C00-7170-30EE-7F33-1FE9101AF3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24A9CE-CFCC-A0FE-A21D-364F96C16F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B15A52-2858-293F-5E55-4E04A404902C}"/>
              </a:ext>
            </a:extLst>
          </p:cNvPr>
          <p:cNvSpPr>
            <a:spLocks noGrp="1"/>
          </p:cNvSpPr>
          <p:nvPr>
            <p:ph type="dt" sz="half" idx="10"/>
          </p:nvPr>
        </p:nvSpPr>
        <p:spPr/>
        <p:txBody>
          <a:bodyPr/>
          <a:lstStyle/>
          <a:p>
            <a:fld id="{36175C71-75CE-4325-9A91-BCAAD94A30DB}" type="datetimeFigureOut">
              <a:rPr lang="en-IN" smtClean="0"/>
              <a:t>09-05-2025</a:t>
            </a:fld>
            <a:endParaRPr lang="en-IN"/>
          </a:p>
        </p:txBody>
      </p:sp>
      <p:sp>
        <p:nvSpPr>
          <p:cNvPr id="5" name="Footer Placeholder 4">
            <a:extLst>
              <a:ext uri="{FF2B5EF4-FFF2-40B4-BE49-F238E27FC236}">
                <a16:creationId xmlns:a16="http://schemas.microsoft.com/office/drawing/2014/main" id="{72D9972C-AE5A-E539-BEF7-AABAC8CD5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D82009-9CC9-2E3D-9125-6A2983360065}"/>
              </a:ext>
            </a:extLst>
          </p:cNvPr>
          <p:cNvSpPr>
            <a:spLocks noGrp="1"/>
          </p:cNvSpPr>
          <p:nvPr>
            <p:ph type="sldNum" sz="quarter" idx="12"/>
          </p:nvPr>
        </p:nvSpPr>
        <p:spPr/>
        <p:txBody>
          <a:bodyPr/>
          <a:lstStyle/>
          <a:p>
            <a:fld id="{A62F2E90-BCB1-4477-A8A6-EBEA227B10ED}" type="slidenum">
              <a:rPr lang="en-IN" smtClean="0"/>
              <a:t>‹#›</a:t>
            </a:fld>
            <a:endParaRPr lang="en-IN"/>
          </a:p>
        </p:txBody>
      </p:sp>
    </p:spTree>
    <p:extLst>
      <p:ext uri="{BB962C8B-B14F-4D97-AF65-F5344CB8AC3E}">
        <p14:creationId xmlns:p14="http://schemas.microsoft.com/office/powerpoint/2010/main" val="427914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D0E3-7AEF-A6AB-2E0C-E0A1EC1DD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AB0841-E468-D1E8-AF53-55FB1EEB73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99EE08-602D-B0D8-70F8-76DADC6F3D02}"/>
              </a:ext>
            </a:extLst>
          </p:cNvPr>
          <p:cNvSpPr>
            <a:spLocks noGrp="1"/>
          </p:cNvSpPr>
          <p:nvPr>
            <p:ph type="dt" sz="half" idx="10"/>
          </p:nvPr>
        </p:nvSpPr>
        <p:spPr/>
        <p:txBody>
          <a:bodyPr/>
          <a:lstStyle/>
          <a:p>
            <a:fld id="{36175C71-75CE-4325-9A91-BCAAD94A30DB}" type="datetimeFigureOut">
              <a:rPr lang="en-IN" smtClean="0"/>
              <a:t>09-05-2025</a:t>
            </a:fld>
            <a:endParaRPr lang="en-IN"/>
          </a:p>
        </p:txBody>
      </p:sp>
      <p:sp>
        <p:nvSpPr>
          <p:cNvPr id="5" name="Footer Placeholder 4">
            <a:extLst>
              <a:ext uri="{FF2B5EF4-FFF2-40B4-BE49-F238E27FC236}">
                <a16:creationId xmlns:a16="http://schemas.microsoft.com/office/drawing/2014/main" id="{F1BF11DC-A9C3-1059-20A1-DEEDFA932F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DFCB41-B6DF-2D89-56CE-E3F6B9B54C13}"/>
              </a:ext>
            </a:extLst>
          </p:cNvPr>
          <p:cNvSpPr>
            <a:spLocks noGrp="1"/>
          </p:cNvSpPr>
          <p:nvPr>
            <p:ph type="sldNum" sz="quarter" idx="12"/>
          </p:nvPr>
        </p:nvSpPr>
        <p:spPr/>
        <p:txBody>
          <a:bodyPr/>
          <a:lstStyle/>
          <a:p>
            <a:fld id="{A62F2E90-BCB1-4477-A8A6-EBEA227B10ED}" type="slidenum">
              <a:rPr lang="en-IN" smtClean="0"/>
              <a:t>‹#›</a:t>
            </a:fld>
            <a:endParaRPr lang="en-IN"/>
          </a:p>
        </p:txBody>
      </p:sp>
    </p:spTree>
    <p:extLst>
      <p:ext uri="{BB962C8B-B14F-4D97-AF65-F5344CB8AC3E}">
        <p14:creationId xmlns:p14="http://schemas.microsoft.com/office/powerpoint/2010/main" val="1827605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8D69-F43F-705B-4EB3-1DFBE51611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6DECBB-47E8-E3A8-3482-1534E4FA2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CEDA3A-7676-B8E1-4573-75E70A7AFD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66AD2D-67E5-DA06-3298-67D8FCA0CE9A}"/>
              </a:ext>
            </a:extLst>
          </p:cNvPr>
          <p:cNvSpPr>
            <a:spLocks noGrp="1"/>
          </p:cNvSpPr>
          <p:nvPr>
            <p:ph type="dt" sz="half" idx="10"/>
          </p:nvPr>
        </p:nvSpPr>
        <p:spPr/>
        <p:txBody>
          <a:bodyPr/>
          <a:lstStyle/>
          <a:p>
            <a:fld id="{36175C71-75CE-4325-9A91-BCAAD94A30DB}" type="datetimeFigureOut">
              <a:rPr lang="en-IN" smtClean="0"/>
              <a:t>09-05-2025</a:t>
            </a:fld>
            <a:endParaRPr lang="en-IN"/>
          </a:p>
        </p:txBody>
      </p:sp>
      <p:sp>
        <p:nvSpPr>
          <p:cNvPr id="6" name="Footer Placeholder 5">
            <a:extLst>
              <a:ext uri="{FF2B5EF4-FFF2-40B4-BE49-F238E27FC236}">
                <a16:creationId xmlns:a16="http://schemas.microsoft.com/office/drawing/2014/main" id="{5CE8FD36-34C5-F244-19B3-C76E8DF74B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CAA47-4729-67FF-710E-EE1CF62580D6}"/>
              </a:ext>
            </a:extLst>
          </p:cNvPr>
          <p:cNvSpPr>
            <a:spLocks noGrp="1"/>
          </p:cNvSpPr>
          <p:nvPr>
            <p:ph type="sldNum" sz="quarter" idx="12"/>
          </p:nvPr>
        </p:nvSpPr>
        <p:spPr/>
        <p:txBody>
          <a:bodyPr/>
          <a:lstStyle/>
          <a:p>
            <a:fld id="{A62F2E90-BCB1-4477-A8A6-EBEA227B10ED}" type="slidenum">
              <a:rPr lang="en-IN" smtClean="0"/>
              <a:t>‹#›</a:t>
            </a:fld>
            <a:endParaRPr lang="en-IN"/>
          </a:p>
        </p:txBody>
      </p:sp>
    </p:spTree>
    <p:extLst>
      <p:ext uri="{BB962C8B-B14F-4D97-AF65-F5344CB8AC3E}">
        <p14:creationId xmlns:p14="http://schemas.microsoft.com/office/powerpoint/2010/main" val="282467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752DF-4B53-FBAE-F075-857603784A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E4DF47-0A8D-A0D8-767D-512F313604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CCA884-FE7E-EE81-7D20-85E1824142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C96483-1021-F0D3-7E22-782BF05A7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5A6354-F26E-951E-CEE0-DF5B377445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91BC5F-F37C-4B00-9299-37B37FF238BE}"/>
              </a:ext>
            </a:extLst>
          </p:cNvPr>
          <p:cNvSpPr>
            <a:spLocks noGrp="1"/>
          </p:cNvSpPr>
          <p:nvPr>
            <p:ph type="dt" sz="half" idx="10"/>
          </p:nvPr>
        </p:nvSpPr>
        <p:spPr/>
        <p:txBody>
          <a:bodyPr/>
          <a:lstStyle/>
          <a:p>
            <a:fld id="{36175C71-75CE-4325-9A91-BCAAD94A30DB}" type="datetimeFigureOut">
              <a:rPr lang="en-IN" smtClean="0"/>
              <a:t>09-05-2025</a:t>
            </a:fld>
            <a:endParaRPr lang="en-IN"/>
          </a:p>
        </p:txBody>
      </p:sp>
      <p:sp>
        <p:nvSpPr>
          <p:cNvPr id="8" name="Footer Placeholder 7">
            <a:extLst>
              <a:ext uri="{FF2B5EF4-FFF2-40B4-BE49-F238E27FC236}">
                <a16:creationId xmlns:a16="http://schemas.microsoft.com/office/drawing/2014/main" id="{1F0AF6E7-F9CB-495D-3758-7DAA36D4C5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42ABD2-E79C-49B9-8010-08D923CC4D5C}"/>
              </a:ext>
            </a:extLst>
          </p:cNvPr>
          <p:cNvSpPr>
            <a:spLocks noGrp="1"/>
          </p:cNvSpPr>
          <p:nvPr>
            <p:ph type="sldNum" sz="quarter" idx="12"/>
          </p:nvPr>
        </p:nvSpPr>
        <p:spPr/>
        <p:txBody>
          <a:bodyPr/>
          <a:lstStyle/>
          <a:p>
            <a:fld id="{A62F2E90-BCB1-4477-A8A6-EBEA227B10ED}" type="slidenum">
              <a:rPr lang="en-IN" smtClean="0"/>
              <a:t>‹#›</a:t>
            </a:fld>
            <a:endParaRPr lang="en-IN"/>
          </a:p>
        </p:txBody>
      </p:sp>
    </p:spTree>
    <p:extLst>
      <p:ext uri="{BB962C8B-B14F-4D97-AF65-F5344CB8AC3E}">
        <p14:creationId xmlns:p14="http://schemas.microsoft.com/office/powerpoint/2010/main" val="192949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CD71B-66B3-F895-E639-3E92FB6CF8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B6022A-DCAF-E5D2-EC5B-A7247DEE17A7}"/>
              </a:ext>
            </a:extLst>
          </p:cNvPr>
          <p:cNvSpPr>
            <a:spLocks noGrp="1"/>
          </p:cNvSpPr>
          <p:nvPr>
            <p:ph type="dt" sz="half" idx="10"/>
          </p:nvPr>
        </p:nvSpPr>
        <p:spPr/>
        <p:txBody>
          <a:bodyPr/>
          <a:lstStyle/>
          <a:p>
            <a:fld id="{36175C71-75CE-4325-9A91-BCAAD94A30DB}" type="datetimeFigureOut">
              <a:rPr lang="en-IN" smtClean="0"/>
              <a:t>09-05-2025</a:t>
            </a:fld>
            <a:endParaRPr lang="en-IN"/>
          </a:p>
        </p:txBody>
      </p:sp>
      <p:sp>
        <p:nvSpPr>
          <p:cNvPr id="4" name="Footer Placeholder 3">
            <a:extLst>
              <a:ext uri="{FF2B5EF4-FFF2-40B4-BE49-F238E27FC236}">
                <a16:creationId xmlns:a16="http://schemas.microsoft.com/office/drawing/2014/main" id="{3E806ACF-6565-B37E-9465-D01B8E997A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BC2827-7B08-D649-C858-49BC0F4790A9}"/>
              </a:ext>
            </a:extLst>
          </p:cNvPr>
          <p:cNvSpPr>
            <a:spLocks noGrp="1"/>
          </p:cNvSpPr>
          <p:nvPr>
            <p:ph type="sldNum" sz="quarter" idx="12"/>
          </p:nvPr>
        </p:nvSpPr>
        <p:spPr/>
        <p:txBody>
          <a:bodyPr/>
          <a:lstStyle/>
          <a:p>
            <a:fld id="{A62F2E90-BCB1-4477-A8A6-EBEA227B10ED}" type="slidenum">
              <a:rPr lang="en-IN" smtClean="0"/>
              <a:t>‹#›</a:t>
            </a:fld>
            <a:endParaRPr lang="en-IN"/>
          </a:p>
        </p:txBody>
      </p:sp>
    </p:spTree>
    <p:extLst>
      <p:ext uri="{BB962C8B-B14F-4D97-AF65-F5344CB8AC3E}">
        <p14:creationId xmlns:p14="http://schemas.microsoft.com/office/powerpoint/2010/main" val="2189411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57D79A-1BE4-A5E4-9B37-A67544CFBBE8}"/>
              </a:ext>
            </a:extLst>
          </p:cNvPr>
          <p:cNvSpPr>
            <a:spLocks noGrp="1"/>
          </p:cNvSpPr>
          <p:nvPr>
            <p:ph type="dt" sz="half" idx="10"/>
          </p:nvPr>
        </p:nvSpPr>
        <p:spPr/>
        <p:txBody>
          <a:bodyPr/>
          <a:lstStyle/>
          <a:p>
            <a:fld id="{36175C71-75CE-4325-9A91-BCAAD94A30DB}" type="datetimeFigureOut">
              <a:rPr lang="en-IN" smtClean="0"/>
              <a:t>09-05-2025</a:t>
            </a:fld>
            <a:endParaRPr lang="en-IN"/>
          </a:p>
        </p:txBody>
      </p:sp>
      <p:sp>
        <p:nvSpPr>
          <p:cNvPr id="3" name="Footer Placeholder 2">
            <a:extLst>
              <a:ext uri="{FF2B5EF4-FFF2-40B4-BE49-F238E27FC236}">
                <a16:creationId xmlns:a16="http://schemas.microsoft.com/office/drawing/2014/main" id="{87686CDC-5DA1-096B-4027-01589CA53C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FFE6D7-E511-BFED-CC6B-3EE0E5878520}"/>
              </a:ext>
            </a:extLst>
          </p:cNvPr>
          <p:cNvSpPr>
            <a:spLocks noGrp="1"/>
          </p:cNvSpPr>
          <p:nvPr>
            <p:ph type="sldNum" sz="quarter" idx="12"/>
          </p:nvPr>
        </p:nvSpPr>
        <p:spPr/>
        <p:txBody>
          <a:bodyPr/>
          <a:lstStyle/>
          <a:p>
            <a:fld id="{A62F2E90-BCB1-4477-A8A6-EBEA227B10ED}" type="slidenum">
              <a:rPr lang="en-IN" smtClean="0"/>
              <a:t>‹#›</a:t>
            </a:fld>
            <a:endParaRPr lang="en-IN"/>
          </a:p>
        </p:txBody>
      </p:sp>
    </p:spTree>
    <p:extLst>
      <p:ext uri="{BB962C8B-B14F-4D97-AF65-F5344CB8AC3E}">
        <p14:creationId xmlns:p14="http://schemas.microsoft.com/office/powerpoint/2010/main" val="173705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F9D60-408F-5B41-CF46-7A47CBB7B8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C6C960-CD9F-D644-1D33-B48DC0557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15A796-78D4-D4EC-093E-BA21417DA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8B94C-0C13-2C92-0429-6B7BC1DDA65C}"/>
              </a:ext>
            </a:extLst>
          </p:cNvPr>
          <p:cNvSpPr>
            <a:spLocks noGrp="1"/>
          </p:cNvSpPr>
          <p:nvPr>
            <p:ph type="dt" sz="half" idx="10"/>
          </p:nvPr>
        </p:nvSpPr>
        <p:spPr/>
        <p:txBody>
          <a:bodyPr/>
          <a:lstStyle/>
          <a:p>
            <a:fld id="{36175C71-75CE-4325-9A91-BCAAD94A30DB}" type="datetimeFigureOut">
              <a:rPr lang="en-IN" smtClean="0"/>
              <a:t>09-05-2025</a:t>
            </a:fld>
            <a:endParaRPr lang="en-IN"/>
          </a:p>
        </p:txBody>
      </p:sp>
      <p:sp>
        <p:nvSpPr>
          <p:cNvPr id="6" name="Footer Placeholder 5">
            <a:extLst>
              <a:ext uri="{FF2B5EF4-FFF2-40B4-BE49-F238E27FC236}">
                <a16:creationId xmlns:a16="http://schemas.microsoft.com/office/drawing/2014/main" id="{6CF382F7-8716-2B56-3279-33035E749B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2EF24A-A69F-BAFE-8984-B0B816539F4B}"/>
              </a:ext>
            </a:extLst>
          </p:cNvPr>
          <p:cNvSpPr>
            <a:spLocks noGrp="1"/>
          </p:cNvSpPr>
          <p:nvPr>
            <p:ph type="sldNum" sz="quarter" idx="12"/>
          </p:nvPr>
        </p:nvSpPr>
        <p:spPr/>
        <p:txBody>
          <a:bodyPr/>
          <a:lstStyle/>
          <a:p>
            <a:fld id="{A62F2E90-BCB1-4477-A8A6-EBEA227B10ED}" type="slidenum">
              <a:rPr lang="en-IN" smtClean="0"/>
              <a:t>‹#›</a:t>
            </a:fld>
            <a:endParaRPr lang="en-IN"/>
          </a:p>
        </p:txBody>
      </p:sp>
    </p:spTree>
    <p:extLst>
      <p:ext uri="{BB962C8B-B14F-4D97-AF65-F5344CB8AC3E}">
        <p14:creationId xmlns:p14="http://schemas.microsoft.com/office/powerpoint/2010/main" val="1434558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60DD-D575-C8C7-2C7D-C2C715E69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C71AAA-8F92-B22F-5DDB-D174A1449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D1A895-8F73-BF99-6998-F035B63F7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FB8989-BD01-97A0-33E1-2E27EE1D2AAD}"/>
              </a:ext>
            </a:extLst>
          </p:cNvPr>
          <p:cNvSpPr>
            <a:spLocks noGrp="1"/>
          </p:cNvSpPr>
          <p:nvPr>
            <p:ph type="dt" sz="half" idx="10"/>
          </p:nvPr>
        </p:nvSpPr>
        <p:spPr/>
        <p:txBody>
          <a:bodyPr/>
          <a:lstStyle/>
          <a:p>
            <a:fld id="{36175C71-75CE-4325-9A91-BCAAD94A30DB}" type="datetimeFigureOut">
              <a:rPr lang="en-IN" smtClean="0"/>
              <a:t>09-05-2025</a:t>
            </a:fld>
            <a:endParaRPr lang="en-IN"/>
          </a:p>
        </p:txBody>
      </p:sp>
      <p:sp>
        <p:nvSpPr>
          <p:cNvPr id="6" name="Footer Placeholder 5">
            <a:extLst>
              <a:ext uri="{FF2B5EF4-FFF2-40B4-BE49-F238E27FC236}">
                <a16:creationId xmlns:a16="http://schemas.microsoft.com/office/drawing/2014/main" id="{E50AD300-4EE4-1255-D743-3B44717282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0BE0AA-5B2D-11D1-98B0-23D77B22A3E3}"/>
              </a:ext>
            </a:extLst>
          </p:cNvPr>
          <p:cNvSpPr>
            <a:spLocks noGrp="1"/>
          </p:cNvSpPr>
          <p:nvPr>
            <p:ph type="sldNum" sz="quarter" idx="12"/>
          </p:nvPr>
        </p:nvSpPr>
        <p:spPr/>
        <p:txBody>
          <a:bodyPr/>
          <a:lstStyle/>
          <a:p>
            <a:fld id="{A62F2E90-BCB1-4477-A8A6-EBEA227B10ED}" type="slidenum">
              <a:rPr lang="en-IN" smtClean="0"/>
              <a:t>‹#›</a:t>
            </a:fld>
            <a:endParaRPr lang="en-IN"/>
          </a:p>
        </p:txBody>
      </p:sp>
    </p:spTree>
    <p:extLst>
      <p:ext uri="{BB962C8B-B14F-4D97-AF65-F5344CB8AC3E}">
        <p14:creationId xmlns:p14="http://schemas.microsoft.com/office/powerpoint/2010/main" val="400651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1FEC8-6329-595E-FF0D-8A52D6686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1996C4-E964-28AC-EC1D-F0BA6ECF2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75375E-1D1A-E1CF-D953-DB6B1D5730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75C71-75CE-4325-9A91-BCAAD94A30DB}" type="datetimeFigureOut">
              <a:rPr lang="en-IN" smtClean="0"/>
              <a:t>09-05-2025</a:t>
            </a:fld>
            <a:endParaRPr lang="en-IN"/>
          </a:p>
        </p:txBody>
      </p:sp>
      <p:sp>
        <p:nvSpPr>
          <p:cNvPr id="5" name="Footer Placeholder 4">
            <a:extLst>
              <a:ext uri="{FF2B5EF4-FFF2-40B4-BE49-F238E27FC236}">
                <a16:creationId xmlns:a16="http://schemas.microsoft.com/office/drawing/2014/main" id="{0A6D2AE0-0D5D-1C2D-2724-2DAD0F56C8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580028-FF4A-1F28-0A49-25DE2F443D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F2E90-BCB1-4477-A8A6-EBEA227B10ED}" type="slidenum">
              <a:rPr lang="en-IN" smtClean="0"/>
              <a:t>‹#›</a:t>
            </a:fld>
            <a:endParaRPr lang="en-IN"/>
          </a:p>
        </p:txBody>
      </p:sp>
    </p:spTree>
    <p:extLst>
      <p:ext uri="{BB962C8B-B14F-4D97-AF65-F5344CB8AC3E}">
        <p14:creationId xmlns:p14="http://schemas.microsoft.com/office/powerpoint/2010/main" val="1672682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80.png"/><Relationship Id="rId18" Type="http://schemas.openxmlformats.org/officeDocument/2006/relationships/customXml" Target="../ink/ink9.xml"/><Relationship Id="rId26" Type="http://schemas.openxmlformats.org/officeDocument/2006/relationships/customXml" Target="../ink/ink14.xml"/><Relationship Id="rId3" Type="http://schemas.openxmlformats.org/officeDocument/2006/relationships/image" Target="../media/image4.png"/><Relationship Id="rId21" Type="http://schemas.openxmlformats.org/officeDocument/2006/relationships/image" Target="../media/image11.png"/><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0.png"/><Relationship Id="rId25" Type="http://schemas.openxmlformats.org/officeDocument/2006/relationships/image" Target="../media/image12.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3.xml"/><Relationship Id="rId5" Type="http://schemas.openxmlformats.org/officeDocument/2006/relationships/image" Target="../media/image5.png"/><Relationship Id="rId15" Type="http://schemas.openxmlformats.org/officeDocument/2006/relationships/image" Target="../media/image9.png"/><Relationship Id="rId23" Type="http://schemas.openxmlformats.org/officeDocument/2006/relationships/customXml" Target="../ink/ink12.xml"/><Relationship Id="rId10" Type="http://schemas.openxmlformats.org/officeDocument/2006/relationships/customXml" Target="../ink/ink5.xml"/><Relationship Id="rId19" Type="http://schemas.openxmlformats.org/officeDocument/2006/relationships/image" Target="../media/image100.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ieeexplore.ieee.org/document/8899434"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97189" y="151265"/>
            <a:ext cx="777960" cy="783171"/>
            <a:chOff x="0" y="0"/>
            <a:chExt cx="1555920" cy="1584720"/>
          </a:xfrm>
        </p:grpSpPr>
        <p:sp>
          <p:nvSpPr>
            <p:cNvPr id="3" name="Freeform 3"/>
            <p:cNvSpPr/>
            <p:nvPr/>
          </p:nvSpPr>
          <p:spPr>
            <a:xfrm>
              <a:off x="0" y="0"/>
              <a:ext cx="1555877" cy="1584706"/>
            </a:xfrm>
            <a:custGeom>
              <a:avLst/>
              <a:gdLst/>
              <a:ahLst/>
              <a:cxnLst/>
              <a:rect l="l" t="t" r="r" b="b"/>
              <a:pathLst>
                <a:path w="1555877" h="1584706">
                  <a:moveTo>
                    <a:pt x="0" y="0"/>
                  </a:moveTo>
                  <a:lnTo>
                    <a:pt x="1555877" y="0"/>
                  </a:lnTo>
                  <a:lnTo>
                    <a:pt x="1555877" y="1584706"/>
                  </a:lnTo>
                  <a:lnTo>
                    <a:pt x="0" y="1584706"/>
                  </a:lnTo>
                  <a:lnTo>
                    <a:pt x="0" y="0"/>
                  </a:lnTo>
                  <a:close/>
                </a:path>
              </a:pathLst>
            </a:custGeom>
            <a:blipFill>
              <a:blip r:embed="rId2"/>
              <a:stretch>
                <a:fillRect t="-35" r="-2" b="-36"/>
              </a:stretch>
            </a:blipFill>
          </p:spPr>
        </p:sp>
      </p:grpSp>
      <p:sp>
        <p:nvSpPr>
          <p:cNvPr id="4" name="TextBox 4"/>
          <p:cNvSpPr txBox="1"/>
          <p:nvPr/>
        </p:nvSpPr>
        <p:spPr>
          <a:xfrm>
            <a:off x="-446810" y="383987"/>
            <a:ext cx="12350285" cy="6635150"/>
          </a:xfrm>
          <a:prstGeom prst="rect">
            <a:avLst/>
          </a:prstGeom>
        </p:spPr>
        <p:txBody>
          <a:bodyPr wrap="square" lIns="0" tIns="0" rIns="0" bIns="0" rtlCol="0" anchor="ctr">
            <a:spAutoFit/>
          </a:bodyPr>
          <a:lstStyle/>
          <a:p>
            <a:pPr algn="ctr">
              <a:lnSpc>
                <a:spcPts val="2160"/>
              </a:lnSpc>
            </a:pPr>
            <a:endParaRPr lang="en-US" sz="2000" dirty="0">
              <a:solidFill>
                <a:srgbClr val="000000"/>
              </a:solidFill>
              <a:latin typeface="Times New Roman"/>
              <a:ea typeface="Times New Roman"/>
              <a:cs typeface="Times New Roman"/>
              <a:sym typeface="Times New Roman"/>
            </a:endParaRPr>
          </a:p>
          <a:p>
            <a:pPr algn="ctr">
              <a:lnSpc>
                <a:spcPts val="2160"/>
              </a:lnSpc>
            </a:pPr>
            <a:endParaRPr lang="en-US" sz="2000" dirty="0">
              <a:solidFill>
                <a:srgbClr val="000000"/>
              </a:solidFill>
              <a:latin typeface="Times New Roman"/>
              <a:ea typeface="Times New Roman"/>
              <a:cs typeface="Times New Roman"/>
              <a:sym typeface="Times New Roman"/>
            </a:endParaRPr>
          </a:p>
          <a:p>
            <a:pPr lvl="1" algn="ctr">
              <a:lnSpc>
                <a:spcPts val="3456"/>
              </a:lnSpc>
            </a:pPr>
            <a:r>
              <a:rPr lang="en-US" sz="2667" spc="-1" dirty="0">
                <a:solidFill>
                  <a:srgbClr val="000000"/>
                </a:solidFill>
                <a:latin typeface="Times New Roman Bold"/>
                <a:ea typeface="Times New Roman Bold"/>
                <a:cs typeface="Times New Roman Bold"/>
                <a:sym typeface="Times New Roman Bold"/>
              </a:rPr>
              <a:t>IoT BASED PATIENT  HEALTH MONITORING SYSTEM</a:t>
            </a:r>
            <a:endParaRPr lang="en-US" sz="2667" spc="-1" dirty="0">
              <a:solidFill>
                <a:srgbClr val="000000"/>
              </a:solidFill>
              <a:latin typeface="Times New Roman Bold"/>
              <a:ea typeface="Times New Roman Bold"/>
              <a:cs typeface="Times New Roman Bold"/>
            </a:endParaRPr>
          </a:p>
          <a:p>
            <a:pPr lvl="1" algn="ctr">
              <a:lnSpc>
                <a:spcPts val="3456"/>
              </a:lnSpc>
            </a:pPr>
            <a:endParaRPr lang="en-US" sz="2667" spc="-1" dirty="0">
              <a:solidFill>
                <a:srgbClr val="000000"/>
              </a:solidFill>
              <a:latin typeface="Times New Roman Bold"/>
              <a:ea typeface="Times New Roman"/>
              <a:cs typeface="Times New Roman Bold"/>
              <a:sym typeface="Times New Roman"/>
            </a:endParaRPr>
          </a:p>
          <a:p>
            <a:pPr lvl="1" algn="ctr">
              <a:lnSpc>
                <a:spcPts val="2160"/>
              </a:lnSpc>
            </a:pPr>
            <a:r>
              <a:rPr lang="en-US" sz="2667" dirty="0">
                <a:solidFill>
                  <a:srgbClr val="000000"/>
                </a:solidFill>
                <a:latin typeface="Times New Roman"/>
                <a:ea typeface="Times New Roman"/>
                <a:cs typeface="Times New Roman"/>
                <a:sym typeface="Times New Roman"/>
              </a:rPr>
              <a:t>Group Number: 12</a:t>
            </a:r>
            <a:endParaRPr lang="en-US" sz="2667" dirty="0">
              <a:solidFill>
                <a:srgbClr val="000000"/>
              </a:solidFill>
              <a:latin typeface="Times New Roman"/>
              <a:ea typeface="Times New Roman"/>
              <a:cs typeface="Times New Roman"/>
            </a:endParaRPr>
          </a:p>
          <a:p>
            <a:pPr lvl="1" algn="ctr">
              <a:lnSpc>
                <a:spcPts val="2160"/>
              </a:lnSpc>
            </a:pPr>
            <a:endParaRPr lang="en-US" sz="2667" dirty="0">
              <a:solidFill>
                <a:srgbClr val="000000"/>
              </a:solidFill>
              <a:latin typeface="Times New Roman"/>
              <a:ea typeface="Times New Roman"/>
              <a:cs typeface="Times New Roman"/>
              <a:sym typeface="Times New Roman"/>
            </a:endParaRPr>
          </a:p>
          <a:p>
            <a:pPr lvl="1" algn="ctr"/>
            <a:r>
              <a:rPr lang="en-US" sz="2667" dirty="0">
                <a:solidFill>
                  <a:srgbClr val="000000"/>
                </a:solidFill>
                <a:latin typeface="Times New Roman"/>
                <a:ea typeface="Times New Roman"/>
                <a:cs typeface="Times New Roman"/>
                <a:sym typeface="Times New Roman"/>
              </a:rPr>
              <a:t>By</a:t>
            </a:r>
            <a:endParaRPr lang="en-US" sz="2667" dirty="0">
              <a:solidFill>
                <a:srgbClr val="000000"/>
              </a:solidFill>
              <a:latin typeface="Times New Roman"/>
              <a:ea typeface="Times New Roman"/>
              <a:cs typeface="Times New Roman"/>
            </a:endParaRPr>
          </a:p>
          <a:p>
            <a:pPr lvl="1" algn="ctr"/>
            <a:r>
              <a:rPr lang="en-US" sz="2667" dirty="0">
                <a:solidFill>
                  <a:srgbClr val="000000"/>
                </a:solidFill>
                <a:latin typeface="Times New Roman"/>
                <a:ea typeface="Times New Roman"/>
                <a:cs typeface="Times New Roman"/>
                <a:sym typeface="Times New Roman"/>
              </a:rPr>
              <a:t>Diksha Bhosale-3021159</a:t>
            </a:r>
            <a:endParaRPr lang="en-US" sz="2667" dirty="0">
              <a:solidFill>
                <a:srgbClr val="000000"/>
              </a:solidFill>
              <a:latin typeface="Times New Roman"/>
              <a:ea typeface="Times New Roman"/>
              <a:cs typeface="Times New Roman"/>
            </a:endParaRPr>
          </a:p>
          <a:p>
            <a:pPr lvl="1" algn="ctr"/>
            <a:r>
              <a:rPr lang="en-US" sz="2667" dirty="0">
                <a:solidFill>
                  <a:srgbClr val="000000"/>
                </a:solidFill>
                <a:latin typeface="Times New Roman"/>
                <a:ea typeface="Times New Roman"/>
                <a:cs typeface="Times New Roman"/>
                <a:sym typeface="Times New Roman"/>
              </a:rPr>
              <a:t> Pratik Belamkar-3021107</a:t>
            </a:r>
            <a:endParaRPr lang="en-US" sz="2667" dirty="0">
              <a:solidFill>
                <a:srgbClr val="000000"/>
              </a:solidFill>
              <a:latin typeface="Times New Roman"/>
              <a:ea typeface="Times New Roman"/>
              <a:cs typeface="Times New Roman"/>
            </a:endParaRPr>
          </a:p>
          <a:p>
            <a:pPr lvl="1" algn="ctr"/>
            <a:r>
              <a:rPr lang="en-US" sz="2667" dirty="0">
                <a:solidFill>
                  <a:srgbClr val="000000"/>
                </a:solidFill>
                <a:latin typeface="Times New Roman"/>
                <a:ea typeface="Times New Roman"/>
                <a:cs typeface="Times New Roman"/>
                <a:sym typeface="Times New Roman"/>
              </a:rPr>
              <a:t>   Mudabbir Ahmad-3021133</a:t>
            </a:r>
            <a:endParaRPr lang="en-US" sz="2667" dirty="0">
              <a:solidFill>
                <a:srgbClr val="000000"/>
              </a:solidFill>
              <a:latin typeface="Times New Roman"/>
              <a:ea typeface="Times New Roman"/>
              <a:cs typeface="Times New Roman"/>
            </a:endParaRPr>
          </a:p>
          <a:p>
            <a:pPr lvl="1" algn="ctr"/>
            <a:r>
              <a:rPr lang="en-US" sz="2667" dirty="0">
                <a:solidFill>
                  <a:srgbClr val="000000"/>
                </a:solidFill>
                <a:latin typeface="Times New Roman"/>
                <a:ea typeface="Times New Roman"/>
                <a:cs typeface="Times New Roman"/>
                <a:sym typeface="Times New Roman"/>
              </a:rPr>
              <a:t>   Varun Somwanshi-3021151</a:t>
            </a:r>
            <a:endParaRPr lang="en-US" sz="2667" dirty="0">
              <a:solidFill>
                <a:srgbClr val="000000"/>
              </a:solidFill>
              <a:latin typeface="Times New Roman"/>
              <a:ea typeface="Times New Roman"/>
              <a:cs typeface="Times New Roman"/>
            </a:endParaRPr>
          </a:p>
          <a:p>
            <a:pPr lvl="1" algn="just">
              <a:lnSpc>
                <a:spcPts val="2160"/>
              </a:lnSpc>
            </a:pPr>
            <a:endParaRPr lang="en-US" sz="2667" dirty="0">
              <a:solidFill>
                <a:srgbClr val="000000"/>
              </a:solidFill>
              <a:latin typeface="Times New Roman"/>
              <a:ea typeface="Times New Roman"/>
              <a:cs typeface="Times New Roman"/>
            </a:endParaRPr>
          </a:p>
          <a:p>
            <a:pPr lvl="1" algn="ctr">
              <a:lnSpc>
                <a:spcPts val="2160"/>
              </a:lnSpc>
            </a:pPr>
            <a:r>
              <a:rPr lang="en-US" sz="2667" b="1" dirty="0">
                <a:solidFill>
                  <a:srgbClr val="000000"/>
                </a:solidFill>
                <a:latin typeface="Times New Roman"/>
                <a:ea typeface="Times New Roman"/>
                <a:cs typeface="Times New Roman"/>
                <a:sym typeface="Times New Roman"/>
              </a:rPr>
              <a:t>Under the Guidance of </a:t>
            </a:r>
          </a:p>
          <a:p>
            <a:pPr lvl="1" algn="ctr">
              <a:lnSpc>
                <a:spcPts val="2160"/>
              </a:lnSpc>
            </a:pPr>
            <a:endParaRPr lang="en-US" sz="2667" b="1" dirty="0">
              <a:solidFill>
                <a:srgbClr val="000000"/>
              </a:solidFill>
              <a:latin typeface="Times New Roman"/>
              <a:ea typeface="Times New Roman"/>
              <a:cs typeface="Times New Roman"/>
            </a:endParaRPr>
          </a:p>
          <a:p>
            <a:pPr lvl="1" algn="ctr">
              <a:lnSpc>
                <a:spcPts val="2160"/>
              </a:lnSpc>
            </a:pPr>
            <a:r>
              <a:rPr lang="en-US" sz="2667" dirty="0">
                <a:solidFill>
                  <a:srgbClr val="000000"/>
                </a:solidFill>
                <a:latin typeface="Times New Roman"/>
                <a:ea typeface="Times New Roman"/>
                <a:cs typeface="Times New Roman"/>
                <a:sym typeface="Times New Roman"/>
              </a:rPr>
              <a:t>Mrs. Akshata Raut</a:t>
            </a:r>
            <a:endParaRPr lang="en-US" sz="2667" dirty="0">
              <a:solidFill>
                <a:srgbClr val="000000"/>
              </a:solidFill>
              <a:latin typeface="Times New Roman"/>
              <a:ea typeface="Times New Roman"/>
              <a:cs typeface="Times New Roman"/>
            </a:endParaRPr>
          </a:p>
          <a:p>
            <a:pPr lvl="1" algn="ctr">
              <a:lnSpc>
                <a:spcPts val="2160"/>
              </a:lnSpc>
            </a:pPr>
            <a:endParaRPr lang="en-US" sz="2667" dirty="0">
              <a:solidFill>
                <a:srgbClr val="000000"/>
              </a:solidFill>
              <a:latin typeface="Times New Roman"/>
              <a:ea typeface="Times New Roman"/>
              <a:cs typeface="Times New Roman"/>
            </a:endParaRPr>
          </a:p>
          <a:p>
            <a:pPr lvl="1" algn="ctr">
              <a:lnSpc>
                <a:spcPts val="2160"/>
              </a:lnSpc>
            </a:pPr>
            <a:r>
              <a:rPr lang="en-US" sz="2667" b="1" dirty="0">
                <a:solidFill>
                  <a:srgbClr val="000000"/>
                </a:solidFill>
                <a:latin typeface="Times New Roman"/>
                <a:ea typeface="Times New Roman"/>
                <a:cs typeface="Times New Roman"/>
                <a:sym typeface="Times New Roman"/>
              </a:rPr>
              <a:t>Department of Electronics and Telecommunication Engineering</a:t>
            </a:r>
            <a:r>
              <a:rPr lang="en-US" sz="2667" dirty="0">
                <a:solidFill>
                  <a:srgbClr val="000000"/>
                </a:solidFill>
                <a:latin typeface="Times New Roman"/>
                <a:ea typeface="Times New Roman"/>
                <a:cs typeface="Times New Roman"/>
                <a:sym typeface="Times New Roman"/>
              </a:rPr>
              <a:t>, </a:t>
            </a:r>
            <a:endParaRPr lang="en-US" sz="2667" dirty="0">
              <a:solidFill>
                <a:srgbClr val="000000"/>
              </a:solidFill>
              <a:latin typeface="Times New Roman"/>
              <a:ea typeface="Times New Roman"/>
              <a:cs typeface="Times New Roman"/>
            </a:endParaRPr>
          </a:p>
          <a:p>
            <a:pPr lvl="1" algn="ctr">
              <a:lnSpc>
                <a:spcPts val="2160"/>
              </a:lnSpc>
            </a:pPr>
            <a:r>
              <a:rPr lang="en-US" sz="2667" dirty="0">
                <a:solidFill>
                  <a:srgbClr val="000000"/>
                </a:solidFill>
                <a:latin typeface="Times New Roman"/>
                <a:ea typeface="Times New Roman"/>
                <a:cs typeface="Times New Roman"/>
                <a:sym typeface="Times New Roman"/>
              </a:rPr>
              <a:t> </a:t>
            </a:r>
            <a:endParaRPr lang="en-US" sz="2667" dirty="0">
              <a:solidFill>
                <a:srgbClr val="000000"/>
              </a:solidFill>
              <a:latin typeface="Times New Roman"/>
              <a:ea typeface="Times New Roman"/>
              <a:cs typeface="Times New Roman"/>
            </a:endParaRPr>
          </a:p>
          <a:p>
            <a:pPr lvl="1" algn="ctr">
              <a:lnSpc>
                <a:spcPts val="2160"/>
              </a:lnSpc>
            </a:pPr>
            <a:r>
              <a:rPr lang="en-US" sz="2667" dirty="0">
                <a:solidFill>
                  <a:srgbClr val="000000"/>
                </a:solidFill>
                <a:latin typeface="Times New Roman"/>
                <a:ea typeface="Times New Roman"/>
                <a:cs typeface="Times New Roman"/>
                <a:sym typeface="Times New Roman"/>
              </a:rPr>
              <a:t>9 May 2025.</a:t>
            </a:r>
            <a:endParaRPr lang="en-US" sz="2667" dirty="0">
              <a:solidFill>
                <a:srgbClr val="000000"/>
              </a:solidFill>
              <a:latin typeface="Times New Roman"/>
              <a:ea typeface="Times New Roman"/>
              <a:cs typeface="Times New Roman"/>
            </a:endParaRPr>
          </a:p>
          <a:p>
            <a:pPr algn="ctr">
              <a:lnSpc>
                <a:spcPts val="2160"/>
              </a:lnSpc>
            </a:pPr>
            <a:endParaRPr lang="en-US" sz="2933" dirty="0">
              <a:solidFill>
                <a:srgbClr val="000000"/>
              </a:solidFill>
              <a:latin typeface="Times New Roman"/>
              <a:ea typeface="Times New Roman"/>
              <a:cs typeface="Times New Roman"/>
            </a:endParaRPr>
          </a:p>
        </p:txBody>
      </p:sp>
      <p:sp>
        <p:nvSpPr>
          <p:cNvPr id="5" name="TextBox 5"/>
          <p:cNvSpPr txBox="1"/>
          <p:nvPr/>
        </p:nvSpPr>
        <p:spPr>
          <a:xfrm>
            <a:off x="2086169" y="254503"/>
            <a:ext cx="7725657" cy="576696"/>
          </a:xfrm>
          <a:prstGeom prst="rect">
            <a:avLst/>
          </a:prstGeom>
        </p:spPr>
        <p:txBody>
          <a:bodyPr wrap="square" lIns="0" tIns="0" rIns="0" bIns="0" rtlCol="0" anchor="t">
            <a:spAutoFit/>
          </a:bodyPr>
          <a:lstStyle/>
          <a:p>
            <a:pPr algn="ctr">
              <a:lnSpc>
                <a:spcPts val="2160"/>
              </a:lnSpc>
            </a:pPr>
            <a:r>
              <a:rPr lang="en-US" dirty="0">
                <a:solidFill>
                  <a:srgbClr val="000000"/>
                </a:solidFill>
                <a:latin typeface="Times New Roman Italics"/>
                <a:ea typeface="Times New Roman Italics"/>
                <a:cs typeface="Times New Roman Italics"/>
                <a:sym typeface="Times New Roman Italics"/>
              </a:rPr>
              <a:t>Agnel Charities’</a:t>
            </a:r>
            <a:endParaRPr lang="en-US" sz="1200" dirty="0">
              <a:ea typeface="Calibri"/>
              <a:cs typeface="Calibri"/>
            </a:endParaRPr>
          </a:p>
          <a:p>
            <a:pPr algn="ctr">
              <a:lnSpc>
                <a:spcPts val="2484"/>
              </a:lnSpc>
            </a:pPr>
            <a:r>
              <a:rPr lang="en-US" dirty="0">
                <a:solidFill>
                  <a:srgbClr val="000000"/>
                </a:solidFill>
                <a:latin typeface="Times New Roman Bold"/>
                <a:ea typeface="Times New Roman Bold"/>
                <a:cs typeface="Times New Roman Bold"/>
                <a:sym typeface="Times New Roman Bold"/>
              </a:rPr>
              <a:t>Fr. C. Rodrigues Institute of Technology, Vashi, Navi-Mumbai</a:t>
            </a:r>
            <a:endParaRPr lang="en-US" dirty="0">
              <a:solidFill>
                <a:srgbClr val="000000"/>
              </a:solidFill>
              <a:latin typeface="Times New Roman Bold"/>
              <a:ea typeface="Times New Roman Bold"/>
              <a:cs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361164" y="204491"/>
            <a:ext cx="8443437" cy="539315"/>
          </a:xfrm>
          <a:prstGeom prst="rect">
            <a:avLst/>
          </a:prstGeom>
        </p:spPr>
        <p:txBody>
          <a:bodyPr wrap="square" lIns="0" tIns="0" rIns="0" bIns="0" rtlCol="0" anchor="t">
            <a:spAutoFit/>
          </a:bodyPr>
          <a:lstStyle/>
          <a:p>
            <a:pPr>
              <a:lnSpc>
                <a:spcPts val="4590"/>
              </a:lnSpc>
            </a:pPr>
            <a:r>
              <a:rPr lang="en-US" sz="2933" b="1" dirty="0">
                <a:solidFill>
                  <a:srgbClr val="000000"/>
                </a:solidFill>
                <a:latin typeface="Times New Roman Bold"/>
                <a:ea typeface="Times New Roman Bold"/>
                <a:cs typeface="Times New Roman Bold"/>
              </a:rPr>
              <a:t>FLOWCHART OF DATA UPLOADING ON AWS</a:t>
            </a:r>
            <a:endParaRPr lang="en-US" sz="1200" b="1" dirty="0">
              <a:ea typeface="Calibri"/>
              <a:cs typeface="Calibri"/>
            </a:endParaRPr>
          </a:p>
        </p:txBody>
      </p:sp>
      <p:sp>
        <p:nvSpPr>
          <p:cNvPr id="5" name="Oval 4">
            <a:extLst>
              <a:ext uri="{FF2B5EF4-FFF2-40B4-BE49-F238E27FC236}">
                <a16:creationId xmlns:a16="http://schemas.microsoft.com/office/drawing/2014/main" id="{8E713758-5747-BAE6-4A23-5A8BD38EC5CB}"/>
              </a:ext>
            </a:extLst>
          </p:cNvPr>
          <p:cNvSpPr/>
          <p:nvPr/>
        </p:nvSpPr>
        <p:spPr>
          <a:xfrm>
            <a:off x="5612870" y="1120442"/>
            <a:ext cx="1267438" cy="49093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ectangle 5">
            <a:extLst>
              <a:ext uri="{FF2B5EF4-FFF2-40B4-BE49-F238E27FC236}">
                <a16:creationId xmlns:a16="http://schemas.microsoft.com/office/drawing/2014/main" id="{3931320E-9D5C-5DB7-651B-CDB07BEE3D5C}"/>
              </a:ext>
            </a:extLst>
          </p:cNvPr>
          <p:cNvSpPr/>
          <p:nvPr/>
        </p:nvSpPr>
        <p:spPr>
          <a:xfrm>
            <a:off x="4611415" y="1721069"/>
            <a:ext cx="3365539" cy="43231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a:extLst>
              <a:ext uri="{FF2B5EF4-FFF2-40B4-BE49-F238E27FC236}">
                <a16:creationId xmlns:a16="http://schemas.microsoft.com/office/drawing/2014/main" id="{4016F37B-D8FE-2471-A567-DAB6936320C1}"/>
              </a:ext>
            </a:extLst>
          </p:cNvPr>
          <p:cNvSpPr txBox="1"/>
          <p:nvPr/>
        </p:nvSpPr>
        <p:spPr>
          <a:xfrm>
            <a:off x="5964512" y="1172012"/>
            <a:ext cx="683846" cy="348878"/>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pPr algn="l"/>
            <a:r>
              <a:rPr lang="en-US" sz="1867" dirty="0">
                <a:latin typeface="Times New Roman"/>
                <a:ea typeface="Calibri"/>
                <a:cs typeface="Calibri"/>
              </a:rPr>
              <a:t>Start</a:t>
            </a:r>
            <a:endParaRPr lang="en-US" sz="1867" dirty="0">
              <a:latin typeface="Times New Roman"/>
              <a:cs typeface="Times New Roman"/>
            </a:endParaRPr>
          </a:p>
        </p:txBody>
      </p:sp>
      <p:sp>
        <p:nvSpPr>
          <p:cNvPr id="20" name="TextBox 19">
            <a:extLst>
              <a:ext uri="{FF2B5EF4-FFF2-40B4-BE49-F238E27FC236}">
                <a16:creationId xmlns:a16="http://schemas.microsoft.com/office/drawing/2014/main" id="{1983B8AC-B35F-7508-C91C-A2874918B87F}"/>
              </a:ext>
            </a:extLst>
          </p:cNvPr>
          <p:cNvSpPr txBox="1"/>
          <p:nvPr/>
        </p:nvSpPr>
        <p:spPr>
          <a:xfrm>
            <a:off x="5197463" y="1769656"/>
            <a:ext cx="2669627" cy="348878"/>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en-US" dirty="0">
                <a:latin typeface="Times New Roman"/>
                <a:ea typeface="Calibri"/>
                <a:cs typeface="Calibri"/>
              </a:rPr>
              <a:t>Create Things on IoT</a:t>
            </a:r>
            <a:endParaRPr lang="en-US" dirty="0">
              <a:latin typeface="Times New Roman"/>
            </a:endParaRPr>
          </a:p>
        </p:txBody>
      </p:sp>
      <p:sp>
        <p:nvSpPr>
          <p:cNvPr id="21" name="Rectangle 20">
            <a:extLst>
              <a:ext uri="{FF2B5EF4-FFF2-40B4-BE49-F238E27FC236}">
                <a16:creationId xmlns:a16="http://schemas.microsoft.com/office/drawing/2014/main" id="{BD58B167-CFE0-FF72-E5A7-B7B3E9918AD5}"/>
              </a:ext>
            </a:extLst>
          </p:cNvPr>
          <p:cNvSpPr/>
          <p:nvPr/>
        </p:nvSpPr>
        <p:spPr>
          <a:xfrm flipV="1">
            <a:off x="4611415" y="2367338"/>
            <a:ext cx="3366791" cy="4316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TextBox 21">
            <a:extLst>
              <a:ext uri="{FF2B5EF4-FFF2-40B4-BE49-F238E27FC236}">
                <a16:creationId xmlns:a16="http://schemas.microsoft.com/office/drawing/2014/main" id="{81E124C6-168D-DA69-07B8-0E01EFCB8E60}"/>
              </a:ext>
            </a:extLst>
          </p:cNvPr>
          <p:cNvSpPr txBox="1"/>
          <p:nvPr/>
        </p:nvSpPr>
        <p:spPr>
          <a:xfrm>
            <a:off x="5276490" y="2406428"/>
            <a:ext cx="2314903" cy="348878"/>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en-US" dirty="0">
                <a:latin typeface="Times New Roman"/>
                <a:ea typeface="Calibri"/>
                <a:cs typeface="Calibri"/>
              </a:rPr>
              <a:t>Generate Certificate</a:t>
            </a:r>
            <a:r>
              <a:rPr lang="en-US" dirty="0">
                <a:ea typeface="Calibri"/>
                <a:cs typeface="Calibri"/>
              </a:rPr>
              <a:t> </a:t>
            </a:r>
            <a:endParaRPr lang="en-US" dirty="0"/>
          </a:p>
        </p:txBody>
      </p:sp>
      <p:sp>
        <p:nvSpPr>
          <p:cNvPr id="23" name="Rectangle 22">
            <a:extLst>
              <a:ext uri="{FF2B5EF4-FFF2-40B4-BE49-F238E27FC236}">
                <a16:creationId xmlns:a16="http://schemas.microsoft.com/office/drawing/2014/main" id="{2C9AC4A9-74C8-2927-BCB3-83F14CFFF2B8}"/>
              </a:ext>
            </a:extLst>
          </p:cNvPr>
          <p:cNvSpPr/>
          <p:nvPr/>
        </p:nvSpPr>
        <p:spPr>
          <a:xfrm>
            <a:off x="4611415" y="2982310"/>
            <a:ext cx="3366791" cy="4219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TextBox 23">
            <a:extLst>
              <a:ext uri="{FF2B5EF4-FFF2-40B4-BE49-F238E27FC236}">
                <a16:creationId xmlns:a16="http://schemas.microsoft.com/office/drawing/2014/main" id="{A798BD19-1D2B-0FF6-4E8E-C0D5C43EE251}"/>
              </a:ext>
            </a:extLst>
          </p:cNvPr>
          <p:cNvSpPr txBox="1"/>
          <p:nvPr/>
        </p:nvSpPr>
        <p:spPr>
          <a:xfrm>
            <a:off x="4976946" y="3032326"/>
            <a:ext cx="3418895" cy="348878"/>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en-US" dirty="0">
                <a:ea typeface="Calibri"/>
                <a:cs typeface="Calibri"/>
              </a:rPr>
              <a:t>   </a:t>
            </a:r>
            <a:r>
              <a:rPr lang="en-US" dirty="0">
                <a:latin typeface="Times New Roman"/>
                <a:ea typeface="Calibri"/>
                <a:cs typeface="Calibri"/>
              </a:rPr>
              <a:t>     Attach IoT Policy</a:t>
            </a:r>
            <a:endParaRPr lang="en-US" dirty="0">
              <a:latin typeface="Calibri"/>
              <a:ea typeface="Calibri"/>
              <a:cs typeface="Calibri"/>
            </a:endParaRPr>
          </a:p>
        </p:txBody>
      </p:sp>
      <p:sp>
        <p:nvSpPr>
          <p:cNvPr id="25" name="Rectangle 24">
            <a:extLst>
              <a:ext uri="{FF2B5EF4-FFF2-40B4-BE49-F238E27FC236}">
                <a16:creationId xmlns:a16="http://schemas.microsoft.com/office/drawing/2014/main" id="{89A934E9-D952-363F-FF5C-B85B3D464BB2}"/>
              </a:ext>
            </a:extLst>
          </p:cNvPr>
          <p:cNvSpPr/>
          <p:nvPr/>
        </p:nvSpPr>
        <p:spPr>
          <a:xfrm>
            <a:off x="4611413" y="3527607"/>
            <a:ext cx="3408974" cy="4360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TextBox 25">
            <a:extLst>
              <a:ext uri="{FF2B5EF4-FFF2-40B4-BE49-F238E27FC236}">
                <a16:creationId xmlns:a16="http://schemas.microsoft.com/office/drawing/2014/main" id="{5F248262-BF1D-46CB-49C5-34BC16187429}"/>
              </a:ext>
            </a:extLst>
          </p:cNvPr>
          <p:cNvSpPr txBox="1"/>
          <p:nvPr/>
        </p:nvSpPr>
        <p:spPr>
          <a:xfrm>
            <a:off x="4582883" y="3584600"/>
            <a:ext cx="3512488" cy="348878"/>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en-US" dirty="0">
                <a:latin typeface="Times New Roman"/>
                <a:ea typeface="Calibri"/>
                <a:cs typeface="Calibri"/>
              </a:rPr>
              <a:t>Install IoT libraries in Arduino IDE</a:t>
            </a:r>
            <a:endParaRPr lang="en-US" dirty="0">
              <a:latin typeface="Calibri"/>
              <a:ea typeface="Calibri"/>
              <a:cs typeface="Calibri"/>
            </a:endParaRPr>
          </a:p>
        </p:txBody>
      </p:sp>
      <p:sp>
        <p:nvSpPr>
          <p:cNvPr id="27" name="Rectangle 26">
            <a:extLst>
              <a:ext uri="{FF2B5EF4-FFF2-40B4-BE49-F238E27FC236}">
                <a16:creationId xmlns:a16="http://schemas.microsoft.com/office/drawing/2014/main" id="{BD96D4F1-2463-4DB4-D2F8-14B92C38CFA7}"/>
              </a:ext>
            </a:extLst>
          </p:cNvPr>
          <p:cNvSpPr/>
          <p:nvPr/>
        </p:nvSpPr>
        <p:spPr>
          <a:xfrm>
            <a:off x="4611413" y="4106525"/>
            <a:ext cx="3418895" cy="3452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Rectangle 27">
            <a:extLst>
              <a:ext uri="{FF2B5EF4-FFF2-40B4-BE49-F238E27FC236}">
                <a16:creationId xmlns:a16="http://schemas.microsoft.com/office/drawing/2014/main" id="{F1275071-0C5A-40C1-F356-F3442B9866AE}"/>
              </a:ext>
            </a:extLst>
          </p:cNvPr>
          <p:cNvSpPr/>
          <p:nvPr/>
        </p:nvSpPr>
        <p:spPr>
          <a:xfrm>
            <a:off x="4632650" y="5251592"/>
            <a:ext cx="3418895" cy="3760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Rectangle 28">
            <a:extLst>
              <a:ext uri="{FF2B5EF4-FFF2-40B4-BE49-F238E27FC236}">
                <a16:creationId xmlns:a16="http://schemas.microsoft.com/office/drawing/2014/main" id="{4088E33F-134A-E944-602F-6C482951A2CE}"/>
              </a:ext>
            </a:extLst>
          </p:cNvPr>
          <p:cNvSpPr/>
          <p:nvPr/>
        </p:nvSpPr>
        <p:spPr>
          <a:xfrm>
            <a:off x="4611413" y="4735841"/>
            <a:ext cx="3418895" cy="3665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TextBox 29">
            <a:extLst>
              <a:ext uri="{FF2B5EF4-FFF2-40B4-BE49-F238E27FC236}">
                <a16:creationId xmlns:a16="http://schemas.microsoft.com/office/drawing/2014/main" id="{4700ED28-6021-5DD1-354C-36C5DA523392}"/>
              </a:ext>
            </a:extLst>
          </p:cNvPr>
          <p:cNvSpPr txBox="1"/>
          <p:nvPr/>
        </p:nvSpPr>
        <p:spPr>
          <a:xfrm rot="10800000" flipV="1">
            <a:off x="4705637" y="4092455"/>
            <a:ext cx="6691815" cy="348878"/>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en-US" dirty="0">
                <a:latin typeface="Times New Roman"/>
                <a:cs typeface="Times New Roman"/>
              </a:rPr>
              <a:t>Code Uploaded in AWS By IDE</a:t>
            </a:r>
          </a:p>
        </p:txBody>
      </p:sp>
      <p:sp>
        <p:nvSpPr>
          <p:cNvPr id="31" name="TextBox 30">
            <a:extLst>
              <a:ext uri="{FF2B5EF4-FFF2-40B4-BE49-F238E27FC236}">
                <a16:creationId xmlns:a16="http://schemas.microsoft.com/office/drawing/2014/main" id="{F98F5617-3B62-6957-F2D2-2DEA40524478}"/>
              </a:ext>
            </a:extLst>
          </p:cNvPr>
          <p:cNvSpPr txBox="1"/>
          <p:nvPr/>
        </p:nvSpPr>
        <p:spPr>
          <a:xfrm>
            <a:off x="5276490" y="4724634"/>
            <a:ext cx="2564771" cy="348878"/>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en-US" dirty="0">
                <a:latin typeface="Times New Roman"/>
                <a:cs typeface="Times New Roman"/>
              </a:rPr>
              <a:t>Amazon  time stream</a:t>
            </a:r>
          </a:p>
        </p:txBody>
      </p:sp>
      <p:sp>
        <p:nvSpPr>
          <p:cNvPr id="32" name="TextBox 31">
            <a:extLst>
              <a:ext uri="{FF2B5EF4-FFF2-40B4-BE49-F238E27FC236}">
                <a16:creationId xmlns:a16="http://schemas.microsoft.com/office/drawing/2014/main" id="{CA29EA16-3EDF-3E96-61BC-7A98A4FFA892}"/>
              </a:ext>
            </a:extLst>
          </p:cNvPr>
          <p:cNvSpPr txBox="1"/>
          <p:nvPr/>
        </p:nvSpPr>
        <p:spPr>
          <a:xfrm>
            <a:off x="4607751" y="5292080"/>
            <a:ext cx="3696286" cy="348878"/>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en-US" dirty="0">
                <a:latin typeface="Times New Roman"/>
                <a:cs typeface="Times New Roman"/>
              </a:rPr>
              <a:t>Amazon manage Grafana dashboard</a:t>
            </a:r>
            <a:endParaRPr lang="en-US" dirty="0">
              <a:latin typeface="Times New Roman"/>
              <a:ea typeface="Calibri"/>
              <a:cs typeface="Times New Roman"/>
            </a:endParaRP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6FF73236-CB1D-CE85-FC2F-AD9CE678D2C1}"/>
                  </a:ext>
                </a:extLst>
              </p14:cNvPr>
              <p14:cNvContentPartPr/>
              <p14:nvPr/>
            </p14:nvContentPartPr>
            <p14:xfrm>
              <a:off x="6238445" y="1601391"/>
              <a:ext cx="9921" cy="126155"/>
            </p14:xfrm>
          </p:contentPart>
        </mc:Choice>
        <mc:Fallback xmlns="">
          <p:pic>
            <p:nvPicPr>
              <p:cNvPr id="7" name="Ink 6">
                <a:extLst>
                  <a:ext uri="{FF2B5EF4-FFF2-40B4-BE49-F238E27FC236}">
                    <a16:creationId xmlns:a16="http://schemas.microsoft.com/office/drawing/2014/main" id="{6FF73236-CB1D-CE85-FC2F-AD9CE678D2C1}"/>
                  </a:ext>
                </a:extLst>
              </p:cNvPr>
              <p:cNvPicPr/>
              <p:nvPr/>
            </p:nvPicPr>
            <p:blipFill>
              <a:blip r:embed="rId3"/>
              <a:stretch>
                <a:fillRect/>
              </a:stretch>
            </p:blipFill>
            <p:spPr>
              <a:xfrm>
                <a:off x="5742395" y="1583471"/>
                <a:ext cx="992100" cy="16163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ABB8B477-D425-EA55-244E-FA519A71E0D5}"/>
                  </a:ext>
                </a:extLst>
              </p14:cNvPr>
              <p14:cNvContentPartPr/>
              <p14:nvPr/>
            </p14:nvContentPartPr>
            <p14:xfrm>
              <a:off x="6238445" y="1613758"/>
              <a:ext cx="9921" cy="80335"/>
            </p14:xfrm>
          </p:contentPart>
        </mc:Choice>
        <mc:Fallback xmlns="">
          <p:pic>
            <p:nvPicPr>
              <p:cNvPr id="8" name="Ink 7">
                <a:extLst>
                  <a:ext uri="{FF2B5EF4-FFF2-40B4-BE49-F238E27FC236}">
                    <a16:creationId xmlns:a16="http://schemas.microsoft.com/office/drawing/2014/main" id="{ABB8B477-D425-EA55-244E-FA519A71E0D5}"/>
                  </a:ext>
                </a:extLst>
              </p:cNvPr>
              <p:cNvPicPr/>
              <p:nvPr/>
            </p:nvPicPr>
            <p:blipFill>
              <a:blip r:embed="rId5"/>
              <a:stretch>
                <a:fillRect/>
              </a:stretch>
            </p:blipFill>
            <p:spPr>
              <a:xfrm>
                <a:off x="5742395" y="1595826"/>
                <a:ext cx="992100" cy="115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EC47A6F-C761-1806-23D4-441B4091B51E}"/>
                  </a:ext>
                </a:extLst>
              </p14:cNvPr>
              <p14:cNvContentPartPr/>
              <p14:nvPr/>
            </p14:nvContentPartPr>
            <p14:xfrm>
              <a:off x="6230508" y="2805322"/>
              <a:ext cx="9921" cy="168737"/>
            </p14:xfrm>
          </p:contentPart>
        </mc:Choice>
        <mc:Fallback xmlns="">
          <p:pic>
            <p:nvPicPr>
              <p:cNvPr id="12" name="Ink 11">
                <a:extLst>
                  <a:ext uri="{FF2B5EF4-FFF2-40B4-BE49-F238E27FC236}">
                    <a16:creationId xmlns:a16="http://schemas.microsoft.com/office/drawing/2014/main" id="{4EC47A6F-C761-1806-23D4-441B4091B51E}"/>
                  </a:ext>
                </a:extLst>
              </p:cNvPr>
              <p:cNvPicPr/>
              <p:nvPr/>
            </p:nvPicPr>
            <p:blipFill>
              <a:blip r:embed="rId7"/>
              <a:stretch>
                <a:fillRect/>
              </a:stretch>
            </p:blipFill>
            <p:spPr>
              <a:xfrm>
                <a:off x="5734458" y="2787333"/>
                <a:ext cx="992100" cy="20435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9C18B7F6-CB89-7FBB-6765-1EB1DA5994B0}"/>
                  </a:ext>
                </a:extLst>
              </p14:cNvPr>
              <p14:cNvContentPartPr/>
              <p14:nvPr/>
            </p14:nvContentPartPr>
            <p14:xfrm>
              <a:off x="6230508" y="2149078"/>
              <a:ext cx="9921" cy="194031"/>
            </p14:xfrm>
          </p:contentPart>
        </mc:Choice>
        <mc:Fallback xmlns="">
          <p:pic>
            <p:nvPicPr>
              <p:cNvPr id="13" name="Ink 12">
                <a:extLst>
                  <a:ext uri="{FF2B5EF4-FFF2-40B4-BE49-F238E27FC236}">
                    <a16:creationId xmlns:a16="http://schemas.microsoft.com/office/drawing/2014/main" id="{9C18B7F6-CB89-7FBB-6765-1EB1DA5994B0}"/>
                  </a:ext>
                </a:extLst>
              </p:cNvPr>
              <p:cNvPicPr/>
              <p:nvPr/>
            </p:nvPicPr>
            <p:blipFill>
              <a:blip r:embed="rId9"/>
              <a:stretch>
                <a:fillRect/>
              </a:stretch>
            </p:blipFill>
            <p:spPr>
              <a:xfrm>
                <a:off x="5734458" y="2131112"/>
                <a:ext cx="992100" cy="22960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02B280EE-EEBA-207E-3374-B595DF7DDE54}"/>
                  </a:ext>
                </a:extLst>
              </p14:cNvPr>
              <p14:cNvContentPartPr/>
              <p14:nvPr/>
            </p14:nvContentPartPr>
            <p14:xfrm>
              <a:off x="6230508" y="3403203"/>
              <a:ext cx="9921" cy="117905"/>
            </p14:xfrm>
          </p:contentPart>
        </mc:Choice>
        <mc:Fallback xmlns="">
          <p:pic>
            <p:nvPicPr>
              <p:cNvPr id="14" name="Ink 13">
                <a:extLst>
                  <a:ext uri="{FF2B5EF4-FFF2-40B4-BE49-F238E27FC236}">
                    <a16:creationId xmlns:a16="http://schemas.microsoft.com/office/drawing/2014/main" id="{02B280EE-EEBA-207E-3374-B595DF7DDE54}"/>
                  </a:ext>
                </a:extLst>
              </p:cNvPr>
              <p:cNvPicPr/>
              <p:nvPr/>
            </p:nvPicPr>
            <p:blipFill>
              <a:blip r:embed="rId11"/>
              <a:stretch>
                <a:fillRect/>
              </a:stretch>
            </p:blipFill>
            <p:spPr>
              <a:xfrm>
                <a:off x="5734458" y="3385284"/>
                <a:ext cx="992100" cy="15338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A42B1767-1179-CAE1-9CDA-FF234549ED3D}"/>
                  </a:ext>
                </a:extLst>
              </p14:cNvPr>
              <p14:cNvContentPartPr/>
              <p14:nvPr/>
            </p14:nvContentPartPr>
            <p14:xfrm>
              <a:off x="6230508" y="4466828"/>
              <a:ext cx="9921" cy="254767"/>
            </p14:xfrm>
          </p:contentPart>
        </mc:Choice>
        <mc:Fallback xmlns="">
          <p:pic>
            <p:nvPicPr>
              <p:cNvPr id="15" name="Ink 14">
                <a:extLst>
                  <a:ext uri="{FF2B5EF4-FFF2-40B4-BE49-F238E27FC236}">
                    <a16:creationId xmlns:a16="http://schemas.microsoft.com/office/drawing/2014/main" id="{A42B1767-1179-CAE1-9CDA-FF234549ED3D}"/>
                  </a:ext>
                </a:extLst>
              </p:cNvPr>
              <p:cNvPicPr/>
              <p:nvPr/>
            </p:nvPicPr>
            <p:blipFill>
              <a:blip r:embed="rId13"/>
              <a:stretch>
                <a:fillRect/>
              </a:stretch>
            </p:blipFill>
            <p:spPr>
              <a:xfrm>
                <a:off x="5734458" y="4448861"/>
                <a:ext cx="992100" cy="29034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17CB45AF-F497-3412-1A4E-23F72F6B220A}"/>
                  </a:ext>
                </a:extLst>
              </p14:cNvPr>
              <p14:cNvContentPartPr/>
              <p14:nvPr/>
            </p14:nvContentPartPr>
            <p14:xfrm>
              <a:off x="6230508" y="3982640"/>
              <a:ext cx="9921" cy="113414"/>
            </p14:xfrm>
          </p:contentPart>
        </mc:Choice>
        <mc:Fallback xmlns="">
          <p:pic>
            <p:nvPicPr>
              <p:cNvPr id="16" name="Ink 15">
                <a:extLst>
                  <a:ext uri="{FF2B5EF4-FFF2-40B4-BE49-F238E27FC236}">
                    <a16:creationId xmlns:a16="http://schemas.microsoft.com/office/drawing/2014/main" id="{17CB45AF-F497-3412-1A4E-23F72F6B220A}"/>
                  </a:ext>
                </a:extLst>
              </p:cNvPr>
              <p:cNvPicPr/>
              <p:nvPr/>
            </p:nvPicPr>
            <p:blipFill>
              <a:blip r:embed="rId15"/>
              <a:stretch>
                <a:fillRect/>
              </a:stretch>
            </p:blipFill>
            <p:spPr>
              <a:xfrm>
                <a:off x="5734458" y="3964695"/>
                <a:ext cx="992100" cy="14894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23009D62-DB00-A28B-8DFE-1F9FC1900B9E}"/>
                  </a:ext>
                </a:extLst>
              </p14:cNvPr>
              <p14:cNvContentPartPr/>
              <p14:nvPr/>
            </p14:nvContentPartPr>
            <p14:xfrm>
              <a:off x="6230508" y="5070078"/>
              <a:ext cx="9921" cy="179635"/>
            </p14:xfrm>
          </p:contentPart>
        </mc:Choice>
        <mc:Fallback xmlns="">
          <p:pic>
            <p:nvPicPr>
              <p:cNvPr id="17" name="Ink 16">
                <a:extLst>
                  <a:ext uri="{FF2B5EF4-FFF2-40B4-BE49-F238E27FC236}">
                    <a16:creationId xmlns:a16="http://schemas.microsoft.com/office/drawing/2014/main" id="{23009D62-DB00-A28B-8DFE-1F9FC1900B9E}"/>
                  </a:ext>
                </a:extLst>
              </p:cNvPr>
              <p:cNvPicPr/>
              <p:nvPr/>
            </p:nvPicPr>
            <p:blipFill>
              <a:blip r:embed="rId17"/>
              <a:stretch>
                <a:fillRect/>
              </a:stretch>
            </p:blipFill>
            <p:spPr>
              <a:xfrm>
                <a:off x="5734458" y="5052114"/>
                <a:ext cx="992100" cy="21520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4" name="Ink 33">
                <a:extLst>
                  <a:ext uri="{FF2B5EF4-FFF2-40B4-BE49-F238E27FC236}">
                    <a16:creationId xmlns:a16="http://schemas.microsoft.com/office/drawing/2014/main" id="{CF52AB14-1C6D-9119-06CD-948693267471}"/>
                  </a:ext>
                </a:extLst>
              </p14:cNvPr>
              <p14:cNvContentPartPr/>
              <p14:nvPr/>
            </p14:nvContentPartPr>
            <p14:xfrm>
              <a:off x="10179844" y="3808016"/>
              <a:ext cx="9921" cy="9921"/>
            </p14:xfrm>
          </p:contentPart>
        </mc:Choice>
        <mc:Fallback xmlns="">
          <p:pic>
            <p:nvPicPr>
              <p:cNvPr id="34" name="Ink 33">
                <a:extLst>
                  <a:ext uri="{FF2B5EF4-FFF2-40B4-BE49-F238E27FC236}">
                    <a16:creationId xmlns:a16="http://schemas.microsoft.com/office/drawing/2014/main" id="{CF52AB14-1C6D-9119-06CD-948693267471}"/>
                  </a:ext>
                </a:extLst>
              </p:cNvPr>
              <p:cNvPicPr/>
              <p:nvPr/>
            </p:nvPicPr>
            <p:blipFill>
              <a:blip r:embed="rId19"/>
              <a:stretch>
                <a:fillRect/>
              </a:stretch>
            </p:blipFill>
            <p:spPr>
              <a:xfrm>
                <a:off x="9683794" y="3311966"/>
                <a:ext cx="992100" cy="9921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6" name="Ink 35">
                <a:extLst>
                  <a:ext uri="{FF2B5EF4-FFF2-40B4-BE49-F238E27FC236}">
                    <a16:creationId xmlns:a16="http://schemas.microsoft.com/office/drawing/2014/main" id="{C98DDA1B-5DDC-FFE6-1D77-44EA915C21F0}"/>
                  </a:ext>
                </a:extLst>
              </p14:cNvPr>
              <p14:cNvContentPartPr/>
              <p14:nvPr/>
            </p14:nvContentPartPr>
            <p14:xfrm>
              <a:off x="6223396" y="5678612"/>
              <a:ext cx="3567" cy="267739"/>
            </p14:xfrm>
          </p:contentPart>
        </mc:Choice>
        <mc:Fallback xmlns="">
          <p:pic>
            <p:nvPicPr>
              <p:cNvPr id="36" name="Ink 35">
                <a:extLst>
                  <a:ext uri="{FF2B5EF4-FFF2-40B4-BE49-F238E27FC236}">
                    <a16:creationId xmlns:a16="http://schemas.microsoft.com/office/drawing/2014/main" id="{C98DDA1B-5DDC-FFE6-1D77-44EA915C21F0}"/>
                  </a:ext>
                </a:extLst>
              </p:cNvPr>
              <p:cNvPicPr/>
              <p:nvPr/>
            </p:nvPicPr>
            <p:blipFill>
              <a:blip r:embed="rId21"/>
              <a:stretch>
                <a:fillRect/>
              </a:stretch>
            </p:blipFill>
            <p:spPr>
              <a:xfrm>
                <a:off x="6045046" y="5660619"/>
                <a:ext cx="356700" cy="303366"/>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9" name="Ink 38">
                <a:extLst>
                  <a:ext uri="{FF2B5EF4-FFF2-40B4-BE49-F238E27FC236}">
                    <a16:creationId xmlns:a16="http://schemas.microsoft.com/office/drawing/2014/main" id="{FF29B618-92B5-A88F-BF8C-B1BEE3656FA9}"/>
                  </a:ext>
                </a:extLst>
              </p14:cNvPr>
              <p14:cNvContentPartPr/>
              <p14:nvPr/>
            </p14:nvContentPartPr>
            <p14:xfrm>
              <a:off x="6237270" y="5224837"/>
              <a:ext cx="3567" cy="3567"/>
            </p14:xfrm>
          </p:contentPart>
        </mc:Choice>
        <mc:Fallback xmlns="">
          <p:pic>
            <p:nvPicPr>
              <p:cNvPr id="39" name="Ink 38">
                <a:extLst>
                  <a:ext uri="{FF2B5EF4-FFF2-40B4-BE49-F238E27FC236}">
                    <a16:creationId xmlns:a16="http://schemas.microsoft.com/office/drawing/2014/main" id="{FF29B618-92B5-A88F-BF8C-B1BEE3656FA9}"/>
                  </a:ext>
                </a:extLst>
              </p:cNvPr>
              <p:cNvPicPr/>
              <p:nvPr/>
            </p:nvPicPr>
            <p:blipFill>
              <a:blip r:embed="rId19"/>
              <a:stretch>
                <a:fillRect/>
              </a:stretch>
            </p:blipFill>
            <p:spPr>
              <a:xfrm>
                <a:off x="6058920" y="5046487"/>
                <a:ext cx="356700" cy="3567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1" name="Ink 40">
                <a:extLst>
                  <a:ext uri="{FF2B5EF4-FFF2-40B4-BE49-F238E27FC236}">
                    <a16:creationId xmlns:a16="http://schemas.microsoft.com/office/drawing/2014/main" id="{8ACB1225-CE9B-0504-AD77-0464F6AD80A1}"/>
                  </a:ext>
                </a:extLst>
              </p14:cNvPr>
              <p14:cNvContentPartPr/>
              <p14:nvPr/>
            </p14:nvContentPartPr>
            <p14:xfrm>
              <a:off x="6231563" y="5661489"/>
              <a:ext cx="3567" cy="3567"/>
            </p14:xfrm>
          </p:contentPart>
        </mc:Choice>
        <mc:Fallback xmlns="">
          <p:pic>
            <p:nvPicPr>
              <p:cNvPr id="41" name="Ink 40">
                <a:extLst>
                  <a:ext uri="{FF2B5EF4-FFF2-40B4-BE49-F238E27FC236}">
                    <a16:creationId xmlns:a16="http://schemas.microsoft.com/office/drawing/2014/main" id="{8ACB1225-CE9B-0504-AD77-0464F6AD80A1}"/>
                  </a:ext>
                </a:extLst>
              </p:cNvPr>
              <p:cNvPicPr/>
              <p:nvPr/>
            </p:nvPicPr>
            <p:blipFill>
              <a:blip r:embed="rId19"/>
              <a:stretch>
                <a:fillRect/>
              </a:stretch>
            </p:blipFill>
            <p:spPr>
              <a:xfrm>
                <a:off x="6053213" y="5483139"/>
                <a:ext cx="356700" cy="3567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D1EEA3A3-2C19-E4BB-6741-BA6A2D4214CC}"/>
                  </a:ext>
                </a:extLst>
              </p14:cNvPr>
              <p14:cNvContentPartPr/>
              <p14:nvPr/>
            </p14:nvContentPartPr>
            <p14:xfrm>
              <a:off x="6228708" y="5952590"/>
              <a:ext cx="3988" cy="3567"/>
            </p14:xfrm>
          </p:contentPart>
        </mc:Choice>
        <mc:Fallback xmlns="">
          <p:pic>
            <p:nvPicPr>
              <p:cNvPr id="42" name="Ink 41">
                <a:extLst>
                  <a:ext uri="{FF2B5EF4-FFF2-40B4-BE49-F238E27FC236}">
                    <a16:creationId xmlns:a16="http://schemas.microsoft.com/office/drawing/2014/main" id="{D1EEA3A3-2C19-E4BB-6741-BA6A2D4214CC}"/>
                  </a:ext>
                </a:extLst>
              </p:cNvPr>
              <p:cNvPicPr/>
              <p:nvPr/>
            </p:nvPicPr>
            <p:blipFill>
              <a:blip r:embed="rId25"/>
              <a:stretch>
                <a:fillRect/>
              </a:stretch>
            </p:blipFill>
            <p:spPr>
              <a:xfrm>
                <a:off x="6212091" y="5908002"/>
                <a:ext cx="36889" cy="91850"/>
              </a:xfrm>
              <a:prstGeom prst="rect">
                <a:avLst/>
              </a:prstGeom>
            </p:spPr>
          </p:pic>
        </mc:Fallback>
      </mc:AlternateContent>
      <p:sp>
        <p:nvSpPr>
          <p:cNvPr id="48" name="Flowchart: Merge 47">
            <a:extLst>
              <a:ext uri="{FF2B5EF4-FFF2-40B4-BE49-F238E27FC236}">
                <a16:creationId xmlns:a16="http://schemas.microsoft.com/office/drawing/2014/main" id="{D7832275-F4D3-276D-EC2E-25331B28494C}"/>
              </a:ext>
            </a:extLst>
          </p:cNvPr>
          <p:cNvSpPr/>
          <p:nvPr/>
        </p:nvSpPr>
        <p:spPr>
          <a:xfrm>
            <a:off x="6173668" y="2924195"/>
            <a:ext cx="102894" cy="82979"/>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lowchart: Merge 56">
            <a:extLst>
              <a:ext uri="{FF2B5EF4-FFF2-40B4-BE49-F238E27FC236}">
                <a16:creationId xmlns:a16="http://schemas.microsoft.com/office/drawing/2014/main" id="{3F2A81BD-F726-AFEE-2C5D-A4C15FF4B9C9}"/>
              </a:ext>
            </a:extLst>
          </p:cNvPr>
          <p:cNvSpPr/>
          <p:nvPr/>
        </p:nvSpPr>
        <p:spPr>
          <a:xfrm>
            <a:off x="6167030" y="2268554"/>
            <a:ext cx="126128" cy="97918"/>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lowchart: Merge 57">
            <a:extLst>
              <a:ext uri="{FF2B5EF4-FFF2-40B4-BE49-F238E27FC236}">
                <a16:creationId xmlns:a16="http://schemas.microsoft.com/office/drawing/2014/main" id="{B102C9FC-CAB4-A2B4-A542-F137F2F12FE5}"/>
              </a:ext>
            </a:extLst>
          </p:cNvPr>
          <p:cNvSpPr/>
          <p:nvPr/>
        </p:nvSpPr>
        <p:spPr>
          <a:xfrm>
            <a:off x="6186945" y="3491773"/>
            <a:ext cx="86298" cy="63064"/>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lowchart: Merge 61">
            <a:extLst>
              <a:ext uri="{FF2B5EF4-FFF2-40B4-BE49-F238E27FC236}">
                <a16:creationId xmlns:a16="http://schemas.microsoft.com/office/drawing/2014/main" id="{6BC43713-1CA6-36C1-DC6F-3D2B717434C5}"/>
              </a:ext>
            </a:extLst>
          </p:cNvPr>
          <p:cNvSpPr/>
          <p:nvPr/>
        </p:nvSpPr>
        <p:spPr>
          <a:xfrm>
            <a:off x="6173668" y="4032800"/>
            <a:ext cx="106213" cy="76341"/>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lowchart: Merge 62">
            <a:extLst>
              <a:ext uri="{FF2B5EF4-FFF2-40B4-BE49-F238E27FC236}">
                <a16:creationId xmlns:a16="http://schemas.microsoft.com/office/drawing/2014/main" id="{B59572EB-BA15-CF57-FD01-990E87971E53}"/>
              </a:ext>
            </a:extLst>
          </p:cNvPr>
          <p:cNvSpPr/>
          <p:nvPr/>
        </p:nvSpPr>
        <p:spPr>
          <a:xfrm>
            <a:off x="6143796" y="4626932"/>
            <a:ext cx="169278" cy="102894"/>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lowchart: Merge 63">
            <a:extLst>
              <a:ext uri="{FF2B5EF4-FFF2-40B4-BE49-F238E27FC236}">
                <a16:creationId xmlns:a16="http://schemas.microsoft.com/office/drawing/2014/main" id="{3B99D746-68D1-1314-00D8-D4E14F2B9BC0}"/>
              </a:ext>
            </a:extLst>
          </p:cNvPr>
          <p:cNvSpPr/>
          <p:nvPr/>
        </p:nvSpPr>
        <p:spPr>
          <a:xfrm>
            <a:off x="6167030" y="5177915"/>
            <a:ext cx="119490" cy="116171"/>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lowchart: Merge 64">
            <a:extLst>
              <a:ext uri="{FF2B5EF4-FFF2-40B4-BE49-F238E27FC236}">
                <a16:creationId xmlns:a16="http://schemas.microsoft.com/office/drawing/2014/main" id="{80E3377D-83C1-52AD-740A-CEB0BD8178CA}"/>
              </a:ext>
            </a:extLst>
          </p:cNvPr>
          <p:cNvSpPr/>
          <p:nvPr/>
        </p:nvSpPr>
        <p:spPr>
          <a:xfrm>
            <a:off x="6157073" y="5818516"/>
            <a:ext cx="129447" cy="136086"/>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lowchart: Merge 66">
            <a:extLst>
              <a:ext uri="{FF2B5EF4-FFF2-40B4-BE49-F238E27FC236}">
                <a16:creationId xmlns:a16="http://schemas.microsoft.com/office/drawing/2014/main" id="{A7A8A645-12F4-75E0-D9C5-BDD4A918F652}"/>
              </a:ext>
            </a:extLst>
          </p:cNvPr>
          <p:cNvSpPr/>
          <p:nvPr/>
        </p:nvSpPr>
        <p:spPr>
          <a:xfrm>
            <a:off x="6167030" y="1662908"/>
            <a:ext cx="139405" cy="59745"/>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p14="http://schemas.microsoft.com/office/powerpoint/2010/main">
        <mc:Choice Requires="p14">
          <p:contentPart p14:bwMode="auto" r:id="rId26">
            <p14:nvContentPartPr>
              <p14:cNvPr id="69" name="Ink 68">
                <a:extLst>
                  <a:ext uri="{FF2B5EF4-FFF2-40B4-BE49-F238E27FC236}">
                    <a16:creationId xmlns:a16="http://schemas.microsoft.com/office/drawing/2014/main" id="{40A39BD0-191B-F679-7538-5F469E6075EC}"/>
                  </a:ext>
                </a:extLst>
              </p14:cNvPr>
              <p14:cNvContentPartPr/>
              <p14:nvPr/>
            </p14:nvContentPartPr>
            <p14:xfrm>
              <a:off x="11224684" y="6124575"/>
              <a:ext cx="5291" cy="5291"/>
            </p14:xfrm>
          </p:contentPart>
        </mc:Choice>
        <mc:Fallback xmlns="">
          <p:pic>
            <p:nvPicPr>
              <p:cNvPr id="69" name="Ink 68">
                <a:extLst>
                  <a:ext uri="{FF2B5EF4-FFF2-40B4-BE49-F238E27FC236}">
                    <a16:creationId xmlns:a16="http://schemas.microsoft.com/office/drawing/2014/main" id="{40A39BD0-191B-F679-7538-5F469E6075EC}"/>
                  </a:ext>
                </a:extLst>
              </p:cNvPr>
              <p:cNvPicPr/>
              <p:nvPr/>
            </p:nvPicPr>
            <p:blipFill>
              <a:blip r:embed="rId19"/>
              <a:stretch>
                <a:fillRect/>
              </a:stretch>
            </p:blipFill>
            <p:spPr>
              <a:xfrm>
                <a:off x="10960134" y="5860025"/>
                <a:ext cx="529100" cy="529100"/>
              </a:xfrm>
              <a:prstGeom prst="rect">
                <a:avLst/>
              </a:prstGeom>
            </p:spPr>
          </p:pic>
        </mc:Fallback>
      </mc:AlternateContent>
      <p:pic>
        <p:nvPicPr>
          <p:cNvPr id="3" name="Picture 2">
            <a:extLst>
              <a:ext uri="{FF2B5EF4-FFF2-40B4-BE49-F238E27FC236}">
                <a16:creationId xmlns:a16="http://schemas.microsoft.com/office/drawing/2014/main" id="{C373919D-73CC-0B9D-129A-F89B8DFCB93A}"/>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176337" y="914400"/>
            <a:ext cx="9839325" cy="5029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A63A-17B0-890D-C96B-1C0BCF6DB942}"/>
              </a:ext>
            </a:extLst>
          </p:cNvPr>
          <p:cNvSpPr>
            <a:spLocks noGrp="1"/>
          </p:cNvSpPr>
          <p:nvPr>
            <p:ph type="title"/>
          </p:nvPr>
        </p:nvSpPr>
        <p:spPr>
          <a:xfrm>
            <a:off x="180185" y="487464"/>
            <a:ext cx="11831629" cy="5883072"/>
          </a:xfrm>
        </p:spPr>
        <p:txBody>
          <a:bodyPr vert="horz" lIns="60960" tIns="30480" rIns="60960" bIns="30480" rtlCol="0" anchor="ctr">
            <a:noAutofit/>
          </a:bodyPr>
          <a:lstStyle/>
          <a:p>
            <a:pPr marL="342900" indent="-342900">
              <a:buFont typeface="Arial" panose="020B0604020202020204" pitchFamily="34" charset="0"/>
              <a:buChar char="•"/>
            </a:pPr>
            <a:r>
              <a:rPr lang="en-US" sz="2100" dirty="0">
                <a:latin typeface="Times New Roman"/>
                <a:cs typeface="Times New Roman"/>
              </a:rPr>
              <a:t>IoT System Setup Using AWS for Real-Time Monitoring</a:t>
            </a:r>
            <a:br>
              <a:rPr lang="en-US" sz="2100" dirty="0">
                <a:latin typeface="Times New Roman"/>
                <a:cs typeface="Times New Roman"/>
              </a:rPr>
            </a:br>
            <a:endParaRPr lang="en-US" sz="2100" dirty="0">
              <a:latin typeface="Times New Roman"/>
              <a:cs typeface="Times New Roman"/>
            </a:endParaRPr>
          </a:p>
          <a:p>
            <a:pPr algn="l">
              <a:buFont typeface="Arial"/>
              <a:buChar char="•"/>
            </a:pPr>
            <a:r>
              <a:rPr lang="en-US" sz="2100" dirty="0">
                <a:latin typeface="Times New Roman"/>
                <a:ea typeface="+mj-lt"/>
                <a:cs typeface="+mj-lt"/>
              </a:rPr>
              <a:t>Create a Thing in AWS IoT Core – Represents the physical device in the cloud.</a:t>
            </a:r>
            <a:br>
              <a:rPr lang="en-US" sz="2100" dirty="0">
                <a:latin typeface="Times New Roman"/>
                <a:ea typeface="+mj-lt"/>
                <a:cs typeface="+mj-lt"/>
              </a:rPr>
            </a:br>
            <a:endParaRPr lang="en-US" sz="2100" dirty="0">
              <a:latin typeface="Times New Roman"/>
              <a:cs typeface="Times New Roman"/>
            </a:endParaRPr>
          </a:p>
          <a:p>
            <a:pPr algn="l">
              <a:buFont typeface="Arial"/>
              <a:buChar char="•"/>
            </a:pPr>
            <a:r>
              <a:rPr lang="en-US" sz="2100" dirty="0">
                <a:latin typeface="Times New Roman"/>
                <a:ea typeface="+mj-lt"/>
                <a:cs typeface="+mj-lt"/>
              </a:rPr>
              <a:t>Generate a Certificate – Ensures secure authentication and connection.</a:t>
            </a:r>
            <a:br>
              <a:rPr lang="en-US" sz="2100" dirty="0">
                <a:latin typeface="Times New Roman"/>
                <a:ea typeface="+mj-lt"/>
                <a:cs typeface="+mj-lt"/>
              </a:rPr>
            </a:br>
            <a:endParaRPr lang="en-US" sz="2100" dirty="0">
              <a:latin typeface="Times New Roman"/>
              <a:cs typeface="Times New Roman"/>
            </a:endParaRPr>
          </a:p>
          <a:p>
            <a:pPr algn="l">
              <a:buFont typeface="Arial"/>
              <a:buChar char="•"/>
            </a:pPr>
            <a:r>
              <a:rPr lang="en-US" sz="2100" dirty="0">
                <a:latin typeface="Times New Roman"/>
                <a:ea typeface="+mj-lt"/>
                <a:cs typeface="+mj-lt"/>
              </a:rPr>
              <a:t>Attach an IoT Policy – Defines permissions for secure communication.</a:t>
            </a:r>
            <a:br>
              <a:rPr lang="en-US" sz="2100" dirty="0">
                <a:latin typeface="Times New Roman"/>
                <a:ea typeface="+mj-lt"/>
                <a:cs typeface="+mj-lt"/>
              </a:rPr>
            </a:br>
            <a:endParaRPr lang="en-US" sz="2100" dirty="0">
              <a:latin typeface="Times New Roman"/>
              <a:cs typeface="Times New Roman"/>
            </a:endParaRPr>
          </a:p>
          <a:p>
            <a:pPr algn="l">
              <a:buFont typeface="Arial"/>
              <a:buChar char="•"/>
            </a:pPr>
            <a:r>
              <a:rPr lang="en-US" sz="2100" dirty="0">
                <a:latin typeface="Times New Roman"/>
                <a:ea typeface="+mj-lt"/>
                <a:cs typeface="+mj-lt"/>
              </a:rPr>
              <a:t>Install IoT Libraries in Arduino IDE – Enables AWS connectivity via MQTT.</a:t>
            </a:r>
            <a:br>
              <a:rPr lang="en-US" sz="2100" dirty="0">
                <a:latin typeface="Times New Roman"/>
                <a:ea typeface="+mj-lt"/>
                <a:cs typeface="+mj-lt"/>
              </a:rPr>
            </a:br>
            <a:endParaRPr lang="en-US" sz="2100" dirty="0">
              <a:latin typeface="Times New Roman"/>
              <a:cs typeface="Times New Roman"/>
            </a:endParaRPr>
          </a:p>
          <a:p>
            <a:pPr algn="l">
              <a:buFont typeface="Arial"/>
              <a:buChar char="•"/>
            </a:pPr>
            <a:r>
              <a:rPr lang="en-US" sz="2100" dirty="0">
                <a:latin typeface="Times New Roman"/>
                <a:ea typeface="+mj-lt"/>
                <a:cs typeface="+mj-lt"/>
              </a:rPr>
              <a:t>Upload Code to the IoT Device – Allows data transmission to AWS.</a:t>
            </a:r>
            <a:br>
              <a:rPr lang="en-US" sz="2100" dirty="0">
                <a:latin typeface="Times New Roman"/>
                <a:ea typeface="+mj-lt"/>
                <a:cs typeface="+mj-lt"/>
              </a:rPr>
            </a:br>
            <a:endParaRPr lang="en-US" sz="2100" dirty="0">
              <a:latin typeface="Times New Roman"/>
              <a:cs typeface="Times New Roman"/>
            </a:endParaRPr>
          </a:p>
          <a:p>
            <a:pPr algn="l">
              <a:buFont typeface="Arial"/>
              <a:buChar char="•"/>
            </a:pPr>
            <a:r>
              <a:rPr lang="en-US" sz="2100" dirty="0">
                <a:latin typeface="Times New Roman"/>
                <a:ea typeface="+mj-lt"/>
                <a:cs typeface="+mj-lt"/>
              </a:rPr>
              <a:t>Store Data in Amazon Timestream – Efficiently manages real-time IoT data.</a:t>
            </a:r>
            <a:br>
              <a:rPr lang="en-US" sz="2100" dirty="0">
                <a:latin typeface="Times New Roman"/>
                <a:ea typeface="+mj-lt"/>
                <a:cs typeface="+mj-lt"/>
              </a:rPr>
            </a:br>
            <a:endParaRPr lang="en-US" sz="2100" dirty="0">
              <a:latin typeface="Times New Roman"/>
              <a:cs typeface="Times New Roman"/>
            </a:endParaRPr>
          </a:p>
          <a:p>
            <a:pPr algn="l">
              <a:buFont typeface="Arial"/>
              <a:buChar char="•"/>
            </a:pPr>
            <a:r>
              <a:rPr lang="en-US" sz="2100" dirty="0">
                <a:latin typeface="Times New Roman"/>
                <a:ea typeface="+mj-lt"/>
                <a:cs typeface="+mj-lt"/>
              </a:rPr>
              <a:t>Visualize Data with Grafana Dashboard – Provides insights for monitoring and analysis.</a:t>
            </a:r>
            <a:endParaRPr lang="en-US" sz="2100" dirty="0">
              <a:latin typeface="Times New Roman"/>
              <a:cs typeface="Times New Roman"/>
            </a:endParaRPr>
          </a:p>
          <a:p>
            <a:pPr marL="381019" indent="-381019">
              <a:buFont typeface="Arial"/>
              <a:buChar char="•"/>
            </a:pPr>
            <a:endParaRPr lang="en-US" sz="2100" dirty="0">
              <a:latin typeface="Times New Roman"/>
              <a:ea typeface="Calibri"/>
              <a:cs typeface="Calibri"/>
            </a:endParaRPr>
          </a:p>
        </p:txBody>
      </p:sp>
      <p:sp>
        <p:nvSpPr>
          <p:cNvPr id="4" name="TextBox 3">
            <a:extLst>
              <a:ext uri="{FF2B5EF4-FFF2-40B4-BE49-F238E27FC236}">
                <a16:creationId xmlns:a16="http://schemas.microsoft.com/office/drawing/2014/main" id="{AD7B9842-6DFE-50D2-DA70-36A34879243C}"/>
              </a:ext>
            </a:extLst>
          </p:cNvPr>
          <p:cNvSpPr txBox="1"/>
          <p:nvPr/>
        </p:nvSpPr>
        <p:spPr>
          <a:xfrm>
            <a:off x="357637" y="108156"/>
            <a:ext cx="9239711" cy="512897"/>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en-US" sz="2933" b="1" dirty="0">
                <a:latin typeface="Times New Roman"/>
                <a:ea typeface="Calibri"/>
                <a:cs typeface="Calibri"/>
              </a:rPr>
              <a:t>Data </a:t>
            </a:r>
            <a:r>
              <a:rPr lang="en-US" sz="2933" b="1" dirty="0" err="1">
                <a:latin typeface="Times New Roman"/>
                <a:ea typeface="Calibri"/>
                <a:cs typeface="Calibri"/>
              </a:rPr>
              <a:t>Uploadation</a:t>
            </a:r>
            <a:endParaRPr lang="en-US" sz="2933" b="1" dirty="0">
              <a:latin typeface="Times New Roman"/>
              <a:ea typeface="Calibri"/>
              <a:cs typeface="Calibri"/>
            </a:endParaRPr>
          </a:p>
        </p:txBody>
      </p:sp>
    </p:spTree>
    <p:extLst>
      <p:ext uri="{BB962C8B-B14F-4D97-AF65-F5344CB8AC3E}">
        <p14:creationId xmlns:p14="http://schemas.microsoft.com/office/powerpoint/2010/main" val="246946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A5EF-62F2-DCBC-4ABD-9E502A64B70E}"/>
              </a:ext>
            </a:extLst>
          </p:cNvPr>
          <p:cNvSpPr>
            <a:spLocks noGrp="1"/>
          </p:cNvSpPr>
          <p:nvPr>
            <p:ph type="title"/>
          </p:nvPr>
        </p:nvSpPr>
        <p:spPr>
          <a:xfrm>
            <a:off x="316720" y="165534"/>
            <a:ext cx="8501459" cy="657617"/>
          </a:xfrm>
        </p:spPr>
        <p:txBody>
          <a:bodyPr vert="horz" lIns="60960" tIns="30480" rIns="60960" bIns="30480" rtlCol="0" anchor="t">
            <a:normAutofit fontScale="90000"/>
          </a:bodyPr>
          <a:lstStyle/>
          <a:p>
            <a:r>
              <a:rPr lang="en-US" b="1" dirty="0">
                <a:latin typeface="Times New Roman"/>
                <a:ea typeface="Calibri"/>
                <a:cs typeface="Times New Roman"/>
              </a:rPr>
              <a:t>Architecture of Project:</a:t>
            </a:r>
            <a:endParaRPr lang="en-US" b="1" dirty="0">
              <a:latin typeface="Times New Roman"/>
              <a:cs typeface="Times New Roman"/>
            </a:endParaRPr>
          </a:p>
        </p:txBody>
      </p:sp>
      <p:pic>
        <p:nvPicPr>
          <p:cNvPr id="4" name="Picture 3" descr="A diagram of a system&#10;&#10;AI-generated content may be incorrect.">
            <a:extLst>
              <a:ext uri="{FF2B5EF4-FFF2-40B4-BE49-F238E27FC236}">
                <a16:creationId xmlns:a16="http://schemas.microsoft.com/office/drawing/2014/main" id="{FEF310E5-4F36-914A-6F35-0B5129FD1B7D}"/>
              </a:ext>
            </a:extLst>
          </p:cNvPr>
          <p:cNvPicPr>
            <a:picLocks noChangeAspect="1"/>
          </p:cNvPicPr>
          <p:nvPr/>
        </p:nvPicPr>
        <p:blipFill>
          <a:blip r:embed="rId2"/>
          <a:stretch>
            <a:fillRect/>
          </a:stretch>
        </p:blipFill>
        <p:spPr>
          <a:xfrm>
            <a:off x="0" y="832633"/>
            <a:ext cx="11801258" cy="5859833"/>
          </a:xfrm>
          <a:prstGeom prst="rect">
            <a:avLst/>
          </a:prstGeom>
        </p:spPr>
      </p:pic>
    </p:spTree>
    <p:extLst>
      <p:ext uri="{BB962C8B-B14F-4D97-AF65-F5344CB8AC3E}">
        <p14:creationId xmlns:p14="http://schemas.microsoft.com/office/powerpoint/2010/main" val="1803974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5A71-9033-2101-4945-EFB02BA72947}"/>
              </a:ext>
            </a:extLst>
          </p:cNvPr>
          <p:cNvSpPr>
            <a:spLocks noGrp="1"/>
          </p:cNvSpPr>
          <p:nvPr>
            <p:ph type="title"/>
          </p:nvPr>
        </p:nvSpPr>
        <p:spPr>
          <a:xfrm>
            <a:off x="360744" y="-6670"/>
            <a:ext cx="7697623" cy="762000"/>
          </a:xfrm>
        </p:spPr>
        <p:txBody>
          <a:bodyPr>
            <a:normAutofit/>
          </a:bodyPr>
          <a:lstStyle/>
          <a:p>
            <a:r>
              <a:rPr lang="en-US" sz="3600" b="1" dirty="0">
                <a:latin typeface="Times New Roman Bold"/>
                <a:ea typeface="Calibri"/>
                <a:cs typeface="Times New Roman Bold"/>
              </a:rPr>
              <a:t>DATA SENT TO AWS</a:t>
            </a:r>
            <a:endParaRPr lang="en-US" sz="3600" b="1" dirty="0">
              <a:latin typeface="Times New Roman Bold"/>
              <a:cs typeface="Times New Roman Bold"/>
            </a:endParaRPr>
          </a:p>
        </p:txBody>
      </p:sp>
      <p:pic>
        <p:nvPicPr>
          <p:cNvPr id="4" name="Picture 3">
            <a:extLst>
              <a:ext uri="{FF2B5EF4-FFF2-40B4-BE49-F238E27FC236}">
                <a16:creationId xmlns:a16="http://schemas.microsoft.com/office/drawing/2014/main" id="{8CE30802-5687-CAB5-1336-0DCF8ED94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00" y="619650"/>
            <a:ext cx="10569550" cy="6019689"/>
          </a:xfrm>
          <a:prstGeom prst="rect">
            <a:avLst/>
          </a:prstGeom>
        </p:spPr>
      </p:pic>
    </p:spTree>
    <p:extLst>
      <p:ext uri="{BB962C8B-B14F-4D97-AF65-F5344CB8AC3E}">
        <p14:creationId xmlns:p14="http://schemas.microsoft.com/office/powerpoint/2010/main" val="132535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F111-5102-ECA5-A775-88EB4A187936}"/>
              </a:ext>
            </a:extLst>
          </p:cNvPr>
          <p:cNvSpPr>
            <a:spLocks noGrp="1"/>
          </p:cNvSpPr>
          <p:nvPr>
            <p:ph type="title"/>
          </p:nvPr>
        </p:nvSpPr>
        <p:spPr>
          <a:xfrm>
            <a:off x="182218" y="-290857"/>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DYNAMO DB</a:t>
            </a:r>
          </a:p>
        </p:txBody>
      </p:sp>
      <p:pic>
        <p:nvPicPr>
          <p:cNvPr id="4" name="Picture 3">
            <a:extLst>
              <a:ext uri="{FF2B5EF4-FFF2-40B4-BE49-F238E27FC236}">
                <a16:creationId xmlns:a16="http://schemas.microsoft.com/office/drawing/2014/main" id="{14CF5018-338A-8161-166E-14BABE3F0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940" y="621427"/>
            <a:ext cx="10758393" cy="6127241"/>
          </a:xfrm>
          <a:prstGeom prst="rect">
            <a:avLst/>
          </a:prstGeom>
        </p:spPr>
      </p:pic>
    </p:spTree>
    <p:extLst>
      <p:ext uri="{BB962C8B-B14F-4D97-AF65-F5344CB8AC3E}">
        <p14:creationId xmlns:p14="http://schemas.microsoft.com/office/powerpoint/2010/main" val="1809223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200EC-E8E1-36CB-016D-FEE4AEC00420}"/>
              </a:ext>
            </a:extLst>
          </p:cNvPr>
          <p:cNvSpPr>
            <a:spLocks noGrp="1"/>
          </p:cNvSpPr>
          <p:nvPr>
            <p:ph type="title"/>
          </p:nvPr>
        </p:nvSpPr>
        <p:spPr>
          <a:xfrm>
            <a:off x="291548" y="0"/>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Epoch Time converter</a:t>
            </a:r>
          </a:p>
        </p:txBody>
      </p:sp>
      <p:pic>
        <p:nvPicPr>
          <p:cNvPr id="4" name="Picture 3">
            <a:extLst>
              <a:ext uri="{FF2B5EF4-FFF2-40B4-BE49-F238E27FC236}">
                <a16:creationId xmlns:a16="http://schemas.microsoft.com/office/drawing/2014/main" id="{AA8C49B8-3B5D-50B5-97F0-2061332FF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75" y="1222704"/>
            <a:ext cx="9712054" cy="5207913"/>
          </a:xfrm>
          <a:prstGeom prst="rect">
            <a:avLst/>
          </a:prstGeom>
        </p:spPr>
      </p:pic>
    </p:spTree>
    <p:extLst>
      <p:ext uri="{BB962C8B-B14F-4D97-AF65-F5344CB8AC3E}">
        <p14:creationId xmlns:p14="http://schemas.microsoft.com/office/powerpoint/2010/main" val="1461332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6EAD88-22F7-0EE1-1D8B-5B3874001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93" y="1158701"/>
            <a:ext cx="10923104" cy="5357191"/>
          </a:xfrm>
          <a:prstGeom prst="rect">
            <a:avLst/>
          </a:prstGeom>
        </p:spPr>
      </p:pic>
      <p:sp>
        <p:nvSpPr>
          <p:cNvPr id="6" name="TextBox 5">
            <a:extLst>
              <a:ext uri="{FF2B5EF4-FFF2-40B4-BE49-F238E27FC236}">
                <a16:creationId xmlns:a16="http://schemas.microsoft.com/office/drawing/2014/main" id="{25DD8436-A8AA-C859-A9D6-17224C9C2807}"/>
              </a:ext>
            </a:extLst>
          </p:cNvPr>
          <p:cNvSpPr txBox="1"/>
          <p:nvPr/>
        </p:nvSpPr>
        <p:spPr>
          <a:xfrm>
            <a:off x="474593" y="342108"/>
            <a:ext cx="6097656"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Base 64 Db decoder</a:t>
            </a:r>
            <a:endParaRPr lang="en-IN" sz="4000" dirty="0"/>
          </a:p>
        </p:txBody>
      </p:sp>
    </p:spTree>
    <p:extLst>
      <p:ext uri="{BB962C8B-B14F-4D97-AF65-F5344CB8AC3E}">
        <p14:creationId xmlns:p14="http://schemas.microsoft.com/office/powerpoint/2010/main" val="2867364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04EC-A3AB-82F8-B77E-39F9B2828581}"/>
              </a:ext>
            </a:extLst>
          </p:cNvPr>
          <p:cNvSpPr>
            <a:spLocks noGrp="1"/>
          </p:cNvSpPr>
          <p:nvPr>
            <p:ph type="title"/>
          </p:nvPr>
        </p:nvSpPr>
        <p:spPr>
          <a:xfrm>
            <a:off x="102704" y="-102015"/>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AWS Alert via email</a:t>
            </a:r>
          </a:p>
        </p:txBody>
      </p:sp>
      <p:pic>
        <p:nvPicPr>
          <p:cNvPr id="6" name="Picture 5">
            <a:extLst>
              <a:ext uri="{FF2B5EF4-FFF2-40B4-BE49-F238E27FC236}">
                <a16:creationId xmlns:a16="http://schemas.microsoft.com/office/drawing/2014/main" id="{4461F6ED-C17E-25B0-7F92-0116D4044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77" y="1866174"/>
            <a:ext cx="10920161" cy="2887111"/>
          </a:xfrm>
          <a:prstGeom prst="rect">
            <a:avLst/>
          </a:prstGeom>
        </p:spPr>
      </p:pic>
    </p:spTree>
    <p:extLst>
      <p:ext uri="{BB962C8B-B14F-4D97-AF65-F5344CB8AC3E}">
        <p14:creationId xmlns:p14="http://schemas.microsoft.com/office/powerpoint/2010/main" val="176245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EBCA-DCED-4320-E672-88A7F7FEE520}"/>
              </a:ext>
            </a:extLst>
          </p:cNvPr>
          <p:cNvSpPr>
            <a:spLocks noGrp="1"/>
          </p:cNvSpPr>
          <p:nvPr>
            <p:ph type="title"/>
          </p:nvPr>
        </p:nvSpPr>
        <p:spPr>
          <a:xfrm>
            <a:off x="475869" y="152941"/>
            <a:ext cx="3586975" cy="762000"/>
          </a:xfrm>
        </p:spPr>
        <p:txBody>
          <a:bodyPr>
            <a:normAutofit/>
          </a:bodyPr>
          <a:lstStyle/>
          <a:p>
            <a:r>
              <a:rPr lang="en-US" sz="4000" dirty="0">
                <a:latin typeface="Times New Roman Bold"/>
                <a:cs typeface="Calibri"/>
              </a:rPr>
              <a:t>SOFTWARE </a:t>
            </a:r>
          </a:p>
        </p:txBody>
      </p:sp>
      <p:sp>
        <p:nvSpPr>
          <p:cNvPr id="5" name="Rectangle 2">
            <a:extLst>
              <a:ext uri="{FF2B5EF4-FFF2-40B4-BE49-F238E27FC236}">
                <a16:creationId xmlns:a16="http://schemas.microsoft.com/office/drawing/2014/main" id="{D19DED68-A119-30FE-3F1E-95B29D49D976}"/>
              </a:ext>
            </a:extLst>
          </p:cNvPr>
          <p:cNvSpPr>
            <a:spLocks noChangeArrowheads="1"/>
          </p:cNvSpPr>
          <p:nvPr/>
        </p:nvSpPr>
        <p:spPr bwMode="auto">
          <a:xfrm>
            <a:off x="384243" y="1036853"/>
            <a:ext cx="11257935" cy="2995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960" tIns="30480" rIns="60960" bIns="30480" numCol="1" anchor="ctr" anchorCtr="0" compatLnSpc="1">
            <a:prstTxWarp prst="textNoShape">
              <a:avLst/>
            </a:prstTxWarp>
            <a:spAutoFit/>
          </a:bodyPr>
          <a:lstStyle/>
          <a:p>
            <a:pPr defTabSz="609630" eaLnBrk="0" fontAlgn="base" hangingPunct="0">
              <a:spcBef>
                <a:spcPct val="0"/>
              </a:spcBef>
              <a:spcAft>
                <a:spcPct val="0"/>
              </a:spcAft>
              <a:buFontTx/>
              <a:buChar char="•"/>
            </a:pPr>
            <a:r>
              <a:rPr lang="en-US" altLang="en-US" sz="2667" b="1" dirty="0">
                <a:latin typeface="Times New Roman" panose="02020603050405020304" pitchFamily="18" charset="0"/>
                <a:cs typeface="Times New Roman" panose="02020603050405020304" pitchFamily="18" charset="0"/>
              </a:rPr>
              <a:t>AWS IoT Core  --</a:t>
            </a:r>
            <a:r>
              <a:rPr lang="en-US" altLang="en-US" sz="2667" dirty="0">
                <a:latin typeface="Times New Roman" panose="02020603050405020304" pitchFamily="18" charset="0"/>
                <a:cs typeface="Times New Roman" panose="02020603050405020304" pitchFamily="18" charset="0"/>
              </a:rPr>
              <a:t> Manages device communication using MQTT for secure data transfer.</a:t>
            </a:r>
          </a:p>
          <a:p>
            <a:pPr defTabSz="609630" eaLnBrk="0" fontAlgn="base" hangingPunct="0">
              <a:spcBef>
                <a:spcPct val="0"/>
              </a:spcBef>
              <a:spcAft>
                <a:spcPct val="0"/>
              </a:spcAft>
              <a:buFontTx/>
              <a:buChar char="•"/>
            </a:pPr>
            <a:r>
              <a:rPr lang="en-US" altLang="en-US" sz="2667" b="1" dirty="0">
                <a:latin typeface="Times New Roman" panose="02020603050405020304" pitchFamily="18" charset="0"/>
                <a:cs typeface="Times New Roman" panose="02020603050405020304" pitchFamily="18" charset="0"/>
              </a:rPr>
              <a:t>AWS DynamoDB/S3</a:t>
            </a:r>
            <a:r>
              <a:rPr lang="en-US" altLang="en-US" sz="2667" dirty="0">
                <a:latin typeface="Times New Roman" panose="02020603050405020304" pitchFamily="18" charset="0"/>
                <a:cs typeface="Times New Roman" panose="02020603050405020304" pitchFamily="18" charset="0"/>
              </a:rPr>
              <a:t> -- Stores incoming sensor data for real-time and historical analysis.</a:t>
            </a:r>
          </a:p>
          <a:p>
            <a:pPr defTabSz="609630" eaLnBrk="0" fontAlgn="base" hangingPunct="0">
              <a:spcBef>
                <a:spcPct val="0"/>
              </a:spcBef>
              <a:spcAft>
                <a:spcPct val="0"/>
              </a:spcAft>
              <a:buFontTx/>
              <a:buChar char="•"/>
            </a:pPr>
            <a:r>
              <a:rPr lang="en-US" altLang="en-US" sz="2667" b="1" dirty="0">
                <a:latin typeface="Times New Roman" panose="02020603050405020304" pitchFamily="18" charset="0"/>
                <a:cs typeface="Times New Roman" panose="02020603050405020304" pitchFamily="18" charset="0"/>
              </a:rPr>
              <a:t>Arduino IDE --</a:t>
            </a:r>
            <a:r>
              <a:rPr lang="en-US" sz="2800" dirty="0">
                <a:latin typeface="Times New Roman" panose="02020603050405020304" pitchFamily="18" charset="0"/>
                <a:cs typeface="Times New Roman" panose="02020603050405020304" pitchFamily="18" charset="0"/>
              </a:rPr>
              <a:t>Provides a development environment to write, compile, and upload code to IoT hardware such as ESP32 and Arduino boards, enabling direct control and data acquisition from connected sensors</a:t>
            </a:r>
            <a:endParaRPr lang="en-US" altLang="en-US" sz="2667"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779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60553C-1D53-4009-233E-EB4669ABCE52}"/>
              </a:ext>
            </a:extLst>
          </p:cNvPr>
          <p:cNvSpPr txBox="1"/>
          <p:nvPr/>
        </p:nvSpPr>
        <p:spPr>
          <a:xfrm>
            <a:off x="77482" y="1678693"/>
            <a:ext cx="9969909" cy="3337837"/>
          </a:xfrm>
          <a:prstGeom prst="rect">
            <a:avLst/>
          </a:prstGeom>
          <a:noFill/>
        </p:spPr>
        <p:txBody>
          <a:bodyPr wrap="square" rtlCol="0">
            <a:spAutoFit/>
          </a:bodyPr>
          <a:lstStyle/>
          <a:p>
            <a:pPr marL="457200" indent="-457200">
              <a:buFont typeface="Arial" panose="020B0604020202020204" pitchFamily="34" charset="0"/>
              <a:buChar char="•"/>
            </a:pPr>
            <a:r>
              <a:rPr lang="en-IN" sz="2670" kern="100" dirty="0">
                <a:latin typeface="Times New Roman" panose="02020603050405020304" pitchFamily="18" charset="0"/>
                <a:cs typeface="Times New Roman" panose="02020603050405020304" pitchFamily="18" charset="0"/>
              </a:rPr>
              <a:t>IoT-based health care monitoring system aligns with the goal of ensuring healthy lives and promoting well-being for all ages by providing continuous health monitoring that can detect potential health issues early. It makes health data accessible to users, empowering them to manage their health proactively.  This approach fosters a healthier lifestyle and improves overall well-being for individuals across different age groups.</a:t>
            </a:r>
            <a:endParaRPr lang="en-IN" sz="267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91A9B70-E467-3DD7-FAA6-EE125CB9C577}"/>
              </a:ext>
            </a:extLst>
          </p:cNvPr>
          <p:cNvSpPr txBox="1"/>
          <p:nvPr/>
        </p:nvSpPr>
        <p:spPr>
          <a:xfrm>
            <a:off x="186813" y="202341"/>
            <a:ext cx="9399751" cy="669414"/>
          </a:xfrm>
          <a:prstGeom prst="rect">
            <a:avLst/>
          </a:prstGeom>
          <a:noFill/>
        </p:spPr>
        <p:txBody>
          <a:bodyPr wrap="square">
            <a:spAutoFit/>
          </a:bodyPr>
          <a:lstStyle/>
          <a:p>
            <a:pPr>
              <a:lnSpc>
                <a:spcPts val="4514"/>
              </a:lnSpc>
            </a:pPr>
            <a:r>
              <a:rPr lang="en-US" sz="4000" b="1" dirty="0">
                <a:solidFill>
                  <a:srgbClr val="000000"/>
                </a:solidFill>
                <a:latin typeface="Times New Roman Bold"/>
                <a:ea typeface="Calibri"/>
                <a:cs typeface="Times New Roman Bold"/>
                <a:sym typeface="Times New Roman Bold"/>
              </a:rPr>
              <a:t>SUSTAINABLE DEVEOPMENT GOALS</a:t>
            </a:r>
            <a:endParaRPr lang="en-US" sz="6000" b="1" dirty="0">
              <a:solidFill>
                <a:srgbClr val="000000"/>
              </a:solidFill>
              <a:latin typeface="Times New Roman"/>
              <a:ea typeface="Times New Roman"/>
              <a:cs typeface="Times New Roman"/>
            </a:endParaRPr>
          </a:p>
        </p:txBody>
      </p:sp>
    </p:spTree>
    <p:extLst>
      <p:ext uri="{BB962C8B-B14F-4D97-AF65-F5344CB8AC3E}">
        <p14:creationId xmlns:p14="http://schemas.microsoft.com/office/powerpoint/2010/main" val="45973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41358" y="337931"/>
            <a:ext cx="10393680" cy="615553"/>
          </a:xfrm>
          <a:prstGeom prst="rect">
            <a:avLst/>
          </a:prstGeom>
        </p:spPr>
        <p:txBody>
          <a:bodyPr lIns="0" tIns="0" rIns="0" bIns="0" rtlCol="0" anchor="t">
            <a:spAutoFit/>
          </a:bodyPr>
          <a:lstStyle/>
          <a:p>
            <a:pPr algn="just">
              <a:lnSpc>
                <a:spcPts val="4752"/>
              </a:lnSpc>
            </a:pPr>
            <a:r>
              <a:rPr lang="en-US" sz="4000" b="1" spc="-1" dirty="0">
                <a:solidFill>
                  <a:srgbClr val="000000"/>
                </a:solidFill>
                <a:latin typeface="Times New Roman Bold"/>
                <a:ea typeface="Times New Roman Bold"/>
                <a:cs typeface="Times New Roman Bold"/>
                <a:sym typeface="Times New Roman Bold"/>
              </a:rPr>
              <a:t>PRESENTATION OUTLINE </a:t>
            </a:r>
            <a:endParaRPr lang="en-US" sz="4000" b="1" spc="-1" dirty="0">
              <a:solidFill>
                <a:srgbClr val="000000"/>
              </a:solidFill>
              <a:latin typeface="Times New Roman Bold"/>
              <a:ea typeface="Times New Roman Bold"/>
              <a:cs typeface="Times New Roman Bold"/>
            </a:endParaRPr>
          </a:p>
        </p:txBody>
      </p:sp>
      <p:sp>
        <p:nvSpPr>
          <p:cNvPr id="3" name="TextBox 3"/>
          <p:cNvSpPr txBox="1"/>
          <p:nvPr/>
        </p:nvSpPr>
        <p:spPr>
          <a:xfrm>
            <a:off x="316290" y="1202388"/>
            <a:ext cx="11875710" cy="4062651"/>
          </a:xfrm>
          <a:prstGeom prst="rect">
            <a:avLst/>
          </a:prstGeom>
        </p:spPr>
        <p:txBody>
          <a:bodyPr wrap="square" lIns="0" tIns="0" rIns="0" bIns="0" rtlCol="0" anchor="t">
            <a:spAutoFit/>
          </a:bodyPr>
          <a:lstStyle/>
          <a:p>
            <a:pPr marL="762038" indent="-762038" algn="just">
              <a:buFont typeface="+mj-lt"/>
              <a:buAutoNum type="arabicPeriod"/>
            </a:pPr>
            <a:r>
              <a:rPr lang="en-US" sz="2800" spc="-1" dirty="0">
                <a:solidFill>
                  <a:srgbClr val="000000"/>
                </a:solidFill>
                <a:latin typeface="Times New Roman"/>
                <a:ea typeface="Calibri"/>
                <a:cs typeface="Calibri"/>
                <a:sym typeface="Times New Roman Bold"/>
              </a:rPr>
              <a:t>Problem Overview</a:t>
            </a:r>
            <a:endParaRPr lang="en-US" sz="2800" spc="-1" dirty="0">
              <a:solidFill>
                <a:srgbClr val="000000"/>
              </a:solidFill>
              <a:latin typeface="Times New Roman"/>
              <a:ea typeface="Calibri"/>
              <a:cs typeface="Calibri"/>
            </a:endParaRPr>
          </a:p>
          <a:p>
            <a:pPr marL="762038" indent="-762038" algn="just">
              <a:buFont typeface="+mj-lt"/>
              <a:buAutoNum type="arabicPeriod"/>
            </a:pPr>
            <a:r>
              <a:rPr lang="en-US" sz="2800" spc="-1" dirty="0">
                <a:solidFill>
                  <a:srgbClr val="000000"/>
                </a:solidFill>
                <a:latin typeface="Times New Roman"/>
                <a:ea typeface="Calibri"/>
                <a:cs typeface="Calibri"/>
              </a:rPr>
              <a:t>Project Objectives</a:t>
            </a:r>
          </a:p>
          <a:p>
            <a:pPr marL="762038" indent="-762038" algn="just">
              <a:buFont typeface="+mj-lt"/>
              <a:buAutoNum type="arabicPeriod"/>
            </a:pPr>
            <a:r>
              <a:rPr lang="en-US" sz="2800" spc="-1" dirty="0">
                <a:solidFill>
                  <a:srgbClr val="000000"/>
                </a:solidFill>
                <a:latin typeface="Times New Roman"/>
                <a:ea typeface="Calibri"/>
                <a:cs typeface="Calibri"/>
              </a:rPr>
              <a:t>Advance Literature Survey</a:t>
            </a:r>
          </a:p>
          <a:p>
            <a:pPr marL="762038" indent="-762038" algn="just">
              <a:buFont typeface="+mj-lt"/>
              <a:buAutoNum type="arabicPeriod"/>
            </a:pPr>
            <a:r>
              <a:rPr lang="en-US" sz="2800" spc="-1" dirty="0">
                <a:solidFill>
                  <a:srgbClr val="000000"/>
                </a:solidFill>
                <a:latin typeface="Times New Roman"/>
                <a:ea typeface="Calibri"/>
                <a:cs typeface="Calibri"/>
              </a:rPr>
              <a:t>System Block Diagram/ Flow chart </a:t>
            </a:r>
          </a:p>
          <a:p>
            <a:pPr marL="762038" indent="-762038" algn="just">
              <a:buFont typeface="+mj-lt"/>
              <a:buAutoNum type="arabicPeriod"/>
            </a:pPr>
            <a:r>
              <a:rPr lang="en-US" sz="2800" spc="-1" dirty="0">
                <a:solidFill>
                  <a:srgbClr val="000000"/>
                </a:solidFill>
                <a:latin typeface="Times New Roman"/>
                <a:ea typeface="Calibri"/>
                <a:cs typeface="Calibri"/>
              </a:rPr>
              <a:t>Methodology</a:t>
            </a:r>
          </a:p>
          <a:p>
            <a:pPr marL="762038" indent="-762038" algn="just">
              <a:buFont typeface="+mj-lt"/>
              <a:buAutoNum type="arabicPeriod"/>
            </a:pPr>
            <a:r>
              <a:rPr lang="en-US" sz="2800" spc="-1" dirty="0">
                <a:solidFill>
                  <a:srgbClr val="000000"/>
                </a:solidFill>
                <a:latin typeface="Times New Roman"/>
                <a:ea typeface="Calibri"/>
                <a:cs typeface="Calibri"/>
              </a:rPr>
              <a:t>Implementation results</a:t>
            </a:r>
          </a:p>
          <a:p>
            <a:pPr marL="762038" indent="-762038" algn="just">
              <a:buFont typeface="+mj-lt"/>
              <a:buAutoNum type="arabicPeriod"/>
            </a:pPr>
            <a:r>
              <a:rPr lang="en-US" sz="2800" spc="-1" dirty="0">
                <a:solidFill>
                  <a:srgbClr val="000000"/>
                </a:solidFill>
                <a:latin typeface="Times New Roman"/>
                <a:ea typeface="Calibri"/>
                <a:cs typeface="Calibri"/>
              </a:rPr>
              <a:t>Conclusion</a:t>
            </a:r>
          </a:p>
          <a:p>
            <a:pPr marL="762038" indent="-762038" algn="just">
              <a:buFont typeface="+mj-lt"/>
              <a:buAutoNum type="arabicPeriod"/>
            </a:pPr>
            <a:r>
              <a:rPr lang="en-US" sz="2800" spc="-1" dirty="0">
                <a:solidFill>
                  <a:srgbClr val="000000"/>
                </a:solidFill>
                <a:latin typeface="Times New Roman"/>
                <a:ea typeface="Calibri"/>
                <a:cs typeface="Times New Roman"/>
              </a:rPr>
              <a:t>Reference</a:t>
            </a:r>
            <a:endParaRPr lang="en-US" sz="2800" spc="-1" dirty="0">
              <a:solidFill>
                <a:srgbClr val="000000"/>
              </a:solidFill>
              <a:latin typeface="Times New Roman"/>
              <a:ea typeface="Calibri"/>
              <a:cs typeface="Calibri"/>
            </a:endParaRPr>
          </a:p>
          <a:p>
            <a:pPr marL="762038" indent="-762038" algn="just">
              <a:lnSpc>
                <a:spcPts val="4752"/>
              </a:lnSpc>
              <a:buAutoNum type="arabicPeriod"/>
            </a:pPr>
            <a:endParaRPr lang="en-US" sz="4400" spc="-1" dirty="0">
              <a:solidFill>
                <a:srgbClr val="000000"/>
              </a:solidFill>
              <a:latin typeface="Times New Roman"/>
              <a:ea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3200" y="76201"/>
            <a:ext cx="8828965" cy="517001"/>
          </a:xfrm>
          <a:prstGeom prst="rect">
            <a:avLst/>
          </a:prstGeom>
        </p:spPr>
        <p:txBody>
          <a:bodyPr lIns="0" tIns="0" rIns="0" bIns="0" rtlCol="0" anchor="t">
            <a:spAutoFit/>
          </a:bodyPr>
          <a:lstStyle/>
          <a:p>
            <a:pPr>
              <a:lnSpc>
                <a:spcPts val="4036"/>
              </a:lnSpc>
            </a:pPr>
            <a:r>
              <a:rPr lang="en-US" sz="4400" spc="-1">
                <a:solidFill>
                  <a:srgbClr val="000000"/>
                </a:solidFill>
                <a:latin typeface="Times New Roman Bold"/>
                <a:ea typeface="Times New Roman Bold"/>
                <a:cs typeface="Times New Roman Bold"/>
                <a:sym typeface="Times New Roman Bold"/>
              </a:rPr>
              <a:t>References </a:t>
            </a:r>
          </a:p>
        </p:txBody>
      </p:sp>
      <p:sp>
        <p:nvSpPr>
          <p:cNvPr id="3" name="TextBox 3"/>
          <p:cNvSpPr txBox="1"/>
          <p:nvPr/>
        </p:nvSpPr>
        <p:spPr>
          <a:xfrm>
            <a:off x="4163066" y="1309316"/>
            <a:ext cx="6350" cy="579261"/>
          </a:xfrm>
          <a:prstGeom prst="rect">
            <a:avLst/>
          </a:prstGeom>
        </p:spPr>
        <p:txBody>
          <a:bodyPr lIns="0" tIns="0" rIns="0" bIns="0" rtlCol="0" anchor="t">
            <a:spAutoFit/>
          </a:bodyPr>
          <a:lstStyle/>
          <a:p>
            <a:pPr algn="ctr">
              <a:lnSpc>
                <a:spcPts val="5568"/>
              </a:lnSpc>
              <a:spcBef>
                <a:spcPct val="0"/>
              </a:spcBef>
            </a:pPr>
            <a:endParaRPr sz="1200"/>
          </a:p>
        </p:txBody>
      </p:sp>
      <p:sp>
        <p:nvSpPr>
          <p:cNvPr id="4" name="TextBox 4"/>
          <p:cNvSpPr txBox="1"/>
          <p:nvPr/>
        </p:nvSpPr>
        <p:spPr>
          <a:xfrm>
            <a:off x="242742" y="0"/>
            <a:ext cx="11728541" cy="6535443"/>
          </a:xfrm>
          <a:prstGeom prst="rect">
            <a:avLst/>
          </a:prstGeom>
        </p:spPr>
        <p:txBody>
          <a:bodyPr lIns="0" tIns="0" rIns="0" bIns="0" rtlCol="0" anchor="t">
            <a:spAutoFit/>
          </a:bodyPr>
          <a:lstStyle/>
          <a:p>
            <a:pPr>
              <a:lnSpc>
                <a:spcPts val="3173"/>
              </a:lnSpc>
            </a:pPr>
            <a:endParaRPr sz="1200" dirty="0">
              <a:latin typeface="Times New Roman" panose="02020603050405020304" pitchFamily="18" charset="0"/>
              <a:cs typeface="Times New Roman" panose="02020603050405020304" pitchFamily="18" charset="0"/>
            </a:endParaRPr>
          </a:p>
          <a:p>
            <a:pPr>
              <a:lnSpc>
                <a:spcPts val="3173"/>
              </a:lnSpc>
            </a:pPr>
            <a:endParaRPr lang="en-US" sz="2267" u="sng" dirty="0">
              <a:solidFill>
                <a:srgbClr val="000000"/>
              </a:solidFill>
              <a:latin typeface="Times New Roman" panose="02020603050405020304" pitchFamily="18" charset="0"/>
              <a:ea typeface="Arimo"/>
              <a:cs typeface="Times New Roman" panose="02020603050405020304" pitchFamily="18" charset="0"/>
              <a:sym typeface="Arimo"/>
            </a:endParaRPr>
          </a:p>
          <a:p>
            <a:pPr algn="just">
              <a:lnSpc>
                <a:spcPts val="3173"/>
              </a:lnSpc>
            </a:pPr>
            <a:r>
              <a:rPr lang="en-US" sz="2267" u="sng" dirty="0">
                <a:solidFill>
                  <a:srgbClr val="000000"/>
                </a:solidFill>
                <a:latin typeface="Times New Roman" panose="02020603050405020304" pitchFamily="18" charset="0"/>
                <a:ea typeface="Arimo"/>
                <a:cs typeface="Times New Roman" panose="02020603050405020304" pitchFamily="18" charset="0"/>
                <a:sym typeface="Arimo"/>
              </a:rPr>
              <a:t>[1]</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V.Ramya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B.Palaniappan</a:t>
            </a:r>
            <a:r>
              <a:rPr lang="en-IN" sz="2400" dirty="0">
                <a:latin typeface="Times New Roman" panose="02020603050405020304" pitchFamily="18" charset="0"/>
                <a:cs typeface="Times New Roman" panose="02020603050405020304" pitchFamily="18" charset="0"/>
              </a:rPr>
              <a:t>, A Kumari, </a:t>
            </a:r>
            <a:r>
              <a:rPr lang="en-IN" sz="2400" i="1" dirty="0">
                <a:latin typeface="Times New Roman" panose="02020603050405020304" pitchFamily="18" charset="0"/>
                <a:cs typeface="Times New Roman" panose="02020603050405020304" pitchFamily="18" charset="0"/>
              </a:rPr>
              <a:t>"Embedded Patient Monitoring System", International Journal of Embedded Systems and Applications,</a:t>
            </a:r>
            <a:r>
              <a:rPr lang="en-IN" sz="2400" dirty="0">
                <a:latin typeface="Times New Roman" panose="02020603050405020304" pitchFamily="18" charset="0"/>
                <a:cs typeface="Times New Roman" panose="02020603050405020304" pitchFamily="18" charset="0"/>
              </a:rPr>
              <a:t> Vol.1, Issue 2, pp.51-63, 2011. </a:t>
            </a:r>
          </a:p>
          <a:p>
            <a:pPr algn="just">
              <a:lnSpc>
                <a:spcPts val="3173"/>
              </a:lnSpc>
            </a:pPr>
            <a:endParaRPr lang="en-IN" sz="2400" dirty="0">
              <a:latin typeface="Times New Roman" panose="02020603050405020304" pitchFamily="18" charset="0"/>
              <a:cs typeface="Times New Roman" panose="02020603050405020304" pitchFamily="18" charset="0"/>
            </a:endParaRPr>
          </a:p>
          <a:p>
            <a:pPr algn="just">
              <a:lnSpc>
                <a:spcPts val="3173"/>
              </a:lnSpc>
            </a:pPr>
            <a:r>
              <a:rPr lang="en-US" sz="2267" u="sng" dirty="0">
                <a:solidFill>
                  <a:srgbClr val="000000"/>
                </a:solidFill>
                <a:latin typeface="Times New Roman" panose="02020603050405020304" pitchFamily="18" charset="0"/>
                <a:ea typeface="Arimo"/>
                <a:cs typeface="Times New Roman" panose="02020603050405020304" pitchFamily="18" charset="0"/>
                <a:sym typeface="Arimo"/>
              </a:rPr>
              <a:t>[2] </a:t>
            </a:r>
            <a:r>
              <a:rPr lang="en-US" sz="2400" dirty="0">
                <a:latin typeface="Times New Roman" panose="02020603050405020304" pitchFamily="18" charset="0"/>
                <a:cs typeface="Times New Roman" panose="02020603050405020304" pitchFamily="18" charset="0"/>
              </a:rPr>
              <a:t>M J Jayashree, A Sam Sunny, Anu John, </a:t>
            </a:r>
            <a:r>
              <a:rPr lang="en-US" sz="2400" i="1" dirty="0">
                <a:latin typeface="Times New Roman" panose="02020603050405020304" pitchFamily="18" charset="0"/>
                <a:cs typeface="Times New Roman" panose="02020603050405020304" pitchFamily="18" charset="0"/>
              </a:rPr>
              <a:t>"Smart Hospital Technology", An International Journal on Healt</a:t>
            </a:r>
            <a:r>
              <a:rPr lang="en-US" sz="2400" dirty="0">
                <a:latin typeface="Times New Roman" panose="02020603050405020304" pitchFamily="18" charset="0"/>
                <a:cs typeface="Times New Roman" panose="02020603050405020304" pitchFamily="18" charset="0"/>
              </a:rPr>
              <a:t>h Informatics, Vol.3, Issue 3, pp.9-16, 2014.</a:t>
            </a:r>
          </a:p>
          <a:p>
            <a:pPr algn="just">
              <a:lnSpc>
                <a:spcPts val="3173"/>
              </a:lnSpc>
            </a:pPr>
            <a:r>
              <a:rPr lang="en-US" sz="2400" dirty="0">
                <a:latin typeface="Times New Roman" panose="02020603050405020304" pitchFamily="18" charset="0"/>
                <a:cs typeface="Times New Roman" panose="02020603050405020304" pitchFamily="18" charset="0"/>
              </a:rPr>
              <a:t> </a:t>
            </a:r>
            <a:endParaRPr lang="en-US" sz="2267" u="sng" dirty="0">
              <a:solidFill>
                <a:srgbClr val="000000"/>
              </a:solidFill>
              <a:latin typeface="Times New Roman" panose="02020603050405020304" pitchFamily="18" charset="0"/>
              <a:ea typeface="Arimo"/>
              <a:cs typeface="Times New Roman" panose="02020603050405020304" pitchFamily="18" charset="0"/>
            </a:endParaRPr>
          </a:p>
          <a:p>
            <a:pPr algn="just">
              <a:lnSpc>
                <a:spcPts val="3173"/>
              </a:lnSpc>
            </a:pPr>
            <a:r>
              <a:rPr lang="en-US" sz="2267" u="sng" dirty="0">
                <a:solidFill>
                  <a:srgbClr val="000000"/>
                </a:solidFill>
                <a:latin typeface="Times New Roman" panose="02020603050405020304" pitchFamily="18" charset="0"/>
                <a:ea typeface="Arimo"/>
                <a:cs typeface="Times New Roman" panose="02020603050405020304" pitchFamily="18" charset="0"/>
                <a:sym typeface="Arimo"/>
              </a:rPr>
              <a:t>[3] </a:t>
            </a:r>
            <a:r>
              <a:rPr lang="en-IN" sz="2400" dirty="0">
                <a:latin typeface="Times New Roman" panose="02020603050405020304" pitchFamily="18" charset="0"/>
                <a:cs typeface="Times New Roman" panose="02020603050405020304" pitchFamily="18" charset="0"/>
              </a:rPr>
              <a:t>Bharat Prajapati Jignesh Patel, </a:t>
            </a:r>
            <a:r>
              <a:rPr lang="en-IN" sz="2400" i="1" dirty="0">
                <a:latin typeface="Times New Roman" panose="02020603050405020304" pitchFamily="18" charset="0"/>
                <a:cs typeface="Times New Roman" panose="02020603050405020304" pitchFamily="18" charset="0"/>
              </a:rPr>
              <a:t>"An Intelligent Real Time IoT Based System (IRTBS) for Monitoring ICU Patient "</a:t>
            </a:r>
            <a:r>
              <a:rPr lang="en-IN" sz="2400" dirty="0">
                <a:latin typeface="Times New Roman" panose="02020603050405020304" pitchFamily="18" charset="0"/>
                <a:cs typeface="Times New Roman" panose="02020603050405020304" pitchFamily="18" charset="0"/>
              </a:rPr>
              <a:t>, " In International Conference on Information and Communication Technology for Intelligent Systems, pp. 390-396. Springer, Cham, 2017.</a:t>
            </a:r>
          </a:p>
          <a:p>
            <a:pPr algn="just">
              <a:lnSpc>
                <a:spcPts val="3173"/>
              </a:lnSpc>
            </a:pPr>
            <a:endParaRPr lang="en-US" sz="2267" u="sng" dirty="0">
              <a:solidFill>
                <a:srgbClr val="000000"/>
              </a:solidFill>
              <a:latin typeface="Times New Roman" panose="02020603050405020304" pitchFamily="18" charset="0"/>
              <a:ea typeface="Arimo"/>
              <a:cs typeface="Times New Roman" panose="02020603050405020304" pitchFamily="18" charset="0"/>
            </a:endParaRPr>
          </a:p>
          <a:p>
            <a:pPr algn="just">
              <a:lnSpc>
                <a:spcPts val="3173"/>
              </a:lnSpc>
            </a:pPr>
            <a:r>
              <a:rPr lang="en-US" sz="2267" u="sng" dirty="0">
                <a:solidFill>
                  <a:srgbClr val="000000"/>
                </a:solidFill>
                <a:latin typeface="Times New Roman" panose="02020603050405020304" pitchFamily="18" charset="0"/>
                <a:ea typeface="Arimo"/>
                <a:cs typeface="Times New Roman" panose="02020603050405020304" pitchFamily="18" charset="0"/>
                <a:sym typeface="Arimo"/>
              </a:rPr>
              <a:t>[4]</a:t>
            </a:r>
            <a:r>
              <a:rPr lang="en-IN" sz="2400" dirty="0">
                <a:latin typeface="Times New Roman" panose="02020603050405020304" pitchFamily="18" charset="0"/>
                <a:cs typeface="Times New Roman" panose="02020603050405020304" pitchFamily="18" charset="0"/>
              </a:rPr>
              <a:t> H. T. Yew, M. F. Ng, S. Z. Ping, S. K. Chung, A. </a:t>
            </a:r>
            <a:r>
              <a:rPr lang="en-IN" sz="2400" dirty="0" err="1">
                <a:latin typeface="Times New Roman" panose="02020603050405020304" pitchFamily="18" charset="0"/>
                <a:cs typeface="Times New Roman" panose="02020603050405020304" pitchFamily="18" charset="0"/>
              </a:rPr>
              <a:t>Chekima</a:t>
            </a:r>
            <a:r>
              <a:rPr lang="en-IN" sz="2400" dirty="0">
                <a:latin typeface="Times New Roman" panose="02020603050405020304" pitchFamily="18" charset="0"/>
                <a:cs typeface="Times New Roman" panose="02020603050405020304" pitchFamily="18" charset="0"/>
              </a:rPr>
              <a:t>, and J. A. </a:t>
            </a:r>
            <a:r>
              <a:rPr lang="en-IN" sz="2400" dirty="0" err="1">
                <a:latin typeface="Times New Roman" panose="02020603050405020304" pitchFamily="18" charset="0"/>
                <a:cs typeface="Times New Roman" panose="02020603050405020304" pitchFamily="18" charset="0"/>
              </a:rPr>
              <a:t>Dargham</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“IoT Based Real-Time Remote Patient Monitoring System,” </a:t>
            </a:r>
            <a:r>
              <a:rPr lang="en-IN" sz="2400" dirty="0">
                <a:latin typeface="Times New Roman" panose="02020603050405020304" pitchFamily="18" charset="0"/>
                <a:cs typeface="Times New Roman" panose="02020603050405020304" pitchFamily="18" charset="0"/>
              </a:rPr>
              <a:t>in Proceedings - 2020 16th IEEE International Colloquium on Signal Processing and its Applications, CSPA 2020, Feb. 2020, pp. 176–179, </a:t>
            </a:r>
            <a:r>
              <a:rPr lang="en-IN" sz="2400" dirty="0" err="1">
                <a:latin typeface="Times New Roman" panose="02020603050405020304" pitchFamily="18" charset="0"/>
                <a:cs typeface="Times New Roman" panose="02020603050405020304" pitchFamily="18" charset="0"/>
              </a:rPr>
              <a:t>doi</a:t>
            </a:r>
            <a:r>
              <a:rPr lang="en-IN" sz="2400" dirty="0">
                <a:latin typeface="Times New Roman" panose="02020603050405020304" pitchFamily="18" charset="0"/>
                <a:cs typeface="Times New Roman" panose="02020603050405020304" pitchFamily="18" charset="0"/>
              </a:rPr>
              <a:t>: 10.1109/CSPA48992.2020.9068699. </a:t>
            </a:r>
            <a:endParaRPr lang="en-US" sz="2267" u="sng" dirty="0">
              <a:solidFill>
                <a:srgbClr val="000000"/>
              </a:solidFill>
              <a:latin typeface="Times New Roman" panose="02020603050405020304" pitchFamily="18" charset="0"/>
              <a:ea typeface="Arimo"/>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DC539-8B3B-A270-5F59-30657EBC88BF}"/>
              </a:ext>
            </a:extLst>
          </p:cNvPr>
          <p:cNvSpPr txBox="1"/>
          <p:nvPr/>
        </p:nvSpPr>
        <p:spPr>
          <a:xfrm>
            <a:off x="127000" y="107434"/>
            <a:ext cx="11938000" cy="6341351"/>
          </a:xfrm>
          <a:prstGeom prst="rect">
            <a:avLst/>
          </a:prstGeom>
          <a:noFill/>
        </p:spPr>
        <p:txBody>
          <a:bodyPr wrap="square" lIns="60960" tIns="30480" rIns="60960" bIns="30480" anchor="t">
            <a:spAutoFit/>
          </a:bodyPr>
          <a:lstStyle/>
          <a:p>
            <a:r>
              <a:rPr lang="en-IN" sz="2267" dirty="0">
                <a:latin typeface="Times New Roman"/>
                <a:cs typeface="Times New Roman"/>
              </a:rPr>
              <a:t>[6]A. I. </a:t>
            </a:r>
            <a:r>
              <a:rPr lang="en-IN" sz="2267" dirty="0" err="1">
                <a:latin typeface="Times New Roman"/>
                <a:cs typeface="Times New Roman"/>
              </a:rPr>
              <a:t>Abboudi</a:t>
            </a:r>
            <a:r>
              <a:rPr lang="en-IN" sz="2267" dirty="0">
                <a:latin typeface="Times New Roman"/>
                <a:cs typeface="Times New Roman"/>
              </a:rPr>
              <a:t>, A. I. </a:t>
            </a:r>
            <a:r>
              <a:rPr lang="en-IN" sz="2267" dirty="0" err="1">
                <a:latin typeface="Times New Roman"/>
                <a:cs typeface="Times New Roman"/>
              </a:rPr>
              <a:t>Alhammadi</a:t>
            </a:r>
            <a:r>
              <a:rPr lang="en-IN" sz="2267" dirty="0">
                <a:latin typeface="Times New Roman"/>
                <a:cs typeface="Times New Roman"/>
              </a:rPr>
              <a:t>, K. M. </a:t>
            </a:r>
            <a:r>
              <a:rPr lang="en-IN" sz="2267" dirty="0" err="1">
                <a:latin typeface="Times New Roman"/>
                <a:cs typeface="Times New Roman"/>
              </a:rPr>
              <a:t>Albastaki</a:t>
            </a:r>
            <a:r>
              <a:rPr lang="en-IN" sz="2267" dirty="0">
                <a:latin typeface="Times New Roman"/>
                <a:cs typeface="Times New Roman"/>
              </a:rPr>
              <a:t>, N. u. M. Khanum and A. </a:t>
            </a:r>
            <a:r>
              <a:rPr lang="en-IN" sz="2267" dirty="0" err="1">
                <a:latin typeface="Times New Roman"/>
                <a:cs typeface="Times New Roman"/>
              </a:rPr>
              <a:t>Jarndal</a:t>
            </a:r>
            <a:r>
              <a:rPr lang="en-IN" sz="2267" dirty="0">
                <a:latin typeface="Times New Roman"/>
                <a:cs typeface="Times New Roman"/>
              </a:rPr>
              <a:t>, </a:t>
            </a:r>
            <a:r>
              <a:rPr lang="en-IN" sz="2267" i="1" dirty="0">
                <a:latin typeface="Times New Roman"/>
                <a:cs typeface="Times New Roman"/>
              </a:rPr>
              <a:t>"Design and Implementation of Portable Emergency Ventilator for COVID-19 Patients,"</a:t>
            </a:r>
            <a:r>
              <a:rPr lang="en-IN" sz="2267" dirty="0">
                <a:latin typeface="Times New Roman"/>
                <a:cs typeface="Times New Roman"/>
              </a:rPr>
              <a:t> 2022 Advances in Science and Engineering Technology International Conferences (</a:t>
            </a:r>
            <a:r>
              <a:rPr lang="en-IN" sz="2267" i="1" dirty="0">
                <a:latin typeface="Times New Roman"/>
                <a:cs typeface="Times New Roman"/>
              </a:rPr>
              <a:t>ASET</a:t>
            </a:r>
            <a:r>
              <a:rPr lang="en-IN" sz="2267" dirty="0">
                <a:latin typeface="Times New Roman"/>
                <a:cs typeface="Times New Roman"/>
              </a:rPr>
              <a:t>), Dubai, United Arab Emirates, 2022, pp. 1-4, </a:t>
            </a:r>
            <a:r>
              <a:rPr lang="en-IN" sz="2267" dirty="0" err="1">
                <a:latin typeface="Times New Roman"/>
                <a:cs typeface="Times New Roman"/>
              </a:rPr>
              <a:t>doi</a:t>
            </a:r>
            <a:r>
              <a:rPr lang="en-IN" sz="2267" dirty="0">
                <a:latin typeface="Times New Roman"/>
                <a:cs typeface="Times New Roman"/>
              </a:rPr>
              <a:t>: 10.1109/ASET53988.2022.9734315: {COVID-19;Temperature </a:t>
            </a:r>
            <a:r>
              <a:rPr lang="en-IN" sz="2267" dirty="0" err="1">
                <a:latin typeface="Times New Roman"/>
                <a:cs typeface="Times New Roman"/>
              </a:rPr>
              <a:t>sensors;Temperature</a:t>
            </a:r>
            <a:r>
              <a:rPr lang="en-IN" sz="2267" dirty="0">
                <a:latin typeface="Times New Roman"/>
                <a:cs typeface="Times New Roman"/>
              </a:rPr>
              <a:t> </a:t>
            </a:r>
            <a:r>
              <a:rPr lang="en-IN" sz="2267" dirty="0" err="1">
                <a:latin typeface="Times New Roman"/>
                <a:cs typeface="Times New Roman"/>
              </a:rPr>
              <a:t>measurement;Ventilators;Pulse</a:t>
            </a:r>
            <a:r>
              <a:rPr lang="en-IN" sz="2267" dirty="0">
                <a:latin typeface="Times New Roman"/>
                <a:cs typeface="Times New Roman"/>
              </a:rPr>
              <a:t> oximeter;Costs;Hospitals;Ventilator;COVID-19;Sensors;Resuscitator},</a:t>
            </a:r>
          </a:p>
          <a:p>
            <a:endParaRPr lang="en-IN" sz="2267" dirty="0">
              <a:latin typeface="Times New Roman" panose="02020603050405020304" pitchFamily="18" charset="0"/>
              <a:cs typeface="Times New Roman" panose="02020603050405020304" pitchFamily="18" charset="0"/>
            </a:endParaRPr>
          </a:p>
          <a:p>
            <a:r>
              <a:rPr lang="en-IN" sz="2267" dirty="0">
                <a:latin typeface="Times New Roman"/>
                <a:cs typeface="Times New Roman"/>
              </a:rPr>
              <a:t>[7] H. T. Yew, M. F. Ng, S. Z. Ping, S. K. Chung, A. </a:t>
            </a:r>
            <a:r>
              <a:rPr lang="en-IN" sz="2267" dirty="0" err="1">
                <a:latin typeface="Times New Roman"/>
                <a:cs typeface="Times New Roman"/>
              </a:rPr>
              <a:t>Chekima</a:t>
            </a:r>
            <a:r>
              <a:rPr lang="en-IN" sz="2267" dirty="0">
                <a:latin typeface="Times New Roman"/>
                <a:cs typeface="Times New Roman"/>
              </a:rPr>
              <a:t>, and J. A. </a:t>
            </a:r>
            <a:r>
              <a:rPr lang="en-IN" sz="2267" dirty="0" err="1">
                <a:latin typeface="Times New Roman"/>
                <a:cs typeface="Times New Roman"/>
              </a:rPr>
              <a:t>Dargham</a:t>
            </a:r>
            <a:r>
              <a:rPr lang="en-IN" sz="2267" dirty="0">
                <a:latin typeface="Times New Roman"/>
                <a:cs typeface="Times New Roman"/>
              </a:rPr>
              <a:t>, </a:t>
            </a:r>
            <a:r>
              <a:rPr lang="en-IN" sz="2267" i="1" dirty="0">
                <a:latin typeface="Times New Roman"/>
                <a:cs typeface="Times New Roman"/>
              </a:rPr>
              <a:t>“IoT Based Real-Time Remote Patient Monitoring System,”</a:t>
            </a:r>
            <a:r>
              <a:rPr lang="en-IN" sz="2267" dirty="0">
                <a:latin typeface="Times New Roman"/>
                <a:cs typeface="Times New Roman"/>
              </a:rPr>
              <a:t> in Proceedings - 2020 16th IEEE International Colloquium on Signal Processing and its Applications, CSPA 2020, Feb. 2020, pp. 176–179, </a:t>
            </a:r>
            <a:r>
              <a:rPr lang="en-IN" sz="2267" dirty="0" err="1">
                <a:latin typeface="Times New Roman"/>
                <a:cs typeface="Times New Roman"/>
              </a:rPr>
              <a:t>doi</a:t>
            </a:r>
            <a:r>
              <a:rPr lang="en-IN" sz="2267" dirty="0">
                <a:latin typeface="Times New Roman"/>
                <a:cs typeface="Times New Roman"/>
              </a:rPr>
              <a:t>: 10.1109/CSPA48992.2020.9068699. </a:t>
            </a:r>
          </a:p>
          <a:p>
            <a:endParaRPr lang="en-IN" sz="2267" dirty="0">
              <a:latin typeface="Times New Roman" panose="02020603050405020304" pitchFamily="18" charset="0"/>
              <a:cs typeface="Times New Roman" panose="02020603050405020304" pitchFamily="18" charset="0"/>
            </a:endParaRPr>
          </a:p>
          <a:p>
            <a:r>
              <a:rPr lang="en-IN" sz="2267" dirty="0">
                <a:latin typeface="Times New Roman"/>
                <a:cs typeface="Times New Roman"/>
              </a:rPr>
              <a:t>[8] N. Huda, S. Khan, R. Abid, S. B. Shuvo, M. M. Labib, and T. Hasan, </a:t>
            </a:r>
            <a:r>
              <a:rPr lang="en-IN" sz="2267" i="1" dirty="0">
                <a:latin typeface="Times New Roman"/>
                <a:cs typeface="Times New Roman"/>
              </a:rPr>
              <a:t>“A low-cost, low-energy wearable ECG system with cloud-based arrhythmia detection,”</a:t>
            </a:r>
            <a:r>
              <a:rPr lang="en-IN" sz="2267" dirty="0">
                <a:latin typeface="Times New Roman"/>
                <a:cs typeface="Times New Roman"/>
              </a:rPr>
              <a:t> </a:t>
            </a:r>
            <a:r>
              <a:rPr lang="en-IN" sz="2267" dirty="0" err="1">
                <a:latin typeface="Times New Roman"/>
                <a:cs typeface="Times New Roman"/>
              </a:rPr>
              <a:t>medRxiv</a:t>
            </a:r>
            <a:r>
              <a:rPr lang="en-IN" sz="2267" dirty="0">
                <a:latin typeface="Times New Roman"/>
                <a:cs typeface="Times New Roman"/>
              </a:rPr>
              <a:t>. </a:t>
            </a:r>
            <a:r>
              <a:rPr lang="en-IN" sz="2267" dirty="0" err="1">
                <a:latin typeface="Times New Roman"/>
                <a:cs typeface="Times New Roman"/>
              </a:rPr>
              <a:t>medRxiv</a:t>
            </a:r>
            <a:r>
              <a:rPr lang="en-IN" sz="2267" dirty="0">
                <a:latin typeface="Times New Roman"/>
                <a:cs typeface="Times New Roman"/>
              </a:rPr>
              <a:t>, Sep. 02, 2020, </a:t>
            </a:r>
            <a:r>
              <a:rPr lang="en-IN" sz="2267" dirty="0" err="1">
                <a:latin typeface="Times New Roman"/>
                <a:cs typeface="Times New Roman"/>
              </a:rPr>
              <a:t>doi</a:t>
            </a:r>
            <a:r>
              <a:rPr lang="en-IN" sz="2267" dirty="0">
                <a:latin typeface="Times New Roman"/>
                <a:cs typeface="Times New Roman"/>
              </a:rPr>
              <a:t>: 10.1101/2020.08.30.20184770.</a:t>
            </a:r>
          </a:p>
          <a:p>
            <a:endParaRPr lang="en-IN" sz="2267" dirty="0">
              <a:latin typeface="Times New Roman" panose="02020603050405020304" pitchFamily="18" charset="0"/>
              <a:cs typeface="Times New Roman" panose="02020603050405020304" pitchFamily="18" charset="0"/>
            </a:endParaRPr>
          </a:p>
          <a:p>
            <a:r>
              <a:rPr lang="en-IN" sz="2267" dirty="0">
                <a:latin typeface="Times New Roman"/>
                <a:cs typeface="Times New Roman"/>
              </a:rPr>
              <a:t>[9] </a:t>
            </a:r>
            <a:r>
              <a:rPr lang="en-US" sz="2267" dirty="0" err="1">
                <a:latin typeface="Times New Roman"/>
                <a:cs typeface="Times New Roman"/>
              </a:rPr>
              <a:t>Kerechanin</a:t>
            </a:r>
            <a:r>
              <a:rPr lang="en-US" sz="2267" dirty="0">
                <a:latin typeface="Times New Roman"/>
                <a:cs typeface="Times New Roman"/>
              </a:rPr>
              <a:t>, C. W., </a:t>
            </a:r>
            <a:r>
              <a:rPr lang="en-US" sz="2267" dirty="0" err="1">
                <a:latin typeface="Times New Roman"/>
                <a:cs typeface="Times New Roman"/>
              </a:rPr>
              <a:t>Cytcgusm</a:t>
            </a:r>
            <a:r>
              <a:rPr lang="en-US" sz="2267" dirty="0">
                <a:latin typeface="Times New Roman"/>
                <a:cs typeface="Times New Roman"/>
              </a:rPr>
              <a:t>, P. N., Vincent, J. A., Smith, D. G., and </a:t>
            </a:r>
            <a:r>
              <a:rPr lang="en-US" sz="2267" dirty="0" err="1">
                <a:latin typeface="Times New Roman"/>
                <a:cs typeface="Times New Roman"/>
              </a:rPr>
              <a:t>Wenstrand</a:t>
            </a:r>
            <a:r>
              <a:rPr lang="en-US" sz="2267" dirty="0">
                <a:latin typeface="Times New Roman"/>
                <a:cs typeface="Times New Roman"/>
              </a:rPr>
              <a:t>, D. S., </a:t>
            </a:r>
            <a:r>
              <a:rPr lang="en-US" sz="2267" i="1" dirty="0">
                <a:latin typeface="Times New Roman"/>
                <a:cs typeface="Times New Roman"/>
              </a:rPr>
              <a:t>“Development of field portable ventilator systems for domestic and military emergency medical response,”</a:t>
            </a:r>
            <a:r>
              <a:rPr lang="en-US" sz="2267" dirty="0">
                <a:latin typeface="Times New Roman"/>
                <a:cs typeface="Times New Roman"/>
              </a:rPr>
              <a:t> John Hopkins Apl. Tech. Digest, 25(3), 2004. </a:t>
            </a:r>
            <a:endParaRPr lang="en-IN" sz="2267" dirty="0">
              <a:latin typeface="Times New Roman"/>
              <a:cs typeface="Times New Roman"/>
            </a:endParaRPr>
          </a:p>
        </p:txBody>
      </p:sp>
    </p:spTree>
    <p:extLst>
      <p:ext uri="{BB962C8B-B14F-4D97-AF65-F5344CB8AC3E}">
        <p14:creationId xmlns:p14="http://schemas.microsoft.com/office/powerpoint/2010/main" val="4015142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190FD2-A77D-1D14-214B-014848C68ADF}"/>
              </a:ext>
            </a:extLst>
          </p:cNvPr>
          <p:cNvSpPr txBox="1"/>
          <p:nvPr/>
        </p:nvSpPr>
        <p:spPr>
          <a:xfrm>
            <a:off x="203200" y="84495"/>
            <a:ext cx="10922000" cy="7223772"/>
          </a:xfrm>
          <a:prstGeom prst="rect">
            <a:avLst/>
          </a:prstGeom>
          <a:noFill/>
        </p:spPr>
        <p:txBody>
          <a:bodyPr wrap="square" lIns="60960" tIns="30480" rIns="60960" bIns="30480" anchor="t">
            <a:spAutoFit/>
          </a:bodyPr>
          <a:lstStyle/>
          <a:p>
            <a:pPr algn="just"/>
            <a:r>
              <a:rPr lang="en-IN" sz="2267" dirty="0">
                <a:solidFill>
                  <a:srgbClr val="333333"/>
                </a:solidFill>
                <a:highlight>
                  <a:srgbClr val="FFFFFF"/>
                </a:highlight>
                <a:latin typeface="Times New Roman" panose="02020603050405020304" pitchFamily="18" charset="0"/>
                <a:cs typeface="Times New Roman" panose="02020603050405020304" pitchFamily="18" charset="0"/>
              </a:rPr>
              <a:t>[11] T. R. Aditya, S. S. Pai, K. Bhat U, P. Manjunath and G. </a:t>
            </a:r>
            <a:r>
              <a:rPr lang="en-IN" sz="2267" dirty="0" err="1">
                <a:solidFill>
                  <a:srgbClr val="333333"/>
                </a:solidFill>
                <a:highlight>
                  <a:srgbClr val="FFFFFF"/>
                </a:highlight>
                <a:latin typeface="Times New Roman" panose="02020603050405020304" pitchFamily="18" charset="0"/>
                <a:cs typeface="Times New Roman" panose="02020603050405020304" pitchFamily="18" charset="0"/>
              </a:rPr>
              <a:t>Jagadamba</a:t>
            </a:r>
            <a:r>
              <a:rPr lang="en-IN" sz="2267" dirty="0">
                <a:solidFill>
                  <a:srgbClr val="333333"/>
                </a:solidFill>
                <a:highlight>
                  <a:srgbClr val="FFFFFF"/>
                </a:highlight>
                <a:latin typeface="Times New Roman" panose="02020603050405020304" pitchFamily="18" charset="0"/>
                <a:cs typeface="Times New Roman" panose="02020603050405020304" pitchFamily="18" charset="0"/>
              </a:rPr>
              <a:t>, "Real Time Patient Activity Monitoring and Alert System," </a:t>
            </a:r>
            <a:r>
              <a:rPr lang="en-IN" sz="2267" i="1" dirty="0">
                <a:solidFill>
                  <a:srgbClr val="333333"/>
                </a:solidFill>
                <a:highlight>
                  <a:srgbClr val="FFFFFF"/>
                </a:highlight>
                <a:latin typeface="Times New Roman" panose="02020603050405020304" pitchFamily="18" charset="0"/>
                <a:cs typeface="Times New Roman" panose="02020603050405020304" pitchFamily="18" charset="0"/>
              </a:rPr>
              <a:t>2020 International Conference on Electronics and Sustainable Communication Systems (ICESC)</a:t>
            </a:r>
            <a:r>
              <a:rPr lang="en-IN" sz="2267" dirty="0">
                <a:solidFill>
                  <a:srgbClr val="333333"/>
                </a:solidFill>
                <a:highlight>
                  <a:srgbClr val="FFFFFF"/>
                </a:highlight>
                <a:latin typeface="Times New Roman" panose="02020603050405020304" pitchFamily="18" charset="0"/>
                <a:cs typeface="Times New Roman" panose="02020603050405020304" pitchFamily="18" charset="0"/>
              </a:rPr>
              <a:t>, Coimbatore, India, 2020, pp. 708-712, doi:10.1109/ICESC48915.2020.9155602.</a:t>
            </a:r>
          </a:p>
          <a:p>
            <a:endParaRPr lang="en-IN" sz="2267" dirty="0">
              <a:latin typeface="Times New Roman" panose="02020603050405020304" pitchFamily="18" charset="0"/>
              <a:cs typeface="Times New Roman" panose="02020603050405020304" pitchFamily="18" charset="0"/>
            </a:endParaRPr>
          </a:p>
          <a:p>
            <a:r>
              <a:rPr lang="en-IN" sz="2267" dirty="0">
                <a:latin typeface="Times New Roman" panose="02020603050405020304" pitchFamily="18" charset="0"/>
                <a:cs typeface="Times New Roman" panose="02020603050405020304" pitchFamily="18" charset="0"/>
              </a:rPr>
              <a:t>[12] </a:t>
            </a:r>
            <a:r>
              <a:rPr lang="en-US" sz="2267" i="1" dirty="0">
                <a:latin typeface="Times New Roman" panose="02020603050405020304" pitchFamily="18" charset="0"/>
                <a:cs typeface="Times New Roman" panose="02020603050405020304" pitchFamily="18" charset="0"/>
              </a:rPr>
              <a:t>“MAX30100 Pulse Oximeter and Heart-Rate Sensor IC for Wearable ...”</a:t>
            </a:r>
            <a:r>
              <a:rPr lang="en-US" sz="2267" dirty="0">
                <a:latin typeface="Times New Roman" panose="02020603050405020304" pitchFamily="18" charset="0"/>
                <a:cs typeface="Times New Roman" panose="02020603050405020304" pitchFamily="18" charset="0"/>
              </a:rPr>
              <a:t>. [Online]. Available: https://www.maximintegrated.com/en/products/sensors/MAX30100.htm l. [Accessed: 17- Oct- 2021]. </a:t>
            </a:r>
          </a:p>
          <a:p>
            <a:endParaRPr lang="en-US" sz="2267" dirty="0">
              <a:latin typeface="Times New Roman" panose="02020603050405020304" pitchFamily="18" charset="0"/>
              <a:cs typeface="Times New Roman" panose="02020603050405020304" pitchFamily="18" charset="0"/>
            </a:endParaRPr>
          </a:p>
          <a:p>
            <a:r>
              <a:rPr lang="en-US" sz="2267" dirty="0">
                <a:latin typeface="Times New Roman" panose="02020603050405020304" pitchFamily="18" charset="0"/>
                <a:cs typeface="Times New Roman" panose="02020603050405020304" pitchFamily="18" charset="0"/>
              </a:rPr>
              <a:t>[13]</a:t>
            </a:r>
            <a:r>
              <a:rPr lang="en-IN" sz="2267" dirty="0">
                <a:latin typeface="Times New Roman" panose="02020603050405020304" pitchFamily="18" charset="0"/>
                <a:cs typeface="Times New Roman" panose="02020603050405020304" pitchFamily="18" charset="0"/>
              </a:rPr>
              <a:t> Vasan, A., </a:t>
            </a:r>
            <a:r>
              <a:rPr lang="en-IN" sz="2267" dirty="0" err="1">
                <a:latin typeface="Times New Roman" panose="02020603050405020304" pitchFamily="18" charset="0"/>
                <a:cs typeface="Times New Roman" panose="02020603050405020304" pitchFamily="18" charset="0"/>
              </a:rPr>
              <a:t>Weekes,R</a:t>
            </a:r>
            <a:r>
              <a:rPr lang="en-IN" sz="2267" dirty="0">
                <a:latin typeface="Times New Roman" panose="02020603050405020304" pitchFamily="18" charset="0"/>
                <a:cs typeface="Times New Roman" panose="02020603050405020304" pitchFamily="18" charset="0"/>
              </a:rPr>
              <a:t>., </a:t>
            </a:r>
            <a:r>
              <a:rPr lang="en-IN" sz="2267" dirty="0" err="1">
                <a:latin typeface="Times New Roman" panose="02020603050405020304" pitchFamily="18" charset="0"/>
                <a:cs typeface="Times New Roman" panose="02020603050405020304" pitchFamily="18" charset="0"/>
              </a:rPr>
              <a:t>Connacher</a:t>
            </a:r>
            <a:r>
              <a:rPr lang="en-IN" sz="2267" dirty="0">
                <a:latin typeface="Times New Roman" panose="02020603050405020304" pitchFamily="18" charset="0"/>
                <a:cs typeface="Times New Roman" panose="02020603050405020304" pitchFamily="18" charset="0"/>
              </a:rPr>
              <a:t> W., </a:t>
            </a:r>
            <a:r>
              <a:rPr lang="en-IN" sz="2267" dirty="0" err="1">
                <a:latin typeface="Times New Roman" panose="02020603050405020304" pitchFamily="18" charset="0"/>
                <a:cs typeface="Times New Roman" panose="02020603050405020304" pitchFamily="18" charset="0"/>
              </a:rPr>
              <a:t>Sieker</a:t>
            </a:r>
            <a:r>
              <a:rPr lang="en-IN" sz="2267" dirty="0">
                <a:latin typeface="Times New Roman" panose="02020603050405020304" pitchFamily="18" charset="0"/>
                <a:cs typeface="Times New Roman" panose="02020603050405020304" pitchFamily="18" charset="0"/>
              </a:rPr>
              <a:t> J., Stambaugh, M., Suresh, P., ... &amp; Acute Ventilation Rapid Response Taskforce (</a:t>
            </a:r>
            <a:r>
              <a:rPr lang="en-IN" sz="2267" i="1" dirty="0">
                <a:latin typeface="Times New Roman" panose="02020603050405020304" pitchFamily="18" charset="0"/>
                <a:cs typeface="Times New Roman" panose="02020603050405020304" pitchFamily="18" charset="0"/>
              </a:rPr>
              <a:t>AVERT</a:t>
            </a:r>
            <a:r>
              <a:rPr lang="en-IN" sz="2267" dirty="0">
                <a:latin typeface="Times New Roman" panose="02020603050405020304" pitchFamily="18" charset="0"/>
                <a:cs typeface="Times New Roman" panose="02020603050405020304" pitchFamily="18" charset="0"/>
              </a:rPr>
              <a:t>). (2020). </a:t>
            </a:r>
            <a:r>
              <a:rPr lang="en-IN" sz="2267" dirty="0" err="1">
                <a:latin typeface="Times New Roman" panose="02020603050405020304" pitchFamily="18" charset="0"/>
                <a:cs typeface="Times New Roman" panose="02020603050405020304" pitchFamily="18" charset="0"/>
              </a:rPr>
              <a:t>MADVent</a:t>
            </a:r>
            <a:r>
              <a:rPr lang="en-IN" sz="2267" dirty="0">
                <a:latin typeface="Times New Roman" panose="02020603050405020304" pitchFamily="18" charset="0"/>
                <a:cs typeface="Times New Roman" panose="02020603050405020304" pitchFamily="18" charset="0"/>
              </a:rPr>
              <a:t>: </a:t>
            </a:r>
            <a:r>
              <a:rPr lang="en-IN" sz="2267" i="1" dirty="0">
                <a:latin typeface="Times New Roman" panose="02020603050405020304" pitchFamily="18" charset="0"/>
                <a:cs typeface="Times New Roman" panose="02020603050405020304" pitchFamily="18" charset="0"/>
              </a:rPr>
              <a:t>A low‐cost ventilator for patients with COVID‐19. </a:t>
            </a:r>
            <a:r>
              <a:rPr lang="en-IN" sz="2267" dirty="0">
                <a:latin typeface="Times New Roman" panose="02020603050405020304" pitchFamily="18" charset="0"/>
                <a:cs typeface="Times New Roman" panose="02020603050405020304" pitchFamily="18" charset="0"/>
              </a:rPr>
              <a:t>Medical devices &amp; sensors, 3(4), e10106.</a:t>
            </a:r>
            <a:endParaRPr lang="en-IN" sz="2267" dirty="0">
              <a:solidFill>
                <a:srgbClr val="333333"/>
              </a:solidFill>
              <a:highlight>
                <a:srgbClr val="FFFFFF"/>
              </a:highlight>
              <a:latin typeface="Times New Roman" panose="02020603050405020304" pitchFamily="18" charset="0"/>
              <a:cs typeface="Times New Roman" panose="02020603050405020304" pitchFamily="18" charset="0"/>
            </a:endParaRPr>
          </a:p>
          <a:p>
            <a:endParaRPr lang="en-IN" sz="2267" dirty="0">
              <a:latin typeface="Times New Roman" panose="02020603050405020304" pitchFamily="18" charset="0"/>
              <a:cs typeface="Times New Roman" panose="02020603050405020304" pitchFamily="18" charset="0"/>
            </a:endParaRPr>
          </a:p>
          <a:p>
            <a:r>
              <a:rPr lang="en-IN" sz="2267" dirty="0">
                <a:latin typeface="Times New Roman" panose="02020603050405020304" pitchFamily="18" charset="0"/>
                <a:cs typeface="Times New Roman" panose="02020603050405020304" pitchFamily="18" charset="0"/>
              </a:rPr>
              <a:t>[14] </a:t>
            </a:r>
            <a:r>
              <a:rPr lang="en-IN" sz="2267" dirty="0">
                <a:latin typeface="Times New Roman" panose="02020603050405020304" pitchFamily="18" charset="0"/>
                <a:ea typeface="+mn-lt"/>
                <a:cs typeface="Times New Roman" panose="02020603050405020304" pitchFamily="18" charset="0"/>
              </a:rPr>
              <a:t> </a:t>
            </a:r>
            <a:r>
              <a:rPr lang="en-IN" sz="2667" i="1" dirty="0">
                <a:solidFill>
                  <a:srgbClr val="000000"/>
                </a:solidFill>
                <a:latin typeface="Times New Roman" panose="02020603050405020304" pitchFamily="18" charset="0"/>
                <a:ea typeface="Calibri"/>
                <a:cs typeface="Times New Roman" panose="02020603050405020304" pitchFamily="18" charset="0"/>
              </a:rPr>
              <a:t>"</a:t>
            </a:r>
            <a:r>
              <a:rPr lang="en-IN" sz="2667" i="1" dirty="0">
                <a:solidFill>
                  <a:srgbClr val="333333"/>
                </a:solidFill>
                <a:latin typeface="Times New Roman" panose="02020603050405020304" pitchFamily="18" charset="0"/>
                <a:cs typeface="Times New Roman" panose="02020603050405020304" pitchFamily="18" charset="0"/>
              </a:rPr>
              <a:t>An IoT based Patient Health Monitoring System"</a:t>
            </a:r>
            <a:r>
              <a:rPr lang="en-IN" sz="2667" b="1" dirty="0">
                <a:solidFill>
                  <a:srgbClr val="333333"/>
                </a:solidFill>
                <a:latin typeface="Times New Roman" panose="02020603050405020304" pitchFamily="18" charset="0"/>
                <a:cs typeface="Times New Roman" panose="02020603050405020304" pitchFamily="18" charset="0"/>
              </a:rPr>
              <a:t>: </a:t>
            </a:r>
            <a:r>
              <a:rPr lang="en-IN" sz="2667" dirty="0">
                <a:solidFill>
                  <a:srgbClr val="333333"/>
                </a:solidFill>
                <a:latin typeface="Times New Roman" panose="02020603050405020304" pitchFamily="18" charset="0"/>
                <a:cs typeface="Times New Roman" panose="02020603050405020304" pitchFamily="18" charset="0"/>
              </a:rPr>
              <a:t>D Shiva </a:t>
            </a:r>
            <a:r>
              <a:rPr lang="en-IN" sz="2667" dirty="0" err="1">
                <a:solidFill>
                  <a:srgbClr val="333333"/>
                </a:solidFill>
                <a:latin typeface="Times New Roman" panose="02020603050405020304" pitchFamily="18" charset="0"/>
                <a:cs typeface="Times New Roman" panose="02020603050405020304" pitchFamily="18" charset="0"/>
              </a:rPr>
              <a:t>RamaKrishna</a:t>
            </a:r>
            <a:endParaRPr lang="en-IN" sz="2667" dirty="0">
              <a:solidFill>
                <a:srgbClr val="333333"/>
              </a:solidFill>
              <a:highlight>
                <a:srgbClr val="FFFFFF"/>
              </a:highlight>
              <a:latin typeface="Times New Roman" panose="02020603050405020304" pitchFamily="18" charset="0"/>
              <a:ea typeface="+mn-lt"/>
              <a:cs typeface="Times New Roman" panose="02020603050405020304" pitchFamily="18" charset="0"/>
            </a:endParaRPr>
          </a:p>
          <a:p>
            <a:r>
              <a:rPr lang="en-IN" sz="2267" dirty="0">
                <a:latin typeface="Times New Roman" panose="02020603050405020304" pitchFamily="18" charset="0"/>
                <a:ea typeface="+mn-lt"/>
                <a:cs typeface="Times New Roman" panose="02020603050405020304" pitchFamily="18" charset="0"/>
                <a:hlinkClick r:id="rId2"/>
              </a:rPr>
              <a:t>https://ieeexplore.ieee.org/document/8899434</a:t>
            </a:r>
            <a:r>
              <a:rPr lang="en-IN" sz="2267" dirty="0">
                <a:latin typeface="Times New Roman" panose="02020603050405020304" pitchFamily="18" charset="0"/>
                <a:ea typeface="+mn-lt"/>
                <a:cs typeface="Times New Roman" panose="02020603050405020304" pitchFamily="18" charset="0"/>
              </a:rPr>
              <a:t> </a:t>
            </a:r>
            <a:endParaRPr lang="en-IN" sz="2267" dirty="0">
              <a:solidFill>
                <a:srgbClr val="333333"/>
              </a:solidFill>
              <a:highlight>
                <a:srgbClr val="FFFFFF"/>
              </a:highlight>
              <a:latin typeface="Times New Roman" panose="02020603050405020304" pitchFamily="18" charset="0"/>
              <a:ea typeface="+mn-lt"/>
              <a:cs typeface="Times New Roman" panose="02020603050405020304" pitchFamily="18" charset="0"/>
            </a:endParaRPr>
          </a:p>
          <a:p>
            <a:endParaRPr lang="en-IN" sz="2267" dirty="0">
              <a:latin typeface="Times New Roman" panose="02020603050405020304" pitchFamily="18" charset="0"/>
              <a:cs typeface="Times New Roman" panose="02020603050405020304" pitchFamily="18" charset="0"/>
            </a:endParaRPr>
          </a:p>
          <a:p>
            <a:r>
              <a:rPr lang="en-IN" sz="2267" dirty="0">
                <a:latin typeface="Times New Roman" panose="02020603050405020304" pitchFamily="18" charset="0"/>
                <a:cs typeface="Times New Roman" panose="02020603050405020304" pitchFamily="18" charset="0"/>
              </a:rPr>
              <a:t>[15] </a:t>
            </a:r>
            <a:r>
              <a:rPr lang="en-IN" sz="2667" i="1" dirty="0">
                <a:latin typeface="Times New Roman" panose="02020603050405020304" pitchFamily="18" charset="0"/>
                <a:cs typeface="Times New Roman" panose="02020603050405020304" pitchFamily="18" charset="0"/>
              </a:rPr>
              <a:t>"</a:t>
            </a:r>
            <a:r>
              <a:rPr lang="en-IN" sz="2667" i="1" dirty="0">
                <a:solidFill>
                  <a:srgbClr val="333333"/>
                </a:solidFill>
                <a:latin typeface="Times New Roman" panose="02020603050405020304" pitchFamily="18" charset="0"/>
                <a:cs typeface="Times New Roman" panose="02020603050405020304" pitchFamily="18" charset="0"/>
              </a:rPr>
              <a:t>Development of IoT based Health Monitoring System for Disables using Microcontroller" </a:t>
            </a:r>
            <a:r>
              <a:rPr lang="en-IN" sz="2667" dirty="0">
                <a:solidFill>
                  <a:srgbClr val="333333"/>
                </a:solidFill>
                <a:latin typeface="Times New Roman" panose="02020603050405020304" pitchFamily="18" charset="0"/>
                <a:cs typeface="Times New Roman" panose="02020603050405020304" pitchFamily="18" charset="0"/>
              </a:rPr>
              <a:t>: M Jyothi </a:t>
            </a:r>
            <a:endParaRPr lang="en-IN" sz="2667" dirty="0">
              <a:solidFill>
                <a:srgbClr val="333333"/>
              </a:solidFill>
              <a:highlight>
                <a:srgbClr val="FFFFFF"/>
              </a:highlight>
              <a:latin typeface="Times New Roman" panose="02020603050405020304" pitchFamily="18" charset="0"/>
              <a:cs typeface="Times New Roman" panose="02020603050405020304" pitchFamily="18" charset="0"/>
            </a:endParaRPr>
          </a:p>
          <a:p>
            <a:br>
              <a:rPr lang="en-IN" sz="2267" dirty="0">
                <a:latin typeface="Times New Roman" panose="02020603050405020304" pitchFamily="18" charset="0"/>
                <a:cs typeface="Times New Roman" panose="02020603050405020304" pitchFamily="18" charset="0"/>
              </a:rPr>
            </a:br>
            <a:endParaRPr lang="en-IN" sz="2267" dirty="0">
              <a:solidFill>
                <a:srgbClr val="333333"/>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333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70F185-53C9-2266-F8A3-0D33A54BE858}"/>
              </a:ext>
            </a:extLst>
          </p:cNvPr>
          <p:cNvSpPr txBox="1"/>
          <p:nvPr/>
        </p:nvSpPr>
        <p:spPr>
          <a:xfrm>
            <a:off x="198844" y="-395559"/>
            <a:ext cx="11800489" cy="1908215"/>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endParaRPr lang="en-US" sz="2400" u="sng" dirty="0">
              <a:latin typeface="Times New Roman" panose="02020603050405020304" pitchFamily="18" charset="0"/>
              <a:ea typeface="+mn-lt"/>
              <a:cs typeface="Times New Roman" panose="02020603050405020304" pitchFamily="18" charset="0"/>
            </a:endParaRPr>
          </a:p>
          <a:p>
            <a:endParaRPr lang="en-US" sz="2400" dirty="0">
              <a:latin typeface="Times New Roman" panose="02020603050405020304" pitchFamily="18" charset="0"/>
              <a:ea typeface="+mn-lt"/>
              <a:cs typeface="Times New Roman" panose="02020603050405020304" pitchFamily="18" charset="0"/>
            </a:endParaRPr>
          </a:p>
          <a:p>
            <a:pPr algn="just"/>
            <a:r>
              <a:rPr lang="en-US" sz="2400" dirty="0">
                <a:latin typeface="Times New Roman" panose="02020603050405020304" pitchFamily="18" charset="0"/>
                <a:ea typeface="+mn-lt"/>
                <a:cs typeface="Times New Roman" panose="02020603050405020304" pitchFamily="18" charset="0"/>
              </a:rPr>
              <a:t>[16]D. S. R. Krishnan, S. C. Gupta, and T. Choudhury, </a:t>
            </a:r>
            <a:r>
              <a:rPr lang="en-US" sz="2400" i="1" dirty="0">
                <a:latin typeface="Times New Roman" panose="02020603050405020304" pitchFamily="18" charset="0"/>
                <a:ea typeface="+mn-lt"/>
                <a:cs typeface="Times New Roman" panose="02020603050405020304" pitchFamily="18" charset="0"/>
              </a:rPr>
              <a:t>“An IoT based Patient Health Monitoring System,”</a:t>
            </a:r>
            <a:r>
              <a:rPr lang="en-US" sz="2400" dirty="0">
                <a:latin typeface="Times New Roman" panose="02020603050405020304" pitchFamily="18" charset="0"/>
                <a:ea typeface="+mn-lt"/>
                <a:cs typeface="Times New Roman" panose="02020603050405020304" pitchFamily="18" charset="0"/>
              </a:rPr>
              <a:t> in Proceedings on 2018 International Conference on Advances in Computing and Communication Engineering, ICACCE 2018, Aug. 2018, pp. 1–7</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420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8417" y="208039"/>
            <a:ext cx="11537519" cy="6683561"/>
          </a:xfrm>
          <a:prstGeom prst="rect">
            <a:avLst/>
          </a:prstGeom>
        </p:spPr>
        <p:txBody>
          <a:bodyPr wrap="square" lIns="0" tIns="0" rIns="0" bIns="0" rtlCol="0" anchor="t">
            <a:spAutoFit/>
          </a:bodyPr>
          <a:lstStyle/>
          <a:p>
            <a:pPr>
              <a:lnSpc>
                <a:spcPts val="5256"/>
              </a:lnSpc>
            </a:pPr>
            <a:r>
              <a:rPr lang="en-US" sz="4000" b="1" dirty="0">
                <a:latin typeface="Times New Roman"/>
                <a:ea typeface="Times New Roman Bold"/>
                <a:cs typeface="Times New Roman"/>
                <a:sym typeface="Times New Roman Bold"/>
              </a:rPr>
              <a:t>PROBLEM OVERVIEW</a:t>
            </a:r>
          </a:p>
          <a:p>
            <a:pPr>
              <a:lnSpc>
                <a:spcPts val="5256"/>
              </a:lnSpc>
            </a:pPr>
            <a:endParaRPr lang="en-US" sz="4000" b="1" dirty="0">
              <a:latin typeface="Times New Roman" panose="02020603050405020304" pitchFamily="18" charset="0"/>
              <a:ea typeface="Times New Roman Bold"/>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Delayed Intervention = High Risk Heart patients face life-threatening consequences due to delayed detection and response.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Unpredictable Health Deterioration-Chronic condition patients require continuous monitoring, as their health can worsen without warning.</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Inadequate Access to Timely Care-Delays in healthcare delivery reduce survival chances and increase complications.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24/7 Monitoring-Current systems often fail to provide round-the-clock observation, leaving gaps in care.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Need for Proactive and Immediate Response-Effective healthcare outcomes depend on real-time alerts and rapid medical action.</a:t>
            </a:r>
          </a:p>
          <a:p>
            <a:pPr marL="381019" indent="-381019" algn="just">
              <a:buFont typeface="Arial"/>
              <a:buChar char="•"/>
            </a:pPr>
            <a:endParaRPr lang="en-US" sz="2400" dirty="0">
              <a:latin typeface="Times New Roman"/>
              <a:ea typeface="Calibri"/>
              <a:cs typeface="Calibri"/>
            </a:endParaRPr>
          </a:p>
          <a:p>
            <a:pPr>
              <a:lnSpc>
                <a:spcPts val="5256"/>
              </a:lnSpc>
            </a:pPr>
            <a:endParaRPr lang="en-US" sz="2400" dirty="0">
              <a:solidFill>
                <a:srgbClr val="000000"/>
              </a:solidFill>
              <a:latin typeface="Times New Roman"/>
              <a:ea typeface="Times New Roman Bold"/>
              <a:cs typeface="Times New Roman Bold"/>
            </a:endParaRPr>
          </a:p>
          <a:p>
            <a:pPr>
              <a:lnSpc>
                <a:spcPts val="5256"/>
              </a:lnSpc>
            </a:pPr>
            <a:endParaRPr lang="en-US" sz="2400" dirty="0">
              <a:solidFill>
                <a:srgbClr val="000000"/>
              </a:solidFill>
              <a:latin typeface="Times New Roman"/>
              <a:ea typeface="Times New Roman Bold"/>
              <a:cs typeface="Times New Roman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1100" y="245448"/>
            <a:ext cx="6435743" cy="615553"/>
          </a:xfrm>
          <a:prstGeom prst="rect">
            <a:avLst/>
          </a:prstGeom>
        </p:spPr>
        <p:txBody>
          <a:bodyPr wrap="square" lIns="0" tIns="0" rIns="0" bIns="0" rtlCol="0" anchor="t">
            <a:spAutoFit/>
          </a:bodyPr>
          <a:lstStyle/>
          <a:p>
            <a:pPr>
              <a:lnSpc>
                <a:spcPts val="4752"/>
              </a:lnSpc>
            </a:pPr>
            <a:r>
              <a:rPr lang="en-US" sz="4000" b="1" spc="-1" dirty="0">
                <a:solidFill>
                  <a:srgbClr val="000000"/>
                </a:solidFill>
                <a:latin typeface="Times New Roman Bold"/>
                <a:ea typeface="Times New Roman Bold"/>
                <a:cs typeface="Times New Roman Bold"/>
                <a:sym typeface="Times New Roman Bold"/>
              </a:rPr>
              <a:t>PROJECT OBJECTIVES </a:t>
            </a:r>
          </a:p>
        </p:txBody>
      </p:sp>
      <p:sp>
        <p:nvSpPr>
          <p:cNvPr id="4" name="TextBox 3">
            <a:extLst>
              <a:ext uri="{FF2B5EF4-FFF2-40B4-BE49-F238E27FC236}">
                <a16:creationId xmlns:a16="http://schemas.microsoft.com/office/drawing/2014/main" id="{4ED1A585-B53F-C501-8B55-334B729650D7}"/>
              </a:ext>
            </a:extLst>
          </p:cNvPr>
          <p:cNvSpPr txBox="1"/>
          <p:nvPr/>
        </p:nvSpPr>
        <p:spPr>
          <a:xfrm>
            <a:off x="80396" y="1176137"/>
            <a:ext cx="10946524" cy="2934586"/>
          </a:xfrm>
          <a:prstGeom prst="rect">
            <a:avLst/>
          </a:prstGeom>
          <a:noFill/>
        </p:spPr>
        <p:txBody>
          <a:bodyPr rot="0" spcFirstLastPara="0" vertOverflow="overflow" horzOverflow="overflow" vert="horz" wrap="square" lIns="60960" tIns="30480" rIns="60960" bIns="30480" numCol="1" spcCol="0" rtlCol="0" fromWordArt="0" anchor="ctr" anchorCtr="0" forceAA="0" compatLnSpc="1">
            <a:prstTxWarp prst="textNoShape">
              <a:avLst/>
            </a:prstTxWarp>
            <a:spAutoFit/>
          </a:bodyPr>
          <a:lstStyle/>
          <a:p>
            <a:pPr marL="381019" indent="-381019" algn="just">
              <a:buFont typeface="Arial"/>
              <a:buChar char="•"/>
            </a:pPr>
            <a:r>
              <a:rPr lang="en-US" sz="2667" dirty="0">
                <a:latin typeface="Times New Roman" panose="02020603050405020304" pitchFamily="18" charset="0"/>
                <a:ea typeface="+mn-lt"/>
                <a:cs typeface="Times New Roman" panose="02020603050405020304" pitchFamily="18" charset="0"/>
              </a:rPr>
              <a:t>This system is an initiative of automation in critical health care management. It provides continuous monitoring of patient and allows automatic data transfer [2].</a:t>
            </a:r>
            <a:endParaRPr lang="en-US" sz="2667" dirty="0">
              <a:latin typeface="Times New Roman" panose="02020603050405020304" pitchFamily="18" charset="0"/>
              <a:ea typeface="Calibri"/>
              <a:cs typeface="Times New Roman" panose="02020603050405020304" pitchFamily="18" charset="0"/>
            </a:endParaRPr>
          </a:p>
          <a:p>
            <a:pPr marL="381019" indent="-381019" algn="just">
              <a:buFont typeface="Arial"/>
              <a:buChar char="•"/>
            </a:pPr>
            <a:r>
              <a:rPr lang="en-US" sz="2667" dirty="0">
                <a:latin typeface="Times New Roman" panose="02020603050405020304" pitchFamily="18" charset="0"/>
                <a:ea typeface="Calibri"/>
                <a:cs typeface="Times New Roman" panose="02020603050405020304" pitchFamily="18" charset="0"/>
              </a:rPr>
              <a:t>Important Parameters chosen which gives the detail small things which helps to examine Monitoring System , The data is uploaded on AWS and data is analysis </a:t>
            </a:r>
          </a:p>
          <a:p>
            <a:pPr marL="381019" indent="-381019" algn="just">
              <a:buFont typeface="Arial"/>
              <a:buChar char="•"/>
            </a:pPr>
            <a:endParaRPr lang="en-US" sz="2667" dirty="0">
              <a:latin typeface="Times New Roman" panose="02020603050405020304" pitchFamily="18" charset="0"/>
              <a:ea typeface="Calibri"/>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873" y="-19032"/>
            <a:ext cx="10393680" cy="615553"/>
          </a:xfrm>
          <a:prstGeom prst="rect">
            <a:avLst/>
          </a:prstGeom>
        </p:spPr>
        <p:txBody>
          <a:bodyPr lIns="0" tIns="0" rIns="0" bIns="0" rtlCol="0" anchor="t">
            <a:spAutoFit/>
          </a:bodyPr>
          <a:lstStyle/>
          <a:p>
            <a:pPr>
              <a:lnSpc>
                <a:spcPts val="4752"/>
              </a:lnSpc>
            </a:pPr>
            <a:r>
              <a:rPr lang="en-US" sz="4000" b="1" spc="-1" dirty="0">
                <a:solidFill>
                  <a:srgbClr val="000000"/>
                </a:solidFill>
                <a:latin typeface="Times New Roman Bold"/>
                <a:ea typeface="Times New Roman Bold"/>
                <a:cs typeface="Times New Roman Bold"/>
                <a:sym typeface="Times New Roman Bold"/>
              </a:rPr>
              <a:t>LITERATURE REVIEW</a:t>
            </a:r>
          </a:p>
        </p:txBody>
      </p:sp>
      <p:graphicFrame>
        <p:nvGraphicFramePr>
          <p:cNvPr id="3" name="Table 3"/>
          <p:cNvGraphicFramePr>
            <a:graphicFrameLocks noGrp="1"/>
          </p:cNvGraphicFramePr>
          <p:nvPr>
            <p:extLst>
              <p:ext uri="{D42A27DB-BD31-4B8C-83A1-F6EECF244321}">
                <p14:modId xmlns:p14="http://schemas.microsoft.com/office/powerpoint/2010/main" val="829123982"/>
              </p:ext>
            </p:extLst>
          </p:nvPr>
        </p:nvGraphicFramePr>
        <p:xfrm>
          <a:off x="57873" y="596521"/>
          <a:ext cx="12076254" cy="6372800"/>
        </p:xfrm>
        <a:graphic>
          <a:graphicData uri="http://schemas.openxmlformats.org/drawingml/2006/table">
            <a:tbl>
              <a:tblPr/>
              <a:tblGrid>
                <a:gridCol w="2719074">
                  <a:extLst>
                    <a:ext uri="{9D8B030D-6E8A-4147-A177-3AD203B41FA5}">
                      <a16:colId xmlns:a16="http://schemas.microsoft.com/office/drawing/2014/main" val="20000"/>
                    </a:ext>
                  </a:extLst>
                </a:gridCol>
                <a:gridCol w="2169546">
                  <a:extLst>
                    <a:ext uri="{9D8B030D-6E8A-4147-A177-3AD203B41FA5}">
                      <a16:colId xmlns:a16="http://schemas.microsoft.com/office/drawing/2014/main" val="20001"/>
                    </a:ext>
                  </a:extLst>
                </a:gridCol>
                <a:gridCol w="4262474">
                  <a:extLst>
                    <a:ext uri="{9D8B030D-6E8A-4147-A177-3AD203B41FA5}">
                      <a16:colId xmlns:a16="http://schemas.microsoft.com/office/drawing/2014/main" val="20002"/>
                    </a:ext>
                  </a:extLst>
                </a:gridCol>
                <a:gridCol w="2925160">
                  <a:extLst>
                    <a:ext uri="{9D8B030D-6E8A-4147-A177-3AD203B41FA5}">
                      <a16:colId xmlns:a16="http://schemas.microsoft.com/office/drawing/2014/main" val="711289567"/>
                    </a:ext>
                  </a:extLst>
                </a:gridCol>
              </a:tblGrid>
              <a:tr h="584981">
                <a:tc>
                  <a:txBody>
                    <a:bodyPr/>
                    <a:lstStyle/>
                    <a:p>
                      <a:pPr algn="l">
                        <a:lnSpc>
                          <a:spcPts val="3240"/>
                        </a:lnSpc>
                        <a:defRPr/>
                      </a:pPr>
                      <a:r>
                        <a:rPr lang="en-US" sz="1900" spc="0" dirty="0">
                          <a:solidFill>
                            <a:srgbClr val="FFFFFF"/>
                          </a:solidFill>
                          <a:latin typeface="Times New Roman" panose="02020603050405020304" pitchFamily="18" charset="0"/>
                          <a:ea typeface="Times New Roman Bold"/>
                          <a:cs typeface="Times New Roman" panose="02020603050405020304" pitchFamily="18" charset="0"/>
                          <a:sym typeface="Times New Roman Bold"/>
                        </a:rPr>
                        <a:t>TITLE</a:t>
                      </a:r>
                      <a:endParaRPr lang="en-US" sz="1900" dirty="0">
                        <a:latin typeface="Times New Roman" panose="02020603050405020304" pitchFamily="18" charset="0"/>
                        <a:cs typeface="Times New Roman" panose="02020603050405020304" pitchFamily="18" charset="0"/>
                      </a:endParaRPr>
                    </a:p>
                  </a:txBody>
                  <a:tcPr marL="60960" marR="60960" marT="60960" marB="60960" anchor="ctr">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solidFill>
                      <a:srgbClr val="156082"/>
                    </a:solidFill>
                  </a:tcPr>
                </a:tc>
                <a:tc>
                  <a:txBody>
                    <a:bodyPr/>
                    <a:lstStyle/>
                    <a:p>
                      <a:pPr algn="ctr">
                        <a:lnSpc>
                          <a:spcPts val="3240"/>
                        </a:lnSpc>
                        <a:defRPr/>
                      </a:pPr>
                      <a:r>
                        <a:rPr lang="en-US" sz="1900" spc="0" dirty="0">
                          <a:solidFill>
                            <a:srgbClr val="FFFFFF"/>
                          </a:solidFill>
                          <a:latin typeface="Times New Roman" panose="02020603050405020304" pitchFamily="18" charset="0"/>
                          <a:ea typeface="Times New Roman Bold"/>
                          <a:cs typeface="Times New Roman" panose="02020603050405020304" pitchFamily="18" charset="0"/>
                          <a:sym typeface="Times New Roman Bold"/>
                        </a:rPr>
                        <a:t>AUTHOR</a:t>
                      </a:r>
                      <a:endParaRPr lang="en-US" sz="1900" dirty="0">
                        <a:latin typeface="Times New Roman" panose="02020603050405020304" pitchFamily="18" charset="0"/>
                        <a:cs typeface="Times New Roman" panose="02020603050405020304" pitchFamily="18" charset="0"/>
                      </a:endParaRPr>
                    </a:p>
                  </a:txBody>
                  <a:tcPr marL="60960" marR="60960" marT="60960" marB="60960" anchor="ctr">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solidFill>
                      <a:srgbClr val="156082"/>
                    </a:solidFill>
                  </a:tcPr>
                </a:tc>
                <a:tc>
                  <a:txBody>
                    <a:bodyPr/>
                    <a:lstStyle/>
                    <a:p>
                      <a:pPr algn="ctr">
                        <a:lnSpc>
                          <a:spcPts val="3240"/>
                        </a:lnSpc>
                        <a:defRPr/>
                      </a:pPr>
                      <a:r>
                        <a:rPr lang="en-US" sz="1900" spc="0" dirty="0">
                          <a:solidFill>
                            <a:srgbClr val="FFFFFF"/>
                          </a:solidFill>
                          <a:latin typeface="Times New Roman" panose="02020603050405020304" pitchFamily="18" charset="0"/>
                          <a:cs typeface="Times New Roman" panose="02020603050405020304" pitchFamily="18" charset="0"/>
                        </a:rPr>
                        <a:t>CONFERENCE/JOURNAL</a:t>
                      </a:r>
                    </a:p>
                  </a:txBody>
                  <a:tcPr marL="60960" marR="60960" marT="60960" marB="60960" anchor="ctr">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solidFill>
                      <a:srgbClr val="156082"/>
                    </a:solidFill>
                  </a:tcPr>
                </a:tc>
                <a:tc>
                  <a:txBody>
                    <a:bodyPr/>
                    <a:lstStyle/>
                    <a:p>
                      <a:pPr algn="ctr">
                        <a:lnSpc>
                          <a:spcPts val="3240"/>
                        </a:lnSpc>
                        <a:defRPr/>
                      </a:pPr>
                      <a:r>
                        <a:rPr lang="en-US" sz="1900">
                          <a:solidFill>
                            <a:schemeClr val="bg1"/>
                          </a:solidFill>
                          <a:latin typeface="Times New Roman" panose="02020603050405020304" pitchFamily="18" charset="0"/>
                          <a:cs typeface="Times New Roman" panose="02020603050405020304" pitchFamily="18" charset="0"/>
                        </a:rPr>
                        <a:t>LIMITATIONS </a:t>
                      </a:r>
                    </a:p>
                  </a:txBody>
                  <a:tcPr marL="60960" marR="60960" marT="60960" marB="60960" anchor="ctr">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solidFill>
                      <a:srgbClr val="156082"/>
                    </a:solidFill>
                  </a:tcPr>
                </a:tc>
                <a:extLst>
                  <a:ext uri="{0D108BD9-81ED-4DB2-BD59-A6C34878D82A}">
                    <a16:rowId xmlns:a16="http://schemas.microsoft.com/office/drawing/2014/main" val="10000"/>
                  </a:ext>
                </a:extLst>
              </a:tr>
              <a:tr h="1999278">
                <a:tc>
                  <a:txBody>
                    <a:bodyPr/>
                    <a:lstStyle/>
                    <a:p>
                      <a:pPr algn="l">
                        <a:lnSpc>
                          <a:spcPts val="3240"/>
                        </a:lnSpc>
                        <a:defRPr/>
                      </a:pPr>
                      <a:r>
                        <a:rPr lang="en-US" sz="1600" dirty="0">
                          <a:latin typeface="Times New Roman" panose="02020603050405020304" pitchFamily="18" charset="0"/>
                          <a:cs typeface="Times New Roman" panose="02020603050405020304" pitchFamily="18" charset="0"/>
                        </a:rPr>
                        <a:t>IoT-Based Low-cost Remote Patient Monitoring and Management system with Deep Learning-Based Arrhythmia and Pneumonia detection</a:t>
                      </a:r>
                    </a:p>
                  </a:txBody>
                  <a:tcPr marL="60960" marR="60960" marT="60960" marB="60960">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solidFill>
                      <a:srgbClr val="CCD2D8"/>
                    </a:solidFill>
                  </a:tcPr>
                </a:tc>
                <a:tc>
                  <a:txBody>
                    <a:bodyPr/>
                    <a:lstStyle/>
                    <a:p>
                      <a:pPr algn="just">
                        <a:lnSpc>
                          <a:spcPts val="3240"/>
                        </a:lnSpc>
                        <a:defRPr/>
                      </a:pPr>
                      <a:r>
                        <a:rPr lang="en-IN" sz="1600" dirty="0">
                          <a:latin typeface="Times New Roman" panose="02020603050405020304" pitchFamily="18" charset="0"/>
                          <a:cs typeface="Times New Roman" panose="02020603050405020304" pitchFamily="18" charset="0"/>
                        </a:rPr>
                        <a:t>Farhan </a:t>
                      </a:r>
                      <a:r>
                        <a:rPr lang="en-IN" sz="1600" dirty="0" err="1">
                          <a:latin typeface="Times New Roman" panose="02020603050405020304" pitchFamily="18" charset="0"/>
                          <a:cs typeface="Times New Roman" panose="02020603050405020304" pitchFamily="18" charset="0"/>
                        </a:rPr>
                        <a:t>Ishtiaque</a:t>
                      </a:r>
                      <a:endParaRPr lang="en-IN" sz="1600" dirty="0">
                        <a:latin typeface="Times New Roman" panose="02020603050405020304" pitchFamily="18" charset="0"/>
                        <a:cs typeface="Times New Roman" panose="02020603050405020304" pitchFamily="18" charset="0"/>
                      </a:endParaRPr>
                    </a:p>
                  </a:txBody>
                  <a:tcPr marL="60960" marR="60960" marT="60960" marB="60960">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solidFill>
                      <a:srgbClr val="CCD2D8"/>
                    </a:solidFill>
                  </a:tcPr>
                </a:tc>
                <a:tc>
                  <a:txBody>
                    <a:bodyPr/>
                    <a:lstStyle/>
                    <a:p>
                      <a:pPr algn="just">
                        <a:lnSpc>
                          <a:spcPts val="3240"/>
                        </a:lnSpc>
                        <a:defRPr/>
                      </a:pPr>
                      <a:r>
                        <a:rPr lang="en-US" sz="1600">
                          <a:latin typeface="Times New Roman" panose="02020603050405020304" pitchFamily="18" charset="0"/>
                          <a:cs typeface="Times New Roman" panose="02020603050405020304" pitchFamily="18" charset="0"/>
                        </a:rPr>
                        <a:t>2021 IEEE 4th International Conference on Computing, Power and Communication Technologies (GUCON) University of Malaya, Kuala Lumpur, Malaysia. Sep 24-26, 2021</a:t>
                      </a:r>
                    </a:p>
                  </a:txBody>
                  <a:tcPr marL="60960" marR="60960" marT="60960" marB="60960">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solidFill>
                      <a:srgbClr val="CCD2D8"/>
                    </a:solidFill>
                  </a:tcPr>
                </a:tc>
                <a:tc>
                  <a:txBody>
                    <a:bodyPr/>
                    <a:lstStyle/>
                    <a:p>
                      <a:pPr algn="just">
                        <a:lnSpc>
                          <a:spcPts val="3240"/>
                        </a:lnSpc>
                        <a:defRPr/>
                      </a:pPr>
                      <a:r>
                        <a:rPr lang="en-US" sz="1600" dirty="0">
                          <a:latin typeface="Times New Roman" panose="02020603050405020304" pitchFamily="18" charset="0"/>
                          <a:cs typeface="Times New Roman" panose="02020603050405020304" pitchFamily="18" charset="0"/>
                        </a:rPr>
                        <a:t>It only has up to 94% of test accuracy .</a:t>
                      </a:r>
                    </a:p>
                  </a:txBody>
                  <a:tcPr marL="60960" marR="60960" marT="60960" marB="60960">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10001"/>
                  </a:ext>
                </a:extLst>
              </a:tr>
              <a:tr h="1999278">
                <a:tc>
                  <a:txBody>
                    <a:bodyPr/>
                    <a:lstStyle/>
                    <a:p>
                      <a:pPr algn="l">
                        <a:lnSpc>
                          <a:spcPts val="3240"/>
                        </a:lnSpc>
                        <a:defRPr/>
                      </a:pPr>
                      <a:r>
                        <a:rPr lang="en-US" sz="1600">
                          <a:latin typeface="Times New Roman" panose="02020603050405020304" pitchFamily="18" charset="0"/>
                          <a:cs typeface="Times New Roman" panose="02020603050405020304" pitchFamily="18" charset="0"/>
                        </a:rPr>
                        <a:t>Real Time Patient Activity Monitoring and Alert System </a:t>
                      </a:r>
                    </a:p>
                  </a:txBody>
                  <a:tcPr marL="60960" marR="60960" marT="60960" marB="60960">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solidFill>
                      <a:srgbClr val="E7EAED"/>
                    </a:solidFill>
                  </a:tcPr>
                </a:tc>
                <a:tc>
                  <a:txBody>
                    <a:bodyPr/>
                    <a:lstStyle/>
                    <a:p>
                      <a:pPr algn="just">
                        <a:lnSpc>
                          <a:spcPts val="3240"/>
                        </a:lnSpc>
                        <a:defRPr/>
                      </a:pPr>
                      <a:r>
                        <a:rPr lang="en-IN" sz="1600" dirty="0">
                          <a:latin typeface="Times New Roman" panose="02020603050405020304" pitchFamily="18" charset="0"/>
                          <a:cs typeface="Times New Roman" panose="02020603050405020304" pitchFamily="18" charset="0"/>
                        </a:rPr>
                        <a:t>Aditya T R</a:t>
                      </a:r>
                    </a:p>
                  </a:txBody>
                  <a:tcPr marL="60960" marR="60960" marT="60960" marB="60960">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solidFill>
                      <a:srgbClr val="E7EAED"/>
                    </a:solidFill>
                  </a:tcPr>
                </a:tc>
                <a:tc>
                  <a:txBody>
                    <a:bodyPr/>
                    <a:lstStyle/>
                    <a:p>
                      <a:pPr algn="just">
                        <a:lnSpc>
                          <a:spcPts val="3240"/>
                        </a:lnSpc>
                        <a:defRPr/>
                      </a:pPr>
                      <a:r>
                        <a:rPr lang="en-US" sz="1600">
                          <a:latin typeface="Times New Roman" panose="02020603050405020304" pitchFamily="18" charset="0"/>
                          <a:cs typeface="Times New Roman" panose="02020603050405020304" pitchFamily="18" charset="0"/>
                        </a:rPr>
                        <a:t>Proceedings of the International Conference on Electronics and Sustainable Communication Systems (ICESC 2020) IEEE Xplore Part Number: CFP20V66-ART; ISBN: 978-1-7281-4108-</a:t>
                      </a:r>
                    </a:p>
                  </a:txBody>
                  <a:tcPr marL="60960" marR="60960" marT="60960" marB="60960">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solidFill>
                      <a:srgbClr val="E7EAED"/>
                    </a:solidFill>
                  </a:tcPr>
                </a:tc>
                <a:tc>
                  <a:txBody>
                    <a:bodyPr/>
                    <a:lstStyle/>
                    <a:p>
                      <a:pPr algn="just">
                        <a:lnSpc>
                          <a:spcPts val="3240"/>
                        </a:lnSpc>
                        <a:defRPr/>
                      </a:pPr>
                      <a:r>
                        <a:rPr lang="en-US" sz="1600">
                          <a:latin typeface="Times New Roman" panose="02020603050405020304" pitchFamily="18" charset="0"/>
                          <a:cs typeface="Times New Roman" panose="02020603050405020304" pitchFamily="18" charset="0"/>
                        </a:rPr>
                        <a:t>It does not monitor patient activity</a:t>
                      </a:r>
                    </a:p>
                  </a:txBody>
                  <a:tcPr marL="60960" marR="60960" marT="60960" marB="60960">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solidFill>
                      <a:srgbClr val="E7EAED"/>
                    </a:solidFill>
                  </a:tcPr>
                </a:tc>
                <a:extLst>
                  <a:ext uri="{0D108BD9-81ED-4DB2-BD59-A6C34878D82A}">
                    <a16:rowId xmlns:a16="http://schemas.microsoft.com/office/drawing/2014/main" val="10002"/>
                  </a:ext>
                </a:extLst>
              </a:tr>
              <a:tr h="1587929">
                <a:tc>
                  <a:txBody>
                    <a:bodyPr/>
                    <a:lstStyle/>
                    <a:p>
                      <a:pPr algn="l">
                        <a:lnSpc>
                          <a:spcPts val="3240"/>
                        </a:lnSpc>
                      </a:pPr>
                      <a:r>
                        <a:rPr lang="en-US" sz="1600" spc="0">
                          <a:solidFill>
                            <a:srgbClr val="000000"/>
                          </a:solidFill>
                          <a:latin typeface="Times New Roman" panose="02020603050405020304" pitchFamily="18" charset="0"/>
                          <a:cs typeface="Times New Roman" panose="02020603050405020304" pitchFamily="18" charset="0"/>
                        </a:rPr>
                        <a:t>Remote Patient Monitoring System Using Arduino</a:t>
                      </a:r>
                      <a:endParaRPr lang="en-US" sz="1600">
                        <a:latin typeface="Times New Roman" panose="02020603050405020304" pitchFamily="18" charset="0"/>
                        <a:cs typeface="Times New Roman" panose="02020603050405020304" pitchFamily="18" charset="0"/>
                      </a:endParaRPr>
                    </a:p>
                  </a:txBody>
                  <a:tcPr marL="60960" marR="60960" marT="60960" marB="60960">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solidFill>
                      <a:srgbClr val="CCD2D8"/>
                    </a:solidFill>
                  </a:tcPr>
                </a:tc>
                <a:tc>
                  <a:txBody>
                    <a:bodyPr/>
                    <a:lstStyle/>
                    <a:p>
                      <a:pPr algn="just">
                        <a:lnSpc>
                          <a:spcPts val="3240"/>
                        </a:lnSpc>
                        <a:defRPr/>
                      </a:pPr>
                      <a:r>
                        <a:rPr lang="en-US" sz="1600" spc="0" dirty="0">
                          <a:solidFill>
                            <a:srgbClr val="000000"/>
                          </a:solidFill>
                          <a:latin typeface="Times New Roman" panose="02020603050405020304" pitchFamily="18" charset="0"/>
                          <a:ea typeface="Arimo"/>
                          <a:cs typeface="Times New Roman" panose="02020603050405020304" pitchFamily="18" charset="0"/>
                          <a:sym typeface="Arimo"/>
                        </a:rPr>
                        <a:t>Amruta </a:t>
                      </a:r>
                      <a:r>
                        <a:rPr lang="en-US" sz="1600" spc="0" dirty="0" err="1">
                          <a:solidFill>
                            <a:srgbClr val="000000"/>
                          </a:solidFill>
                          <a:latin typeface="Times New Roman" panose="02020603050405020304" pitchFamily="18" charset="0"/>
                          <a:ea typeface="Arimo"/>
                          <a:cs typeface="Times New Roman" panose="02020603050405020304" pitchFamily="18" charset="0"/>
                          <a:sym typeface="Arimo"/>
                        </a:rPr>
                        <a:t>Unawane</a:t>
                      </a:r>
                      <a:endParaRPr lang="en-US" sz="1600" spc="0" dirty="0">
                        <a:solidFill>
                          <a:srgbClr val="000000"/>
                        </a:solidFill>
                        <a:latin typeface="Times New Roman" panose="02020603050405020304" pitchFamily="18" charset="0"/>
                        <a:cs typeface="Times New Roman" panose="02020603050405020304" pitchFamily="18" charset="0"/>
                      </a:endParaRPr>
                    </a:p>
                  </a:txBody>
                  <a:tcPr marL="60960" marR="60960" marT="60960" marB="60960">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solidFill>
                      <a:srgbClr val="CCD2D8"/>
                    </a:solidFill>
                  </a:tcPr>
                </a:tc>
                <a:tc>
                  <a:txBody>
                    <a:bodyPr/>
                    <a:lstStyle/>
                    <a:p>
                      <a:pPr lvl="0" algn="just">
                        <a:lnSpc>
                          <a:spcPts val="3240"/>
                        </a:lnSpc>
                        <a:buNone/>
                      </a:pPr>
                      <a:r>
                        <a:rPr lang="en-US" sz="1600" b="0" i="0" u="none" strike="noStrike" noProof="0">
                          <a:latin typeface="Times New Roman" panose="02020603050405020304" pitchFamily="18" charset="0"/>
                          <a:cs typeface="Times New Roman" panose="02020603050405020304" pitchFamily="18" charset="0"/>
                        </a:rPr>
                        <a:t>IEEE SA: Setting the Standard for Future Remote Patient Monitoring and Telehealth Solutions</a:t>
                      </a:r>
                      <a:endParaRPr lang="en-US" sz="1200">
                        <a:latin typeface="Times New Roman" panose="02020603050405020304" pitchFamily="18" charset="0"/>
                        <a:cs typeface="Times New Roman" panose="02020603050405020304" pitchFamily="18" charset="0"/>
                      </a:endParaRPr>
                    </a:p>
                  </a:txBody>
                  <a:tcPr marL="60960" marR="60960" marT="60960" marB="60960">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solidFill>
                      <a:srgbClr val="CCD2D8"/>
                    </a:solidFill>
                  </a:tcPr>
                </a:tc>
                <a:tc>
                  <a:txBody>
                    <a:bodyPr/>
                    <a:lstStyle/>
                    <a:p>
                      <a:pPr algn="just">
                        <a:lnSpc>
                          <a:spcPts val="3240"/>
                        </a:lnSpc>
                        <a:defRP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Healthcare institutions need to invest in user-friendly and intuitive RPM platforms</a:t>
                      </a:r>
                      <a:endParaRPr lang="en-US" sz="1600" dirty="0">
                        <a:latin typeface="Times New Roman" panose="02020603050405020304" pitchFamily="18" charset="0"/>
                        <a:cs typeface="Times New Roman" panose="02020603050405020304" pitchFamily="18" charset="0"/>
                      </a:endParaRPr>
                    </a:p>
                  </a:txBody>
                  <a:tcPr marL="60960" marR="60960" marT="60960" marB="60960">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75E5836-C2AC-8FC3-FE45-7B4775EAAB0B}"/>
              </a:ext>
            </a:extLst>
          </p:cNvPr>
          <p:cNvGraphicFramePr>
            <a:graphicFrameLocks noGrp="1"/>
          </p:cNvGraphicFramePr>
          <p:nvPr/>
        </p:nvGraphicFramePr>
        <p:xfrm>
          <a:off x="72081" y="360405"/>
          <a:ext cx="11986750" cy="3048000"/>
        </p:xfrm>
        <a:graphic>
          <a:graphicData uri="http://schemas.openxmlformats.org/drawingml/2006/table">
            <a:tbl>
              <a:tblPr bandRow="1">
                <a:tableStyleId>{5C22544A-7EE6-4342-B048-85BDC9FD1C3A}</a:tableStyleId>
              </a:tblPr>
              <a:tblGrid>
                <a:gridCol w="2420025">
                  <a:extLst>
                    <a:ext uri="{9D8B030D-6E8A-4147-A177-3AD203B41FA5}">
                      <a16:colId xmlns:a16="http://schemas.microsoft.com/office/drawing/2014/main" val="46912554"/>
                    </a:ext>
                  </a:extLst>
                </a:gridCol>
                <a:gridCol w="2432751">
                  <a:extLst>
                    <a:ext uri="{9D8B030D-6E8A-4147-A177-3AD203B41FA5}">
                      <a16:colId xmlns:a16="http://schemas.microsoft.com/office/drawing/2014/main" val="2248061849"/>
                    </a:ext>
                  </a:extLst>
                </a:gridCol>
                <a:gridCol w="4230651">
                  <a:extLst>
                    <a:ext uri="{9D8B030D-6E8A-4147-A177-3AD203B41FA5}">
                      <a16:colId xmlns:a16="http://schemas.microsoft.com/office/drawing/2014/main" val="640186225"/>
                    </a:ext>
                  </a:extLst>
                </a:gridCol>
                <a:gridCol w="2903323">
                  <a:extLst>
                    <a:ext uri="{9D8B030D-6E8A-4147-A177-3AD203B41FA5}">
                      <a16:colId xmlns:a16="http://schemas.microsoft.com/office/drawing/2014/main" val="3517171428"/>
                    </a:ext>
                  </a:extLst>
                </a:gridCol>
              </a:tblGrid>
              <a:tr h="867105">
                <a:tc>
                  <a:txBody>
                    <a:bodyPr/>
                    <a:lstStyle/>
                    <a:p>
                      <a:pPr algn="ctr" rtl="0" fontAlgn="base">
                        <a:lnSpc>
                          <a:spcPts val="1566"/>
                        </a:lnSpc>
                      </a:pPr>
                      <a:r>
                        <a:rPr lang="en-US" sz="1900" b="0" i="0">
                          <a:solidFill>
                            <a:srgbClr val="FFFFFF"/>
                          </a:solidFill>
                          <a:effectLst/>
                          <a:latin typeface="Times New Roman"/>
                        </a:rPr>
                        <a:t>TITLE</a:t>
                      </a:r>
                      <a:endParaRPr lang="en-US" sz="1900" b="0" i="0">
                        <a:solidFill>
                          <a:srgbClr val="000000"/>
                        </a:solidFill>
                        <a:effectLst/>
                        <a:latin typeface="Times New Roman"/>
                      </a:endParaRPr>
                    </a:p>
                  </a:txBody>
                  <a:tcPr marL="29464" marR="29464" marT="29464" marB="2946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156082"/>
                    </a:solidFill>
                  </a:tcPr>
                </a:tc>
                <a:tc>
                  <a:txBody>
                    <a:bodyPr/>
                    <a:lstStyle/>
                    <a:p>
                      <a:pPr algn="ctr" rtl="0" fontAlgn="base">
                        <a:lnSpc>
                          <a:spcPts val="1566"/>
                        </a:lnSpc>
                      </a:pPr>
                      <a:r>
                        <a:rPr lang="en-US" sz="1900" b="0" i="0">
                          <a:solidFill>
                            <a:srgbClr val="FFFFFF"/>
                          </a:solidFill>
                          <a:effectLst/>
                          <a:latin typeface="Times New Roman"/>
                        </a:rPr>
                        <a:t>AUTHOR</a:t>
                      </a:r>
                      <a:endParaRPr lang="en-US" sz="1900" b="0" i="0">
                        <a:solidFill>
                          <a:srgbClr val="000000"/>
                        </a:solidFill>
                        <a:effectLst/>
                        <a:latin typeface="Times New Roman"/>
                      </a:endParaRPr>
                    </a:p>
                  </a:txBody>
                  <a:tcPr marL="29464" marR="29464" marT="29464" marB="2946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156082"/>
                    </a:solidFill>
                  </a:tcPr>
                </a:tc>
                <a:tc>
                  <a:txBody>
                    <a:bodyPr/>
                    <a:lstStyle/>
                    <a:p>
                      <a:pPr lvl="0" algn="ctr">
                        <a:lnSpc>
                          <a:spcPts val="1566"/>
                        </a:lnSpc>
                        <a:buNone/>
                      </a:pPr>
                      <a:r>
                        <a:rPr lang="en-US" sz="1900" b="0" i="0" u="none" strike="noStrike" noProof="0">
                          <a:solidFill>
                            <a:srgbClr val="FFFFFF"/>
                          </a:solidFill>
                          <a:effectLst/>
                          <a:latin typeface="Times New Roman"/>
                        </a:rPr>
                        <a:t>CONFERENCE/JOURNAL</a:t>
                      </a:r>
                      <a:endParaRPr lang="en-US" sz="1200"/>
                    </a:p>
                  </a:txBody>
                  <a:tcPr marL="29464" marR="29464" marT="29464" marB="2946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156082"/>
                    </a:solidFill>
                  </a:tcPr>
                </a:tc>
                <a:tc>
                  <a:txBody>
                    <a:bodyPr/>
                    <a:lstStyle/>
                    <a:p>
                      <a:pPr algn="ctr" rtl="0" fontAlgn="base">
                        <a:lnSpc>
                          <a:spcPts val="1566"/>
                        </a:lnSpc>
                      </a:pPr>
                      <a:r>
                        <a:rPr lang="en-US" sz="1900" b="0" i="0">
                          <a:solidFill>
                            <a:srgbClr val="FFFFFF"/>
                          </a:solidFill>
                          <a:effectLst/>
                          <a:latin typeface="Times New Roman"/>
                        </a:rPr>
                        <a:t>LIMITATIONS </a:t>
                      </a:r>
                      <a:endParaRPr lang="en-US" sz="1900" b="0" i="0">
                        <a:solidFill>
                          <a:srgbClr val="000000"/>
                        </a:solidFill>
                        <a:effectLst/>
                        <a:latin typeface="Times New Roman"/>
                      </a:endParaRPr>
                    </a:p>
                  </a:txBody>
                  <a:tcPr marL="29464" marR="29464" marT="29464" marB="2946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156082"/>
                    </a:solidFill>
                  </a:tcPr>
                </a:tc>
                <a:extLst>
                  <a:ext uri="{0D108BD9-81ED-4DB2-BD59-A6C34878D82A}">
                    <a16:rowId xmlns:a16="http://schemas.microsoft.com/office/drawing/2014/main" val="3348793820"/>
                  </a:ext>
                </a:extLst>
              </a:tr>
              <a:tr h="2180895">
                <a:tc>
                  <a:txBody>
                    <a:bodyPr/>
                    <a:lstStyle/>
                    <a:p>
                      <a:pPr algn="just" rtl="0" fontAlgn="base">
                        <a:lnSpc>
                          <a:spcPts val="1566"/>
                        </a:lnSpc>
                      </a:pPr>
                      <a:endParaRPr lang="en-US" sz="1600" b="0" i="0">
                        <a:solidFill>
                          <a:srgbClr val="000000"/>
                        </a:solidFill>
                        <a:effectLst/>
                        <a:latin typeface="Times New Roman"/>
                      </a:endParaRPr>
                    </a:p>
                    <a:p>
                      <a:pPr lvl="0" algn="just">
                        <a:lnSpc>
                          <a:spcPct val="100000"/>
                        </a:lnSpc>
                        <a:spcBef>
                          <a:spcPts val="0"/>
                        </a:spcBef>
                        <a:spcAft>
                          <a:spcPts val="0"/>
                        </a:spcAft>
                        <a:buNone/>
                      </a:pPr>
                      <a:r>
                        <a:rPr lang="en-US" sz="1600" b="0" i="0">
                          <a:solidFill>
                            <a:srgbClr val="111111"/>
                          </a:solidFill>
                          <a:latin typeface="Times New Roman"/>
                        </a:rPr>
                        <a:t>Smart System for Real-Time Remote Patient Monitoring Based on Internet of Things</a:t>
                      </a:r>
                      <a:endParaRPr lang="en-US" sz="1600">
                        <a:latin typeface="Times New Roman"/>
                      </a:endParaRPr>
                    </a:p>
                    <a:p>
                      <a:pPr lvl="0" algn="just">
                        <a:lnSpc>
                          <a:spcPts val="1566"/>
                        </a:lnSpc>
                        <a:buNone/>
                      </a:pPr>
                      <a:endParaRPr lang="en-US" sz="1600" b="0" i="0">
                        <a:solidFill>
                          <a:srgbClr val="000000"/>
                        </a:solidFill>
                        <a:effectLst/>
                        <a:latin typeface="Times New Roman"/>
                      </a:endParaRPr>
                    </a:p>
                  </a:txBody>
                  <a:tcPr marL="29464" marR="29464" marT="29464" marB="2946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D2D8"/>
                    </a:solidFill>
                  </a:tcPr>
                </a:tc>
                <a:tc>
                  <a:txBody>
                    <a:bodyPr/>
                    <a:lstStyle/>
                    <a:p>
                      <a:pPr algn="just" rtl="0" fontAlgn="base">
                        <a:lnSpc>
                          <a:spcPts val="1566"/>
                        </a:lnSpc>
                      </a:pPr>
                      <a:r>
                        <a:rPr lang="en-IN" sz="1600" b="0" i="0" dirty="0">
                          <a:solidFill>
                            <a:srgbClr val="000000"/>
                          </a:solidFill>
                          <a:effectLst/>
                          <a:latin typeface="Times New Roman"/>
                        </a:rPr>
                        <a:t>Nasser Al M </a:t>
                      </a:r>
                      <a:r>
                        <a:rPr lang="en-IN" sz="1600" b="0" i="0" dirty="0" err="1">
                          <a:solidFill>
                            <a:srgbClr val="000000"/>
                          </a:solidFill>
                          <a:effectLst/>
                          <a:latin typeface="Times New Roman"/>
                        </a:rPr>
                        <a:t>ziddi</a:t>
                      </a:r>
                      <a:endParaRPr lang="en-IN" sz="1600" b="0" i="0" dirty="0">
                        <a:solidFill>
                          <a:srgbClr val="000000"/>
                        </a:solidFill>
                        <a:effectLst/>
                        <a:latin typeface="Times New Roman"/>
                      </a:endParaRPr>
                    </a:p>
                  </a:txBody>
                  <a:tcPr marL="29464" marR="29464" marT="29464" marB="2946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D2D8"/>
                    </a:solidFill>
                  </a:tcPr>
                </a:tc>
                <a:tc>
                  <a:txBody>
                    <a:bodyPr/>
                    <a:lstStyle/>
                    <a:p>
                      <a:pPr algn="just" rtl="0" fontAlgn="base">
                        <a:lnSpc>
                          <a:spcPts val="1566"/>
                        </a:lnSpc>
                      </a:pPr>
                      <a:endParaRPr lang="en-US" sz="1600" b="0" i="0">
                        <a:solidFill>
                          <a:srgbClr val="000000"/>
                        </a:solidFill>
                        <a:effectLst/>
                        <a:latin typeface="Times New Roman"/>
                      </a:endParaRPr>
                    </a:p>
                    <a:p>
                      <a:pPr lvl="0" algn="l">
                        <a:lnSpc>
                          <a:spcPct val="100000"/>
                        </a:lnSpc>
                        <a:spcBef>
                          <a:spcPts val="0"/>
                        </a:spcBef>
                        <a:spcAft>
                          <a:spcPts val="0"/>
                        </a:spcAft>
                        <a:buNone/>
                      </a:pPr>
                      <a:r>
                        <a:rPr lang="en-US" sz="1600" b="0" i="0">
                          <a:solidFill>
                            <a:srgbClr val="111111"/>
                          </a:solidFill>
                          <a:latin typeface="Times New Roman"/>
                        </a:rPr>
                        <a:t>Smart System for Real-Time Remote Patient Monitoring Based on Internet of Things</a:t>
                      </a:r>
                      <a:endParaRPr lang="en-US" sz="1600">
                        <a:latin typeface="Times New Roman"/>
                      </a:endParaRPr>
                    </a:p>
                    <a:p>
                      <a:pPr lvl="0" algn="just">
                        <a:lnSpc>
                          <a:spcPct val="100000"/>
                        </a:lnSpc>
                        <a:buNone/>
                      </a:pPr>
                      <a:endParaRPr lang="en-US" sz="1600" b="0" i="0" u="none" strike="noStrike" noProof="0">
                        <a:solidFill>
                          <a:srgbClr val="000000"/>
                        </a:solidFill>
                        <a:effectLst/>
                        <a:latin typeface="Calibri"/>
                      </a:endParaRPr>
                    </a:p>
                  </a:txBody>
                  <a:tcPr marL="29464" marR="29464" marT="29464" marB="2946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D2D8"/>
                    </a:solidFill>
                  </a:tcPr>
                </a:tc>
                <a:tc>
                  <a:txBody>
                    <a:bodyPr/>
                    <a:lstStyle/>
                    <a:p>
                      <a:pPr algn="just" rtl="0" fontAlgn="base">
                        <a:lnSpc>
                          <a:spcPct val="100000"/>
                        </a:lnSpc>
                      </a:pPr>
                      <a:r>
                        <a:rPr lang="en-US" sz="1600" b="0" i="0" dirty="0">
                          <a:solidFill>
                            <a:srgbClr val="000000"/>
                          </a:solidFill>
                          <a:effectLst/>
                          <a:latin typeface="Times New Roman"/>
                        </a:rPr>
                        <a:t>To detect abnormal signals , a doctor need to set Threshold values.</a:t>
                      </a:r>
                    </a:p>
                  </a:txBody>
                  <a:tcPr marL="29464" marR="29464" marT="29464" marB="2946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956749281"/>
                  </a:ext>
                </a:extLst>
              </a:tr>
            </a:tbl>
          </a:graphicData>
        </a:graphic>
      </p:graphicFrame>
    </p:spTree>
    <p:extLst>
      <p:ext uri="{BB962C8B-B14F-4D97-AF65-F5344CB8AC3E}">
        <p14:creationId xmlns:p14="http://schemas.microsoft.com/office/powerpoint/2010/main" val="151138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08DF6A-1D57-B0C2-AC25-17B4C9208E89}"/>
              </a:ext>
            </a:extLst>
          </p:cNvPr>
          <p:cNvSpPr txBox="1"/>
          <p:nvPr/>
        </p:nvSpPr>
        <p:spPr>
          <a:xfrm>
            <a:off x="156313" y="247706"/>
            <a:ext cx="11542889" cy="512897"/>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en-US" sz="2933" b="1" dirty="0">
                <a:latin typeface="Times New Roman Bold"/>
                <a:ea typeface="Calibri"/>
                <a:cs typeface="Calibri"/>
              </a:rPr>
              <a:t>CIRCUIT DIAGRAM </a:t>
            </a:r>
            <a:r>
              <a:rPr lang="en-US" sz="2933" dirty="0">
                <a:latin typeface="Times New Roman Bold"/>
                <a:ea typeface="Calibri"/>
                <a:cs typeface="Calibri"/>
              </a:rPr>
              <a:t>:</a:t>
            </a:r>
            <a:endParaRPr lang="en-US" sz="2933" dirty="0">
              <a:latin typeface="Times New Roman Bold"/>
            </a:endParaRPr>
          </a:p>
        </p:txBody>
      </p:sp>
      <p:pic>
        <p:nvPicPr>
          <p:cNvPr id="2050" name="Picture 2" descr="Generated image">
            <a:extLst>
              <a:ext uri="{FF2B5EF4-FFF2-40B4-BE49-F238E27FC236}">
                <a16:creationId xmlns:a16="http://schemas.microsoft.com/office/drawing/2014/main" id="{C8890A8F-9FC2-5019-66DC-F3C9BB09E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561" y="760603"/>
            <a:ext cx="6022391" cy="602239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C52AF73B-3878-F081-D535-0445E12CF4BD}"/>
              </a:ext>
            </a:extLst>
          </p:cNvPr>
          <p:cNvSpPr/>
          <p:nvPr/>
        </p:nvSpPr>
        <p:spPr>
          <a:xfrm>
            <a:off x="2916561" y="4452730"/>
            <a:ext cx="3309731" cy="1828801"/>
          </a:xfrm>
          <a:prstGeom prst="round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Rectangle: Rounded Corners 3">
            <a:extLst>
              <a:ext uri="{FF2B5EF4-FFF2-40B4-BE49-F238E27FC236}">
                <a16:creationId xmlns:a16="http://schemas.microsoft.com/office/drawing/2014/main" id="{CCA65F80-E94C-E329-44E4-A009BA7E959E}"/>
              </a:ext>
            </a:extLst>
          </p:cNvPr>
          <p:cNvSpPr/>
          <p:nvPr/>
        </p:nvSpPr>
        <p:spPr>
          <a:xfrm>
            <a:off x="455844" y="2224010"/>
            <a:ext cx="2161187" cy="765313"/>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t>PC/MOBILE</a:t>
            </a:r>
          </a:p>
        </p:txBody>
      </p:sp>
      <p:cxnSp>
        <p:nvCxnSpPr>
          <p:cNvPr id="6" name="Straight Arrow Connector 5">
            <a:extLst>
              <a:ext uri="{FF2B5EF4-FFF2-40B4-BE49-F238E27FC236}">
                <a16:creationId xmlns:a16="http://schemas.microsoft.com/office/drawing/2014/main" id="{E902EC54-4524-0420-9EA4-77966314CCA1}"/>
              </a:ext>
            </a:extLst>
          </p:cNvPr>
          <p:cNvCxnSpPr>
            <a:endCxn id="4" idx="3"/>
          </p:cNvCxnSpPr>
          <p:nvPr/>
        </p:nvCxnSpPr>
        <p:spPr>
          <a:xfrm flipH="1">
            <a:off x="2617031" y="2606666"/>
            <a:ext cx="62312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541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46A521-8DC9-8D0E-208B-75C77E034482}"/>
              </a:ext>
            </a:extLst>
          </p:cNvPr>
          <p:cNvSpPr txBox="1"/>
          <p:nvPr/>
        </p:nvSpPr>
        <p:spPr>
          <a:xfrm>
            <a:off x="357809" y="159026"/>
            <a:ext cx="5247861"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CUSTOM PCB</a:t>
            </a:r>
          </a:p>
        </p:txBody>
      </p:sp>
      <p:pic>
        <p:nvPicPr>
          <p:cNvPr id="6" name="Picture 5">
            <a:extLst>
              <a:ext uri="{FF2B5EF4-FFF2-40B4-BE49-F238E27FC236}">
                <a16:creationId xmlns:a16="http://schemas.microsoft.com/office/drawing/2014/main" id="{72666306-4897-8C8A-3355-C5C5B241D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12526" y="241022"/>
            <a:ext cx="4457701" cy="5943601"/>
          </a:xfrm>
          <a:prstGeom prst="rect">
            <a:avLst/>
          </a:prstGeom>
        </p:spPr>
      </p:pic>
      <p:pic>
        <p:nvPicPr>
          <p:cNvPr id="8" name="Picture 7">
            <a:extLst>
              <a:ext uri="{FF2B5EF4-FFF2-40B4-BE49-F238E27FC236}">
                <a16:creationId xmlns:a16="http://schemas.microsoft.com/office/drawing/2014/main" id="{4DAEB2CC-CFFA-3006-7896-FC73DF94B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983971"/>
            <a:ext cx="6026425" cy="4457702"/>
          </a:xfrm>
          <a:prstGeom prst="rect">
            <a:avLst/>
          </a:prstGeom>
        </p:spPr>
      </p:pic>
    </p:spTree>
    <p:extLst>
      <p:ext uri="{BB962C8B-B14F-4D97-AF65-F5344CB8AC3E}">
        <p14:creationId xmlns:p14="http://schemas.microsoft.com/office/powerpoint/2010/main" val="126023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D8F5E-0289-1EC6-A94E-84A0868CDF69}"/>
              </a:ext>
            </a:extLst>
          </p:cNvPr>
          <p:cNvSpPr txBox="1"/>
          <p:nvPr/>
        </p:nvSpPr>
        <p:spPr>
          <a:xfrm>
            <a:off x="327042" y="823366"/>
            <a:ext cx="10974418" cy="4165884"/>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pPr algn="just"/>
            <a:endParaRPr lang="en-US" sz="2667" dirty="0">
              <a:latin typeface="Times New Roman"/>
              <a:ea typeface="Calibri"/>
              <a:cs typeface="Calibri"/>
            </a:endParaRPr>
          </a:p>
          <a:p>
            <a:pPr marL="190510" indent="-190510" algn="just">
              <a:buFont typeface="Arial"/>
              <a:buChar char="•"/>
            </a:pPr>
            <a:r>
              <a:rPr lang="en-US" sz="2667" dirty="0">
                <a:latin typeface="Times New Roman"/>
              </a:rPr>
              <a:t>Power Supply: 3.3V power  ESP8266 and sensors</a:t>
            </a:r>
          </a:p>
          <a:p>
            <a:pPr marL="190510" indent="-190510" algn="just">
              <a:buFont typeface="Arial"/>
              <a:buChar char="•"/>
            </a:pPr>
            <a:r>
              <a:rPr lang="en-US" sz="2667" dirty="0">
                <a:latin typeface="Times New Roman"/>
              </a:rPr>
              <a:t>Sensors</a:t>
            </a:r>
          </a:p>
          <a:p>
            <a:pPr marL="457200" indent="-457200" algn="just">
              <a:buFont typeface="Courier New" panose="02070309020205020404" pitchFamily="49" charset="0"/>
              <a:buChar char="o"/>
            </a:pPr>
            <a:r>
              <a:rPr lang="en-US" sz="2667" dirty="0">
                <a:latin typeface="Times New Roman"/>
              </a:rPr>
              <a:t>MAX30100</a:t>
            </a:r>
          </a:p>
          <a:p>
            <a:pPr marL="457200" indent="-457200" algn="just">
              <a:buFont typeface="Courier New" panose="02070309020205020404" pitchFamily="49" charset="0"/>
              <a:buChar char="o"/>
            </a:pPr>
            <a:r>
              <a:rPr lang="en-US" sz="2667" dirty="0">
                <a:latin typeface="Times New Roman"/>
              </a:rPr>
              <a:t>DHT11</a:t>
            </a:r>
          </a:p>
          <a:p>
            <a:pPr marL="457200" indent="-457200" algn="just">
              <a:buFont typeface="Courier New" panose="02070309020205020404" pitchFamily="49" charset="0"/>
              <a:buChar char="o"/>
            </a:pPr>
            <a:r>
              <a:rPr lang="en-US" sz="2667" dirty="0">
                <a:latin typeface="Times New Roman"/>
              </a:rPr>
              <a:t>Ultrasonic Fluid Level</a:t>
            </a:r>
          </a:p>
          <a:p>
            <a:pPr marL="457200" indent="-457200" algn="just">
              <a:buFont typeface="Arial" panose="020B0604020202020204" pitchFamily="34" charset="0"/>
              <a:buChar char="•"/>
            </a:pPr>
            <a:r>
              <a:rPr lang="en-US" sz="2667" dirty="0">
                <a:latin typeface="Times New Roman"/>
              </a:rPr>
              <a:t>Processing: ESP8266 collects and processes sensor data.</a:t>
            </a:r>
          </a:p>
          <a:p>
            <a:pPr marL="457200" indent="-457200" algn="just">
              <a:buFont typeface="Arial" panose="020B0604020202020204" pitchFamily="34" charset="0"/>
              <a:buChar char="•"/>
            </a:pPr>
            <a:r>
              <a:rPr lang="en-US" sz="2667" dirty="0">
                <a:latin typeface="Times New Roman"/>
              </a:rPr>
              <a:t>Cloud Upload: Data sent to AWS IoT core via MQTT.</a:t>
            </a:r>
          </a:p>
          <a:p>
            <a:pPr marL="457200" indent="-457200" algn="just">
              <a:buFont typeface="Arial" panose="020B0604020202020204" pitchFamily="34" charset="0"/>
              <a:buChar char="•"/>
            </a:pPr>
            <a:r>
              <a:rPr lang="en-US" sz="2667" dirty="0">
                <a:latin typeface="Times New Roman"/>
              </a:rPr>
              <a:t>Alert System: AWS SNS sends email alert on critical readings.</a:t>
            </a:r>
          </a:p>
          <a:p>
            <a:pPr marL="457200" indent="-457200" algn="just">
              <a:buFont typeface="Arial" panose="020B0604020202020204" pitchFamily="34" charset="0"/>
              <a:buChar char="•"/>
            </a:pPr>
            <a:r>
              <a:rPr lang="en-US" sz="2667" dirty="0">
                <a:latin typeface="Times New Roman"/>
              </a:rPr>
              <a:t>Storage: Optional logging in DynamoDB</a:t>
            </a:r>
          </a:p>
        </p:txBody>
      </p:sp>
      <p:sp>
        <p:nvSpPr>
          <p:cNvPr id="3" name="TextBox 2">
            <a:extLst>
              <a:ext uri="{FF2B5EF4-FFF2-40B4-BE49-F238E27FC236}">
                <a16:creationId xmlns:a16="http://schemas.microsoft.com/office/drawing/2014/main" id="{0581B11F-8825-B1C6-F8A0-1F321E02C39A}"/>
              </a:ext>
            </a:extLst>
          </p:cNvPr>
          <p:cNvSpPr txBox="1"/>
          <p:nvPr/>
        </p:nvSpPr>
        <p:spPr>
          <a:xfrm>
            <a:off x="396617" y="283253"/>
            <a:ext cx="3738061" cy="677108"/>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r>
              <a:rPr lang="en-US" sz="4000" b="1" dirty="0">
                <a:latin typeface="Times New Roman"/>
                <a:ea typeface="Calibri"/>
                <a:cs typeface="Calibri"/>
              </a:rPr>
              <a:t>WORKING </a:t>
            </a:r>
            <a:endParaRPr lang="en-US" sz="4000" b="1" dirty="0">
              <a:latin typeface="Times New Roman"/>
            </a:endParaRPr>
          </a:p>
        </p:txBody>
      </p:sp>
    </p:spTree>
    <p:extLst>
      <p:ext uri="{BB962C8B-B14F-4D97-AF65-F5344CB8AC3E}">
        <p14:creationId xmlns:p14="http://schemas.microsoft.com/office/powerpoint/2010/main" val="1326681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1716</TotalTime>
  <Words>1540</Words>
  <Application>Microsoft Office PowerPoint</Application>
  <PresentationFormat>Widescreen</PresentationFormat>
  <Paragraphs>143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Courier New</vt:lpstr>
      <vt:lpstr>Times New Roman</vt:lpstr>
      <vt:lpstr>Times New Roman Bold</vt:lpstr>
      <vt:lpstr>Times New Roman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IoT System Setup Using AWS for Real-Time Monitoring  Create a Thing in AWS IoT Core – Represents the physical device in the cloud.  Generate a Certificate – Ensures secure authentication and connection.  Attach an IoT Policy – Defines permissions for secure communication.  Install IoT Libraries in Arduino IDE – Enables AWS connectivity via MQTT.  Upload Code to the IoT Device – Allows data transmission to AWS.  Store Data in Amazon Timestream – Efficiently manages real-time IoT data.  Visualize Data with Grafana Dashboard – Provides insights for monitoring and analysis. </vt:lpstr>
      <vt:lpstr>Architecture of Project:</vt:lpstr>
      <vt:lpstr>DATA SENT TO AWS</vt:lpstr>
      <vt:lpstr>DYNAMO DB</vt:lpstr>
      <vt:lpstr>Epoch Time converter</vt:lpstr>
      <vt:lpstr>PowerPoint Presentation</vt:lpstr>
      <vt:lpstr>AWS Alert via email</vt:lpstr>
      <vt:lpstr>SOFTWARE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SOMWANSHI RANDHIR</dc:creator>
  <cp:lastModifiedBy>MUDABBIR AHMAD</cp:lastModifiedBy>
  <cp:revision>38</cp:revision>
  <dcterms:created xsi:type="dcterms:W3CDTF">2025-02-20T06:35:47Z</dcterms:created>
  <dcterms:modified xsi:type="dcterms:W3CDTF">2025-05-09T09:40:04Z</dcterms:modified>
</cp:coreProperties>
</file>