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CF990-38D7-4072-B145-96E652B90D8E}" type="datetimeFigureOut">
              <a:t>5.11.2023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096AB-3624-4F12-9353-DA789A755C5C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0942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759512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Unlocking the Power of Machine Learning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759166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Join me on a journey through the world of machine learning as we explore neural networks, decision trees, random forests, and more.</a:t>
            </a:r>
            <a:endParaRPr lang="en-US" sz="1750" dirty="0"/>
          </a:p>
        </p:txBody>
      </p:sp>
      <p:pic>
        <p:nvPicPr>
          <p:cNvPr id="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553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4" name="Text 2"/>
          <p:cNvSpPr/>
          <p:nvPr/>
        </p:nvSpPr>
        <p:spPr>
          <a:xfrm>
            <a:off x="2194441" y="592812"/>
            <a:ext cx="10241518" cy="13473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05"/>
              </a:lnSpc>
              <a:buNone/>
            </a:pPr>
            <a:r>
              <a:rPr lang="en-US" sz="424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Neural Networks: The Building Blocks of AI</a:t>
            </a:r>
            <a:endParaRPr lang="en-US" sz="424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441" y="2371249"/>
            <a:ext cx="4959072" cy="306490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194441" y="5705594"/>
            <a:ext cx="2156103" cy="3369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53"/>
              </a:lnSpc>
              <a:buNone/>
            </a:pPr>
            <a:r>
              <a:rPr lang="en-US" sz="2122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Artificial Neurons</a:t>
            </a:r>
            <a:endParaRPr lang="en-US" sz="2122" dirty="0"/>
          </a:p>
        </p:txBody>
      </p:sp>
      <p:sp>
        <p:nvSpPr>
          <p:cNvPr id="7" name="Text 4"/>
          <p:cNvSpPr/>
          <p:nvPr/>
        </p:nvSpPr>
        <p:spPr>
          <a:xfrm>
            <a:off x="2194441" y="6258044"/>
            <a:ext cx="4959072" cy="10347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16"/>
              </a:lnSpc>
              <a:buNone/>
            </a:pPr>
            <a:r>
              <a:rPr lang="en-US" sz="1698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Discover how artificial neurons are connected to form powerful models that can learn patterns and make predictions.</a:t>
            </a:r>
            <a:endParaRPr lang="en-US" sz="1698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887" y="2371249"/>
            <a:ext cx="4959072" cy="306490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76887" y="5705594"/>
            <a:ext cx="2156103" cy="3369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53"/>
              </a:lnSpc>
              <a:buNone/>
            </a:pPr>
            <a:r>
              <a:rPr lang="en-US" sz="2122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Deep Learning</a:t>
            </a:r>
            <a:endParaRPr lang="en-US" sz="2122" dirty="0"/>
          </a:p>
        </p:txBody>
      </p:sp>
      <p:sp>
        <p:nvSpPr>
          <p:cNvPr id="10" name="Text 6"/>
          <p:cNvSpPr/>
          <p:nvPr/>
        </p:nvSpPr>
        <p:spPr>
          <a:xfrm>
            <a:off x="7476887" y="6258044"/>
            <a:ext cx="4959072" cy="13796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16"/>
              </a:lnSpc>
              <a:buNone/>
            </a:pPr>
            <a:r>
              <a:rPr lang="en-US" sz="1698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Dive deep into state-of-the-art deep learning techniques, including convolutional neural networks (CNNs) and recurrent neural networks (RNNs).</a:t>
            </a:r>
            <a:endParaRPr lang="en-US" sz="1698" dirty="0"/>
          </a:p>
        </p:txBody>
      </p:sp>
      <p:pic>
        <p:nvPicPr>
          <p:cNvPr id="11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798796"/>
            <a:ext cx="97383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Decoding the Mystery of Decision Trees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37510"/>
            <a:ext cx="3370064" cy="3493294"/>
          </a:xfrm>
          <a:prstGeom prst="roundRect">
            <a:avLst>
              <a:gd name="adj" fmla="val 3956"/>
            </a:avLst>
          </a:prstGeom>
          <a:solidFill>
            <a:srgbClr val="393636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3159681"/>
            <a:ext cx="28194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Structure and Function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729038"/>
            <a:ext cx="292572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Unveil the inner workings of decision trees and their ability to make decisions based on a series of rules and conditions.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2937510"/>
            <a:ext cx="3370064" cy="3493294"/>
          </a:xfrm>
          <a:prstGeom prst="roundRect">
            <a:avLst>
              <a:gd name="adj" fmla="val 3956"/>
            </a:avLst>
          </a:prstGeom>
          <a:solidFill>
            <a:srgbClr val="393636"/>
          </a:solidFill>
          <a:ln/>
        </p:spPr>
      </p:sp>
      <p:sp>
        <p:nvSpPr>
          <p:cNvPr id="9" name="Text 7"/>
          <p:cNvSpPr/>
          <p:nvPr/>
        </p:nvSpPr>
        <p:spPr>
          <a:xfrm>
            <a:off x="5852398" y="3159681"/>
            <a:ext cx="292572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Interpretability and Explainability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52398" y="4076224"/>
            <a:ext cx="292572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Learn why decision trees are popular for their interpretability, making them valuable in fields where understanding the decision-making process is crucial.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2937510"/>
            <a:ext cx="3370064" cy="3493294"/>
          </a:xfrm>
          <a:prstGeom prst="roundRect">
            <a:avLst>
              <a:gd name="adj" fmla="val 3956"/>
            </a:avLst>
          </a:prstGeom>
          <a:solidFill>
            <a:srgbClr val="393636"/>
          </a:solidFill>
          <a:ln/>
        </p:spPr>
      </p:sp>
      <p:sp>
        <p:nvSpPr>
          <p:cNvPr id="12" name="Text 10"/>
          <p:cNvSpPr/>
          <p:nvPr/>
        </p:nvSpPr>
        <p:spPr>
          <a:xfrm>
            <a:off x="9444633" y="3159681"/>
            <a:ext cx="292572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Example: Predicting Loan Approval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44633" y="4076224"/>
            <a:ext cx="292572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Walk through a real-life scenario where a decision tree helps determine whether a loan applicant is likely to be approved or not.</a:t>
            </a:r>
            <a:endParaRPr lang="en-US" sz="1750" dirty="0"/>
          </a:p>
        </p:txBody>
      </p:sp>
      <p:pic>
        <p:nvPicPr>
          <p:cNvPr id="14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267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4" name="Text 2"/>
          <p:cNvSpPr/>
          <p:nvPr/>
        </p:nvSpPr>
        <p:spPr>
          <a:xfrm>
            <a:off x="2067163" y="607576"/>
            <a:ext cx="10496074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35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Random Forests: The Power of Ensemble Learning</a:t>
            </a:r>
            <a:endParaRPr lang="en-US" sz="4350" dirty="0"/>
          </a:p>
        </p:txBody>
      </p:sp>
      <p:sp>
        <p:nvSpPr>
          <p:cNvPr id="5" name="Shape 3"/>
          <p:cNvSpPr/>
          <p:nvPr/>
        </p:nvSpPr>
        <p:spPr>
          <a:xfrm>
            <a:off x="7293173" y="2430542"/>
            <a:ext cx="44172" cy="5193149"/>
          </a:xfrm>
          <a:prstGeom prst="rect">
            <a:avLst/>
          </a:prstGeom>
          <a:solidFill>
            <a:srgbClr val="393636"/>
          </a:solidFill>
          <a:ln/>
        </p:spPr>
      </p:sp>
      <p:sp>
        <p:nvSpPr>
          <p:cNvPr id="6" name="Shape 4"/>
          <p:cNvSpPr/>
          <p:nvPr/>
        </p:nvSpPr>
        <p:spPr>
          <a:xfrm>
            <a:off x="7563743" y="2829461"/>
            <a:ext cx="773311" cy="44172"/>
          </a:xfrm>
          <a:prstGeom prst="rect">
            <a:avLst/>
          </a:prstGeom>
          <a:solidFill>
            <a:srgbClr val="393636"/>
          </a:solidFill>
          <a:ln/>
        </p:spPr>
      </p:sp>
      <p:sp>
        <p:nvSpPr>
          <p:cNvPr id="7" name="Shape 5"/>
          <p:cNvSpPr/>
          <p:nvPr/>
        </p:nvSpPr>
        <p:spPr>
          <a:xfrm>
            <a:off x="7066657" y="2603063"/>
            <a:ext cx="497086" cy="497086"/>
          </a:xfrm>
          <a:prstGeom prst="roundRect">
            <a:avLst>
              <a:gd name="adj" fmla="val 26672"/>
            </a:avLst>
          </a:prstGeom>
          <a:solidFill>
            <a:srgbClr val="393636"/>
          </a:solidFill>
          <a:ln/>
        </p:spPr>
      </p:sp>
      <p:sp>
        <p:nvSpPr>
          <p:cNvPr id="8" name="Text 6"/>
          <p:cNvSpPr/>
          <p:nvPr/>
        </p:nvSpPr>
        <p:spPr>
          <a:xfrm>
            <a:off x="7246560" y="2644378"/>
            <a:ext cx="137160" cy="4143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62"/>
              </a:lnSpc>
              <a:buNone/>
            </a:pPr>
            <a:r>
              <a:rPr lang="en-US" sz="261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10" dirty="0"/>
          </a:p>
        </p:txBody>
      </p:sp>
      <p:sp>
        <p:nvSpPr>
          <p:cNvPr id="9" name="Text 7"/>
          <p:cNvSpPr/>
          <p:nvPr/>
        </p:nvSpPr>
        <p:spPr>
          <a:xfrm>
            <a:off x="8530471" y="2651403"/>
            <a:ext cx="2567940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Combining Strengths</a:t>
            </a:r>
            <a:endParaRPr lang="en-US" sz="2175" dirty="0"/>
          </a:p>
        </p:txBody>
      </p:sp>
      <p:sp>
        <p:nvSpPr>
          <p:cNvPr id="10" name="Text 8"/>
          <p:cNvSpPr/>
          <p:nvPr/>
        </p:nvSpPr>
        <p:spPr>
          <a:xfrm>
            <a:off x="8530471" y="3217545"/>
            <a:ext cx="4032766" cy="10604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Discover how random forests leverage the diversity of decision trees to make robust and highly accurate predictions.</a:t>
            </a:r>
            <a:endParaRPr lang="en-US" sz="1740" dirty="0"/>
          </a:p>
        </p:txBody>
      </p:sp>
      <p:sp>
        <p:nvSpPr>
          <p:cNvPr id="11" name="Shape 9"/>
          <p:cNvSpPr/>
          <p:nvPr/>
        </p:nvSpPr>
        <p:spPr>
          <a:xfrm>
            <a:off x="6293346" y="3934123"/>
            <a:ext cx="773311" cy="44172"/>
          </a:xfrm>
          <a:prstGeom prst="rect">
            <a:avLst/>
          </a:prstGeom>
          <a:solidFill>
            <a:srgbClr val="393636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6657" y="3707725"/>
            <a:ext cx="497086" cy="497086"/>
          </a:xfrm>
          <a:prstGeom prst="roundRect">
            <a:avLst>
              <a:gd name="adj" fmla="val 26672"/>
            </a:avLst>
          </a:prstGeom>
          <a:solidFill>
            <a:srgbClr val="393636"/>
          </a:solidFill>
          <a:ln/>
        </p:spPr>
      </p:sp>
      <p:sp>
        <p:nvSpPr>
          <p:cNvPr id="13" name="Text 11"/>
          <p:cNvSpPr/>
          <p:nvPr/>
        </p:nvSpPr>
        <p:spPr>
          <a:xfrm>
            <a:off x="7223700" y="3749040"/>
            <a:ext cx="182880" cy="4143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62"/>
              </a:lnSpc>
              <a:buNone/>
            </a:pPr>
            <a:r>
              <a:rPr lang="en-US" sz="261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10" dirty="0"/>
          </a:p>
        </p:txBody>
      </p:sp>
      <p:sp>
        <p:nvSpPr>
          <p:cNvPr id="14" name="Text 12"/>
          <p:cNvSpPr/>
          <p:nvPr/>
        </p:nvSpPr>
        <p:spPr>
          <a:xfrm>
            <a:off x="3562469" y="3756065"/>
            <a:ext cx="2537460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19"/>
              </a:lnSpc>
              <a:buNone/>
            </a:pPr>
            <a:r>
              <a:rPr lang="en-US" sz="2175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Reducing Overfitting</a:t>
            </a:r>
            <a:endParaRPr lang="en-US" sz="2175" dirty="0"/>
          </a:p>
        </p:txBody>
      </p:sp>
      <p:sp>
        <p:nvSpPr>
          <p:cNvPr id="15" name="Text 13"/>
          <p:cNvSpPr/>
          <p:nvPr/>
        </p:nvSpPr>
        <p:spPr>
          <a:xfrm>
            <a:off x="2067163" y="4322207"/>
            <a:ext cx="4032766" cy="14139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84"/>
              </a:lnSpc>
              <a:buNone/>
            </a:pPr>
            <a:r>
              <a:rPr lang="en-US" sz="174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Explore how the random forest algorithm mitigates overfitting and improves generalization through the principles of bagging and averaging.</a:t>
            </a:r>
            <a:endParaRPr lang="en-US" sz="1740" dirty="0"/>
          </a:p>
        </p:txBody>
      </p:sp>
      <p:sp>
        <p:nvSpPr>
          <p:cNvPr id="16" name="Shape 14"/>
          <p:cNvSpPr/>
          <p:nvPr/>
        </p:nvSpPr>
        <p:spPr>
          <a:xfrm>
            <a:off x="7563743" y="5255478"/>
            <a:ext cx="773311" cy="44172"/>
          </a:xfrm>
          <a:prstGeom prst="rect">
            <a:avLst/>
          </a:prstGeom>
          <a:solidFill>
            <a:srgbClr val="393636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6657" y="5029081"/>
            <a:ext cx="497086" cy="497086"/>
          </a:xfrm>
          <a:prstGeom prst="roundRect">
            <a:avLst>
              <a:gd name="adj" fmla="val 26672"/>
            </a:avLst>
          </a:prstGeom>
          <a:solidFill>
            <a:srgbClr val="393636"/>
          </a:solidFill>
          <a:ln/>
        </p:spPr>
      </p:sp>
      <p:sp>
        <p:nvSpPr>
          <p:cNvPr id="18" name="Text 16"/>
          <p:cNvSpPr/>
          <p:nvPr/>
        </p:nvSpPr>
        <p:spPr>
          <a:xfrm>
            <a:off x="7223700" y="5070396"/>
            <a:ext cx="182880" cy="4143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62"/>
              </a:lnSpc>
              <a:buNone/>
            </a:pPr>
            <a:r>
              <a:rPr lang="en-US" sz="261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10" dirty="0"/>
          </a:p>
        </p:txBody>
      </p:sp>
      <p:sp>
        <p:nvSpPr>
          <p:cNvPr id="19" name="Text 17"/>
          <p:cNvSpPr/>
          <p:nvPr/>
        </p:nvSpPr>
        <p:spPr>
          <a:xfrm>
            <a:off x="8530471" y="5077420"/>
            <a:ext cx="4032766" cy="690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Comparing Decision Trees and Random Forests</a:t>
            </a:r>
            <a:endParaRPr lang="en-US" sz="2175" dirty="0"/>
          </a:p>
        </p:txBody>
      </p:sp>
      <p:sp>
        <p:nvSpPr>
          <p:cNvPr id="20" name="Text 18"/>
          <p:cNvSpPr/>
          <p:nvPr/>
        </p:nvSpPr>
        <p:spPr>
          <a:xfrm>
            <a:off x="8530471" y="5988844"/>
            <a:ext cx="4032766" cy="14139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Uncover the key differences between decision trees and random forests, and understand when to choose one over the other.</a:t>
            </a:r>
            <a:endParaRPr lang="en-US" sz="1740" dirty="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86772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 Glimpse into More Machine Learning Algorithms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700814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015389"/>
            <a:ext cx="329588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Support Vector Machines (SVM)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931932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Learn about the mathematical concepts behind SVMs and how they can classify data by finding the best separating hyperplane.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700814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5015508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k-Nearest Neighbors (k-NN)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932051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Discover how k-NN works by finding the closest neighbors in feature space and making predictions based on their labels.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700814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5015508"/>
            <a:ext cx="24079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K-Means Clustering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584865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Explore the unsupervised learning technique of grouping data into clusters based on their similarity, revealing hidden patterns and structures.</a:t>
            </a:r>
            <a:endParaRPr lang="en-US" sz="1750" dirty="0"/>
          </a:p>
        </p:txBody>
      </p:sp>
      <p:pic>
        <p:nvPicPr>
          <p:cNvPr id="14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Özel</PresentationFormat>
  <Paragraphs>0</Paragraphs>
  <Slides>5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Office Theme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2</cp:revision>
  <dcterms:created xsi:type="dcterms:W3CDTF">2023-11-05T10:01:24Z</dcterms:created>
  <dcterms:modified xsi:type="dcterms:W3CDTF">2023-11-05T10:03:07Z</dcterms:modified>
</cp:coreProperties>
</file>