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79" r:id="rId2"/>
  </p:sldMasterIdLst>
  <p:sldIdLst>
    <p:sldId id="368" r:id="rId3"/>
    <p:sldId id="259" r:id="rId4"/>
    <p:sldId id="262" r:id="rId5"/>
    <p:sldId id="265" r:id="rId6"/>
    <p:sldId id="268" r:id="rId7"/>
    <p:sldId id="271" r:id="rId8"/>
    <p:sldId id="274" r:id="rId9"/>
    <p:sldId id="277" r:id="rId10"/>
    <p:sldId id="280" r:id="rId11"/>
    <p:sldId id="283" r:id="rId12"/>
    <p:sldId id="286" r:id="rId13"/>
    <p:sldId id="289" r:id="rId14"/>
    <p:sldId id="292" r:id="rId15"/>
    <p:sldId id="295" r:id="rId16"/>
    <p:sldId id="298" r:id="rId17"/>
    <p:sldId id="301" r:id="rId18"/>
    <p:sldId id="304" r:id="rId19"/>
    <p:sldId id="307" r:id="rId20"/>
    <p:sldId id="310" r:id="rId21"/>
    <p:sldId id="369" r:id="rId22"/>
    <p:sldId id="316" r:id="rId23"/>
    <p:sldId id="319" r:id="rId24"/>
    <p:sldId id="322" r:id="rId25"/>
    <p:sldId id="325" r:id="rId26"/>
    <p:sldId id="328" r:id="rId27"/>
    <p:sldId id="331" r:id="rId28"/>
    <p:sldId id="334" r:id="rId29"/>
    <p:sldId id="337" r:id="rId30"/>
    <p:sldId id="349" r:id="rId31"/>
    <p:sldId id="343" r:id="rId32"/>
    <p:sldId id="346" r:id="rId33"/>
    <p:sldId id="352" r:id="rId34"/>
    <p:sldId id="371" r:id="rId35"/>
    <p:sldId id="370" r:id="rId36"/>
  </p:sldIdLst>
  <p:sldSz cx="12192000" cy="6858000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DC1CB2-802E-40C1-8574-69F58F520AC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3ABD66-613B-4DB3-892B-1EE531C34B85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0DE4959-B33F-4A26-9DEB-A8D7657D2D9F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14C81A9-D6E1-4E93-BB49-119F86975805}" type="datetimeFigureOut">
              <a:rPr lang="tr-TR" smtClean="0"/>
              <a:t>22.05.2023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A7087C7-62D2-42C7-8D7A-FB9D25B8AB18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89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81A9-D6E1-4E93-BB49-119F86975805}" type="datetimeFigureOut">
              <a:rPr lang="tr-TR" smtClean="0"/>
              <a:t>22.05.2023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87C7-62D2-42C7-8D7A-FB9D25B8A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8208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81A9-D6E1-4E93-BB49-119F86975805}" type="datetimeFigureOut">
              <a:rPr lang="tr-TR" smtClean="0"/>
              <a:t>22.05.2023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87C7-62D2-42C7-8D7A-FB9D25B8AB18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63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81A9-D6E1-4E93-BB49-119F86975805}" type="datetimeFigureOut">
              <a:rPr lang="tr-TR" smtClean="0"/>
              <a:t>22.05.2023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87C7-62D2-42C7-8D7A-FB9D25B8A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5196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15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81A9-D6E1-4E93-BB49-119F86975805}" type="datetimeFigureOut">
              <a:rPr lang="tr-TR" smtClean="0"/>
              <a:t>22.05.2023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87C7-62D2-42C7-8D7A-FB9D25B8A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8307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81A9-D6E1-4E93-BB49-119F86975805}" type="datetimeFigureOut">
              <a:rPr lang="tr-TR" smtClean="0"/>
              <a:t>22.05.2023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87C7-62D2-42C7-8D7A-FB9D25B8A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238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81A9-D6E1-4E93-BB49-119F86975805}" type="datetimeFigureOut">
              <a:rPr lang="tr-TR" smtClean="0"/>
              <a:t>22.05.2023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87C7-62D2-42C7-8D7A-FB9D25B8A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674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F1FC474-90CC-4547-B751-24302CA5F654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81A9-D6E1-4E93-BB49-119F86975805}" type="datetimeFigureOut">
              <a:rPr lang="tr-TR" smtClean="0"/>
              <a:t>22.05.2023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87C7-62D2-42C7-8D7A-FB9D25B8A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52030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81A9-D6E1-4E93-BB49-119F86975805}" type="datetimeFigureOut">
              <a:rPr lang="tr-TR" smtClean="0"/>
              <a:t>22.05.2023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87C7-62D2-42C7-8D7A-FB9D25B8A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98000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81A9-D6E1-4E93-BB49-119F86975805}" type="datetimeFigureOut">
              <a:rPr lang="tr-TR" smtClean="0"/>
              <a:t>22.05.2023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87C7-62D2-42C7-8D7A-FB9D25B8A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053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4B0B38-A866-4503-8806-B7958826D71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0EBE4E9-5E69-486C-88BB-19C2BEA756B7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6C8C4B5-F32E-4E91-A610-6D886549567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7070E3D-8F83-4DC3-A73F-73B15F72689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382A27E-B8FD-4217-865E-2755CE11181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B4328EC-66C1-43DB-A5FF-83B2FDA3C487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C763366-49E7-477E-BF96-F49766D42AA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8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86668A-562A-ED78-667A-33FBEBEF8A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FITNESS CENTER OTOMASYONU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D9BB536-9736-3EA7-F405-0FBDA02DB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2439686"/>
          </a:xfrm>
        </p:spPr>
        <p:txBody>
          <a:bodyPr>
            <a:normAutofit/>
          </a:bodyPr>
          <a:lstStyle/>
          <a:p>
            <a:r>
              <a:rPr lang="tr-TR" dirty="0">
                <a:latin typeface="Amasis MT Pro Black" panose="02040A04050005020304" pitchFamily="18" charset="-94"/>
              </a:rPr>
              <a:t>Mert Tuna Kurnaz 20011031</a:t>
            </a:r>
          </a:p>
          <a:p>
            <a:r>
              <a:rPr lang="tr-TR" dirty="0">
                <a:latin typeface="Amasis MT Pro Black" panose="02040A04050005020304" pitchFamily="18" charset="-94"/>
              </a:rPr>
              <a:t>Melih Tuna İpek 20011053</a:t>
            </a:r>
          </a:p>
          <a:p>
            <a:r>
              <a:rPr lang="tr-TR" dirty="0">
                <a:latin typeface="Amasis MT Pro Black" panose="02040A04050005020304" pitchFamily="18" charset="-94"/>
              </a:rPr>
              <a:t>Müdafer Kaymak 20011093</a:t>
            </a:r>
          </a:p>
          <a:p>
            <a:r>
              <a:rPr lang="tr-TR" dirty="0">
                <a:latin typeface="Amasis MT Pro Black" panose="02040A04050005020304" pitchFamily="18" charset="-94"/>
              </a:rPr>
              <a:t>Özlem Koç 20011097</a:t>
            </a:r>
          </a:p>
          <a:p>
            <a:r>
              <a:rPr lang="tr-TR" dirty="0">
                <a:latin typeface="Amasis MT Pro Black" panose="02040A04050005020304" pitchFamily="18" charset="-94"/>
              </a:rPr>
              <a:t>Ömer Aşkın 20011078</a:t>
            </a:r>
          </a:p>
        </p:txBody>
      </p:sp>
    </p:spTree>
    <p:extLst>
      <p:ext uri="{BB962C8B-B14F-4D97-AF65-F5344CB8AC3E}">
        <p14:creationId xmlns:p14="http://schemas.microsoft.com/office/powerpoint/2010/main" val="23494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D2E796C6-A334-DD90-CE99-029F2BC12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05" y="946116"/>
            <a:ext cx="8072888" cy="2139983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776E0A5B-A577-E23E-466A-E2D605395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231" y="3429000"/>
            <a:ext cx="7925794" cy="232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9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CAE4CE-77C0-A449-7F45-2C0FD5CF5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Fizibilite Analizi</a:t>
            </a:r>
          </a:p>
        </p:txBody>
      </p:sp>
    </p:spTree>
    <p:extLst>
      <p:ext uri="{BB962C8B-B14F-4D97-AF65-F5344CB8AC3E}">
        <p14:creationId xmlns:p14="http://schemas.microsoft.com/office/powerpoint/2010/main" val="3824860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6AC9F3-0E1B-7541-8F0B-3BDF60C6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tr-TR" b="1">
                <a:latin typeface="+mn-lt"/>
              </a:rPr>
              <a:t>Fizibilite Matrisi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E54FEB21-105F-796E-D2F1-1C040B962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54" t="803" r="289"/>
          <a:stretch>
            <a:fillRect/>
          </a:stretch>
        </p:blipFill>
        <p:spPr>
          <a:xfrm>
            <a:off x="838200" y="1250065"/>
            <a:ext cx="10515600" cy="5092861"/>
          </a:xfrm>
        </p:spPr>
      </p:pic>
    </p:spTree>
    <p:extLst>
      <p:ext uri="{BB962C8B-B14F-4D97-AF65-F5344CB8AC3E}">
        <p14:creationId xmlns:p14="http://schemas.microsoft.com/office/powerpoint/2010/main" val="3912514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08AE4A5-1B2F-8A84-860B-92481FF92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952" y="1250065"/>
            <a:ext cx="10498238" cy="5069711"/>
          </a:xfrm>
        </p:spPr>
      </p:pic>
    </p:spTree>
    <p:extLst>
      <p:ext uri="{BB962C8B-B14F-4D97-AF65-F5344CB8AC3E}">
        <p14:creationId xmlns:p14="http://schemas.microsoft.com/office/powerpoint/2010/main" val="3388012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6AC9F3-0E1B-7541-8F0B-3BDF60C6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tr-TR" b="1">
                <a:latin typeface="+mn-lt"/>
              </a:rPr>
              <a:t>Teknik Fizibilite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50D57E3-FA1F-0915-4F19-6957F3782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680"/>
            <a:ext cx="5257800" cy="50800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buNone/>
            </a:pPr>
            <a:r>
              <a:rPr lang="tr-TR" sz="2800" b="1" dirty="0">
                <a:solidFill>
                  <a:schemeClr val="tx1"/>
                </a:solidFill>
              </a:rPr>
              <a:t>Yazılım Fizibilitesi</a:t>
            </a:r>
          </a:p>
          <a:p>
            <a:pPr algn="just">
              <a:buClr>
                <a:schemeClr val="tx1"/>
              </a:buClr>
            </a:pPr>
            <a:r>
              <a:rPr lang="tr-TR" sz="2400" dirty="0">
                <a:solidFill>
                  <a:schemeClr val="tx1"/>
                </a:solidFill>
              </a:rPr>
              <a:t>İşletim Sistemi: Windows 11</a:t>
            </a:r>
          </a:p>
          <a:p>
            <a:pPr algn="just">
              <a:buClr>
                <a:schemeClr val="tx1"/>
              </a:buClr>
            </a:pPr>
            <a:r>
              <a:rPr lang="tr-TR" sz="2400" dirty="0">
                <a:solidFill>
                  <a:schemeClr val="tx1"/>
                </a:solidFill>
              </a:rPr>
              <a:t>Yazılım Dili: Java</a:t>
            </a:r>
          </a:p>
          <a:p>
            <a:pPr algn="just">
              <a:buClr>
                <a:schemeClr val="tx1"/>
              </a:buClr>
            </a:pPr>
            <a:r>
              <a:rPr lang="tr-TR" sz="2400" dirty="0">
                <a:solidFill>
                  <a:schemeClr val="tx1"/>
                </a:solidFill>
              </a:rPr>
              <a:t>GUI Araç Kiti: Java </a:t>
            </a:r>
            <a:r>
              <a:rPr lang="tr-TR" sz="2400" dirty="0" err="1">
                <a:solidFill>
                  <a:schemeClr val="tx1"/>
                </a:solidFill>
              </a:rPr>
              <a:t>Swing</a:t>
            </a:r>
            <a:endParaRPr lang="tr-TR" sz="2400" dirty="0">
              <a:solidFill>
                <a:schemeClr val="tx1"/>
              </a:solidFill>
            </a:endParaRPr>
          </a:p>
          <a:p>
            <a:pPr algn="just">
              <a:buClr>
                <a:schemeClr val="tx1"/>
              </a:buClr>
            </a:pPr>
            <a:r>
              <a:rPr lang="tr-TR" sz="2400" dirty="0">
                <a:solidFill>
                  <a:schemeClr val="tx1"/>
                </a:solidFill>
              </a:rPr>
              <a:t>IDE: Apache </a:t>
            </a:r>
            <a:r>
              <a:rPr lang="tr-TR" sz="2400" dirty="0" err="1">
                <a:solidFill>
                  <a:schemeClr val="tx1"/>
                </a:solidFill>
              </a:rPr>
              <a:t>Netbeans</a:t>
            </a:r>
            <a:endParaRPr lang="tr-TR" sz="2400" dirty="0">
              <a:solidFill>
                <a:schemeClr val="tx1"/>
              </a:solidFill>
            </a:endParaRPr>
          </a:p>
          <a:p>
            <a:pPr algn="just">
              <a:buClr>
                <a:schemeClr val="tx1"/>
              </a:buClr>
            </a:pPr>
            <a:r>
              <a:rPr lang="tr-TR" sz="2400" dirty="0">
                <a:solidFill>
                  <a:schemeClr val="tx1"/>
                </a:solidFill>
              </a:rPr>
              <a:t>Veri Tabanı: </a:t>
            </a:r>
            <a:r>
              <a:rPr lang="tr-TR" sz="2400" dirty="0" err="1">
                <a:solidFill>
                  <a:schemeClr val="tx1"/>
                </a:solidFill>
              </a:rPr>
              <a:t>PlanetScale</a:t>
            </a:r>
            <a:r>
              <a:rPr lang="tr-TR" sz="2400" dirty="0">
                <a:solidFill>
                  <a:schemeClr val="tx1"/>
                </a:solidFill>
              </a:rPr>
              <a:t>, MySQL</a:t>
            </a:r>
          </a:p>
          <a:p>
            <a:pPr algn="just">
              <a:buClr>
                <a:schemeClr val="tx1"/>
              </a:buClr>
            </a:pPr>
            <a:r>
              <a:rPr lang="tr-TR" sz="2400" dirty="0">
                <a:solidFill>
                  <a:schemeClr val="tx1"/>
                </a:solidFill>
              </a:rPr>
              <a:t>Microsoft 365</a:t>
            </a:r>
          </a:p>
          <a:p>
            <a:pPr algn="just">
              <a:buClr>
                <a:schemeClr val="tx1"/>
              </a:buClr>
            </a:pPr>
            <a:r>
              <a:rPr lang="tr-TR" sz="2400" dirty="0" err="1">
                <a:solidFill>
                  <a:schemeClr val="tx1"/>
                </a:solidFill>
              </a:rPr>
              <a:t>Zoom</a:t>
            </a:r>
            <a:endParaRPr lang="tr-TR" sz="2400" dirty="0">
              <a:solidFill>
                <a:schemeClr val="tx1"/>
              </a:solidFill>
            </a:endParaRPr>
          </a:p>
          <a:p>
            <a:pPr algn="just">
              <a:buClr>
                <a:schemeClr val="tx1"/>
              </a:buClr>
            </a:pPr>
            <a:r>
              <a:rPr lang="tr-TR" sz="2400" dirty="0">
                <a:solidFill>
                  <a:schemeClr val="tx1"/>
                </a:solidFill>
              </a:rPr>
              <a:t>Draw.IO</a:t>
            </a:r>
          </a:p>
        </p:txBody>
      </p:sp>
      <p:sp>
        <p:nvSpPr>
          <p:cNvPr id="7" name="İçerik Yer Tutucusu 3">
            <a:extLst>
              <a:ext uri="{FF2B5EF4-FFF2-40B4-BE49-F238E27FC236}">
                <a16:creationId xmlns:a16="http://schemas.microsoft.com/office/drawing/2014/main" id="{E2665328-0FF8-28F5-96CE-C8F0A7674ACB}"/>
              </a:ext>
            </a:extLst>
          </p:cNvPr>
          <p:cNvSpPr txBox="1"/>
          <p:nvPr/>
        </p:nvSpPr>
        <p:spPr>
          <a:xfrm>
            <a:off x="6096000" y="1249680"/>
            <a:ext cx="5257800" cy="50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tr-TR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tr-TR" b="1" dirty="0"/>
              <a:t>Donanım Fizibilitesi</a:t>
            </a:r>
          </a:p>
          <a:p>
            <a:pPr algn="just"/>
            <a:r>
              <a:rPr lang="tr-TR" sz="2400" dirty="0"/>
              <a:t>Yazılım Ekibi Bilgisayarları</a:t>
            </a:r>
          </a:p>
          <a:p>
            <a:pPr algn="just"/>
            <a:r>
              <a:rPr lang="tr-TR" sz="2400" dirty="0"/>
              <a:t>Analiz Ekibi Bilgisayarları</a:t>
            </a:r>
          </a:p>
          <a:p>
            <a:pPr algn="just"/>
            <a:r>
              <a:rPr lang="tr-TR" sz="2400" dirty="0"/>
              <a:t>Kullanıcı Bilgisayarları</a:t>
            </a:r>
          </a:p>
        </p:txBody>
      </p:sp>
    </p:spTree>
    <p:extLst>
      <p:ext uri="{BB962C8B-B14F-4D97-AF65-F5344CB8AC3E}">
        <p14:creationId xmlns:p14="http://schemas.microsoft.com/office/powerpoint/2010/main" val="2844040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6AC9F3-0E1B-7541-8F0B-3BDF60C6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tr-TR" b="1">
                <a:latin typeface="+mn-lt"/>
              </a:rPr>
              <a:t>Zaman Fizibilitesi</a:t>
            </a:r>
          </a:p>
        </p:txBody>
      </p:sp>
      <p:pic>
        <p:nvPicPr>
          <p:cNvPr id="9" name="İçerik Yer Tutucusu 8" descr="metin, ekran görüntüsü, sayı, numara, yazılım içeren bir resim&#10;&#10;Açıklama otomatik olarak oluşturuldu">
            <a:extLst>
              <a:ext uri="{FF2B5EF4-FFF2-40B4-BE49-F238E27FC236}">
                <a16:creationId xmlns:a16="http://schemas.microsoft.com/office/drawing/2014/main" id="{46EBF1C4-F4BF-92B4-9748-E654ABC86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8" b="13573"/>
          <a:stretch>
            <a:fillRect/>
          </a:stretch>
        </p:blipFill>
        <p:spPr>
          <a:xfrm>
            <a:off x="838201" y="1249680"/>
            <a:ext cx="10515600" cy="5019040"/>
          </a:xfrm>
        </p:spPr>
      </p:pic>
    </p:spTree>
    <p:extLst>
      <p:ext uri="{BB962C8B-B14F-4D97-AF65-F5344CB8AC3E}">
        <p14:creationId xmlns:p14="http://schemas.microsoft.com/office/powerpoint/2010/main" val="2957244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6AC9F3-0E1B-7541-8F0B-3BDF60C6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tr-TR" b="1">
                <a:latin typeface="+mn-lt"/>
              </a:rPr>
              <a:t>Sosyal Fizibilite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50D57E3-FA1F-0915-4F19-6957F3782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680"/>
            <a:ext cx="10515600" cy="5080000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tr-TR" sz="2400" dirty="0">
                <a:solidFill>
                  <a:schemeClr val="tx1"/>
                </a:solidFill>
              </a:rPr>
              <a:t>Gerçekleştirilecek </a:t>
            </a:r>
            <a:r>
              <a:rPr lang="tr-TR" sz="2400" dirty="0" err="1">
                <a:solidFill>
                  <a:schemeClr val="tx1"/>
                </a:solidFill>
              </a:rPr>
              <a:t>Fitness</a:t>
            </a:r>
            <a:r>
              <a:rPr lang="tr-TR" sz="2400" dirty="0">
                <a:solidFill>
                  <a:schemeClr val="tx1"/>
                </a:solidFill>
              </a:rPr>
              <a:t> Center yönetim sisteminin kullanıcı kitlesi bu spor kompleksinin çalışanlarıdır.</a:t>
            </a:r>
          </a:p>
          <a:p>
            <a:pPr>
              <a:buClrTx/>
            </a:pPr>
            <a:r>
              <a:rPr lang="tr-TR" sz="2400" dirty="0">
                <a:solidFill>
                  <a:schemeClr val="tx1"/>
                </a:solidFill>
              </a:rPr>
              <a:t>Kullanıcılarla bireysel görüşülüp bu sistemden istekleri belirlenmiş ve yeterlilikleri ölçülerek sosyal fizibilite çalışması yürütülmüştür.</a:t>
            </a:r>
          </a:p>
          <a:p>
            <a:pPr>
              <a:buClrTx/>
            </a:pPr>
            <a:r>
              <a:rPr lang="tr-TR" sz="2400" dirty="0">
                <a:solidFill>
                  <a:schemeClr val="tx1"/>
                </a:solidFill>
              </a:rPr>
              <a:t>Hedef kullanıcı kitlenin hepsi temel bilgisayar kullanımına hâkim insanlardan oluşmaktadır. Bu yüzden sistemin masaüstü uygulaması olarak geliştirilmesi sorun teşkil etmemektedir.</a:t>
            </a:r>
          </a:p>
          <a:p>
            <a:pPr>
              <a:buClrTx/>
            </a:pPr>
            <a:r>
              <a:rPr lang="tr-TR" sz="2400" dirty="0">
                <a:solidFill>
                  <a:schemeClr val="tx1"/>
                </a:solidFill>
              </a:rPr>
              <a:t>Kullanıcı görüşmeleri sonucunda sade bir arayüze sahip, işlerin yönetimini ve çalışanların günlük operasyonlarını dijitale çevirerek kolaylaştıran bir sistem istendiği belirlenmiştir.</a:t>
            </a:r>
          </a:p>
        </p:txBody>
      </p:sp>
    </p:spTree>
    <p:extLst>
      <p:ext uri="{BB962C8B-B14F-4D97-AF65-F5344CB8AC3E}">
        <p14:creationId xmlns:p14="http://schemas.microsoft.com/office/powerpoint/2010/main" val="2092423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6AC9F3-0E1B-7541-8F0B-3BDF60C6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tr-TR" b="1">
                <a:latin typeface="+mn-lt"/>
              </a:rPr>
              <a:t>Yönetim Fizibilitesi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50D57E3-FA1F-0915-4F19-6957F3782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680"/>
            <a:ext cx="10515600" cy="50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>
                <a:solidFill>
                  <a:schemeClr val="tx1"/>
                </a:solidFill>
              </a:rPr>
              <a:t>Sistemin işletme sahibine birçok fayda sağladığı tespit edilmiştir. Bunlardan bazıları:</a:t>
            </a:r>
          </a:p>
          <a:p>
            <a:pPr>
              <a:buClrTx/>
            </a:pPr>
            <a:r>
              <a:rPr lang="tr-TR" sz="2400" dirty="0">
                <a:solidFill>
                  <a:schemeClr val="tx1"/>
                </a:solidFill>
              </a:rPr>
              <a:t>İş yükünü hafifleteceğinden çalışan memnuniyeti artacak ve işler daha hızlı ilerleyecektir.</a:t>
            </a:r>
          </a:p>
          <a:p>
            <a:pPr>
              <a:buClrTx/>
            </a:pPr>
            <a:r>
              <a:rPr lang="tr-TR" sz="2400" dirty="0">
                <a:solidFill>
                  <a:schemeClr val="tx1"/>
                </a:solidFill>
              </a:rPr>
              <a:t>Yönetim kolaylığı sağlanacak. İşletme daha düzenli çalışacak.</a:t>
            </a:r>
          </a:p>
          <a:p>
            <a:pPr>
              <a:buClrTx/>
            </a:pPr>
            <a:r>
              <a:rPr lang="tr-TR" sz="2400" dirty="0">
                <a:solidFill>
                  <a:schemeClr val="tx1"/>
                </a:solidFill>
              </a:rPr>
              <a:t>Raporlama ve analiz işlemleri kolaylaşacak. Bu sayede yöneticiler işletme performansını daha iyi anlayacak ve gelecekteki stratejilerini buna göre şekillendirebilecek.</a:t>
            </a:r>
          </a:p>
          <a:p>
            <a:pPr>
              <a:buClrTx/>
            </a:pPr>
            <a:r>
              <a:rPr lang="tr-TR" sz="2400" dirty="0">
                <a:solidFill>
                  <a:schemeClr val="tx1"/>
                </a:solidFill>
              </a:rPr>
              <a:t>Gelir gider analizi kolaylaşacak. Bu sayede finansal durum takibi kolaylaşacak.</a:t>
            </a:r>
          </a:p>
          <a:p>
            <a:pPr>
              <a:buClrTx/>
            </a:pPr>
            <a:r>
              <a:rPr lang="tr-TR" sz="2400" dirty="0">
                <a:solidFill>
                  <a:schemeClr val="tx1"/>
                </a:solidFill>
              </a:rPr>
              <a:t>Kağıt gibi fiziksel kaynak ihtiyacı azalacak.</a:t>
            </a:r>
          </a:p>
          <a:p>
            <a:pPr>
              <a:buClrTx/>
            </a:pPr>
            <a:r>
              <a:rPr lang="tr-TR" sz="2400" dirty="0">
                <a:solidFill>
                  <a:schemeClr val="tx1"/>
                </a:solidFill>
              </a:rPr>
              <a:t>Veri güvenliği daha kolay sağlanacak.</a:t>
            </a:r>
          </a:p>
        </p:txBody>
      </p:sp>
    </p:spTree>
    <p:extLst>
      <p:ext uri="{BB962C8B-B14F-4D97-AF65-F5344CB8AC3E}">
        <p14:creationId xmlns:p14="http://schemas.microsoft.com/office/powerpoint/2010/main" val="4225330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6AC9F3-0E1B-7541-8F0B-3BDF60C6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tr-TR" b="1">
                <a:latin typeface="+mn-lt"/>
              </a:rPr>
              <a:t>Yasal Fizibilite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50D57E3-FA1F-0915-4F19-6957F3782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680"/>
            <a:ext cx="10515600" cy="5080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sz="2400" dirty="0">
                <a:solidFill>
                  <a:schemeClr val="tx1"/>
                </a:solidFill>
              </a:rPr>
              <a:t>Verilerin işlenmesi-korunması ve ticari sırların paylaşımı hakkında gerekli kanunların ilgili maddeleri incelenmiş, sınırlar belirlenmiş ve tedbirler kararlaştırılmıştır.</a:t>
            </a:r>
          </a:p>
          <a:p>
            <a:pPr>
              <a:lnSpc>
                <a:spcPct val="100000"/>
              </a:lnSpc>
              <a:buClrTx/>
            </a:pPr>
            <a:r>
              <a:rPr lang="tr-TR" sz="2400" dirty="0">
                <a:solidFill>
                  <a:schemeClr val="tx1"/>
                </a:solidFill>
              </a:rPr>
              <a:t>6698 sayılı Kişisel Verilerin Korunması Kanunu Madde 3, Madde 5 ve Madde 12</a:t>
            </a:r>
          </a:p>
          <a:p>
            <a:pPr>
              <a:lnSpc>
                <a:spcPct val="100000"/>
              </a:lnSpc>
              <a:buClrTx/>
            </a:pPr>
            <a:r>
              <a:rPr lang="tr-TR" sz="2400" dirty="0">
                <a:solidFill>
                  <a:schemeClr val="tx1"/>
                </a:solidFill>
              </a:rPr>
              <a:t>4982 sayılı Bilgi Edinme Kanunu’nun Madde 34</a:t>
            </a:r>
          </a:p>
          <a:p>
            <a:pPr>
              <a:lnSpc>
                <a:spcPct val="100000"/>
              </a:lnSpc>
              <a:buClrTx/>
            </a:pPr>
            <a:r>
              <a:rPr lang="tr-TR" sz="2400" dirty="0">
                <a:solidFill>
                  <a:schemeClr val="tx1"/>
                </a:solidFill>
              </a:rPr>
              <a:t>5237 sayılı Türk Ceza Kanunu Madde 239</a:t>
            </a:r>
          </a:p>
          <a:p>
            <a:pPr>
              <a:lnSpc>
                <a:spcPct val="100000"/>
              </a:lnSpc>
              <a:buClrTx/>
            </a:pPr>
            <a:endParaRPr lang="tr-TR" sz="2400" dirty="0">
              <a:solidFill>
                <a:schemeClr val="tx1"/>
              </a:solidFill>
            </a:endParaRPr>
          </a:p>
          <a:p>
            <a:pPr marL="45720" indent="0">
              <a:lnSpc>
                <a:spcPct val="100000"/>
              </a:lnSpc>
              <a:buClrTx/>
              <a:buNone/>
            </a:pPr>
            <a:r>
              <a:rPr lang="tr-TR" sz="2400" dirty="0">
                <a:solidFill>
                  <a:schemeClr val="tx1"/>
                </a:solidFill>
              </a:rPr>
              <a:t>Kullanılan yazılımlar, semboller ve görsellerin lisansları ve telif hakları hakkında çalışmalar yürütülmüştür.</a:t>
            </a:r>
          </a:p>
          <a:p>
            <a:pPr>
              <a:lnSpc>
                <a:spcPct val="100000"/>
              </a:lnSpc>
              <a:buClrTx/>
            </a:pPr>
            <a:r>
              <a:rPr lang="tr-TR" sz="2400" dirty="0">
                <a:solidFill>
                  <a:schemeClr val="tx1"/>
                </a:solidFill>
              </a:rPr>
              <a:t>Yazılım Lisansları</a:t>
            </a:r>
          </a:p>
          <a:p>
            <a:pPr>
              <a:lnSpc>
                <a:spcPct val="100000"/>
              </a:lnSpc>
              <a:buClrTx/>
            </a:pPr>
            <a:r>
              <a:rPr lang="tr-TR" sz="2400" dirty="0">
                <a:solidFill>
                  <a:schemeClr val="tx1"/>
                </a:solidFill>
              </a:rPr>
              <a:t>Açık Kaynak Yazılımlar</a:t>
            </a:r>
          </a:p>
          <a:p>
            <a:pPr>
              <a:lnSpc>
                <a:spcPct val="100000"/>
              </a:lnSpc>
              <a:buClrTx/>
            </a:pPr>
            <a:r>
              <a:rPr lang="tr-TR" sz="2400" dirty="0">
                <a:solidFill>
                  <a:schemeClr val="tx1"/>
                </a:solidFill>
              </a:rPr>
              <a:t>Ücretsiz ve ticari amaçlı kullanıma izin veren semboller ve görseller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138743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6AC9F3-0E1B-7541-8F0B-3BDF60C6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tr-TR" b="1">
                <a:latin typeface="+mn-lt"/>
              </a:rPr>
              <a:t>Ekonomik Fizibilite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50D57E3-FA1F-0915-4F19-6957F3782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680"/>
            <a:ext cx="10515600" cy="5080000"/>
          </a:xfrm>
        </p:spPr>
        <p:txBody>
          <a:bodyPr>
            <a:normAutofit/>
          </a:bodyPr>
          <a:lstStyle/>
          <a:p>
            <a:pPr marL="45720" indent="0">
              <a:buClrTx/>
              <a:buNone/>
            </a:pPr>
            <a:r>
              <a:rPr lang="tr-TR" sz="2400" b="1" dirty="0">
                <a:solidFill>
                  <a:schemeClr val="tx1"/>
                </a:solidFill>
              </a:rPr>
              <a:t>Geliştirme Giderleri: 2 aylık geliştirme süreci için</a:t>
            </a:r>
          </a:p>
          <a:p>
            <a:pPr marL="45720" indent="0">
              <a:buClrTx/>
              <a:buNone/>
            </a:pPr>
            <a:r>
              <a:rPr lang="tr-TR" sz="2400" dirty="0">
                <a:solidFill>
                  <a:schemeClr val="tx1"/>
                </a:solidFill>
              </a:rPr>
              <a:t>	Personel Maaşları + </a:t>
            </a:r>
            <a:r>
              <a:rPr lang="tr-TR" sz="2400" dirty="0" err="1">
                <a:solidFill>
                  <a:schemeClr val="tx1"/>
                </a:solidFill>
              </a:rPr>
              <a:t>Zoom</a:t>
            </a:r>
            <a:r>
              <a:rPr lang="tr-TR" sz="2400" dirty="0">
                <a:solidFill>
                  <a:schemeClr val="tx1"/>
                </a:solidFill>
              </a:rPr>
              <a:t> Lisans + Microsoft Office Lisans = 108.710 TL</a:t>
            </a:r>
          </a:p>
          <a:p>
            <a:pPr marL="45720" indent="0">
              <a:buClrTx/>
              <a:buNone/>
            </a:pPr>
            <a:r>
              <a:rPr lang="tr-TR" sz="2400" b="1" dirty="0">
                <a:solidFill>
                  <a:schemeClr val="tx1"/>
                </a:solidFill>
              </a:rPr>
              <a:t>Sistem Kurulma Giderleri</a:t>
            </a:r>
          </a:p>
          <a:p>
            <a:pPr marL="45720" indent="0">
              <a:buClrTx/>
              <a:buNone/>
            </a:pPr>
            <a:r>
              <a:rPr lang="tr-TR" sz="2400" dirty="0">
                <a:solidFill>
                  <a:schemeClr val="tx1"/>
                </a:solidFill>
              </a:rPr>
              <a:t>	Turnike Sistemi + Kullanıcı Bilgisayarları = 48.460 TL</a:t>
            </a:r>
          </a:p>
          <a:p>
            <a:pPr marL="45720" indent="0">
              <a:buClrTx/>
              <a:buNone/>
            </a:pPr>
            <a:r>
              <a:rPr lang="tr-TR" sz="2400" b="1" dirty="0">
                <a:solidFill>
                  <a:schemeClr val="tx1"/>
                </a:solidFill>
              </a:rPr>
              <a:t>Sistem Çalışma Giderleri: 1 aylık</a:t>
            </a:r>
          </a:p>
          <a:p>
            <a:pPr marL="45720" indent="0">
              <a:buClrTx/>
              <a:buNone/>
            </a:pPr>
            <a:r>
              <a:rPr lang="tr-TR" sz="2400" dirty="0">
                <a:solidFill>
                  <a:schemeClr val="tx1"/>
                </a:solidFill>
              </a:rPr>
              <a:t>	</a:t>
            </a:r>
            <a:r>
              <a:rPr lang="tr-TR" sz="2400" dirty="0" err="1">
                <a:solidFill>
                  <a:schemeClr val="tx1"/>
                </a:solidFill>
              </a:rPr>
              <a:t>PlanetScale</a:t>
            </a:r>
            <a:r>
              <a:rPr lang="tr-TR" sz="2400" dirty="0">
                <a:solidFill>
                  <a:schemeClr val="tx1"/>
                </a:solidFill>
              </a:rPr>
              <a:t> Veri Tabanı = 569 TL</a:t>
            </a:r>
          </a:p>
          <a:p>
            <a:pPr marL="0" indent="0">
              <a:buNone/>
            </a:pPr>
            <a:endParaRPr lang="tr-TR" sz="1000" dirty="0"/>
          </a:p>
          <a:p>
            <a:pPr marL="0" indent="0">
              <a:buNone/>
            </a:pPr>
            <a:r>
              <a:rPr lang="tr-TR" sz="2400" b="1" dirty="0">
                <a:solidFill>
                  <a:schemeClr val="tx1"/>
                </a:solidFill>
              </a:rPr>
              <a:t>GERİ ÖDEME SÜRESİ YÖNTEMİ: </a:t>
            </a:r>
            <a:r>
              <a:rPr lang="tr-TR" sz="2400" dirty="0">
                <a:solidFill>
                  <a:schemeClr val="tx1"/>
                </a:solidFill>
              </a:rPr>
              <a:t>1000 TL abonelik, aylık ortalama 50 müşteri</a:t>
            </a:r>
            <a:endParaRPr lang="tr-TR" sz="24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tr-TR" sz="2400" dirty="0">
                <a:solidFill>
                  <a:schemeClr val="tx1"/>
                </a:solidFill>
              </a:rPr>
              <a:t>108.710 + 48.460 + (569 x A) = (50 x 1000 x A) =&gt; A = 157.170 / 49.431 = </a:t>
            </a:r>
            <a:r>
              <a:rPr lang="tr-TR" sz="2400" b="1" dirty="0">
                <a:solidFill>
                  <a:schemeClr val="tx1"/>
                </a:solidFill>
              </a:rPr>
              <a:t>3 AY</a:t>
            </a:r>
          </a:p>
        </p:txBody>
      </p:sp>
    </p:spTree>
    <p:extLst>
      <p:ext uri="{BB962C8B-B14F-4D97-AF65-F5344CB8AC3E}">
        <p14:creationId xmlns:p14="http://schemas.microsoft.com/office/powerpoint/2010/main" val="155828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29CAE4CE-77C0-A449-7F45-2C0FD5CF569C}"/>
              </a:ext>
            </a:extLst>
          </p:cNvPr>
          <p:cNvSpPr>
            <a:spLocks noGrp="1"/>
          </p:cNvSpPr>
          <p:nvPr/>
        </p:nvSpPr>
        <p:spPr>
          <a:xfrm>
            <a:off x="1524000" y="125412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tr-TR"/>
            </a:defPPr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7200" b="1" cap="all" dirty="0">
                <a:solidFill>
                  <a:srgbClr val="FFFFFF"/>
                </a:solidFill>
              </a:rPr>
              <a:t>Ön İnceleme</a:t>
            </a:r>
          </a:p>
        </p:txBody>
      </p:sp>
    </p:spTree>
    <p:extLst>
      <p:ext uri="{BB962C8B-B14F-4D97-AF65-F5344CB8AC3E}">
        <p14:creationId xmlns:p14="http://schemas.microsoft.com/office/powerpoint/2010/main" val="805165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F1A551-71B7-D6AF-C06E-20C84B8A9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7200" dirty="0">
                <a:latin typeface="+mj-lt"/>
                <a:cs typeface="Times New Roman" panose="02020603050405020304" pitchFamily="18" charset="0"/>
              </a:rPr>
              <a:t>SİSTEM ANALİZİ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59A0369-BB4D-A5A2-D449-64E4630B85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ctr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tr-TR" sz="2400" dirty="0">
                <a:latin typeface="+mj-lt"/>
                <a:cs typeface="Times New Roman" panose="02020603050405020304" pitchFamily="18" charset="0"/>
              </a:rPr>
              <a:t>Kullanım Senaryosu (</a:t>
            </a:r>
            <a:r>
              <a:rPr lang="tr-TR" sz="2400" dirty="0" err="1">
                <a:latin typeface="+mj-lt"/>
                <a:cs typeface="Times New Roman" panose="02020603050405020304" pitchFamily="18" charset="0"/>
              </a:rPr>
              <a:t>Use</a:t>
            </a:r>
            <a:r>
              <a:rPr lang="tr-TR" sz="2400" dirty="0">
                <a:latin typeface="+mj-lt"/>
                <a:cs typeface="Times New Roman" panose="02020603050405020304" pitchFamily="18" charset="0"/>
              </a:rPr>
              <a:t>-Case) diyagramı</a:t>
            </a:r>
          </a:p>
          <a:p>
            <a:pPr marL="342900" indent="-342900" algn="ctr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tr-TR" sz="2400" dirty="0">
                <a:effectLst/>
                <a:latin typeface="+mj-lt"/>
              </a:rPr>
              <a:t>UML Kavramsal Sınıf Diyagramı </a:t>
            </a:r>
            <a:endParaRPr lang="tr-TR" sz="2400" dirty="0">
              <a:latin typeface="+mj-lt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08005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diyagram, çizgi, kalıp, desen, düzen içeren bir resim&#10;&#10;Açıklama otomatik olarak oluşturuldu">
            <a:extLst>
              <a:ext uri="{FF2B5EF4-FFF2-40B4-BE49-F238E27FC236}">
                <a16:creationId xmlns:a16="http://schemas.microsoft.com/office/drawing/2014/main" id="{A7A81E9D-77B3-F46D-E8D4-858E4F424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4425"/>
          <a:stretch>
            <a:fillRect/>
          </a:stretch>
        </p:blipFill>
        <p:spPr>
          <a:xfrm>
            <a:off x="1631504" y="894710"/>
            <a:ext cx="8445234" cy="5643833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13CC820D-8B07-CCCD-9BC5-B23E06EE4609}"/>
              </a:ext>
            </a:extLst>
          </p:cNvPr>
          <p:cNvSpPr txBox="1"/>
          <p:nvPr/>
        </p:nvSpPr>
        <p:spPr>
          <a:xfrm>
            <a:off x="587828" y="433046"/>
            <a:ext cx="3276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/>
              <a:t>USE-CASE DİYAGRAMI</a:t>
            </a:r>
          </a:p>
        </p:txBody>
      </p:sp>
    </p:spTree>
    <p:extLst>
      <p:ext uri="{BB962C8B-B14F-4D97-AF65-F5344CB8AC3E}">
        <p14:creationId xmlns:p14="http://schemas.microsoft.com/office/powerpoint/2010/main" val="3232694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ekran görüntüsü, diyagram, makbuz içeren bir resim&#10;&#10;Açıklama otomatik olarak oluşturuldu">
            <a:extLst>
              <a:ext uri="{FF2B5EF4-FFF2-40B4-BE49-F238E27FC236}">
                <a16:creationId xmlns:a16="http://schemas.microsoft.com/office/drawing/2014/main" id="{11D14F83-6AAF-2699-590E-B09E28944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0925" t="35536" r="29674" b="22007"/>
          <a:stretch>
            <a:fillRect/>
          </a:stretch>
        </p:blipFill>
        <p:spPr>
          <a:xfrm>
            <a:off x="1637784" y="841711"/>
            <a:ext cx="8375645" cy="5640699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1BBF5933-0097-375D-2525-091E85A006E2}"/>
              </a:ext>
            </a:extLst>
          </p:cNvPr>
          <p:cNvSpPr txBox="1"/>
          <p:nvPr/>
        </p:nvSpPr>
        <p:spPr>
          <a:xfrm>
            <a:off x="435428" y="375590"/>
            <a:ext cx="46868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UML KAVRAMSAL SINIF DİYAGRAMI </a:t>
            </a:r>
            <a:endParaRPr lang="tr-TR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6469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İçerik Yer Tutucusu 24" descr="diyagram, teknik çizim, plan, şematik içeren bir resim&#10;&#10;Açıklama otomatik olarak oluşturuldu">
            <a:extLst>
              <a:ext uri="{FF2B5EF4-FFF2-40B4-BE49-F238E27FC236}">
                <a16:creationId xmlns:a16="http://schemas.microsoft.com/office/drawing/2014/main" id="{C577DA02-FAD6-B741-2B72-0F864F2D3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333"/>
          <a:stretch/>
        </p:blipFill>
        <p:spPr>
          <a:xfrm>
            <a:off x="1431677" y="260648"/>
            <a:ext cx="9328645" cy="6264696"/>
          </a:xfrm>
        </p:spPr>
      </p:pic>
    </p:spTree>
    <p:extLst>
      <p:ext uri="{BB962C8B-B14F-4D97-AF65-F5344CB8AC3E}">
        <p14:creationId xmlns:p14="http://schemas.microsoft.com/office/powerpoint/2010/main" val="3061021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FB76C5-C9E8-649F-0194-8EF84847F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 Sistem Tasarımı 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75CD951-DB84-610E-F3B4-62FD93575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/>
                </a:solidFill>
              </a:rPr>
              <a:t>UML Sınıf Diyagramı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/>
                </a:solidFill>
              </a:rPr>
              <a:t>Ardışıl Diyagramlar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/>
                </a:solidFill>
              </a:rPr>
              <a:t>ER Diyagramı</a:t>
            </a:r>
          </a:p>
        </p:txBody>
      </p:sp>
    </p:spTree>
    <p:extLst>
      <p:ext uri="{BB962C8B-B14F-4D97-AF65-F5344CB8AC3E}">
        <p14:creationId xmlns:p14="http://schemas.microsoft.com/office/powerpoint/2010/main" val="4024682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6F4987-E8B9-5C06-BDBF-4C4215A0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60458" cy="706591"/>
          </a:xfrm>
        </p:spPr>
        <p:txBody>
          <a:bodyPr>
            <a:normAutofit/>
          </a:bodyPr>
          <a:lstStyle/>
          <a:p>
            <a:r>
              <a:rPr lang="tr-TR" dirty="0"/>
              <a:t> </a:t>
            </a:r>
            <a:r>
              <a:rPr lang="tr-TR" sz="2800" dirty="0">
                <a:solidFill>
                  <a:schemeClr val="tx1"/>
                </a:solidFill>
              </a:rPr>
              <a:t>UML Sınıf Diyagramı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2653C20-044D-E43D-689C-02970CBC1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384" y="1512177"/>
            <a:ext cx="11316656" cy="3456384"/>
          </a:xfrm>
        </p:spPr>
      </p:pic>
    </p:spTree>
    <p:extLst>
      <p:ext uri="{BB962C8B-B14F-4D97-AF65-F5344CB8AC3E}">
        <p14:creationId xmlns:p14="http://schemas.microsoft.com/office/powerpoint/2010/main" val="3366629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651FF136-492B-D4C0-E0C7-EBFE7DBC3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404664"/>
            <a:ext cx="7238766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65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6B82E04D-B9A5-B41F-844D-035684E0E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404664"/>
            <a:ext cx="9112109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67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8F32FDC-4E15-33C5-063E-8EE449AEE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386" y="548680"/>
            <a:ext cx="8289227" cy="548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05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346D1A36-E3A8-4804-053D-FACE650BD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1197447"/>
            <a:ext cx="9233666" cy="5295428"/>
          </a:xfrm>
          <a:prstGeom prst="rect">
            <a:avLst/>
          </a:prstGeom>
        </p:spPr>
      </p:pic>
      <p:sp>
        <p:nvSpPr>
          <p:cNvPr id="4" name="Başlık 1">
            <a:extLst>
              <a:ext uri="{FF2B5EF4-FFF2-40B4-BE49-F238E27FC236}">
                <a16:creationId xmlns:a16="http://schemas.microsoft.com/office/drawing/2014/main" id="{25D17126-9E8A-B0A9-D453-5308D2B6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60458" cy="706591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chemeClr val="tx1"/>
                </a:solidFill>
              </a:rPr>
              <a:t>Ardışıl Diyagramlar</a:t>
            </a:r>
          </a:p>
        </p:txBody>
      </p:sp>
    </p:spTree>
    <p:extLst>
      <p:ext uri="{BB962C8B-B14F-4D97-AF65-F5344CB8AC3E}">
        <p14:creationId xmlns:p14="http://schemas.microsoft.com/office/powerpoint/2010/main" val="257812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02D3D5-36F6-3700-B258-E6F3D5529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000" b="1" dirty="0"/>
              <a:t>Problem Tanımı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D724288-6580-438B-17E3-FB1CD4396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0" i="0" u="none" strike="noStrike" baseline="0" dirty="0">
                <a:solidFill>
                  <a:srgbClr val="000000"/>
                </a:solidFill>
                <a:latin typeface="+mj-lt"/>
              </a:rPr>
              <a:t>Bir spor </a:t>
            </a:r>
            <a:r>
              <a:rPr lang="tr-TR" dirty="0">
                <a:solidFill>
                  <a:srgbClr val="000000"/>
                </a:solidFill>
                <a:latin typeface="+mj-lt"/>
              </a:rPr>
              <a:t>salonunun kârını </a:t>
            </a:r>
            <a:r>
              <a:rPr lang="tr-TR" b="0" i="0" u="none" strike="noStrike" baseline="0" dirty="0">
                <a:solidFill>
                  <a:srgbClr val="000000"/>
                </a:solidFill>
                <a:latin typeface="+mj-lt"/>
              </a:rPr>
              <a:t>artırmak gibi ihtiyaçları karşılamak amacıyla bir sistem istenmektedir.</a:t>
            </a:r>
          </a:p>
          <a:p>
            <a:r>
              <a:rPr lang="tr-TR" b="0" i="0" u="none" strike="noStrike" baseline="0" dirty="0">
                <a:solidFill>
                  <a:srgbClr val="000000"/>
                </a:solidFill>
                <a:latin typeface="+mj-lt"/>
              </a:rPr>
              <a:t>Bu sistemden üyelik gibi bilgileri depolaması ve kullanıcı dostu bir arayüze sahip olması beklenmektedir.</a:t>
            </a:r>
          </a:p>
          <a:p>
            <a:r>
              <a:rPr lang="tr-TR" b="0" i="0" u="none" strike="noStrike" baseline="0" dirty="0">
                <a:solidFill>
                  <a:srgbClr val="000000"/>
                </a:solidFill>
                <a:latin typeface="+mj-lt"/>
              </a:rPr>
              <a:t>Bunun için bir masaüstü uygulaması tasarlanacaktır.</a:t>
            </a:r>
            <a:endParaRPr lang="tr-T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0000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A2A39F-505F-BF40-9F8C-28C08B32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7A7C5F9-B9E2-0D5A-94C9-0D2877F24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0320CE2-4D19-7565-9504-C787441CE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61216"/>
            <a:ext cx="10729192" cy="633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14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DDB65E-B910-A840-F8C9-F7AC2FC1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8185E1-3DC9-5FD1-0639-E0950488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8635" cy="4351338"/>
          </a:xfrm>
        </p:spPr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FBBC517-57BE-F752-447A-3313B9473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86" y="332656"/>
            <a:ext cx="10798214" cy="616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55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BB4CE469-E969-54B8-286F-4E9AA049D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296652"/>
            <a:ext cx="9924486" cy="6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86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B6FE1F-38BD-1035-821B-F7E60B737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özet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A0E254A-6D5D-C5C1-7614-AABD9A0891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81560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6BF02A7-3CE4-5467-F965-2A4575C94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64704"/>
            <a:ext cx="9872871" cy="5331296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tx1"/>
                </a:solidFill>
              </a:rPr>
              <a:t>Teknik İhtiyaçlar: Veri Tabanı, Laptoplar, Masaüstü Bilgisayarlar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tx1"/>
                </a:solidFill>
              </a:rPr>
              <a:t>Kullanılan Yazılımlar: Java, MySQL, </a:t>
            </a:r>
            <a:r>
              <a:rPr lang="tr-TR" sz="2400" dirty="0" err="1">
                <a:solidFill>
                  <a:schemeClr val="tx1"/>
                </a:solidFill>
              </a:rPr>
              <a:t>PlanetScale</a:t>
            </a:r>
            <a:r>
              <a:rPr lang="tr-TR" sz="2400" dirty="0">
                <a:solidFill>
                  <a:schemeClr val="tx1"/>
                </a:solidFill>
              </a:rPr>
              <a:t>, </a:t>
            </a:r>
            <a:r>
              <a:rPr lang="tr-TR" sz="2400" dirty="0" err="1">
                <a:solidFill>
                  <a:schemeClr val="tx1"/>
                </a:solidFill>
              </a:rPr>
              <a:t>Zoom</a:t>
            </a:r>
            <a:r>
              <a:rPr lang="tr-TR" sz="2400" dirty="0">
                <a:solidFill>
                  <a:schemeClr val="tx1"/>
                </a:solidFill>
              </a:rPr>
              <a:t>, </a:t>
            </a:r>
            <a:r>
              <a:rPr lang="tr-TR" sz="2400" dirty="0" err="1">
                <a:solidFill>
                  <a:schemeClr val="tx1"/>
                </a:solidFill>
              </a:rPr>
              <a:t>Netbeans</a:t>
            </a:r>
            <a:r>
              <a:rPr lang="tr-TR" sz="2400" dirty="0">
                <a:solidFill>
                  <a:schemeClr val="tx1"/>
                </a:solidFill>
              </a:rPr>
              <a:t> IDE, Microsoft Office, Draw.IO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tx1"/>
                </a:solidFill>
              </a:rPr>
              <a:t>Yazılım Geliştirme Modeli: </a:t>
            </a:r>
            <a:r>
              <a:rPr lang="tr-TR" sz="2400" dirty="0" err="1">
                <a:solidFill>
                  <a:schemeClr val="tx1"/>
                </a:solidFill>
              </a:rPr>
              <a:t>Waterfall</a:t>
            </a:r>
            <a:r>
              <a:rPr lang="tr-TR" sz="2400" dirty="0">
                <a:solidFill>
                  <a:schemeClr val="tx1"/>
                </a:solidFill>
              </a:rPr>
              <a:t> (Şelale Modeli)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tx1"/>
                </a:solidFill>
              </a:rPr>
              <a:t>Fizibilite Çalışmaları: Teknik Fizibilite, Zaman Fizibilitesi, Sosyal Fizibilite, Yönetim Fizibilitesi, Yasal Fizibilite, Ekonomik Fizibilite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tx1"/>
                </a:solidFill>
              </a:rPr>
              <a:t>Sistem Analizi: </a:t>
            </a:r>
            <a:r>
              <a:rPr lang="tr-TR" sz="2400" dirty="0" err="1">
                <a:solidFill>
                  <a:schemeClr val="tx1"/>
                </a:solidFill>
              </a:rPr>
              <a:t>Use</a:t>
            </a:r>
            <a:r>
              <a:rPr lang="tr-TR" sz="2400" dirty="0">
                <a:solidFill>
                  <a:schemeClr val="tx1"/>
                </a:solidFill>
              </a:rPr>
              <a:t>-Case Diyagramı, UML Kavramsal Sınıf Diyagramı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tx1"/>
                </a:solidFill>
              </a:rPr>
              <a:t>Sistem Tasarımı: UML Sınıf Diyagramı, </a:t>
            </a:r>
            <a:r>
              <a:rPr lang="tr-TR" sz="2400">
                <a:solidFill>
                  <a:schemeClr val="tx1"/>
                </a:solidFill>
              </a:rPr>
              <a:t>Ardışıl Diyagramlar, </a:t>
            </a:r>
            <a:r>
              <a:rPr lang="tr-TR" sz="2400" dirty="0">
                <a:solidFill>
                  <a:schemeClr val="tx1"/>
                </a:solidFill>
              </a:rPr>
              <a:t>E-R Diyagramı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tx1"/>
                </a:solidFill>
              </a:rPr>
              <a:t>Açıklama: </a:t>
            </a:r>
            <a:r>
              <a:rPr lang="tr-TR" sz="2400" dirty="0" err="1">
                <a:solidFill>
                  <a:schemeClr val="tx1"/>
                </a:solidFill>
              </a:rPr>
              <a:t>Fitness</a:t>
            </a:r>
            <a:r>
              <a:rPr lang="tr-TR" sz="2400" dirty="0">
                <a:solidFill>
                  <a:schemeClr val="tx1"/>
                </a:solidFill>
              </a:rPr>
              <a:t> Center yönetim sistemi için gereksinimlerin belirlenmesi adına fizibilite çalışması yapılmış, ardından sistem analizi ve tasarımı gerçekleştirilerek sistemin gerçekleştirilmesine başlanılmıştır</a:t>
            </a:r>
          </a:p>
        </p:txBody>
      </p:sp>
    </p:spTree>
    <p:extLst>
      <p:ext uri="{BB962C8B-B14F-4D97-AF65-F5344CB8AC3E}">
        <p14:creationId xmlns:p14="http://schemas.microsoft.com/office/powerpoint/2010/main" val="181132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2D71CE-F79F-47E4-D5E3-7E929EE9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Spor Kompleksi Yönetimi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50CC33-5C09-C868-90BD-529FAE252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656"/>
            <a:ext cx="10515600" cy="4410307"/>
          </a:xfrm>
        </p:spPr>
        <p:txBody>
          <a:bodyPr>
            <a:normAutofit/>
          </a:bodyPr>
          <a:lstStyle/>
          <a:p>
            <a:r>
              <a:rPr lang="tr-TR" b="0" i="0" u="none" strike="noStrike" baseline="0" dirty="0">
                <a:solidFill>
                  <a:srgbClr val="000000"/>
                </a:solidFill>
                <a:latin typeface="+mj-lt"/>
              </a:rPr>
              <a:t>Kullanıcı tipi olarak; işletme sahibi, antrenör ve sekreter rollerini barındıran</a:t>
            </a:r>
          </a:p>
          <a:p>
            <a:r>
              <a:rPr lang="tr-TR" b="0" i="0" u="none" strike="noStrike" baseline="0" dirty="0">
                <a:solidFill>
                  <a:srgbClr val="000000"/>
                </a:solidFill>
                <a:latin typeface="+mj-lt"/>
              </a:rPr>
              <a:t>Üye ve personel kayıtları, abonelik takibi, ders kayıtları, ürün girişleri gibi fonksiyonları içeren</a:t>
            </a:r>
          </a:p>
          <a:p>
            <a:r>
              <a:rPr lang="tr-TR" b="0" i="0" u="none" strike="noStrike" baseline="0" dirty="0">
                <a:solidFill>
                  <a:srgbClr val="000000"/>
                </a:solidFill>
                <a:latin typeface="+mj-lt"/>
              </a:rPr>
              <a:t>İşletmede gerçekleşen finansal işlemlerin ve önemli verilerin raporlanıp görüntülenebildiği yönetim sistemi istenmektedir.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5930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7EC0406-887B-2BD9-58D3-BF5330C15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472" y="836712"/>
            <a:ext cx="9197747" cy="4896544"/>
          </a:xfrm>
        </p:spPr>
      </p:pic>
    </p:spTree>
    <p:extLst>
      <p:ext uri="{BB962C8B-B14F-4D97-AF65-F5344CB8AC3E}">
        <p14:creationId xmlns:p14="http://schemas.microsoft.com/office/powerpoint/2010/main" val="3768201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6E50A0-F54E-AE2D-7C34-9ACCB623C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Proje Ekip Yapısı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91173A-1077-9196-EAFB-819A44157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0" i="0" u="none" strike="noStrike" baseline="0" dirty="0">
                <a:solidFill>
                  <a:srgbClr val="000000"/>
                </a:solidFill>
                <a:latin typeface="+mj-lt"/>
              </a:rPr>
              <a:t>Proje yöneticisi olan Müdafer Kaymak, yönetici görevlerini yerine getirmiş ve ayrıca veri tabanı yönetimi ve sisteme fonksiyonellik katma aşamalarına yardım etmiştir. </a:t>
            </a:r>
          </a:p>
          <a:p>
            <a:endParaRPr lang="tr-TR" sz="2800" b="0" i="0" u="none" strike="noStrike" baseline="0" dirty="0">
              <a:solidFill>
                <a:srgbClr val="000000"/>
              </a:solidFill>
              <a:latin typeface="+mj-lt"/>
            </a:endParaRPr>
          </a:p>
          <a:p>
            <a:r>
              <a:rPr lang="tr-TR" sz="2800" b="0" i="0" u="none" strike="noStrike" baseline="0" dirty="0">
                <a:solidFill>
                  <a:srgbClr val="000000"/>
                </a:solidFill>
                <a:latin typeface="+mj-lt"/>
              </a:rPr>
              <a:t>Sistem analisti olan Mert Tuna Kurnaz ve Özlem Koç, müşteri toplantıları sonucunda problemi tanımlamış ve fizibilite çalışmalarını yürütmüşlerdir. Raporlar ve diyagramlar oluşturarak istenilen sistemin gerçeklenmesine yardımcı olmuşlardır.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39373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FA35F2-8370-E8E4-C8C4-EA39ED99B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134"/>
            <a:ext cx="10515600" cy="5315829"/>
          </a:xfrm>
        </p:spPr>
        <p:txBody>
          <a:bodyPr>
            <a:normAutofit/>
          </a:bodyPr>
          <a:lstStyle/>
          <a:p>
            <a:r>
              <a:rPr lang="tr-TR" sz="2800" dirty="0" err="1">
                <a:solidFill>
                  <a:srgbClr val="000000"/>
                </a:solidFill>
                <a:latin typeface="+mj-lt"/>
              </a:rPr>
              <a:t>Frontend</a:t>
            </a:r>
            <a:r>
              <a:rPr lang="tr-TR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tr-TR" sz="2800" dirty="0" err="1">
                <a:solidFill>
                  <a:srgbClr val="000000"/>
                </a:solidFill>
                <a:latin typeface="+mj-lt"/>
              </a:rPr>
              <a:t>developer</a:t>
            </a:r>
            <a:r>
              <a:rPr lang="tr-TR" sz="2800" dirty="0">
                <a:solidFill>
                  <a:srgbClr val="000000"/>
                </a:solidFill>
                <a:latin typeface="+mj-lt"/>
              </a:rPr>
              <a:t> olan Ömer Aşkın, sistem analistlerinden aktarılan bilgilerle sistemin arayüzünü tasarlamıştır. Uygun arayüz modellerini kullanmış ve hata alınması durumlarında kullanıcıya basit ve anlaşılır bilgi mesajları göstermeye özen göstermiştir. </a:t>
            </a:r>
          </a:p>
          <a:p>
            <a:endParaRPr lang="tr-TR" sz="2800" dirty="0">
              <a:solidFill>
                <a:srgbClr val="000000"/>
              </a:solidFill>
              <a:latin typeface="+mj-lt"/>
            </a:endParaRPr>
          </a:p>
          <a:p>
            <a:r>
              <a:rPr lang="tr-TR" sz="2800" dirty="0" err="1">
                <a:solidFill>
                  <a:srgbClr val="000000"/>
                </a:solidFill>
                <a:latin typeface="+mj-lt"/>
              </a:rPr>
              <a:t>Backend</a:t>
            </a:r>
            <a:r>
              <a:rPr lang="tr-TR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tr-TR" sz="2800" dirty="0" err="1">
                <a:solidFill>
                  <a:srgbClr val="000000"/>
                </a:solidFill>
                <a:latin typeface="+mj-lt"/>
              </a:rPr>
              <a:t>developer</a:t>
            </a:r>
            <a:r>
              <a:rPr lang="tr-TR" sz="2800" dirty="0">
                <a:solidFill>
                  <a:srgbClr val="000000"/>
                </a:solidFill>
                <a:latin typeface="+mj-lt"/>
              </a:rPr>
              <a:t> olan Melih Tuna İpek, istenen fonksiyonellikleri tasarlamış ve arayüze entegre etmiştir. Verinin dolaşımını, depolanmasını ve güvenliğini sağlayıp hatalı veri kontrollerini yapmıştır.</a:t>
            </a:r>
          </a:p>
        </p:txBody>
      </p:sp>
    </p:spTree>
    <p:extLst>
      <p:ext uri="{BB962C8B-B14F-4D97-AF65-F5344CB8AC3E}">
        <p14:creationId xmlns:p14="http://schemas.microsoft.com/office/powerpoint/2010/main" val="3337433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76D354-70EC-6618-049C-0921AC4E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/>
              <a:t>Toplantı Raporları</a:t>
            </a:r>
          </a:p>
        </p:txBody>
      </p:sp>
      <p:pic>
        <p:nvPicPr>
          <p:cNvPr id="13" name="İçerik Yer Tutucusu 12">
            <a:extLst>
              <a:ext uri="{FF2B5EF4-FFF2-40B4-BE49-F238E27FC236}">
                <a16:creationId xmlns:a16="http://schemas.microsoft.com/office/drawing/2014/main" id="{ECF5626E-C066-F3D6-49D8-5686B9DFE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896100" cy="2229592"/>
          </a:xfr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9A786A24-88AA-61F8-4C3A-E25586AFE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299" y="4052516"/>
            <a:ext cx="7894801" cy="231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5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4CA0FCF-59FB-FB1A-274B-A63297F84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05" y="946117"/>
            <a:ext cx="7975733" cy="235231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472DC50-B0E0-95BB-0F00-1668DAB8B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505" y="3429001"/>
            <a:ext cx="8173445" cy="240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144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Unix 5.15.0.1036"/>
  <p:tag name="AS_RELEASE_DATE" val="2022.06.14"/>
  <p:tag name="AS_TITLE" val="Aspose.Slides for .NET5"/>
  <p:tag name="AS_VERSION" val="22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el">
  <a:themeElements>
    <a:clrScheme name="Temel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Tem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mel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729</Words>
  <Application>Microsoft Office PowerPoint</Application>
  <PresentationFormat>Geniş ekran</PresentationFormat>
  <Paragraphs>92</Paragraphs>
  <Slides>34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34</vt:i4>
      </vt:variant>
    </vt:vector>
  </HeadingPairs>
  <TitlesOfParts>
    <vt:vector size="40" baseType="lpstr">
      <vt:lpstr>Amasis MT Pro Black</vt:lpstr>
      <vt:lpstr>Arial</vt:lpstr>
      <vt:lpstr>Calibri</vt:lpstr>
      <vt:lpstr>Corbel</vt:lpstr>
      <vt:lpstr>Office Theme</vt:lpstr>
      <vt:lpstr>Temel</vt:lpstr>
      <vt:lpstr>FITNESS CENTER OTOMASYONU</vt:lpstr>
      <vt:lpstr>PowerPoint Sunusu</vt:lpstr>
      <vt:lpstr>Problem Tanımı</vt:lpstr>
      <vt:lpstr>Spor Kompleksi Yönetimi</vt:lpstr>
      <vt:lpstr>PowerPoint Sunusu</vt:lpstr>
      <vt:lpstr>Proje Ekip Yapısı</vt:lpstr>
      <vt:lpstr>PowerPoint Sunusu</vt:lpstr>
      <vt:lpstr>Toplantı Raporları</vt:lpstr>
      <vt:lpstr>PowerPoint Sunusu</vt:lpstr>
      <vt:lpstr>PowerPoint Sunusu</vt:lpstr>
      <vt:lpstr>Fizibilite Analizi</vt:lpstr>
      <vt:lpstr>Fizibilite Matrisi</vt:lpstr>
      <vt:lpstr>PowerPoint Sunusu</vt:lpstr>
      <vt:lpstr>Teknik Fizibilite</vt:lpstr>
      <vt:lpstr>Zaman Fizibilitesi</vt:lpstr>
      <vt:lpstr>Sosyal Fizibilite</vt:lpstr>
      <vt:lpstr>Yönetim Fizibilitesi</vt:lpstr>
      <vt:lpstr>Yasal Fizibilite</vt:lpstr>
      <vt:lpstr>Ekonomik Fizibilite</vt:lpstr>
      <vt:lpstr>SİSTEM ANALİZİ</vt:lpstr>
      <vt:lpstr>PowerPoint Sunusu</vt:lpstr>
      <vt:lpstr>PowerPoint Sunusu</vt:lpstr>
      <vt:lpstr>PowerPoint Sunusu</vt:lpstr>
      <vt:lpstr> Sistem Tasarımı </vt:lpstr>
      <vt:lpstr> UML Sınıf Diyagramı</vt:lpstr>
      <vt:lpstr>PowerPoint Sunusu</vt:lpstr>
      <vt:lpstr>PowerPoint Sunusu</vt:lpstr>
      <vt:lpstr>PowerPoint Sunusu</vt:lpstr>
      <vt:lpstr>Ardışıl Diyagramlar</vt:lpstr>
      <vt:lpstr>PowerPoint Sunusu</vt:lpstr>
      <vt:lpstr>PowerPoint Sunusu</vt:lpstr>
      <vt:lpstr>PowerPoint Sunusu</vt:lpstr>
      <vt:lpstr>özet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cp:lastModifiedBy>MÜDAFER KAYMAK</cp:lastModifiedBy>
  <cp:revision>4</cp:revision>
  <cp:lastPrinted>2023-05-22T18:41:29Z</cp:lastPrinted>
  <dcterms:created xsi:type="dcterms:W3CDTF">2023-05-22T18:41:29Z</dcterms:created>
  <dcterms:modified xsi:type="dcterms:W3CDTF">2023-05-22T20:24:52Z</dcterms:modified>
</cp:coreProperties>
</file>