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263" r:id="rId14"/>
    <p:sldId id="264" r:id="rId15"/>
    <p:sldId id="262" r:id="rId16"/>
    <p:sldId id="265" r:id="rId17"/>
    <p:sldId id="26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7CE22-3FAB-46DD-9D71-A257F92EC110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C500F7-37B3-415C-A4DE-B41FC24981F1}">
      <dgm:prSet phldrT="[Text]"/>
      <dgm:spPr/>
      <dgm:t>
        <a:bodyPr/>
        <a:lstStyle/>
        <a:p>
          <a:r>
            <a:rPr lang="en-US"/>
            <a:t>Data Input </a:t>
          </a:r>
        </a:p>
      </dgm:t>
    </dgm:pt>
    <dgm:pt modelId="{629EE88F-1FC9-478D-98F5-B291E6EEB593}" type="parTrans" cxnId="{06B27DB3-61B1-4DEC-9480-EF5C00D0E33A}">
      <dgm:prSet/>
      <dgm:spPr/>
      <dgm:t>
        <a:bodyPr/>
        <a:lstStyle/>
        <a:p>
          <a:endParaRPr lang="en-US"/>
        </a:p>
      </dgm:t>
    </dgm:pt>
    <dgm:pt modelId="{B5750238-5F68-467D-98DE-C0E8B7BD1C12}" type="sibTrans" cxnId="{06B27DB3-61B1-4DEC-9480-EF5C00D0E33A}">
      <dgm:prSet/>
      <dgm:spPr/>
      <dgm:t>
        <a:bodyPr/>
        <a:lstStyle/>
        <a:p>
          <a:endParaRPr lang="en-US"/>
        </a:p>
      </dgm:t>
    </dgm:pt>
    <dgm:pt modelId="{3BEAC7F2-78E5-4DAC-AF9E-45A933EDA274}">
      <dgm:prSet phldrT="[Text]"/>
      <dgm:spPr/>
      <dgm:t>
        <a:bodyPr/>
        <a:lstStyle/>
        <a:p>
          <a:r>
            <a:rPr lang="en-US"/>
            <a:t>Processing Unit (Scheduling Algorithm)</a:t>
          </a:r>
        </a:p>
      </dgm:t>
    </dgm:pt>
    <dgm:pt modelId="{CA7BA212-7C9A-4E06-BF2C-F8649F52A023}" type="parTrans" cxnId="{0147BC8C-6F58-48EE-A48F-25283406F18D}">
      <dgm:prSet/>
      <dgm:spPr/>
      <dgm:t>
        <a:bodyPr/>
        <a:lstStyle/>
        <a:p>
          <a:endParaRPr lang="en-US"/>
        </a:p>
      </dgm:t>
    </dgm:pt>
    <dgm:pt modelId="{F8A6C47B-9155-4F1C-AC9D-E7BE1E7A58A7}" type="sibTrans" cxnId="{0147BC8C-6F58-48EE-A48F-25283406F18D}">
      <dgm:prSet/>
      <dgm:spPr/>
      <dgm:t>
        <a:bodyPr/>
        <a:lstStyle/>
        <a:p>
          <a:endParaRPr lang="en-US"/>
        </a:p>
      </dgm:t>
    </dgm:pt>
    <dgm:pt modelId="{19F31FB1-DB38-445C-8076-7CD97D7956B0}">
      <dgm:prSet phldrT="[Text]"/>
      <dgm:spPr/>
      <dgm:t>
        <a:bodyPr/>
        <a:lstStyle/>
        <a:p>
          <a:r>
            <a:rPr lang="en-US"/>
            <a:t>Database (Time Table)</a:t>
          </a:r>
        </a:p>
      </dgm:t>
    </dgm:pt>
    <dgm:pt modelId="{0F5A6E1A-276B-470D-B279-26C68C1A0044}" type="parTrans" cxnId="{49DA7F76-518A-4427-85A1-C384D5F06BB6}">
      <dgm:prSet/>
      <dgm:spPr/>
      <dgm:t>
        <a:bodyPr/>
        <a:lstStyle/>
        <a:p>
          <a:endParaRPr lang="en-US"/>
        </a:p>
      </dgm:t>
    </dgm:pt>
    <dgm:pt modelId="{FAEA1761-5C02-46C2-AD06-6B32D22295A8}" type="sibTrans" cxnId="{49DA7F76-518A-4427-85A1-C384D5F06BB6}">
      <dgm:prSet/>
      <dgm:spPr/>
      <dgm:t>
        <a:bodyPr/>
        <a:lstStyle/>
        <a:p>
          <a:endParaRPr lang="en-US"/>
        </a:p>
      </dgm:t>
    </dgm:pt>
    <dgm:pt modelId="{8B3E634E-31AB-4B24-A9C6-F3CBC0D157E2}">
      <dgm:prSet phldrT="[Text]"/>
      <dgm:spPr/>
      <dgm:t>
        <a:bodyPr/>
        <a:lstStyle/>
        <a:p>
          <a:r>
            <a:rPr lang="en-US"/>
            <a:t>User</a:t>
          </a:r>
          <a:r>
            <a:rPr lang="en-US" baseline="0"/>
            <a:t> Interface (Admin,User)</a:t>
          </a:r>
          <a:endParaRPr lang="en-US"/>
        </a:p>
      </dgm:t>
    </dgm:pt>
    <dgm:pt modelId="{3B5CE71D-CBFE-4898-BC46-B990242051CE}" type="parTrans" cxnId="{F8812539-3B45-420F-8AD3-A9F988B80CFD}">
      <dgm:prSet/>
      <dgm:spPr/>
      <dgm:t>
        <a:bodyPr/>
        <a:lstStyle/>
        <a:p>
          <a:endParaRPr lang="en-US"/>
        </a:p>
      </dgm:t>
    </dgm:pt>
    <dgm:pt modelId="{1929D94D-3D0D-4F24-8B1B-C6E100DDD713}" type="sibTrans" cxnId="{F8812539-3B45-420F-8AD3-A9F988B80CFD}">
      <dgm:prSet/>
      <dgm:spPr/>
      <dgm:t>
        <a:bodyPr/>
        <a:lstStyle/>
        <a:p>
          <a:endParaRPr lang="en-US"/>
        </a:p>
      </dgm:t>
    </dgm:pt>
    <dgm:pt modelId="{FE44804A-FEE1-4074-96AA-737AA3D16CEE}">
      <dgm:prSet phldrT="[Text]"/>
      <dgm:spPr/>
      <dgm:t>
        <a:bodyPr/>
        <a:lstStyle/>
        <a:p>
          <a:r>
            <a:rPr lang="en-US"/>
            <a:t>Output </a:t>
          </a:r>
        </a:p>
      </dgm:t>
    </dgm:pt>
    <dgm:pt modelId="{B8C0DF05-39C3-4F00-BE1A-9BD4644214A8}" type="parTrans" cxnId="{461D1F9D-89ED-4670-AF6F-B6C8C7927A9E}">
      <dgm:prSet/>
      <dgm:spPr/>
      <dgm:t>
        <a:bodyPr/>
        <a:lstStyle/>
        <a:p>
          <a:endParaRPr lang="en-US"/>
        </a:p>
      </dgm:t>
    </dgm:pt>
    <dgm:pt modelId="{9757C435-226D-4F0B-B5AA-AF17D926D08B}" type="sibTrans" cxnId="{461D1F9D-89ED-4670-AF6F-B6C8C7927A9E}">
      <dgm:prSet/>
      <dgm:spPr/>
      <dgm:t>
        <a:bodyPr/>
        <a:lstStyle/>
        <a:p>
          <a:endParaRPr lang="en-US"/>
        </a:p>
      </dgm:t>
    </dgm:pt>
    <dgm:pt modelId="{AE68784E-9F4E-475D-A68B-8A5B9B2EA374}" type="pres">
      <dgm:prSet presAssocID="{C057CE22-3FAB-46DD-9D71-A257F92EC110}" presName="CompostProcess" presStyleCnt="0">
        <dgm:presLayoutVars>
          <dgm:dir/>
          <dgm:resizeHandles val="exact"/>
        </dgm:presLayoutVars>
      </dgm:prSet>
      <dgm:spPr/>
    </dgm:pt>
    <dgm:pt modelId="{269B039F-4448-4A41-A9A5-D813736F1AA3}" type="pres">
      <dgm:prSet presAssocID="{C057CE22-3FAB-46DD-9D71-A257F92EC110}" presName="arrow" presStyleLbl="bgShp" presStyleIdx="0" presStyleCnt="1"/>
      <dgm:spPr/>
    </dgm:pt>
    <dgm:pt modelId="{574EF58F-0B73-4B36-9D26-DAE8741422AE}" type="pres">
      <dgm:prSet presAssocID="{C057CE22-3FAB-46DD-9D71-A257F92EC110}" presName="linearProcess" presStyleCnt="0"/>
      <dgm:spPr/>
    </dgm:pt>
    <dgm:pt modelId="{6605D035-EA7C-4B01-85DD-6E095DA96248}" type="pres">
      <dgm:prSet presAssocID="{55C500F7-37B3-415C-A4DE-B41FC24981F1}" presName="textNode" presStyleLbl="node1" presStyleIdx="0" presStyleCnt="5">
        <dgm:presLayoutVars>
          <dgm:bulletEnabled val="1"/>
        </dgm:presLayoutVars>
      </dgm:prSet>
      <dgm:spPr/>
    </dgm:pt>
    <dgm:pt modelId="{946EC83A-60A3-49DB-8A20-A71FE0609690}" type="pres">
      <dgm:prSet presAssocID="{B5750238-5F68-467D-98DE-C0E8B7BD1C12}" presName="sibTrans" presStyleCnt="0"/>
      <dgm:spPr/>
    </dgm:pt>
    <dgm:pt modelId="{65622BA1-CA75-4C80-865A-F2A866D21E68}" type="pres">
      <dgm:prSet presAssocID="{3BEAC7F2-78E5-4DAC-AF9E-45A933EDA274}" presName="textNode" presStyleLbl="node1" presStyleIdx="1" presStyleCnt="5">
        <dgm:presLayoutVars>
          <dgm:bulletEnabled val="1"/>
        </dgm:presLayoutVars>
      </dgm:prSet>
      <dgm:spPr/>
    </dgm:pt>
    <dgm:pt modelId="{949B8710-D7EA-4D13-AA65-C03E88B8764F}" type="pres">
      <dgm:prSet presAssocID="{F8A6C47B-9155-4F1C-AC9D-E7BE1E7A58A7}" presName="sibTrans" presStyleCnt="0"/>
      <dgm:spPr/>
    </dgm:pt>
    <dgm:pt modelId="{E65A6FF2-5BC8-410F-B50A-1D5EC9EB89E4}" type="pres">
      <dgm:prSet presAssocID="{19F31FB1-DB38-445C-8076-7CD97D7956B0}" presName="textNode" presStyleLbl="node1" presStyleIdx="2" presStyleCnt="5">
        <dgm:presLayoutVars>
          <dgm:bulletEnabled val="1"/>
        </dgm:presLayoutVars>
      </dgm:prSet>
      <dgm:spPr/>
    </dgm:pt>
    <dgm:pt modelId="{B6FE632A-9BD7-4D91-8AF8-05B87A005F53}" type="pres">
      <dgm:prSet presAssocID="{FAEA1761-5C02-46C2-AD06-6B32D22295A8}" presName="sibTrans" presStyleCnt="0"/>
      <dgm:spPr/>
    </dgm:pt>
    <dgm:pt modelId="{8F3687D5-8DEC-415E-8DA9-A954A50D28C8}" type="pres">
      <dgm:prSet presAssocID="{8B3E634E-31AB-4B24-A9C6-F3CBC0D157E2}" presName="textNode" presStyleLbl="node1" presStyleIdx="3" presStyleCnt="5">
        <dgm:presLayoutVars>
          <dgm:bulletEnabled val="1"/>
        </dgm:presLayoutVars>
      </dgm:prSet>
      <dgm:spPr/>
    </dgm:pt>
    <dgm:pt modelId="{8B298011-5F7C-43D9-8DD6-1A49F235D806}" type="pres">
      <dgm:prSet presAssocID="{1929D94D-3D0D-4F24-8B1B-C6E100DDD713}" presName="sibTrans" presStyleCnt="0"/>
      <dgm:spPr/>
    </dgm:pt>
    <dgm:pt modelId="{E01BFD2C-EA46-4DEE-809E-BAED96357DB5}" type="pres">
      <dgm:prSet presAssocID="{FE44804A-FEE1-4074-96AA-737AA3D16CE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8812539-3B45-420F-8AD3-A9F988B80CFD}" srcId="{C057CE22-3FAB-46DD-9D71-A257F92EC110}" destId="{8B3E634E-31AB-4B24-A9C6-F3CBC0D157E2}" srcOrd="3" destOrd="0" parTransId="{3B5CE71D-CBFE-4898-BC46-B990242051CE}" sibTransId="{1929D94D-3D0D-4F24-8B1B-C6E100DDD713}"/>
    <dgm:cxn modelId="{B387EC5D-A7C1-4240-8BBA-8AD2EEA0AF49}" type="presOf" srcId="{19F31FB1-DB38-445C-8076-7CD97D7956B0}" destId="{E65A6FF2-5BC8-410F-B50A-1D5EC9EB89E4}" srcOrd="0" destOrd="0" presId="urn:microsoft.com/office/officeart/2005/8/layout/hProcess9"/>
    <dgm:cxn modelId="{B9B88C4F-AA76-4C21-95F9-01EC4C6FD971}" type="presOf" srcId="{8B3E634E-31AB-4B24-A9C6-F3CBC0D157E2}" destId="{8F3687D5-8DEC-415E-8DA9-A954A50D28C8}" srcOrd="0" destOrd="0" presId="urn:microsoft.com/office/officeart/2005/8/layout/hProcess9"/>
    <dgm:cxn modelId="{49DA7F76-518A-4427-85A1-C384D5F06BB6}" srcId="{C057CE22-3FAB-46DD-9D71-A257F92EC110}" destId="{19F31FB1-DB38-445C-8076-7CD97D7956B0}" srcOrd="2" destOrd="0" parTransId="{0F5A6E1A-276B-470D-B279-26C68C1A0044}" sibTransId="{FAEA1761-5C02-46C2-AD06-6B32D22295A8}"/>
    <dgm:cxn modelId="{0147BC8C-6F58-48EE-A48F-25283406F18D}" srcId="{C057CE22-3FAB-46DD-9D71-A257F92EC110}" destId="{3BEAC7F2-78E5-4DAC-AF9E-45A933EDA274}" srcOrd="1" destOrd="0" parTransId="{CA7BA212-7C9A-4E06-BF2C-F8649F52A023}" sibTransId="{F8A6C47B-9155-4F1C-AC9D-E7BE1E7A58A7}"/>
    <dgm:cxn modelId="{0E0E9096-3E0B-40F2-9C67-1B545C2DAAC1}" type="presOf" srcId="{55C500F7-37B3-415C-A4DE-B41FC24981F1}" destId="{6605D035-EA7C-4B01-85DD-6E095DA96248}" srcOrd="0" destOrd="0" presId="urn:microsoft.com/office/officeart/2005/8/layout/hProcess9"/>
    <dgm:cxn modelId="{461D1F9D-89ED-4670-AF6F-B6C8C7927A9E}" srcId="{C057CE22-3FAB-46DD-9D71-A257F92EC110}" destId="{FE44804A-FEE1-4074-96AA-737AA3D16CEE}" srcOrd="4" destOrd="0" parTransId="{B8C0DF05-39C3-4F00-BE1A-9BD4644214A8}" sibTransId="{9757C435-226D-4F0B-B5AA-AF17D926D08B}"/>
    <dgm:cxn modelId="{06B27DB3-61B1-4DEC-9480-EF5C00D0E33A}" srcId="{C057CE22-3FAB-46DD-9D71-A257F92EC110}" destId="{55C500F7-37B3-415C-A4DE-B41FC24981F1}" srcOrd="0" destOrd="0" parTransId="{629EE88F-1FC9-478D-98F5-B291E6EEB593}" sibTransId="{B5750238-5F68-467D-98DE-C0E8B7BD1C12}"/>
    <dgm:cxn modelId="{C54FAAD1-F0E9-44F2-AED7-4C755EFD63C6}" type="presOf" srcId="{3BEAC7F2-78E5-4DAC-AF9E-45A933EDA274}" destId="{65622BA1-CA75-4C80-865A-F2A866D21E68}" srcOrd="0" destOrd="0" presId="urn:microsoft.com/office/officeart/2005/8/layout/hProcess9"/>
    <dgm:cxn modelId="{63073BF8-F7D8-41A0-902B-F7C17FA7D05E}" type="presOf" srcId="{FE44804A-FEE1-4074-96AA-737AA3D16CEE}" destId="{E01BFD2C-EA46-4DEE-809E-BAED96357DB5}" srcOrd="0" destOrd="0" presId="urn:microsoft.com/office/officeart/2005/8/layout/hProcess9"/>
    <dgm:cxn modelId="{1EC2A6FB-E3BE-4083-888B-6AD34E5ADC02}" type="presOf" srcId="{C057CE22-3FAB-46DD-9D71-A257F92EC110}" destId="{AE68784E-9F4E-475D-A68B-8A5B9B2EA374}" srcOrd="0" destOrd="0" presId="urn:microsoft.com/office/officeart/2005/8/layout/hProcess9"/>
    <dgm:cxn modelId="{F42B20CF-CB15-4C28-B0F0-98AFA34A498C}" type="presParOf" srcId="{AE68784E-9F4E-475D-A68B-8A5B9B2EA374}" destId="{269B039F-4448-4A41-A9A5-D813736F1AA3}" srcOrd="0" destOrd="0" presId="urn:microsoft.com/office/officeart/2005/8/layout/hProcess9"/>
    <dgm:cxn modelId="{9962403A-8E02-4EB6-9F75-5B1CB438ECE3}" type="presParOf" srcId="{AE68784E-9F4E-475D-A68B-8A5B9B2EA374}" destId="{574EF58F-0B73-4B36-9D26-DAE8741422AE}" srcOrd="1" destOrd="0" presId="urn:microsoft.com/office/officeart/2005/8/layout/hProcess9"/>
    <dgm:cxn modelId="{B988AD60-CDE8-4AF4-B6AF-AE34D328987C}" type="presParOf" srcId="{574EF58F-0B73-4B36-9D26-DAE8741422AE}" destId="{6605D035-EA7C-4B01-85DD-6E095DA96248}" srcOrd="0" destOrd="0" presId="urn:microsoft.com/office/officeart/2005/8/layout/hProcess9"/>
    <dgm:cxn modelId="{4790B8AA-AF39-42CF-A460-671B83856CE0}" type="presParOf" srcId="{574EF58F-0B73-4B36-9D26-DAE8741422AE}" destId="{946EC83A-60A3-49DB-8A20-A71FE0609690}" srcOrd="1" destOrd="0" presId="urn:microsoft.com/office/officeart/2005/8/layout/hProcess9"/>
    <dgm:cxn modelId="{C9666B6C-B75A-44F7-9780-5606DA06E6E4}" type="presParOf" srcId="{574EF58F-0B73-4B36-9D26-DAE8741422AE}" destId="{65622BA1-CA75-4C80-865A-F2A866D21E68}" srcOrd="2" destOrd="0" presId="urn:microsoft.com/office/officeart/2005/8/layout/hProcess9"/>
    <dgm:cxn modelId="{9A7F25A0-FE34-4DE2-AD53-F11D059913A5}" type="presParOf" srcId="{574EF58F-0B73-4B36-9D26-DAE8741422AE}" destId="{949B8710-D7EA-4D13-AA65-C03E88B8764F}" srcOrd="3" destOrd="0" presId="urn:microsoft.com/office/officeart/2005/8/layout/hProcess9"/>
    <dgm:cxn modelId="{9266A80D-1A0A-4A9D-8DEF-7B5AFBD46443}" type="presParOf" srcId="{574EF58F-0B73-4B36-9D26-DAE8741422AE}" destId="{E65A6FF2-5BC8-410F-B50A-1D5EC9EB89E4}" srcOrd="4" destOrd="0" presId="urn:microsoft.com/office/officeart/2005/8/layout/hProcess9"/>
    <dgm:cxn modelId="{8A2196D1-9E46-41E3-88F9-2AF79BC872F5}" type="presParOf" srcId="{574EF58F-0B73-4B36-9D26-DAE8741422AE}" destId="{B6FE632A-9BD7-4D91-8AF8-05B87A005F53}" srcOrd="5" destOrd="0" presId="urn:microsoft.com/office/officeart/2005/8/layout/hProcess9"/>
    <dgm:cxn modelId="{A25B9775-3388-4763-94A3-216B3ABDB892}" type="presParOf" srcId="{574EF58F-0B73-4B36-9D26-DAE8741422AE}" destId="{8F3687D5-8DEC-415E-8DA9-A954A50D28C8}" srcOrd="6" destOrd="0" presId="urn:microsoft.com/office/officeart/2005/8/layout/hProcess9"/>
    <dgm:cxn modelId="{5779E878-B738-47D8-983B-64F807AAFEE2}" type="presParOf" srcId="{574EF58F-0B73-4B36-9D26-DAE8741422AE}" destId="{8B298011-5F7C-43D9-8DD6-1A49F235D806}" srcOrd="7" destOrd="0" presId="urn:microsoft.com/office/officeart/2005/8/layout/hProcess9"/>
    <dgm:cxn modelId="{76A36446-8860-43D1-A8D9-076B01732D23}" type="presParOf" srcId="{574EF58F-0B73-4B36-9D26-DAE8741422AE}" destId="{E01BFD2C-EA46-4DEE-809E-BAED96357DB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l"/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Problem discussion and finalize features for time table generation.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pPr algn="l"/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US" sz="1800" baseline="0">
              <a:latin typeface="Times New Roman" panose="02020603050405020304" pitchFamily="18" charset="0"/>
              <a:cs typeface="Times New Roman" panose="02020603050405020304" pitchFamily="18" charset="0"/>
            </a:rPr>
            <a:t> collection for schedules, rooms, invigilators, and other resources.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</a:t>
          </a:r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pPr algn="l"/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Developing and implementing the time table generation algorithm.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8850790C-76B6-46EB-A33F-6A2322C6470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3</a:t>
          </a:r>
        </a:p>
      </dgm:t>
    </dgm:pt>
    <dgm:pt modelId="{D91D9852-6DB3-45E7-972A-36553B5F8458}" type="parTrans" cxnId="{F4D8679A-BD1C-4945-8704-8B84C9A7972F}">
      <dgm:prSet/>
      <dgm:spPr/>
      <dgm:t>
        <a:bodyPr/>
        <a:lstStyle/>
        <a:p>
          <a:endParaRPr lang="en-IN"/>
        </a:p>
      </dgm:t>
    </dgm:pt>
    <dgm:pt modelId="{98EB5FB5-A941-40E5-A9D5-67FA9BECCF97}" type="sibTrans" cxnId="{F4D8679A-BD1C-4945-8704-8B84C9A7972F}">
      <dgm:prSet/>
      <dgm:spPr/>
      <dgm:t>
        <a:bodyPr/>
        <a:lstStyle/>
        <a:p>
          <a:endParaRPr lang="en-IN"/>
        </a:p>
      </dgm:t>
    </dgm:pt>
    <dgm:pt modelId="{0C343283-A1F2-452C-B01E-6F41523774DF}">
      <dgm:prSet/>
      <dgm:spPr/>
      <dgm:t>
        <a:bodyPr/>
        <a:lstStyle/>
        <a:p>
          <a:pPr algn="l"/>
          <a:r>
            <a:rPr lang="en-US"/>
            <a:t>Testing and presenting the system.</a:t>
          </a:r>
          <a:endParaRPr lang="en-IN" dirty="0"/>
        </a:p>
      </dgm:t>
    </dgm:pt>
    <dgm:pt modelId="{F9F333E8-8637-4DD4-BAA9-78EC3A197F44}" type="parTrans" cxnId="{7453432F-851B-4082-8B67-DDBA18B1A45E}">
      <dgm:prSet/>
      <dgm:spPr/>
      <dgm:t>
        <a:bodyPr/>
        <a:lstStyle/>
        <a:p>
          <a:endParaRPr lang="en-IN"/>
        </a:p>
      </dgm:t>
    </dgm:pt>
    <dgm:pt modelId="{AE101372-3E85-4D41-81BA-0E9557C31A49}" type="sibTrans" cxnId="{7453432F-851B-4082-8B67-DDBA18B1A45E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59D18DE6-EC03-4AAC-809D-3D6B1189120D}" type="pres">
      <dgm:prSet presAssocID="{8850790C-76B6-46EB-A33F-6A2322C6470B}" presName="ChildAccent4" presStyleCnt="0"/>
      <dgm:spPr/>
    </dgm:pt>
    <dgm:pt modelId="{CFCFECCE-CFF7-4295-9689-E8B5554B6525}" type="pres">
      <dgm:prSet presAssocID="{8850790C-76B6-46EB-A33F-6A2322C6470B}" presName="ChildAccent" presStyleLbl="alignImgPlace1" presStyleIdx="0" presStyleCnt="4"/>
      <dgm:spPr/>
    </dgm:pt>
    <dgm:pt modelId="{DC6C57AA-AE1C-4B95-BDF3-61BA0B82B168}" type="pres">
      <dgm:prSet presAssocID="{8850790C-76B6-46EB-A33F-6A2322C6470B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EFB4B6-A194-4062-9221-36C9E8CFFCAE}" type="pres">
      <dgm:prSet presAssocID="{8850790C-76B6-46EB-A33F-6A2322C6470B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 custScaleX="10781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ScaleX="114097" custLinFactNeighborX="0" custLinFactNeighborY="-1367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ScaleX="115461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LinFactNeighborX="-595" custLinFactNeighborY="728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ScaleY="109141" custLinFactNeighborY="3678">
        <dgm:presLayoutVars>
          <dgm:chMax val="2"/>
          <dgm:chPref val="1"/>
          <dgm:bulletEnabled val="1"/>
        </dgm:presLayoutVars>
      </dgm:prSet>
      <dgm:spPr/>
    </dgm:pt>
  </dgm:ptLst>
  <dgm:cxnLst>
    <dgm:cxn modelId="{F1939A1F-52B9-49E9-987E-81E4D4D4AF22}" type="presOf" srcId="{988D96B0-D16E-4763-B393-84178CF4FF50}" destId="{65257024-FAC0-4522-B139-1CC85B547BE8}" srcOrd="0" destOrd="0" presId="urn:microsoft.com/office/officeart/2011/layout/InterconnectedBlockProcess"/>
    <dgm:cxn modelId="{7453432F-851B-4082-8B67-DDBA18B1A45E}" srcId="{8850790C-76B6-46EB-A33F-6A2322C6470B}" destId="{0C343283-A1F2-452C-B01E-6F41523774DF}" srcOrd="0" destOrd="0" parTransId="{F9F333E8-8637-4DD4-BAA9-78EC3A197F44}" sibTransId="{AE101372-3E85-4D41-81BA-0E9557C31A49}"/>
    <dgm:cxn modelId="{7797A338-2326-4006-BAA0-90E237FE8ABB}" type="presOf" srcId="{73DB572E-062D-41AD-8033-D361B8E583DB}" destId="{2532504F-5FE1-4C97-B485-F05E8885EACC}" srcOrd="0" destOrd="0" presId="urn:microsoft.com/office/officeart/2011/layout/InterconnectedBlockProcess"/>
    <dgm:cxn modelId="{012E5F4C-F345-4729-B9E4-8F2D27ADF8C3}" type="presOf" srcId="{0C343283-A1F2-452C-B01E-6F41523774DF}" destId="{DC6C57AA-AE1C-4B95-BDF3-61BA0B82B168}" srcOrd="1" destOrd="0" presId="urn:microsoft.com/office/officeart/2011/layout/InterconnectedBlockProcess"/>
    <dgm:cxn modelId="{8828F951-AC5C-4CF7-80FE-E9F7C77A6865}" type="presOf" srcId="{8850790C-76B6-46EB-A33F-6A2322C6470B}" destId="{DFEFB4B6-A194-4062-9221-36C9E8CFFCAE}" srcOrd="0" destOrd="0" presId="urn:microsoft.com/office/officeart/2011/layout/InterconnectedBlockProcess"/>
    <dgm:cxn modelId="{64CBEA57-579C-4857-97F6-D0D86A00A1E1}" type="presOf" srcId="{9FED87C4-3F3B-4A18-9185-9F80CFEDEA2E}" destId="{06F8D57B-EDF4-4CF4-8700-DC2CA3E3028E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E6B6C82-BC8F-4C7B-A936-675E052DBCBB}" type="presOf" srcId="{D471E45F-B026-44AA-9616-57E786AE80AF}" destId="{1C91D7E3-8940-4A33-9182-677DD5415901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40F93396-1CCE-42C0-A116-78894F1EAD3B}" type="presOf" srcId="{5751524B-FB67-4894-A0C5-35151E149D68}" destId="{A6BCDA7B-D633-438F-B44D-CB4D60E5C492}" srcOrd="0" destOrd="0" presId="urn:microsoft.com/office/officeart/2011/layout/InterconnectedBlockProcess"/>
    <dgm:cxn modelId="{F4D8679A-BD1C-4945-8704-8B84C9A7972F}" srcId="{5751524B-FB67-4894-A0C5-35151E149D68}" destId="{8850790C-76B6-46EB-A33F-6A2322C6470B}" srcOrd="3" destOrd="0" parTransId="{D91D9852-6DB3-45E7-972A-36553B5F8458}" sibTransId="{98EB5FB5-A941-40E5-A9D5-67FA9BECCF97}"/>
    <dgm:cxn modelId="{B47143AC-4022-461B-B9A7-805882F95233}" type="presOf" srcId="{7B3055AA-BF7C-46D0-9A9E-60087B9F57B4}" destId="{00BB3360-A9BB-4051-A4B1-1216F82F642C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B4DA6CCF-AE34-41AD-A451-B70BF0E9759E}" type="presOf" srcId="{0C343283-A1F2-452C-B01E-6F41523774DF}" destId="{CFCFECCE-CFF7-4295-9689-E8B5554B6525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774529DE-5138-463E-9415-B5D95954AED6}" type="presOf" srcId="{73DB572E-062D-41AD-8033-D361B8E583DB}" destId="{0D08ED52-6744-4369-B780-916B09984775}" srcOrd="1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B6D9B6F4-7D54-4B71-82C3-9E3A21C37616}" type="presOf" srcId="{A59EC69B-8F3F-425B-819F-E8C557946AEE}" destId="{4C66D42D-7E6D-4563-AFDC-369C30B73F70}" srcOrd="0" destOrd="0" presId="urn:microsoft.com/office/officeart/2011/layout/InterconnectedBlockProcess"/>
    <dgm:cxn modelId="{B4DC8EF6-BB00-4790-80A0-A5DE331ECDA7}" type="presOf" srcId="{9FED87C4-3F3B-4A18-9185-9F80CFEDEA2E}" destId="{6BCCFBA6-7A43-4631-AD7F-AFB10E1E6CD7}" srcOrd="1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B59689FD-94A5-4CC1-B6BE-E0FE82DC51A3}" type="presOf" srcId="{D471E45F-B026-44AA-9616-57E786AE80AF}" destId="{A134CDD1-D85F-44EF-8BEE-9F99A855C1E6}" srcOrd="0" destOrd="0" presId="urn:microsoft.com/office/officeart/2011/layout/InterconnectedBlockProcess"/>
    <dgm:cxn modelId="{AE7B4AA0-1A4B-4DB9-B02C-D0F445743CB5}" type="presParOf" srcId="{A6BCDA7B-D633-438F-B44D-CB4D60E5C492}" destId="{59D18DE6-EC03-4AAC-809D-3D6B1189120D}" srcOrd="0" destOrd="0" presId="urn:microsoft.com/office/officeart/2011/layout/InterconnectedBlockProcess"/>
    <dgm:cxn modelId="{C900AACA-E1C8-4B5F-86BD-F53F0D46ACE4}" type="presParOf" srcId="{59D18DE6-EC03-4AAC-809D-3D6B1189120D}" destId="{CFCFECCE-CFF7-4295-9689-E8B5554B6525}" srcOrd="0" destOrd="0" presId="urn:microsoft.com/office/officeart/2011/layout/InterconnectedBlockProcess"/>
    <dgm:cxn modelId="{C41C2860-335F-4DDA-8940-0C44C70F7A8F}" type="presParOf" srcId="{A6BCDA7B-D633-438F-B44D-CB4D60E5C492}" destId="{DC6C57AA-AE1C-4B95-BDF3-61BA0B82B168}" srcOrd="1" destOrd="0" presId="urn:microsoft.com/office/officeart/2011/layout/InterconnectedBlockProcess"/>
    <dgm:cxn modelId="{A97CED13-C32F-469F-B068-50E53C51DE94}" type="presParOf" srcId="{A6BCDA7B-D633-438F-B44D-CB4D60E5C492}" destId="{DFEFB4B6-A194-4062-9221-36C9E8CFFCAE}" srcOrd="2" destOrd="0" presId="urn:microsoft.com/office/officeart/2011/layout/InterconnectedBlockProcess"/>
    <dgm:cxn modelId="{303AC14B-9125-4E15-860C-30360F3CD506}" type="presParOf" srcId="{A6BCDA7B-D633-438F-B44D-CB4D60E5C492}" destId="{96AFCF47-32CA-4C44-9E3C-782007B7112E}" srcOrd="3" destOrd="0" presId="urn:microsoft.com/office/officeart/2011/layout/InterconnectedBlockProcess"/>
    <dgm:cxn modelId="{0F53A2B5-3D62-4E3D-84C9-1EC2D89AAA4C}" type="presParOf" srcId="{96AFCF47-32CA-4C44-9E3C-782007B7112E}" destId="{2532504F-5FE1-4C97-B485-F05E8885EACC}" srcOrd="0" destOrd="0" presId="urn:microsoft.com/office/officeart/2011/layout/InterconnectedBlockProcess"/>
    <dgm:cxn modelId="{B4B1D7CE-DBE7-49CB-80C9-05A155C77576}" type="presParOf" srcId="{A6BCDA7B-D633-438F-B44D-CB4D60E5C492}" destId="{0D08ED52-6744-4369-B780-916B09984775}" srcOrd="4" destOrd="0" presId="urn:microsoft.com/office/officeart/2011/layout/InterconnectedBlockProcess"/>
    <dgm:cxn modelId="{C237C6D7-EB38-45A9-94FB-760D5C8211C8}" type="presParOf" srcId="{A6BCDA7B-D633-438F-B44D-CB4D60E5C492}" destId="{4C66D42D-7E6D-4563-AFDC-369C30B73F70}" srcOrd="5" destOrd="0" presId="urn:microsoft.com/office/officeart/2011/layout/InterconnectedBlockProcess"/>
    <dgm:cxn modelId="{8E2EE22D-3354-4250-9E60-2FFEE2DD56BE}" type="presParOf" srcId="{A6BCDA7B-D633-438F-B44D-CB4D60E5C492}" destId="{C1269CE6-C767-48CC-AAFD-A238D1FFDABA}" srcOrd="6" destOrd="0" presId="urn:microsoft.com/office/officeart/2011/layout/InterconnectedBlockProcess"/>
    <dgm:cxn modelId="{DEEE161D-60A9-4D1F-B5E5-F090E75CD36A}" type="presParOf" srcId="{C1269CE6-C767-48CC-AAFD-A238D1FFDABA}" destId="{06F8D57B-EDF4-4CF4-8700-DC2CA3E3028E}" srcOrd="0" destOrd="0" presId="urn:microsoft.com/office/officeart/2011/layout/InterconnectedBlockProcess"/>
    <dgm:cxn modelId="{92570A22-90F7-45BB-BFAB-3BEDF288422C}" type="presParOf" srcId="{A6BCDA7B-D633-438F-B44D-CB4D60E5C492}" destId="{6BCCFBA6-7A43-4631-AD7F-AFB10E1E6CD7}" srcOrd="7" destOrd="0" presId="urn:microsoft.com/office/officeart/2011/layout/InterconnectedBlockProcess"/>
    <dgm:cxn modelId="{B8F8AD92-1815-4096-AFE9-AD81E932A02E}" type="presParOf" srcId="{A6BCDA7B-D633-438F-B44D-CB4D60E5C492}" destId="{00BB3360-A9BB-4051-A4B1-1216F82F642C}" srcOrd="8" destOrd="0" presId="urn:microsoft.com/office/officeart/2011/layout/InterconnectedBlockProcess"/>
    <dgm:cxn modelId="{F294660B-9941-4D97-8F55-F4B9A26DC5FA}" type="presParOf" srcId="{A6BCDA7B-D633-438F-B44D-CB4D60E5C492}" destId="{7305DF14-0FF5-45E4-8B19-015814092DBD}" srcOrd="9" destOrd="0" presId="urn:microsoft.com/office/officeart/2011/layout/InterconnectedBlockProcess"/>
    <dgm:cxn modelId="{6E946638-EAB2-4B87-A027-011C1568D1A5}" type="presParOf" srcId="{7305DF14-0FF5-45E4-8B19-015814092DBD}" destId="{A134CDD1-D85F-44EF-8BEE-9F99A855C1E6}" srcOrd="0" destOrd="0" presId="urn:microsoft.com/office/officeart/2011/layout/InterconnectedBlockProcess"/>
    <dgm:cxn modelId="{B619F7C3-F186-46D5-8FE6-791F268825F9}" type="presParOf" srcId="{A6BCDA7B-D633-438F-B44D-CB4D60E5C492}" destId="{1C91D7E3-8940-4A33-9182-677DD5415901}" srcOrd="10" destOrd="0" presId="urn:microsoft.com/office/officeart/2011/layout/InterconnectedBlockProcess"/>
    <dgm:cxn modelId="{7F6365AF-D688-4B72-AC90-E0EFC0D91A01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B039F-4448-4A41-A9A5-D813736F1AA3}">
      <dsp:nvSpPr>
        <dsp:cNvPr id="0" name=""/>
        <dsp:cNvSpPr/>
      </dsp:nvSpPr>
      <dsp:spPr>
        <a:xfrm>
          <a:off x="738668" y="0"/>
          <a:ext cx="8371577" cy="481474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605D035-EA7C-4B01-85DD-6E095DA96248}">
      <dsp:nvSpPr>
        <dsp:cNvPr id="0" name=""/>
        <dsp:cNvSpPr/>
      </dsp:nvSpPr>
      <dsp:spPr>
        <a:xfrm>
          <a:off x="4328" y="1444422"/>
          <a:ext cx="1892357" cy="19258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Input </a:t>
          </a:r>
        </a:p>
      </dsp:txBody>
      <dsp:txXfrm>
        <a:off x="96705" y="1536799"/>
        <a:ext cx="1707603" cy="1741142"/>
      </dsp:txXfrm>
    </dsp:sp>
    <dsp:sp modelId="{65622BA1-CA75-4C80-865A-F2A866D21E68}">
      <dsp:nvSpPr>
        <dsp:cNvPr id="0" name=""/>
        <dsp:cNvSpPr/>
      </dsp:nvSpPr>
      <dsp:spPr>
        <a:xfrm>
          <a:off x="1991303" y="1444422"/>
          <a:ext cx="1892357" cy="19258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Processing Unit (Scheduling Algorithm)</a:t>
          </a:r>
        </a:p>
      </dsp:txBody>
      <dsp:txXfrm>
        <a:off x="2083680" y="1536799"/>
        <a:ext cx="1707603" cy="1741142"/>
      </dsp:txXfrm>
    </dsp:sp>
    <dsp:sp modelId="{E65A6FF2-5BC8-410F-B50A-1D5EC9EB89E4}">
      <dsp:nvSpPr>
        <dsp:cNvPr id="0" name=""/>
        <dsp:cNvSpPr/>
      </dsp:nvSpPr>
      <dsp:spPr>
        <a:xfrm>
          <a:off x="3978278" y="1444422"/>
          <a:ext cx="1892357" cy="19258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 (Time Table)</a:t>
          </a:r>
        </a:p>
      </dsp:txBody>
      <dsp:txXfrm>
        <a:off x="4070655" y="1536799"/>
        <a:ext cx="1707603" cy="1741142"/>
      </dsp:txXfrm>
    </dsp:sp>
    <dsp:sp modelId="{8F3687D5-8DEC-415E-8DA9-A954A50D28C8}">
      <dsp:nvSpPr>
        <dsp:cNvPr id="0" name=""/>
        <dsp:cNvSpPr/>
      </dsp:nvSpPr>
      <dsp:spPr>
        <a:xfrm>
          <a:off x="5965254" y="1444422"/>
          <a:ext cx="1892357" cy="19258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</a:t>
          </a:r>
          <a:r>
            <a:rPr lang="en-US" sz="1900" kern="1200" baseline="0"/>
            <a:t> Interface (Admin,User)</a:t>
          </a:r>
          <a:endParaRPr lang="en-US" sz="1900" kern="1200"/>
        </a:p>
      </dsp:txBody>
      <dsp:txXfrm>
        <a:off x="6057631" y="1536799"/>
        <a:ext cx="1707603" cy="1741142"/>
      </dsp:txXfrm>
    </dsp:sp>
    <dsp:sp modelId="{E01BFD2C-EA46-4DEE-809E-BAED96357DB5}">
      <dsp:nvSpPr>
        <dsp:cNvPr id="0" name=""/>
        <dsp:cNvSpPr/>
      </dsp:nvSpPr>
      <dsp:spPr>
        <a:xfrm>
          <a:off x="7952229" y="1444422"/>
          <a:ext cx="1892357" cy="19258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</a:t>
          </a:r>
        </a:p>
      </dsp:txBody>
      <dsp:txXfrm>
        <a:off x="8044606" y="1536799"/>
        <a:ext cx="1707603" cy="174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FECCE-CFF7-4295-9689-E8B5554B6525}">
      <dsp:nvSpPr>
        <dsp:cNvPr id="0" name=""/>
        <dsp:cNvSpPr/>
      </dsp:nvSpPr>
      <dsp:spPr>
        <a:xfrm>
          <a:off x="7020744" y="937107"/>
          <a:ext cx="1686744" cy="4015892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Testing and presenting the system.</a:t>
          </a:r>
          <a:endParaRPr lang="en-IN" sz="2000" kern="1200" dirty="0"/>
        </a:p>
      </dsp:txBody>
      <dsp:txXfrm>
        <a:off x="7234623" y="937107"/>
        <a:ext cx="1472864" cy="4015892"/>
      </dsp:txXfrm>
    </dsp:sp>
    <dsp:sp modelId="{DFEFB4B6-A194-4062-9221-36C9E8CFFCAE}">
      <dsp:nvSpPr>
        <dsp:cNvPr id="0" name=""/>
        <dsp:cNvSpPr/>
      </dsp:nvSpPr>
      <dsp:spPr>
        <a:xfrm>
          <a:off x="7020744" y="0"/>
          <a:ext cx="1686744" cy="937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75" tIns="92075" rIns="92075" bIns="9207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3</a:t>
          </a:r>
        </a:p>
      </dsp:txBody>
      <dsp:txXfrm>
        <a:off x="7020744" y="0"/>
        <a:ext cx="1686744" cy="937107"/>
      </dsp:txXfrm>
    </dsp:sp>
    <dsp:sp modelId="{2532504F-5FE1-4C97-B485-F05E8885EACC}">
      <dsp:nvSpPr>
        <dsp:cNvPr id="0" name=""/>
        <dsp:cNvSpPr/>
      </dsp:nvSpPr>
      <dsp:spPr>
        <a:xfrm>
          <a:off x="5333999" y="937107"/>
          <a:ext cx="1686744" cy="374843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Developing and implementing the time table generation algorithm.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7879" y="937107"/>
        <a:ext cx="1472864" cy="3748430"/>
      </dsp:txXfrm>
    </dsp:sp>
    <dsp:sp modelId="{4C66D42D-7E6D-4563-AFDC-369C30B73F70}">
      <dsp:nvSpPr>
        <dsp:cNvPr id="0" name=""/>
        <dsp:cNvSpPr/>
      </dsp:nvSpPr>
      <dsp:spPr>
        <a:xfrm>
          <a:off x="5268098" y="136207"/>
          <a:ext cx="1818546" cy="803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75" tIns="92075" rIns="92075" bIns="9207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</a:t>
          </a:r>
          <a:r>
            <a:rPr lang="en-US" sz="29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2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68098" y="136207"/>
        <a:ext cx="1818546" cy="803376"/>
      </dsp:txXfrm>
    </dsp:sp>
    <dsp:sp modelId="{06F8D57B-EDF4-4CF4-8700-DC2CA3E3028E}">
      <dsp:nvSpPr>
        <dsp:cNvPr id="0" name=""/>
        <dsp:cNvSpPr/>
      </dsp:nvSpPr>
      <dsp:spPr>
        <a:xfrm>
          <a:off x="3528365" y="889529"/>
          <a:ext cx="1924524" cy="348047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US" sz="18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 collection for schedules, rooms, invigilators, and other resources.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72395" y="889529"/>
        <a:ext cx="1680494" cy="3480473"/>
      </dsp:txXfrm>
    </dsp:sp>
    <dsp:sp modelId="{00BB3360-A9BB-4051-A4B1-1216F82F642C}">
      <dsp:nvSpPr>
        <dsp:cNvPr id="0" name=""/>
        <dsp:cNvSpPr/>
      </dsp:nvSpPr>
      <dsp:spPr>
        <a:xfrm>
          <a:off x="3516862" y="267957"/>
          <a:ext cx="1947531" cy="66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75" tIns="92075" rIns="92075" bIns="9207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1</a:t>
          </a:r>
        </a:p>
      </dsp:txBody>
      <dsp:txXfrm>
        <a:off x="3516862" y="267957"/>
        <a:ext cx="1947531" cy="669150"/>
      </dsp:txXfrm>
    </dsp:sp>
    <dsp:sp modelId="{A134CDD1-D85F-44EF-8BEE-9F99A855C1E6}">
      <dsp:nvSpPr>
        <dsp:cNvPr id="0" name=""/>
        <dsp:cNvSpPr/>
      </dsp:nvSpPr>
      <dsp:spPr>
        <a:xfrm>
          <a:off x="1950475" y="960494"/>
          <a:ext cx="1686744" cy="321251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Problem discussion and finalize features for time table generation.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64354" y="960494"/>
        <a:ext cx="1472864" cy="3212515"/>
      </dsp:txXfrm>
    </dsp:sp>
    <dsp:sp modelId="{65257024-FAC0-4522-B139-1CC85B547BE8}">
      <dsp:nvSpPr>
        <dsp:cNvPr id="0" name=""/>
        <dsp:cNvSpPr/>
      </dsp:nvSpPr>
      <dsp:spPr>
        <a:xfrm>
          <a:off x="1960511" y="396909"/>
          <a:ext cx="1686744" cy="584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75" tIns="92075" rIns="92075" bIns="9207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0</a:t>
          </a:r>
        </a:p>
      </dsp:txBody>
      <dsp:txXfrm>
        <a:off x="1960511" y="396909"/>
        <a:ext cx="1686744" cy="584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D65BA-2333-4BC8-8792-A845D235FA8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8E7A-E3AE-4259-AB3C-D006FA538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8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 Title: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Term Time Table Generation(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PSCS_481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636469" y="2513340"/>
            <a:ext cx="5358025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		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Hasan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Hussain 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		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		School of Information Science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		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PIP4004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91646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07D49F-32DD-41EB-ABBF-1D62B222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15063"/>
              </p:ext>
            </p:extLst>
          </p:nvPr>
        </p:nvGraphicFramePr>
        <p:xfrm>
          <a:off x="197504" y="2299379"/>
          <a:ext cx="7268525" cy="2404598"/>
        </p:xfrm>
        <a:graphic>
          <a:graphicData uri="http://schemas.openxmlformats.org/drawingml/2006/table">
            <a:tbl>
              <a:tblPr firstRow="1" bandRow="1"/>
              <a:tblGrid>
                <a:gridCol w="3584228">
                  <a:extLst>
                    <a:ext uri="{9D8B030D-6E8A-4147-A177-3AD203B41FA5}">
                      <a16:colId xmlns:a16="http://schemas.microsoft.com/office/drawing/2014/main" val="3602157779"/>
                    </a:ext>
                  </a:extLst>
                </a:gridCol>
                <a:gridCol w="3684297">
                  <a:extLst>
                    <a:ext uri="{9D8B030D-6E8A-4147-A177-3AD203B41FA5}">
                      <a16:colId xmlns:a16="http://schemas.microsoft.com/office/drawing/2014/main" val="2883099900"/>
                    </a:ext>
                  </a:extLst>
                </a:gridCol>
              </a:tblGrid>
              <a:tr h="4032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Numbers</a:t>
                      </a:r>
                      <a:endParaRPr lang="en-IN" sz="20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cap="none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Names</a:t>
                      </a:r>
                      <a:endParaRPr lang="en-IN" sz="2000" b="1" i="0" u="none" strike="noStrike" cap="none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1470154"/>
                  </a:ext>
                </a:extLst>
              </a:tr>
              <a:tr h="399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20211CSE0175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KondReddy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Rohith Kumar Reddy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15225"/>
                  </a:ext>
                </a:extLst>
              </a:tr>
              <a:tr h="4032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20211CSE0277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Gutta Bindu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Sree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565261"/>
                  </a:ext>
                </a:extLst>
              </a:tr>
              <a:tr h="399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20211CSE0177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Talamarla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Greeshma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372231"/>
                  </a:ext>
                </a:extLst>
              </a:tr>
              <a:tr h="399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20211CSE0276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Sangati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Charitha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043925"/>
                  </a:ext>
                </a:extLst>
              </a:tr>
              <a:tr h="399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20211CSE0129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Mudahadu Preethi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7520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F5CE-D1C6-48DF-832B-4384892D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0405-CF1B-4BED-9A8D-B0636AC0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Initialize the system with courses, rooms, faculty availability, and other constraints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LoadCourses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LoadRooms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LoadFacultyAvailability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LoadExamSchedulePreferences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Define function to generate timetable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FUNCTION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GenerateExamTimetable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Create an empty timetable structure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InitializeTimetable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Loop through each course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each course IN Courses: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// Find available rooms for the course's exam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available_rooms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FindAvailableRooms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(course)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1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F80E-6164-4957-9297-E2E64387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8090-BD58-465F-A522-C564A88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Loop through the exam schedule preferences to find an appropriate timeslot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each timeslot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ExamSchedulePreferences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// Check if the room is available at the current timeslot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IsRoomAvailable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available_rooms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timeslot)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IsFacultyAvailable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(course, timeslot):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// Assign room and timeslot to the course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AssignRoomAndTimeslot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(course,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available_rooms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timeslot)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// Mark the room and faculty as occupied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MarkRoomAsOccupied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available_rooms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timeslot)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MarkFacultyAsOccupied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(course, timeslot)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// Update the timetable with the assigned exam schedule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UpdateTimetable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(course,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available_rooms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timeslot)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// Exit the loop once a valid schedule is found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BREAK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4997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D23D-1D59-4018-8DC9-4E90B2F9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07B9-4501-4F29-A316-59B4C1EC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IF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END FOR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 FOR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Check if all courses have been assigned a schedule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CheckForUnscheduledCourses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 "Error: Unable to assign timetable for some courses due to conflicts."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 "Examination timetable generated successfully."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FUNCTION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Generate the exam timetable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GenerateExamTimetable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8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2096033"/>
            <a:ext cx="1007151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functioning examination timetable generation system that reduces clashes.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Improved efficiency in room and resource allocation.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Minimized manual errors and increased scheduling accuracy.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Reduced stress for students with a balanced exam schedule. 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12800" y="1844204"/>
            <a:ext cx="1009117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Examination timetable generation is a complex but essential process   for academic institutions.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Automated systems using CSP or genetic algorithms can efficiently handle constraints and generate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/>
              <a:t>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optimal timetables.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The project aims to streamline the scheduling process, reduce conflicts, and enhance the overall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 examination experience. 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D8A50AB-8C1A-410B-A5A4-F304796287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143000"/>
          <a:ext cx="10668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76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9105" y="1415979"/>
            <a:ext cx="10771695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Smith, J., &amp; Johnson, L. (2020). Automated Scheduling Algorithms for Educational Institutions.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Insights on constraint-based scheduling and its limitations in handling dynamic environments.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Doe, M. (2019). Optimization Techniques for Timetable Scheduling.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Overview of genetic algorithms in timetable generation.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Lee, H. (2021). Constraint Programming in Academic Timetables.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Analysis of constraint programming as a popular technique for timetable generation.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Patel, S., &amp; Kumar, N. (2022). Genetic Algorithms in Timetable Generation.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Discussion on how genetic algorithms can optimize scheduling for large institutions.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Brown, R. (2021). AI-Based Systems for Educational Timetabling.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Exploration of AI techniques in automating the scheduling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09613" y="1219511"/>
            <a:ext cx="941477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Gonzalez, F. (2020). Rule-based Scheduling Systems: Advantages and Limitations.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Description of simple rule-based systems and their lack of flexibility.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Chen, M. (2019). Graph-based Scheduling for Educational Institutions.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Using graph theory for conflict resolution in timetables.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Nakamura, T. (2021). Hybrid Algorithms for Scheduling.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Review of hybrid methods combining AI and genetic algorithms for better performance.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Taylor, S. (2020). Spreadsheet-based Scheduling vs. Automated Systems.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Comparison of traditional methods like spreadsheets with automated systems.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Jones, A. (2018). Evolution of Scheduling Systems for Academic Institutions.</a:t>
            </a:r>
            <a:b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Historical development and evaluation of automated scheduling systems.</a:t>
            </a:r>
          </a:p>
        </p:txBody>
      </p:sp>
    </p:spTree>
    <p:extLst>
      <p:ext uri="{BB962C8B-B14F-4D97-AF65-F5344CB8AC3E}">
        <p14:creationId xmlns:p14="http://schemas.microsoft.com/office/powerpoint/2010/main" val="80813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Objective:</a:t>
            </a:r>
            <a:r>
              <a:rPr lang="en-US"/>
              <a:t> Explain the purpose of generating examination timetables to avoid scheduling conflicts and optimize resources.</a:t>
            </a:r>
          </a:p>
          <a:p>
            <a:r>
              <a:rPr lang="en-US" b="1"/>
              <a:t>Problem Statement:</a:t>
            </a:r>
            <a:r>
              <a:rPr lang="en-US"/>
              <a:t> Examination scheduling involves ensuring that no student has overlapping exams while making efficient use of rooms, invigilators, and time slots.</a:t>
            </a:r>
          </a:p>
          <a:p>
            <a:r>
              <a:rPr lang="en-US" b="1"/>
              <a:t>Importance:</a:t>
            </a:r>
            <a:r>
              <a:rPr lang="en-US"/>
              <a:t> Proper scheduling ensures a smooth examination process, prevents student stress due to overlapping exams, and avoids logistical problems for institutions.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Previous Research:</a:t>
            </a:r>
            <a:endParaRPr lang="en-US"/>
          </a:p>
          <a:p>
            <a:pPr lvl="1"/>
            <a:r>
              <a:rPr lang="en-US"/>
              <a:t>Review studies that discuss manual vs. automated timetable generation.</a:t>
            </a:r>
          </a:p>
          <a:p>
            <a:pPr lvl="1"/>
            <a:r>
              <a:rPr lang="en-US"/>
              <a:t>Discuss common issues such as student clashes, room capacity constraints, and invigilator availability.</a:t>
            </a:r>
          </a:p>
          <a:p>
            <a:r>
              <a:rPr lang="en-US" b="1"/>
              <a:t>Algorithms in Use:</a:t>
            </a:r>
            <a:endParaRPr lang="en-US"/>
          </a:p>
          <a:p>
            <a:pPr lvl="1"/>
            <a:r>
              <a:rPr lang="en-US" b="1"/>
              <a:t>Constraint Satisfaction Problem (CSP):</a:t>
            </a:r>
            <a:r>
              <a:rPr lang="en-US"/>
              <a:t> A widely used approach that ensures constraints like no exam overlap are strictly followed.</a:t>
            </a:r>
          </a:p>
          <a:p>
            <a:pPr lvl="1"/>
            <a:r>
              <a:rPr lang="en-US" b="1"/>
              <a:t>Genetic Algorithms:</a:t>
            </a:r>
            <a:r>
              <a:rPr lang="en-US"/>
              <a:t> Mimics the process of evolution to generate multiple solutions and selects the most optimal one.</a:t>
            </a:r>
          </a:p>
          <a:p>
            <a:pPr lvl="1"/>
            <a:r>
              <a:rPr lang="en-US" b="1"/>
              <a:t>Heuristic Approaches:</a:t>
            </a:r>
            <a:r>
              <a:rPr lang="en-US"/>
              <a:t> Focuses on finding fast, approximate solutions, often used when time is a constraint.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15645"/>
            <a:ext cx="10668000" cy="487362"/>
          </a:xfrm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6338" y="1433267"/>
            <a:ext cx="1074446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Automate the generation of examination timetables by accounting for various scheduling constraints.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Minimize exam conflicts for students taking multiple subjects.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Ensure scalability for large educational institutions with dynamic scheduling needs.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Reduce human intervention and errors in timetable creation. </a:t>
            </a:r>
          </a:p>
        </p:txBody>
      </p:sp>
    </p:spTree>
    <p:extLst>
      <p:ext uri="{BB962C8B-B14F-4D97-AF65-F5344CB8AC3E}">
        <p14:creationId xmlns:p14="http://schemas.microsoft.com/office/powerpoint/2010/main" val="37112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2039042"/>
            <a:ext cx="1086792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Step 1: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Collect and input data (student enrollments, subjects, available rooms,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Step 2: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Apply constraint-based algorithms (CSP) or evolutionary approaches (Genetic Algorithms)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/>
              <a:t>          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 find the best-fit timetable.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Step 3: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Check for conflicts, room capacity, and invigilator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Step 4: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Adjust timetable based on soft constraints (such as minimizing consecutive exams). </a:t>
            </a:r>
          </a:p>
        </p:txBody>
      </p:sp>
    </p:spTree>
    <p:extLst>
      <p:ext uri="{BB962C8B-B14F-4D97-AF65-F5344CB8AC3E}">
        <p14:creationId xmlns:p14="http://schemas.microsoft.com/office/powerpoint/2010/main" val="343918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737004"/>
            <a:ext cx="950012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/>
              <a:t>The proposed system will integrate constraint programming and genetic algorithms to generate conflict-free, optimized examination timetables. The system will automate the process while handling various dynamic constraints such as student schedules, room availability, and teacher allocations. It will feature a user-friendly interface to allow administrators to input data and generate timetables with minimal effort.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Architecture Diagram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371302"/>
              </p:ext>
            </p:extLst>
          </p:nvPr>
        </p:nvGraphicFramePr>
        <p:xfrm>
          <a:off x="812800" y="1143000"/>
          <a:ext cx="9848915" cy="481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12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12800" y="1232866"/>
            <a:ext cx="10668000" cy="449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Data Collection Module: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/>
              <a:t>	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Handles the collection and processing of student, subject, and  	room availability data.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Constraint Solver Module: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Applies constraint programming and genetic algorithms to resolve 	scheduling conflicts.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Timetable Generation Module: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Generates the final timetable based on input constraints and 	optimization results.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User Interface Module: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Allows the user to input constraints, review timetables, and export 	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1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Hardware and Software Details: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213529"/>
            <a:ext cx="860457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Hardware: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High-performance computer with multi-core processor.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Server for hosting the system in large-scale institutions.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Software: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Programming Language: </a:t>
            </a:r>
            <a:r>
              <a:rPr lang="en-US" altLang="en-US" sz="2200" dirty="0"/>
              <a:t>Java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Database: MySQL(optional)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Frontend: HTML, CSS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Tools: Android Studio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571996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174</TotalTime>
  <Words>1276</Words>
  <Application>Microsoft Office PowerPoint</Application>
  <PresentationFormat>Widescreen</PresentationFormat>
  <Paragraphs>170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Project Title: Summer Term Time Table Generation(PSCS_481 )</vt:lpstr>
      <vt:lpstr>Introduction</vt:lpstr>
      <vt:lpstr>Literature Review</vt:lpstr>
      <vt:lpstr>Objectives</vt:lpstr>
      <vt:lpstr>Methodology</vt:lpstr>
      <vt:lpstr>Proposed Method</vt:lpstr>
      <vt:lpstr>Architecture Diagram </vt:lpstr>
      <vt:lpstr>Modules </vt:lpstr>
      <vt:lpstr>Hardware and Software Details:</vt:lpstr>
      <vt:lpstr>Pseudocode</vt:lpstr>
      <vt:lpstr>Pseudocode </vt:lpstr>
      <vt:lpstr>Pseudocode</vt:lpstr>
      <vt:lpstr>Expected Outcomes</vt:lpstr>
      <vt:lpstr>Conclusion</vt:lpstr>
      <vt:lpstr>Timeline of Project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Asus</cp:lastModifiedBy>
  <cp:revision>25</cp:revision>
  <dcterms:created xsi:type="dcterms:W3CDTF">2023-03-16T03:26:27Z</dcterms:created>
  <dcterms:modified xsi:type="dcterms:W3CDTF">2025-03-18T04:59:31Z</dcterms:modified>
</cp:coreProperties>
</file>