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0" r:id="rId1"/>
  </p:sldMasterIdLst>
  <p:notesMasterIdLst>
    <p:notesMasterId r:id="rId61"/>
  </p:notesMasterIdLst>
  <p:handoutMasterIdLst>
    <p:handoutMasterId r:id="rId62"/>
  </p:handoutMasterIdLst>
  <p:sldIdLst>
    <p:sldId id="557" r:id="rId2"/>
    <p:sldId id="512" r:id="rId3"/>
    <p:sldId id="574" r:id="rId4"/>
    <p:sldId id="515" r:id="rId5"/>
    <p:sldId id="518" r:id="rId6"/>
    <p:sldId id="516" r:id="rId7"/>
    <p:sldId id="514" r:id="rId8"/>
    <p:sldId id="519" r:id="rId9"/>
    <p:sldId id="523" r:id="rId10"/>
    <p:sldId id="524" r:id="rId11"/>
    <p:sldId id="520" r:id="rId12"/>
    <p:sldId id="526" r:id="rId13"/>
    <p:sldId id="525" r:id="rId14"/>
    <p:sldId id="575" r:id="rId15"/>
    <p:sldId id="529" r:id="rId16"/>
    <p:sldId id="528" r:id="rId17"/>
    <p:sldId id="558" r:id="rId18"/>
    <p:sldId id="559" r:id="rId19"/>
    <p:sldId id="531" r:id="rId20"/>
    <p:sldId id="576" r:id="rId21"/>
    <p:sldId id="533" r:id="rId22"/>
    <p:sldId id="560" r:id="rId23"/>
    <p:sldId id="532" r:id="rId24"/>
    <p:sldId id="530" r:id="rId25"/>
    <p:sldId id="534" r:id="rId26"/>
    <p:sldId id="536" r:id="rId27"/>
    <p:sldId id="535" r:id="rId28"/>
    <p:sldId id="551" r:id="rId29"/>
    <p:sldId id="540" r:id="rId30"/>
    <p:sldId id="561" r:id="rId31"/>
    <p:sldId id="562" r:id="rId32"/>
    <p:sldId id="541" r:id="rId33"/>
    <p:sldId id="552" r:id="rId34"/>
    <p:sldId id="577" r:id="rId35"/>
    <p:sldId id="553" r:id="rId36"/>
    <p:sldId id="554" r:id="rId37"/>
    <p:sldId id="539" r:id="rId38"/>
    <p:sldId id="563" r:id="rId39"/>
    <p:sldId id="564" r:id="rId40"/>
    <p:sldId id="565" r:id="rId41"/>
    <p:sldId id="538" r:id="rId42"/>
    <p:sldId id="537" r:id="rId43"/>
    <p:sldId id="542" r:id="rId44"/>
    <p:sldId id="543" r:id="rId45"/>
    <p:sldId id="544" r:id="rId46"/>
    <p:sldId id="578" r:id="rId47"/>
    <p:sldId id="555" r:id="rId48"/>
    <p:sldId id="566" r:id="rId49"/>
    <p:sldId id="567" r:id="rId50"/>
    <p:sldId id="568" r:id="rId51"/>
    <p:sldId id="579" r:id="rId52"/>
    <p:sldId id="569" r:id="rId53"/>
    <p:sldId id="570" r:id="rId54"/>
    <p:sldId id="571" r:id="rId55"/>
    <p:sldId id="572" r:id="rId56"/>
    <p:sldId id="581" r:id="rId57"/>
    <p:sldId id="545" r:id="rId58"/>
    <p:sldId id="580" r:id="rId59"/>
    <p:sldId id="573" r:id="rId60"/>
  </p:sldIdLst>
  <p:sldSz cx="12188825" cy="6858000"/>
  <p:notesSz cx="7102475" cy="9388475"/>
  <p:defaultTextStyle>
    <a:defPPr>
      <a:defRPr lang="en-US"/>
    </a:defPPr>
    <a:lvl1pPr algn="ctr" rtl="0" eaLnBrk="0" fontAlgn="base" hangingPunct="0">
      <a:lnSpc>
        <a:spcPct val="90000"/>
      </a:lnSpc>
      <a:spcBef>
        <a:spcPct val="0"/>
      </a:spcBef>
      <a:spcAft>
        <a:spcPct val="0"/>
      </a:spcAft>
      <a:defRPr b="1" kern="1200">
        <a:solidFill>
          <a:schemeClr val="bg1"/>
        </a:solidFill>
        <a:latin typeface="Arial" charset="0"/>
        <a:ea typeface="+mn-ea"/>
        <a:cs typeface="+mn-cs"/>
      </a:defRPr>
    </a:lvl1pPr>
    <a:lvl2pPr marL="457200" algn="ctr" rtl="0" eaLnBrk="0" fontAlgn="base" hangingPunct="0">
      <a:lnSpc>
        <a:spcPct val="90000"/>
      </a:lnSpc>
      <a:spcBef>
        <a:spcPct val="0"/>
      </a:spcBef>
      <a:spcAft>
        <a:spcPct val="0"/>
      </a:spcAft>
      <a:defRPr b="1" kern="1200">
        <a:solidFill>
          <a:schemeClr val="bg1"/>
        </a:solidFill>
        <a:latin typeface="Arial" charset="0"/>
        <a:ea typeface="+mn-ea"/>
        <a:cs typeface="+mn-cs"/>
      </a:defRPr>
    </a:lvl2pPr>
    <a:lvl3pPr marL="914400" algn="ctr" rtl="0" eaLnBrk="0" fontAlgn="base" hangingPunct="0">
      <a:lnSpc>
        <a:spcPct val="90000"/>
      </a:lnSpc>
      <a:spcBef>
        <a:spcPct val="0"/>
      </a:spcBef>
      <a:spcAft>
        <a:spcPct val="0"/>
      </a:spcAft>
      <a:defRPr b="1" kern="1200">
        <a:solidFill>
          <a:schemeClr val="bg1"/>
        </a:solidFill>
        <a:latin typeface="Arial" charset="0"/>
        <a:ea typeface="+mn-ea"/>
        <a:cs typeface="+mn-cs"/>
      </a:defRPr>
    </a:lvl3pPr>
    <a:lvl4pPr marL="1371600" algn="ctr" rtl="0" eaLnBrk="0" fontAlgn="base" hangingPunct="0">
      <a:lnSpc>
        <a:spcPct val="90000"/>
      </a:lnSpc>
      <a:spcBef>
        <a:spcPct val="0"/>
      </a:spcBef>
      <a:spcAft>
        <a:spcPct val="0"/>
      </a:spcAft>
      <a:defRPr b="1" kern="1200">
        <a:solidFill>
          <a:schemeClr val="bg1"/>
        </a:solidFill>
        <a:latin typeface="Arial" charset="0"/>
        <a:ea typeface="+mn-ea"/>
        <a:cs typeface="+mn-cs"/>
      </a:defRPr>
    </a:lvl4pPr>
    <a:lvl5pPr marL="1828800" algn="ctr" rtl="0" eaLnBrk="0" fontAlgn="base" hangingPunct="0">
      <a:lnSpc>
        <a:spcPct val="90000"/>
      </a:lnSpc>
      <a:spcBef>
        <a:spcPct val="0"/>
      </a:spcBef>
      <a:spcAft>
        <a:spcPct val="0"/>
      </a:spcAft>
      <a:defRPr b="1" kern="1200">
        <a:solidFill>
          <a:schemeClr val="bg1"/>
        </a:solidFill>
        <a:latin typeface="Arial" charset="0"/>
        <a:ea typeface="+mn-ea"/>
        <a:cs typeface="+mn-cs"/>
      </a:defRPr>
    </a:lvl5pPr>
    <a:lvl6pPr marL="2286000" algn="l" defTabSz="914400" rtl="0" eaLnBrk="1" latinLnBrk="0" hangingPunct="1">
      <a:defRPr b="1" kern="1200">
        <a:solidFill>
          <a:schemeClr val="bg1"/>
        </a:solidFill>
        <a:latin typeface="Arial" charset="0"/>
        <a:ea typeface="+mn-ea"/>
        <a:cs typeface="+mn-cs"/>
      </a:defRPr>
    </a:lvl6pPr>
    <a:lvl7pPr marL="2743200" algn="l" defTabSz="914400" rtl="0" eaLnBrk="1" latinLnBrk="0" hangingPunct="1">
      <a:defRPr b="1" kern="1200">
        <a:solidFill>
          <a:schemeClr val="bg1"/>
        </a:solidFill>
        <a:latin typeface="Arial" charset="0"/>
        <a:ea typeface="+mn-ea"/>
        <a:cs typeface="+mn-cs"/>
      </a:defRPr>
    </a:lvl7pPr>
    <a:lvl8pPr marL="3200400" algn="l" defTabSz="914400" rtl="0" eaLnBrk="1" latinLnBrk="0" hangingPunct="1">
      <a:defRPr b="1" kern="1200">
        <a:solidFill>
          <a:schemeClr val="bg1"/>
        </a:solidFill>
        <a:latin typeface="Arial" charset="0"/>
        <a:ea typeface="+mn-ea"/>
        <a:cs typeface="+mn-cs"/>
      </a:defRPr>
    </a:lvl8pPr>
    <a:lvl9pPr marL="3657600" algn="l" defTabSz="914400" rtl="0" eaLnBrk="1" latinLnBrk="0" hangingPunct="1">
      <a:defRPr b="1" kern="1200">
        <a:solidFill>
          <a:schemeClr val="bg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E6F3"/>
    <a:srgbClr val="000000"/>
    <a:srgbClr val="000058"/>
    <a:srgbClr val="260B99"/>
    <a:srgbClr val="008080"/>
    <a:srgbClr val="12054B"/>
    <a:srgbClr val="190765"/>
    <a:srgbClr val="88D2EA"/>
    <a:srgbClr val="8FDCFF"/>
    <a:srgbClr val="360F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6" autoAdjust="0"/>
    <p:restoredTop sz="71511" autoAdjust="0"/>
  </p:normalViewPr>
  <p:slideViewPr>
    <p:cSldViewPr snapToGrid="0" snapToObjects="1">
      <p:cViewPr>
        <p:scale>
          <a:sx n="70" d="100"/>
          <a:sy n="70" d="100"/>
        </p:scale>
        <p:origin x="-594" y="-72"/>
      </p:cViewPr>
      <p:guideLst>
        <p:guide orient="horz" pos="2160"/>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3" d="100"/>
          <a:sy n="63" d="100"/>
        </p:scale>
        <p:origin x="-2010" y="-102"/>
      </p:cViewPr>
      <p:guideLst>
        <p:guide orient="horz" pos="2956"/>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3" name="Rectangle 11"/>
          <p:cNvSpPr>
            <a:spLocks noChangeArrowheads="1"/>
          </p:cNvSpPr>
          <p:nvPr/>
        </p:nvSpPr>
        <p:spPr bwMode="auto">
          <a:xfrm>
            <a:off x="6333040" y="8694608"/>
            <a:ext cx="453769" cy="214378"/>
          </a:xfrm>
          <a:prstGeom prst="rect">
            <a:avLst/>
          </a:prstGeom>
          <a:noFill/>
          <a:ln w="9525">
            <a:noFill/>
            <a:miter lim="800000"/>
            <a:headEnd/>
            <a:tailEnd/>
          </a:ln>
          <a:effectLst/>
        </p:spPr>
        <p:txBody>
          <a:bodyPr wrap="none" lIns="94448" tIns="47224" rIns="94448" bIns="47224" anchor="ctr"/>
          <a:lstStyle/>
          <a:p>
            <a:pPr>
              <a:defRPr/>
            </a:pPr>
            <a:endParaRPr lang="en-US"/>
          </a:p>
        </p:txBody>
      </p:sp>
      <p:sp>
        <p:nvSpPr>
          <p:cNvPr id="3084" name="Rectangle 12"/>
          <p:cNvSpPr>
            <a:spLocks noChangeArrowheads="1"/>
          </p:cNvSpPr>
          <p:nvPr/>
        </p:nvSpPr>
        <p:spPr bwMode="auto">
          <a:xfrm>
            <a:off x="57544" y="8871348"/>
            <a:ext cx="2653564" cy="351842"/>
          </a:xfrm>
          <a:prstGeom prst="rect">
            <a:avLst/>
          </a:prstGeom>
          <a:noFill/>
          <a:ln w="9525">
            <a:noFill/>
            <a:miter lim="800000"/>
            <a:headEnd/>
            <a:tailEnd/>
          </a:ln>
          <a:effectLst/>
        </p:spPr>
        <p:txBody>
          <a:bodyPr lIns="96732" tIns="50745" rIns="96732" bIns="50745">
            <a:spAutoFit/>
          </a:bodyPr>
          <a:lstStyle/>
          <a:p>
            <a:pPr algn="l" defTabSz="618178">
              <a:lnSpc>
                <a:spcPct val="100000"/>
              </a:lnSpc>
              <a:tabLst>
                <a:tab pos="2415321" algn="l"/>
                <a:tab pos="4883112" algn="l"/>
              </a:tabLst>
              <a:defRPr/>
            </a:pPr>
            <a:r>
              <a:rPr lang="en-US" sz="800" b="0">
                <a:solidFill>
                  <a:schemeClr val="tx1"/>
                </a:solidFill>
              </a:rPr>
              <a:t>© 2008 Cisco Systems, Inc. All rights reserved.</a:t>
            </a:r>
          </a:p>
          <a:p>
            <a:pPr algn="l" defTabSz="618178">
              <a:lnSpc>
                <a:spcPct val="100000"/>
              </a:lnSpc>
              <a:tabLst>
                <a:tab pos="2415321" algn="l"/>
                <a:tab pos="4883112" algn="l"/>
              </a:tabLst>
              <a:defRPr/>
            </a:pPr>
            <a:r>
              <a:rPr lang="en-US" sz="800" b="0">
                <a:solidFill>
                  <a:schemeClr val="tx1"/>
                </a:solidFill>
              </a:rPr>
              <a:t>Presentation_ID.scr</a:t>
            </a:r>
          </a:p>
        </p:txBody>
      </p:sp>
      <p:sp>
        <p:nvSpPr>
          <p:cNvPr id="3085" name="Line 13"/>
          <p:cNvSpPr>
            <a:spLocks noChangeShapeType="1"/>
          </p:cNvSpPr>
          <p:nvPr/>
        </p:nvSpPr>
        <p:spPr bwMode="auto">
          <a:xfrm>
            <a:off x="154545" y="8886076"/>
            <a:ext cx="6740775" cy="0"/>
          </a:xfrm>
          <a:prstGeom prst="line">
            <a:avLst/>
          </a:prstGeom>
          <a:noFill/>
          <a:ln w="12700">
            <a:solidFill>
              <a:schemeClr val="tx1"/>
            </a:solidFill>
            <a:round/>
            <a:headEnd type="none" w="sm" len="sm"/>
            <a:tailEnd type="none" w="sm" len="sm"/>
          </a:ln>
          <a:effectLst/>
        </p:spPr>
        <p:txBody>
          <a:bodyPr wrap="none" lIns="94448" tIns="47224" rIns="94448" bIns="47224" anchor="ctr"/>
          <a:lstStyle/>
          <a:p>
            <a:pPr>
              <a:defRPr/>
            </a:pPr>
            <a:endParaRPr lang="en-US"/>
          </a:p>
        </p:txBody>
      </p:sp>
      <p:sp>
        <p:nvSpPr>
          <p:cNvPr id="3086" name="Rectangle 14"/>
          <p:cNvSpPr>
            <a:spLocks noChangeArrowheads="1"/>
          </p:cNvSpPr>
          <p:nvPr/>
        </p:nvSpPr>
        <p:spPr bwMode="auto">
          <a:xfrm>
            <a:off x="6007510" y="8766614"/>
            <a:ext cx="822046" cy="289656"/>
          </a:xfrm>
          <a:prstGeom prst="rect">
            <a:avLst/>
          </a:prstGeom>
          <a:noFill/>
          <a:ln w="9525">
            <a:noFill/>
            <a:miter lim="800000"/>
            <a:headEnd/>
            <a:tailEnd/>
          </a:ln>
          <a:effectLst/>
        </p:spPr>
        <p:txBody>
          <a:bodyPr lIns="19029" tIns="0" rIns="19029" bIns="0" anchor="b"/>
          <a:lstStyle/>
          <a:p>
            <a:pPr algn="r" defTabSz="913329">
              <a:lnSpc>
                <a:spcPct val="100000"/>
              </a:lnSpc>
              <a:defRPr/>
            </a:pPr>
            <a:fld id="{98C8B38F-4E70-4D6F-9B6F-AEE76CE4977C}" type="slidenum">
              <a:rPr lang="en-US" sz="800" b="0">
                <a:solidFill>
                  <a:schemeClr val="tx1"/>
                </a:solidFill>
              </a:rPr>
              <a:pPr algn="r" defTabSz="913329">
                <a:lnSpc>
                  <a:spcPct val="100000"/>
                </a:lnSpc>
                <a:defRPr/>
              </a:pPr>
              <a:t>‹#›</a:t>
            </a:fld>
            <a:endParaRPr lang="en-US" sz="800" b="0">
              <a:solidFill>
                <a:schemeClr val="tx1"/>
              </a:solidFill>
            </a:endParaRPr>
          </a:p>
        </p:txBody>
      </p:sp>
    </p:spTree>
    <p:extLst>
      <p:ext uri="{BB962C8B-B14F-4D97-AF65-F5344CB8AC3E}">
        <p14:creationId xmlns:p14="http://schemas.microsoft.com/office/powerpoint/2010/main" val="4222181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333040" y="8694608"/>
            <a:ext cx="453769" cy="214378"/>
          </a:xfrm>
          <a:prstGeom prst="rect">
            <a:avLst/>
          </a:prstGeom>
          <a:noFill/>
          <a:ln w="9525">
            <a:noFill/>
            <a:miter lim="800000"/>
            <a:headEnd/>
            <a:tailEnd/>
          </a:ln>
          <a:effectLst/>
        </p:spPr>
        <p:txBody>
          <a:bodyPr wrap="none" lIns="94448" tIns="47224" rIns="94448" bIns="47224" anchor="ctr"/>
          <a:lstStyle/>
          <a:p>
            <a:pPr>
              <a:defRPr/>
            </a:pPr>
            <a:endParaRPr lang="en-US"/>
          </a:p>
        </p:txBody>
      </p:sp>
      <p:sp>
        <p:nvSpPr>
          <p:cNvPr id="183305" name="Rectangle 9"/>
          <p:cNvSpPr>
            <a:spLocks noChangeArrowheads="1"/>
          </p:cNvSpPr>
          <p:nvPr/>
        </p:nvSpPr>
        <p:spPr bwMode="auto">
          <a:xfrm>
            <a:off x="57544" y="8871348"/>
            <a:ext cx="2653564" cy="351842"/>
          </a:xfrm>
          <a:prstGeom prst="rect">
            <a:avLst/>
          </a:prstGeom>
          <a:noFill/>
          <a:ln w="9525">
            <a:noFill/>
            <a:miter lim="800000"/>
            <a:headEnd/>
            <a:tailEnd/>
          </a:ln>
          <a:effectLst/>
        </p:spPr>
        <p:txBody>
          <a:bodyPr lIns="96732" tIns="50745" rIns="96732" bIns="50745">
            <a:spAutoFit/>
          </a:bodyPr>
          <a:lstStyle/>
          <a:p>
            <a:pPr algn="l" defTabSz="618178">
              <a:lnSpc>
                <a:spcPct val="100000"/>
              </a:lnSpc>
              <a:tabLst>
                <a:tab pos="2415321" algn="l"/>
                <a:tab pos="4883112" algn="l"/>
              </a:tabLst>
              <a:defRPr/>
            </a:pPr>
            <a:r>
              <a:rPr lang="en-US" sz="800" b="0">
                <a:solidFill>
                  <a:schemeClr val="tx1"/>
                </a:solidFill>
              </a:rPr>
              <a:t>© 2008 Cisco Systems, Inc. All rights reserved.</a:t>
            </a:r>
          </a:p>
          <a:p>
            <a:pPr algn="l" defTabSz="618178">
              <a:lnSpc>
                <a:spcPct val="100000"/>
              </a:lnSpc>
              <a:tabLst>
                <a:tab pos="2415321" algn="l"/>
                <a:tab pos="4883112" algn="l"/>
              </a:tabLst>
              <a:defRPr/>
            </a:pPr>
            <a:r>
              <a:rPr lang="en-US" sz="800" b="0">
                <a:solidFill>
                  <a:schemeClr val="tx1"/>
                </a:solidFill>
              </a:rPr>
              <a:t>Presentation_ID.scr</a:t>
            </a:r>
          </a:p>
        </p:txBody>
      </p:sp>
      <p:sp>
        <p:nvSpPr>
          <p:cNvPr id="183306" name="Line 10"/>
          <p:cNvSpPr>
            <a:spLocks noChangeShapeType="1"/>
          </p:cNvSpPr>
          <p:nvPr/>
        </p:nvSpPr>
        <p:spPr bwMode="auto">
          <a:xfrm>
            <a:off x="154545" y="8886076"/>
            <a:ext cx="6740775" cy="0"/>
          </a:xfrm>
          <a:prstGeom prst="line">
            <a:avLst/>
          </a:prstGeom>
          <a:noFill/>
          <a:ln w="12700">
            <a:solidFill>
              <a:schemeClr val="tx1"/>
            </a:solidFill>
            <a:round/>
            <a:headEnd type="none" w="sm" len="sm"/>
            <a:tailEnd type="none" w="sm" len="sm"/>
          </a:ln>
          <a:effectLst/>
        </p:spPr>
        <p:txBody>
          <a:bodyPr wrap="none" lIns="94448" tIns="47224" rIns="94448" bIns="47224" anchor="ctr"/>
          <a:lstStyle/>
          <a:p>
            <a:pPr>
              <a:defRPr/>
            </a:pPr>
            <a:endParaRPr lang="en-US"/>
          </a:p>
        </p:txBody>
      </p:sp>
      <p:sp>
        <p:nvSpPr>
          <p:cNvPr id="183307" name="Rectangle 11"/>
          <p:cNvSpPr>
            <a:spLocks noGrp="1" noChangeArrowheads="1"/>
          </p:cNvSpPr>
          <p:nvPr>
            <p:ph type="sldNum" sz="quarter" idx="5"/>
          </p:nvPr>
        </p:nvSpPr>
        <p:spPr bwMode="auto">
          <a:xfrm>
            <a:off x="6007510" y="8766614"/>
            <a:ext cx="822046" cy="289656"/>
          </a:xfrm>
          <a:prstGeom prst="rect">
            <a:avLst/>
          </a:prstGeom>
          <a:noFill/>
          <a:ln w="9525">
            <a:noFill/>
            <a:miter lim="800000"/>
            <a:headEnd/>
            <a:tailEnd/>
          </a:ln>
          <a:effectLst/>
        </p:spPr>
        <p:txBody>
          <a:bodyPr vert="horz" wrap="square" lIns="19029" tIns="0" rIns="19029" bIns="0" numCol="1" anchor="b" anchorCtr="0" compatLnSpc="1">
            <a:prstTxWarp prst="textNoShape">
              <a:avLst/>
            </a:prstTxWarp>
          </a:bodyPr>
          <a:lstStyle>
            <a:lvl1pPr algn="r" defTabSz="913329">
              <a:lnSpc>
                <a:spcPct val="100000"/>
              </a:lnSpc>
              <a:defRPr sz="800" b="0">
                <a:solidFill>
                  <a:schemeClr val="tx1"/>
                </a:solidFill>
              </a:defRPr>
            </a:lvl1pPr>
          </a:lstStyle>
          <a:p>
            <a:pPr>
              <a:defRPr/>
            </a:pPr>
            <a:fld id="{F24EA34B-67DD-437F-B86E-9AF176FB6CF3}" type="slidenum">
              <a:rPr lang="en-US"/>
              <a:pPr>
                <a:defRPr/>
              </a:pPr>
              <a:t>‹#›</a:t>
            </a:fld>
            <a:endParaRPr lang="en-US"/>
          </a:p>
        </p:txBody>
      </p:sp>
      <p:sp>
        <p:nvSpPr>
          <p:cNvPr id="48134" name="Rectangle 12"/>
          <p:cNvSpPr>
            <a:spLocks noGrp="1" noRot="1" noChangeAspect="1" noChangeArrowheads="1" noTextEdit="1"/>
          </p:cNvSpPr>
          <p:nvPr>
            <p:ph type="sldImg" idx="2"/>
          </p:nvPr>
        </p:nvSpPr>
        <p:spPr bwMode="auto">
          <a:xfrm>
            <a:off x="609600" y="590550"/>
            <a:ext cx="5940425" cy="3341688"/>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77656" y="4421764"/>
            <a:ext cx="5542232" cy="4295755"/>
          </a:xfrm>
          <a:prstGeom prst="rect">
            <a:avLst/>
          </a:prstGeom>
          <a:noFill/>
          <a:ln w="9525">
            <a:noFill/>
            <a:miter lim="800000"/>
            <a:headEnd/>
            <a:tailEnd/>
          </a:ln>
          <a:effectLst/>
        </p:spPr>
        <p:txBody>
          <a:bodyPr vert="horz" wrap="square" lIns="96732" tIns="50745" rIns="96732" bIns="5074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671796423"/>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1</a:t>
            </a:fld>
            <a:endParaRPr lang="en-US"/>
          </a:p>
        </p:txBody>
      </p:sp>
    </p:spTree>
    <p:extLst>
      <p:ext uri="{BB962C8B-B14F-4D97-AF65-F5344CB8AC3E}">
        <p14:creationId xmlns:p14="http://schemas.microsoft.com/office/powerpoint/2010/main" val="992224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Here is a sample configuration</a:t>
            </a:r>
            <a:r>
              <a:rPr lang="en-US" baseline="0" dirty="0" smtClean="0"/>
              <a:t> of a router-id. </a:t>
            </a:r>
            <a:r>
              <a:rPr lang="en-US" dirty="0" smtClean="0"/>
              <a:t>Once</a:t>
            </a:r>
            <a:r>
              <a:rPr lang="en-US" baseline="0" dirty="0" smtClean="0"/>
              <a:t> a router-id is set, you will need to either reload the router or use the command “clear </a:t>
            </a:r>
            <a:r>
              <a:rPr lang="en-US" baseline="0" dirty="0" err="1" smtClean="0"/>
              <a:t>ip</a:t>
            </a:r>
            <a:r>
              <a:rPr lang="en-US" baseline="0" dirty="0" smtClean="0"/>
              <a:t> </a:t>
            </a:r>
            <a:r>
              <a:rPr lang="en-US" baseline="0" dirty="0" err="1" smtClean="0"/>
              <a:t>ospf</a:t>
            </a:r>
            <a:r>
              <a:rPr lang="en-US" baseline="0" dirty="0" smtClean="0"/>
              <a:t> process” for this to take effect. Notice the router-id can be verified with the show </a:t>
            </a:r>
            <a:r>
              <a:rPr lang="en-US" baseline="0" dirty="0" err="1" smtClean="0"/>
              <a:t>ip</a:t>
            </a:r>
            <a:r>
              <a:rPr lang="en-US" baseline="0" dirty="0" smtClean="0"/>
              <a:t> protocols command.</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10</a:t>
            </a:fld>
            <a:endParaRPr lang="en-US"/>
          </a:p>
        </p:txBody>
      </p:sp>
    </p:spTree>
    <p:extLst>
      <p:ext uri="{BB962C8B-B14F-4D97-AF65-F5344CB8AC3E}">
        <p14:creationId xmlns:p14="http://schemas.microsoft.com/office/powerpoint/2010/main" val="3686141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OSPF uses cost as a metric. A lower cost indicates a better path than a higher </a:t>
            </a:r>
            <a:r>
              <a:rPr lang="en-US" dirty="0" smtClean="0"/>
              <a:t>cost.</a:t>
            </a:r>
            <a:r>
              <a:rPr lang="en-US" baseline="0" dirty="0" smtClean="0"/>
              <a:t> A </a:t>
            </a:r>
            <a:r>
              <a:rPr lang="en-US" dirty="0" smtClean="0"/>
              <a:t>10-Mb/s </a:t>
            </a:r>
            <a:r>
              <a:rPr lang="en-US" dirty="0"/>
              <a:t>Ethernet line has a higher cost than a 100-Mb/s Ethernet line.</a:t>
            </a:r>
          </a:p>
          <a:p>
            <a:pPr marL="0" indent="0">
              <a:buNone/>
            </a:pPr>
            <a:endParaRPr lang="en-US" dirty="0" smtClean="0"/>
          </a:p>
          <a:p>
            <a:pPr marL="0" indent="0">
              <a:buNone/>
            </a:pPr>
            <a:r>
              <a:rPr lang="en-US" dirty="0" smtClean="0"/>
              <a:t>The </a:t>
            </a:r>
            <a:r>
              <a:rPr lang="en-US" dirty="0"/>
              <a:t>formula used to calculate the OSPF cost is:</a:t>
            </a:r>
          </a:p>
          <a:p>
            <a:r>
              <a:rPr lang="en-US" b="1" dirty="0"/>
              <a:t>Cost</a:t>
            </a:r>
            <a:r>
              <a:rPr lang="en-US" dirty="0"/>
              <a:t> = </a:t>
            </a:r>
            <a:r>
              <a:rPr lang="en-US" i="1" u="sng" dirty="0"/>
              <a:t>reference bandwidth</a:t>
            </a:r>
            <a:r>
              <a:rPr lang="en-US" i="1" dirty="0"/>
              <a:t> </a:t>
            </a:r>
            <a:r>
              <a:rPr lang="en-US" dirty="0"/>
              <a:t>/</a:t>
            </a:r>
            <a:r>
              <a:rPr lang="en-US" i="1" u="sng" dirty="0"/>
              <a:t>interface bandwidth</a:t>
            </a:r>
            <a:endParaRPr lang="en-US" dirty="0"/>
          </a:p>
          <a:p>
            <a:r>
              <a:rPr lang="en-US" dirty="0"/>
              <a:t>The default reference bandwidth is 10^8 (100,000,000</a:t>
            </a:r>
            <a:r>
              <a:rPr lang="en-US" dirty="0" smtClean="0"/>
              <a:t>) as you can see in the graphic; </a:t>
            </a:r>
            <a:r>
              <a:rPr lang="en-US" dirty="0"/>
              <a:t>therefore, the formula is:</a:t>
            </a:r>
          </a:p>
          <a:p>
            <a:r>
              <a:rPr lang="en-US" b="1" dirty="0"/>
              <a:t>Cost </a:t>
            </a:r>
            <a:r>
              <a:rPr lang="en-US" dirty="0"/>
              <a:t>= </a:t>
            </a:r>
            <a:r>
              <a:rPr lang="en-US" u="sng" dirty="0"/>
              <a:t>100,000,000 bps</a:t>
            </a:r>
            <a:r>
              <a:rPr lang="en-US" dirty="0"/>
              <a:t> / </a:t>
            </a:r>
            <a:r>
              <a:rPr lang="en-US" i="1" u="sng" dirty="0"/>
              <a:t>interface bandwidth in bps</a:t>
            </a:r>
            <a:endParaRPr lang="en-US" dirty="0"/>
          </a:p>
          <a:p>
            <a:r>
              <a:rPr lang="en-US" dirty="0"/>
              <a:t>Refer to the table </a:t>
            </a:r>
            <a:r>
              <a:rPr lang="en-US" dirty="0" smtClean="0"/>
              <a:t>for </a:t>
            </a:r>
            <a:r>
              <a:rPr lang="en-US" dirty="0"/>
              <a:t>a breakdown of the cost calculation. Notice that </a:t>
            </a:r>
            <a:r>
              <a:rPr lang="en-US" dirty="0" err="1"/>
              <a:t>FastEthernet</a:t>
            </a:r>
            <a:r>
              <a:rPr lang="en-US" dirty="0"/>
              <a:t>, Gigabit Ethernet, and 10 GigE interfaces share the same cost, because the OSPF cost value must be an integer. Consequently, because the default reference bandwidth is set to 100 Mb/s, all links that are faster than Fast Ethernet also have a cost of 1.</a:t>
            </a:r>
          </a:p>
          <a:p>
            <a:pPr marL="0" indent="0">
              <a:buNone/>
            </a:pPr>
            <a:endParaRPr lang="en-US" dirty="0" smtClean="0"/>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dirty="0" smtClean="0"/>
              <a:t>Reference bandwidth can be modified to accommodate networks with links faster than 100 Mbps using the OSPF command </a:t>
            </a:r>
            <a:r>
              <a:rPr lang="en-US" i="1" dirty="0" smtClean="0">
                <a:latin typeface="Courier New" pitchFamily="49" charset="0"/>
                <a:cs typeface="Courier New" pitchFamily="49" charset="0"/>
              </a:rPr>
              <a:t>auto-cost reference-bandwidth</a:t>
            </a:r>
          </a:p>
          <a:p>
            <a:pPr marL="0" marR="0" indent="0" algn="l" defTabSz="1020763" rtl="0" eaLnBrk="0" fontAlgn="base" latinLnBrk="0" hangingPunct="0">
              <a:lnSpc>
                <a:spcPct val="90000"/>
              </a:lnSpc>
              <a:spcBef>
                <a:spcPct val="50000"/>
              </a:spcBef>
              <a:spcAft>
                <a:spcPct val="0"/>
              </a:spcAft>
              <a:buClrTx/>
              <a:buSzPct val="100000"/>
              <a:buFontTx/>
              <a:buNone/>
              <a:tabLst/>
              <a:defRPr/>
            </a:pPr>
            <a:r>
              <a:rPr lang="en-US" dirty="0" smtClean="0"/>
              <a:t>The </a:t>
            </a:r>
            <a:r>
              <a:rPr lang="en-US" dirty="0"/>
              <a:t>“auto-cost reference-bandwidth” command must be configured on every router in the OSPF domain. The value is expressed in Mb/s; therefore, to adjust the costs for:</a:t>
            </a:r>
          </a:p>
          <a:p>
            <a:r>
              <a:rPr lang="en-US" b="1" dirty="0"/>
              <a:t>Gigabit Ethernet </a:t>
            </a:r>
            <a:r>
              <a:rPr lang="en-US" dirty="0"/>
              <a:t>-</a:t>
            </a:r>
            <a:r>
              <a:rPr lang="en-US" b="1" dirty="0"/>
              <a:t> auto-cost reference-bandwidth </a:t>
            </a:r>
            <a:r>
              <a:rPr lang="en-US" b="1" dirty="0" smtClean="0"/>
              <a:t>1,000</a:t>
            </a:r>
            <a:endParaRPr lang="en-US" dirty="0"/>
          </a:p>
          <a:p>
            <a:r>
              <a:rPr lang="en-US" b="1" dirty="0"/>
              <a:t>10 Gigabit Ethernet </a:t>
            </a:r>
            <a:r>
              <a:rPr lang="en-US" dirty="0"/>
              <a:t>-</a:t>
            </a:r>
            <a:r>
              <a:rPr lang="en-US" b="1" dirty="0"/>
              <a:t> auto-cost reference-bandwidth </a:t>
            </a:r>
            <a:r>
              <a:rPr lang="en-US" b="1" dirty="0" smtClean="0"/>
              <a:t>10,000</a:t>
            </a:r>
            <a:endParaRPr lang="en-US" dirty="0"/>
          </a:p>
          <a:p>
            <a:r>
              <a:rPr lang="en-US" dirty="0"/>
              <a:t>To return to the default reference bandwidth, use the</a:t>
            </a:r>
            <a:r>
              <a:rPr lang="en-US" b="1" dirty="0"/>
              <a:t> auto-cost reference-bandwidth 100 </a:t>
            </a:r>
            <a:r>
              <a:rPr lang="en-US" dirty="0"/>
              <a:t>command.</a:t>
            </a:r>
          </a:p>
          <a:p>
            <a:pPr marL="0" indent="0">
              <a:buNone/>
            </a:pPr>
            <a:endParaRPr lang="en-US" dirty="0"/>
          </a:p>
          <a:p>
            <a:pPr marL="0" indent="0">
              <a:buNone/>
            </a:pPr>
            <a:r>
              <a:rPr lang="en-US" dirty="0" smtClean="0"/>
              <a:t>As seen in the last bullet,</a:t>
            </a:r>
            <a:r>
              <a:rPr lang="en-US" baseline="0" dirty="0" smtClean="0"/>
              <a:t> y</a:t>
            </a:r>
            <a:r>
              <a:rPr lang="en-US" dirty="0" smtClean="0"/>
              <a:t>ou </a:t>
            </a:r>
            <a:r>
              <a:rPr lang="en-US" dirty="0"/>
              <a:t>do have the choice to define the cost that will be used in OSPF </a:t>
            </a:r>
            <a:r>
              <a:rPr lang="en-US" dirty="0" smtClean="0"/>
              <a:t>calculations </a:t>
            </a:r>
            <a:r>
              <a:rPr lang="en-US" dirty="0"/>
              <a:t>with the interface command, </a:t>
            </a:r>
            <a:r>
              <a:rPr lang="en-US" dirty="0" err="1"/>
              <a:t>ip</a:t>
            </a:r>
            <a:r>
              <a:rPr lang="en-US" dirty="0"/>
              <a:t> </a:t>
            </a:r>
            <a:r>
              <a:rPr lang="en-US" dirty="0" err="1" smtClean="0"/>
              <a:t>ospf</a:t>
            </a:r>
            <a:r>
              <a:rPr lang="en-US" dirty="0" smtClean="0"/>
              <a:t> cost</a:t>
            </a:r>
            <a:r>
              <a:rPr lang="en-US" dirty="0"/>
              <a:t>.</a:t>
            </a:r>
          </a:p>
          <a:p>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11</a:t>
            </a:fld>
            <a:endParaRPr lang="en-US"/>
          </a:p>
        </p:txBody>
      </p:sp>
    </p:spTree>
    <p:extLst>
      <p:ext uri="{BB962C8B-B14F-4D97-AF65-F5344CB8AC3E}">
        <p14:creationId xmlns:p14="http://schemas.microsoft.com/office/powerpoint/2010/main" val="3007840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solution to managing the number of adjacencies and the flooding of LSAs on a </a:t>
            </a:r>
            <a:r>
              <a:rPr lang="en-US" dirty="0" err="1"/>
              <a:t>multiaccess</a:t>
            </a:r>
            <a:r>
              <a:rPr lang="en-US" dirty="0"/>
              <a:t> network is the DR. On </a:t>
            </a:r>
            <a:r>
              <a:rPr lang="en-US" dirty="0" err="1"/>
              <a:t>multiaccess</a:t>
            </a:r>
            <a:r>
              <a:rPr lang="en-US" dirty="0"/>
              <a:t> </a:t>
            </a:r>
            <a:r>
              <a:rPr lang="en-US" dirty="0" smtClean="0"/>
              <a:t>networks such as</a:t>
            </a:r>
            <a:r>
              <a:rPr lang="en-US" baseline="0" dirty="0" smtClean="0"/>
              <a:t> </a:t>
            </a:r>
            <a:r>
              <a:rPr lang="en-US" baseline="0" dirty="0" err="1" smtClean="0"/>
              <a:t>ethernet</a:t>
            </a:r>
            <a:r>
              <a:rPr lang="en-US" baseline="0" dirty="0" smtClean="0"/>
              <a:t> or frame relay</a:t>
            </a:r>
            <a:r>
              <a:rPr lang="en-US" dirty="0" smtClean="0"/>
              <a:t>, </a:t>
            </a:r>
            <a:r>
              <a:rPr lang="en-US" dirty="0"/>
              <a:t>OSPF elects a DR to be the collection and distribution point for LSAs sent and received. A BDR is also elected in case the DR fails. All other routers become DROTHERs. A DROTHER is a router that is neither the DR nor the BDR</a:t>
            </a:r>
            <a:r>
              <a:rPr lang="en-US" dirty="0" smtClean="0"/>
              <a:t>.</a:t>
            </a:r>
          </a:p>
          <a:p>
            <a:r>
              <a:rPr lang="en-US" dirty="0" err="1" smtClean="0"/>
              <a:t>DROthers</a:t>
            </a:r>
            <a:r>
              <a:rPr lang="en-US" dirty="0" smtClean="0"/>
              <a:t> only form full adjacencies with the DR and BDR in the network, and send their LSAs to the DR and BDR using the OSPF multicast address 224.0.0.6 </a:t>
            </a:r>
            <a:r>
              <a:rPr lang="en-US" baseline="0" dirty="0" smtClean="0"/>
              <a:t> </a:t>
            </a:r>
            <a:r>
              <a:rPr lang="en-US" dirty="0" smtClean="0"/>
              <a:t>(IPv6 FF02::06)</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12</a:t>
            </a:fld>
            <a:endParaRPr lang="en-US"/>
          </a:p>
        </p:txBody>
      </p:sp>
    </p:spTree>
    <p:extLst>
      <p:ext uri="{BB962C8B-B14F-4D97-AF65-F5344CB8AC3E}">
        <p14:creationId xmlns:p14="http://schemas.microsoft.com/office/powerpoint/2010/main" val="868156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The following criteria are applied when electing a DR and BDR:</a:t>
            </a:r>
          </a:p>
          <a:p>
            <a:pPr marL="457200" indent="-457200">
              <a:buAutoNum type="arabicPeriod"/>
            </a:pPr>
            <a:r>
              <a:rPr lang="en-US" dirty="0" smtClean="0"/>
              <a:t>DR: Router with the highest OSPF interface priority. (All routers default to 1.)</a:t>
            </a:r>
          </a:p>
          <a:p>
            <a:pPr marL="457200" indent="-457200">
              <a:buAutoNum type="arabicPeriod"/>
            </a:pPr>
            <a:r>
              <a:rPr lang="en-US" dirty="0" smtClean="0"/>
              <a:t>BDR: Router with the second highest OSPF interface priority. </a:t>
            </a:r>
          </a:p>
          <a:p>
            <a:pPr marL="457200" indent="-457200">
              <a:buAutoNum type="arabicPeriod"/>
            </a:pPr>
            <a:r>
              <a:rPr lang="en-US" dirty="0" smtClean="0"/>
              <a:t>If OSPF interface priorities are equal, the highest router ID is used to break the tie.</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13</a:t>
            </a:fld>
            <a:endParaRPr lang="en-US"/>
          </a:p>
        </p:txBody>
      </p:sp>
    </p:spTree>
    <p:extLst>
      <p:ext uri="{BB962C8B-B14F-4D97-AF65-F5344CB8AC3E}">
        <p14:creationId xmlns:p14="http://schemas.microsoft.com/office/powerpoint/2010/main" val="415412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14</a:t>
            </a:fld>
            <a:endParaRPr lang="en-US"/>
          </a:p>
        </p:txBody>
      </p:sp>
    </p:spTree>
    <p:extLst>
      <p:ext uri="{BB962C8B-B14F-4D97-AF65-F5344CB8AC3E}">
        <p14:creationId xmlns:p14="http://schemas.microsoft.com/office/powerpoint/2010/main" val="223874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6421" indent="-116421" defTabSz="1054346">
              <a:defRPr/>
            </a:pPr>
            <a:r>
              <a:rPr lang="en-US" b="1" dirty="0"/>
              <a:t>Frequent SPF algorithm calculations </a:t>
            </a:r>
            <a:r>
              <a:rPr lang="en-US" dirty="0"/>
              <a:t>- In a large network, changes are inevitable, so the routers spend many CPU cycles recalculating the SPF algorithm and updating the routing table.</a:t>
            </a:r>
            <a:endParaRPr lang="en-US" b="1" dirty="0"/>
          </a:p>
          <a:p>
            <a:pPr marL="116421" indent="-116421" defTabSz="1054346">
              <a:defRPr/>
            </a:pPr>
            <a:r>
              <a:rPr lang="en-US" b="1" dirty="0"/>
              <a:t>Large routing table </a:t>
            </a:r>
            <a:r>
              <a:rPr lang="en-US" dirty="0"/>
              <a:t>- OSPF does not perform route summarization by default. If the routes are not summarized, the routing table can become very large, depending on the size of the network.</a:t>
            </a:r>
          </a:p>
          <a:p>
            <a:pPr marL="116421" indent="-116421" defTabSz="1054346">
              <a:defRPr/>
            </a:pPr>
            <a:r>
              <a:rPr lang="en-US" b="1" dirty="0"/>
              <a:t>Large link-state database (LSDB) </a:t>
            </a:r>
            <a:r>
              <a:rPr lang="en-US" dirty="0"/>
              <a:t>-Because the LSDB covers the topology of the entire network, each router must maintain an entry for every network in the area, even if not every route is selected for the routing table.</a:t>
            </a:r>
          </a:p>
          <a:p>
            <a:pPr marL="0" indent="0" defTabSz="1054346">
              <a:buNone/>
              <a:defRPr/>
            </a:pPr>
            <a:r>
              <a:rPr lang="en-US" dirty="0"/>
              <a:t>To make OSPF more efficient and scalable, the network can be divided into multiple OSPF areas. An OSPF area is a group of routers that share the same link-state information in their link-state databases.</a:t>
            </a:r>
          </a:p>
          <a:p>
            <a:pPr marL="116421" indent="-116421" defTabSz="1054346">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15</a:t>
            </a:fld>
            <a:endParaRPr lang="en-US"/>
          </a:p>
        </p:txBody>
      </p:sp>
    </p:spTree>
    <p:extLst>
      <p:ext uri="{BB962C8B-B14F-4D97-AF65-F5344CB8AC3E}">
        <p14:creationId xmlns:p14="http://schemas.microsoft.com/office/powerpoint/2010/main" val="699652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err="1"/>
              <a:t>Multiarea</a:t>
            </a:r>
            <a:r>
              <a:rPr lang="en-US" dirty="0"/>
              <a:t> OSPF have these advantages:</a:t>
            </a:r>
          </a:p>
          <a:p>
            <a:endParaRPr lang="en-US" b="1" dirty="0"/>
          </a:p>
          <a:p>
            <a:pPr marL="116421" indent="-116421" defTabSz="1054346">
              <a:defRPr/>
            </a:pPr>
            <a:r>
              <a:rPr lang="en-US" b="1" dirty="0"/>
              <a:t>Reduced frequency of SPF calculations </a:t>
            </a:r>
            <a:r>
              <a:rPr lang="en-US" dirty="0"/>
              <a:t>- Localizes impact of a topology change within an area. For instance, it minimizes routing update impact, because LSA flooding stops at the area boundary.</a:t>
            </a:r>
          </a:p>
          <a:p>
            <a:r>
              <a:rPr lang="en-US" b="1" dirty="0"/>
              <a:t>Smaller routing tables </a:t>
            </a:r>
            <a:r>
              <a:rPr lang="en-US" dirty="0"/>
              <a:t>- There are fewer routing table entries as network addresses can be summarized between areas. For example, area 1 would summarize its routes and send them to area 0. </a:t>
            </a:r>
          </a:p>
          <a:p>
            <a:r>
              <a:rPr lang="en-US" b="1" dirty="0"/>
              <a:t>Reduced link-state update overhead</a:t>
            </a:r>
            <a:r>
              <a:rPr lang="en-US" dirty="0"/>
              <a:t>- Minimizes processing and memory requirements, because there are fewer routers exchanging LSAs.</a:t>
            </a:r>
          </a:p>
          <a:p>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16</a:t>
            </a:fld>
            <a:endParaRPr lang="en-US"/>
          </a:p>
        </p:txBody>
      </p:sp>
    </p:spTree>
    <p:extLst>
      <p:ext uri="{BB962C8B-B14F-4D97-AF65-F5344CB8AC3E}">
        <p14:creationId xmlns:p14="http://schemas.microsoft.com/office/powerpoint/2010/main" val="1855233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Here we have an implementation of Multi-Area OSPF</a:t>
            </a:r>
            <a:r>
              <a:rPr lang="en-US" baseline="0" dirty="0" smtClean="0"/>
              <a:t> with 3 areas, area 1, area 0, and area 51.  The result is smaller routing tables and less LSAs.  SPF is only run within an area if there is a change in the network.</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buNone/>
            </a:pPr>
            <a:r>
              <a:rPr lang="en-US" dirty="0" err="1"/>
              <a:t>Multiarea</a:t>
            </a:r>
            <a:r>
              <a:rPr lang="en-US" dirty="0"/>
              <a:t> OSPF is implemented in a two-layer area hierarchy:</a:t>
            </a:r>
          </a:p>
          <a:p>
            <a:pPr marL="116421" indent="-116421" defTabSz="1054346">
              <a:defRPr/>
            </a:pPr>
            <a:r>
              <a:rPr lang="en-US" b="1" dirty="0"/>
              <a:t>Backbone (Transit) area </a:t>
            </a:r>
            <a:r>
              <a:rPr lang="en-US" dirty="0"/>
              <a:t>- Hierarchical networking defines the </a:t>
            </a:r>
            <a:r>
              <a:rPr lang="en-US" dirty="0" smtClean="0"/>
              <a:t>backbone </a:t>
            </a:r>
            <a:r>
              <a:rPr lang="en-US" dirty="0"/>
              <a:t>area or area 0 as the core to which all other areas directly connect. Backbone areas interconnect with other OSPF area types. An OSPF </a:t>
            </a:r>
            <a:r>
              <a:rPr lang="en-US" dirty="0" smtClean="0"/>
              <a:t>backbone </a:t>
            </a:r>
            <a:r>
              <a:rPr lang="en-US" dirty="0"/>
              <a:t>area’s primary function is the fast and efficient movement of IP packets. Generally, end users are not found within a backbone area. </a:t>
            </a:r>
          </a:p>
          <a:p>
            <a:pPr marL="116421" indent="-116421" defTabSz="1054346">
              <a:defRPr/>
            </a:pPr>
            <a:r>
              <a:rPr lang="en-US" b="1" dirty="0"/>
              <a:t>Regular (Non</a:t>
            </a:r>
            <a:r>
              <a:rPr lang="en-US" dirty="0"/>
              <a:t> </a:t>
            </a:r>
            <a:r>
              <a:rPr lang="en-US" b="1" dirty="0"/>
              <a:t>-backbone) area -</a:t>
            </a:r>
            <a:r>
              <a:rPr lang="en-US" dirty="0"/>
              <a:t>Connects users and resources. Regular areas are usually set up along functional or geographical groupings. By default, a regular area does not allow traffic from another area to use its links to reach other areas. All traffic from other areas cross area 0.</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There are four different types of OSPF routers:</a:t>
            </a:r>
          </a:p>
          <a:p>
            <a:r>
              <a:rPr lang="en-US" b="1" dirty="0"/>
              <a:t>Internal router </a:t>
            </a:r>
            <a:r>
              <a:rPr lang="en-US" dirty="0"/>
              <a:t>– This is a router that has all of its interfaces in the same area. All internal routers in an area have identical LSDBs.</a:t>
            </a:r>
          </a:p>
          <a:p>
            <a:r>
              <a:rPr lang="en-US" b="1" dirty="0"/>
              <a:t>Backbone router </a:t>
            </a:r>
            <a:r>
              <a:rPr lang="en-US" dirty="0"/>
              <a:t>– This is a router in the backbone area. Generally, the backbone area is set to area 0. </a:t>
            </a:r>
          </a:p>
          <a:p>
            <a:r>
              <a:rPr lang="en-US" b="1" dirty="0"/>
              <a:t>Area Border Router</a:t>
            </a:r>
            <a:r>
              <a:rPr lang="en-US" dirty="0"/>
              <a:t> </a:t>
            </a:r>
            <a:r>
              <a:rPr lang="en-US" b="1" dirty="0"/>
              <a:t>(ABR) </a:t>
            </a:r>
            <a:r>
              <a:rPr lang="en-US" dirty="0"/>
              <a:t>– This is a router that has interfaces attached to multiple areas. It must maintain separate LSDBs for each area it is connected to, and can route between areas. ABRs are exit points for the area, which means that routing information destined for another area can get there only via the ABR of the local area. ABRs can be configured to summarize the routing information from the LSDBs of their attached areas. ABRs distribute the routing information into the backbone. The backbone routers then forward the information to the other ABRs. In a </a:t>
            </a:r>
            <a:r>
              <a:rPr lang="en-US" dirty="0" err="1"/>
              <a:t>multiarea</a:t>
            </a:r>
            <a:r>
              <a:rPr lang="en-US" dirty="0"/>
              <a:t> network, an area can have one or more ABRs. </a:t>
            </a:r>
          </a:p>
          <a:p>
            <a:r>
              <a:rPr lang="en-US" b="1" dirty="0"/>
              <a:t>Autonomous System Boundary Router (ASBR) </a:t>
            </a:r>
            <a:r>
              <a:rPr lang="en-US" dirty="0"/>
              <a:t>– This is a router that has at least one interface attached to an external internetwork (another autonomous system), such as a non-OSPF network. An ASBR can import non-OSPF network information to the OSPF network, and vice versa, using a process called route redistribution. </a:t>
            </a:r>
          </a:p>
          <a:p>
            <a:r>
              <a:rPr lang="en-US" dirty="0"/>
              <a:t>Redistribution in </a:t>
            </a:r>
            <a:r>
              <a:rPr lang="en-US" dirty="0" err="1"/>
              <a:t>multiarea</a:t>
            </a:r>
            <a:r>
              <a:rPr lang="en-US" dirty="0"/>
              <a:t> OSPF occurs when an ASBR connects different routing domains (e.g., EIGRP and OSPF) and configures them to exchange and advertise routing information between those routing domains.</a:t>
            </a:r>
          </a:p>
          <a:p>
            <a:r>
              <a:rPr lang="en-US" dirty="0"/>
              <a:t>A router can be classified as more than one router type. For example, if a router connects to area 0 and area </a:t>
            </a:r>
            <a:r>
              <a:rPr lang="en-US" dirty="0" smtClean="0"/>
              <a:t>1, </a:t>
            </a:r>
            <a:r>
              <a:rPr lang="en-US" dirty="0"/>
              <a:t>it falls under </a:t>
            </a:r>
            <a:r>
              <a:rPr lang="en-US" dirty="0" smtClean="0"/>
              <a:t>two </a:t>
            </a:r>
            <a:r>
              <a:rPr lang="en-US" dirty="0"/>
              <a:t>different classifications: a backbone router, </a:t>
            </a:r>
            <a:r>
              <a:rPr lang="en-US" dirty="0" smtClean="0"/>
              <a:t>and an ABR.</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19</a:t>
            </a:fld>
            <a:endParaRPr lang="en-US"/>
          </a:p>
        </p:txBody>
      </p:sp>
    </p:spTree>
    <p:extLst>
      <p:ext uri="{BB962C8B-B14F-4D97-AF65-F5344CB8AC3E}">
        <p14:creationId xmlns:p14="http://schemas.microsoft.com/office/powerpoint/2010/main" val="2459721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OSPFv2 – IPv4 network addressing</a:t>
            </a:r>
          </a:p>
          <a:p>
            <a:r>
              <a:rPr lang="en-US" dirty="0" smtClean="0"/>
              <a:t>OSPFv3</a:t>
            </a:r>
            <a:r>
              <a:rPr lang="en-US" baseline="0" dirty="0" smtClean="0"/>
              <a:t> – IPv6 network addressing</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2</a:t>
            </a:fld>
            <a:endParaRPr lang="en-US"/>
          </a:p>
        </p:txBody>
      </p:sp>
    </p:spTree>
    <p:extLst>
      <p:ext uri="{BB962C8B-B14F-4D97-AF65-F5344CB8AC3E}">
        <p14:creationId xmlns:p14="http://schemas.microsoft.com/office/powerpoint/2010/main" val="2651434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20</a:t>
            </a:fld>
            <a:endParaRPr lang="en-US"/>
          </a:p>
        </p:txBody>
      </p:sp>
    </p:spTree>
    <p:extLst>
      <p:ext uri="{BB962C8B-B14F-4D97-AF65-F5344CB8AC3E}">
        <p14:creationId xmlns:p14="http://schemas.microsoft.com/office/powerpoint/2010/main" val="53485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that there are 5 packet types used by OSPF.  For OSPF</a:t>
            </a:r>
            <a:r>
              <a:rPr lang="en-US" baseline="0" dirty="0" smtClean="0"/>
              <a:t> Type 4 Packets, there are 11 LSA types used by OSPF, but only types 1-5 are covered in CCNA.  All LSA types are delivered in a Type 4 OSPF Packet.</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21</a:t>
            </a:fld>
            <a:endParaRPr lang="en-US"/>
          </a:p>
        </p:txBody>
      </p:sp>
    </p:spTree>
    <p:extLst>
      <p:ext uri="{BB962C8B-B14F-4D97-AF65-F5344CB8AC3E}">
        <p14:creationId xmlns:p14="http://schemas.microsoft.com/office/powerpoint/2010/main" val="523954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116421" indent="-116421"/>
            <a:r>
              <a:rPr lang="en-US" dirty="0"/>
              <a:t>Each router link is defined as an LSA type. The LSA includes a link ID field that identifies, by network number and mask, the object to which the link connects. Depending on the type, the link ID has different meanings. LSAs differ on how they are generated and propagated within the routing domain.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As shown in the figure, all routers advertise their directly connected OSPF-enabled links in a type 1 LSA and forward their network information to OSPF neighbors. The LSA contains a list of the directly connected interfaces, link types, and link states.</a:t>
            </a:r>
          </a:p>
          <a:p>
            <a:r>
              <a:rPr lang="en-US" dirty="0"/>
              <a:t>Type 1 LSAs are also referred to </a:t>
            </a:r>
            <a:r>
              <a:rPr lang="en-US" dirty="0" smtClean="0"/>
              <a:t>as </a:t>
            </a:r>
            <a:r>
              <a:rPr lang="en-US" dirty="0"/>
              <a:t>router link entries.</a:t>
            </a:r>
          </a:p>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smtClean="0"/>
              <a:t>The type 1 LSA link ID is identified by the router ID of the originating router.</a:t>
            </a:r>
          </a:p>
          <a:p>
            <a:r>
              <a:rPr lang="en-US" dirty="0" smtClean="0"/>
              <a:t>Type </a:t>
            </a:r>
            <a:r>
              <a:rPr lang="en-US" dirty="0"/>
              <a:t>1 LSAs are flooded only within the area in which they originated. </a:t>
            </a:r>
            <a:r>
              <a:rPr lang="en-US" dirty="0" smtClean="0"/>
              <a:t>(ABRs </a:t>
            </a:r>
            <a:r>
              <a:rPr lang="en-US" dirty="0"/>
              <a:t>subsequently advertise the networks learned from the type 1 LSAs to other areas as type 3 LSAs</a:t>
            </a:r>
            <a:r>
              <a:rPr lang="en-US" dirty="0" smtClean="0"/>
              <a: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23</a:t>
            </a:fld>
            <a:endParaRPr lang="en-US"/>
          </a:p>
        </p:txBody>
      </p:sp>
    </p:spTree>
    <p:extLst>
      <p:ext uri="{BB962C8B-B14F-4D97-AF65-F5344CB8AC3E}">
        <p14:creationId xmlns:p14="http://schemas.microsoft.com/office/powerpoint/2010/main" val="617304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 2 LSA only exists for </a:t>
            </a:r>
            <a:r>
              <a:rPr lang="en-US" dirty="0" err="1"/>
              <a:t>multiaccess</a:t>
            </a:r>
            <a:r>
              <a:rPr lang="en-US" dirty="0"/>
              <a:t> and non-broadcast </a:t>
            </a:r>
            <a:r>
              <a:rPr lang="en-US" dirty="0" err="1"/>
              <a:t>multiaccess</a:t>
            </a:r>
            <a:r>
              <a:rPr lang="en-US" dirty="0"/>
              <a:t> (NBMA) networks where there is a DR elected and at least two routers on the </a:t>
            </a:r>
            <a:r>
              <a:rPr lang="en-US" dirty="0" err="1"/>
              <a:t>multiaccess</a:t>
            </a:r>
            <a:r>
              <a:rPr lang="en-US" dirty="0"/>
              <a:t> segment. </a:t>
            </a:r>
            <a:endParaRPr lang="en-US" dirty="0" smtClean="0"/>
          </a:p>
          <a:p>
            <a:r>
              <a:rPr lang="en-US" dirty="0" smtClean="0"/>
              <a:t>The </a:t>
            </a:r>
            <a:r>
              <a:rPr lang="en-US" dirty="0"/>
              <a:t>DR floods type 2 LSAs only within the area in which they originated. Type 2 LSAs are not forwarded outside of an area.</a:t>
            </a:r>
          </a:p>
          <a:p>
            <a:r>
              <a:rPr lang="en-US" dirty="0"/>
              <a:t>As shown in the figure, ABR1 is the DR for the Ethernet network in area 1. It generates the type 2 LSA and forwards it into area 1. ABR2 is the DR for the </a:t>
            </a:r>
            <a:r>
              <a:rPr lang="en-US" dirty="0" err="1"/>
              <a:t>multiaccess</a:t>
            </a:r>
            <a:r>
              <a:rPr lang="en-US" dirty="0"/>
              <a:t> network in area 0. There are no </a:t>
            </a:r>
            <a:r>
              <a:rPr lang="en-US" dirty="0" err="1"/>
              <a:t>multiaccess</a:t>
            </a:r>
            <a:r>
              <a:rPr lang="en-US" dirty="0"/>
              <a:t> networks in area 2 and therefore, no type 2 LSAs are ever propagated in that area.</a:t>
            </a:r>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24</a:t>
            </a:fld>
            <a:endParaRPr lang="en-US"/>
          </a:p>
        </p:txBody>
      </p:sp>
    </p:spTree>
    <p:extLst>
      <p:ext uri="{BB962C8B-B14F-4D97-AF65-F5344CB8AC3E}">
        <p14:creationId xmlns:p14="http://schemas.microsoft.com/office/powerpoint/2010/main" val="28197124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3 LSAs are used by ABRs to advertise networks from other areas. ABRs collect type 1 LSAs in the LSDB. After an OSPF area has converged, the ABR creates a type 3 LSA for each of its learned OSPF networks. Therefore, an ABR with many OSPF routes must create type 3 LSAs for each network.</a:t>
            </a:r>
          </a:p>
          <a:p>
            <a:r>
              <a:rPr lang="en-US" dirty="0"/>
              <a:t>As shown in the figure, ABR1 and ABR2 floods type 3 LSAs from one area to other areas. The ABRs propagate the type 3 LSAs into other areas. In a large OSPF deployment with many networks, propagating type 3 LSAs can cause significant flooding problems. For this reason, it is strongly recommended that manual route summarization be configured on the ABR.</a:t>
            </a:r>
          </a:p>
          <a:p>
            <a:r>
              <a:rPr lang="en-US" dirty="0"/>
              <a:t>Receiving a type 3 LSA into its area does not cause a router to run the SPF algorithm. The routes being advertised in the type 3 LSAs are </a:t>
            </a:r>
            <a:r>
              <a:rPr lang="en-US" dirty="0" smtClean="0"/>
              <a:t>added </a:t>
            </a:r>
            <a:r>
              <a:rPr lang="en-US" dirty="0"/>
              <a:t>to or deleted from the router’s routing table, but a full SPF calculation is not necessary.</a:t>
            </a:r>
          </a:p>
          <a:p>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25</a:t>
            </a:fld>
            <a:endParaRPr lang="en-US"/>
          </a:p>
        </p:txBody>
      </p:sp>
    </p:spTree>
    <p:extLst>
      <p:ext uri="{BB962C8B-B14F-4D97-AF65-F5344CB8AC3E}">
        <p14:creationId xmlns:p14="http://schemas.microsoft.com/office/powerpoint/2010/main" val="1802333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4 and type 5 LSAs are used </a:t>
            </a:r>
            <a:r>
              <a:rPr lang="en-US" dirty="0" smtClean="0"/>
              <a:t>collectively to </a:t>
            </a:r>
            <a:r>
              <a:rPr lang="en-US" dirty="0"/>
              <a:t>identify an ASBR and advertise external networks into an OSPF routing domain.</a:t>
            </a:r>
          </a:p>
          <a:p>
            <a:r>
              <a:rPr lang="en-US" dirty="0"/>
              <a:t>A type 4 summary LSA is generated by an ABR only when an ASBR exists within an area. A type 4 LSA identifies the ASBR and provides a route to it. All traffic destined to an external autonomous system requires routing table knowledge of the ASBR that originated the external routes.</a:t>
            </a:r>
          </a:p>
          <a:p>
            <a:r>
              <a:rPr lang="en-US" dirty="0"/>
              <a:t>As shown in the figure, </a:t>
            </a:r>
            <a:r>
              <a:rPr lang="en-US" dirty="0" smtClean="0"/>
              <a:t>ASBR1 </a:t>
            </a:r>
            <a:r>
              <a:rPr lang="en-US" dirty="0"/>
              <a:t>sends type 1 LSA router identifying itself as an ASBR. The LSA includes a special bit known as the external bit (e bit) that is used to identify the router as an ASBR. When ABR1 receives the type 1 LSA, it notices the e bit, it builds a type 4 LSA, and then floods the type 4 LSA to the backbone (area 0). Subsequent ABRs flood the type 4 LSA into other areas.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26</a:t>
            </a:fld>
            <a:endParaRPr lang="en-US"/>
          </a:p>
        </p:txBody>
      </p:sp>
    </p:spTree>
    <p:extLst>
      <p:ext uri="{BB962C8B-B14F-4D97-AF65-F5344CB8AC3E}">
        <p14:creationId xmlns:p14="http://schemas.microsoft.com/office/powerpoint/2010/main" val="793376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 5 external LSAs describe routes to networks outside the OSPF autonomous system. Type 5 LSAs are originated by the ASBR and are flooded to the entire autonomous system.</a:t>
            </a:r>
          </a:p>
          <a:p>
            <a:r>
              <a:rPr lang="en-US" dirty="0"/>
              <a:t>Type 5 LSAs are also referred to as autonomous system external LSA entries.</a:t>
            </a:r>
          </a:p>
          <a:p>
            <a:r>
              <a:rPr lang="en-US" dirty="0"/>
              <a:t>In the figure, the ASBR generates type 5 LSAs for each of its external routes and floods it into the area. Subsequent ABRs also flood the type 5 LSA into other areas. Routers in other areas use the information from the type 4 LSA to reach the external routes.</a:t>
            </a:r>
          </a:p>
          <a:p>
            <a:r>
              <a:rPr lang="en-US" dirty="0"/>
              <a:t>In a large OSPF deployment with many networks, propagating multiple type 5 LSAs can cause significant flooding problems. For this reason, it is strongly recommended that manual route summarization be configured on the ASBR.</a:t>
            </a:r>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27</a:t>
            </a:fld>
            <a:endParaRPr lang="en-US"/>
          </a:p>
        </p:txBody>
      </p:sp>
    </p:spTree>
    <p:extLst>
      <p:ext uri="{BB962C8B-B14F-4D97-AF65-F5344CB8AC3E}">
        <p14:creationId xmlns:p14="http://schemas.microsoft.com/office/powerpoint/2010/main" val="2538514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Routing table</a:t>
            </a:r>
            <a:r>
              <a:rPr lang="en-US" baseline="0" dirty="0" smtClean="0"/>
              <a:t> entries for OSPF networks will be identified in the routing table based on the area in which they originated in comparison to the router displaying that route.</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29</a:t>
            </a:fld>
            <a:endParaRPr lang="en-US"/>
          </a:p>
        </p:txBody>
      </p:sp>
    </p:spTree>
    <p:extLst>
      <p:ext uri="{BB962C8B-B14F-4D97-AF65-F5344CB8AC3E}">
        <p14:creationId xmlns:p14="http://schemas.microsoft.com/office/powerpoint/2010/main" val="2335188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important the you</a:t>
            </a:r>
            <a:r>
              <a:rPr lang="en-US" dirty="0" smtClean="0"/>
              <a:t> understand OSPF single</a:t>
            </a:r>
            <a:r>
              <a:rPr lang="en-US" baseline="0" dirty="0" smtClean="0"/>
              <a:t> area concepts and configuration before beginning the study of multi-area OSPF.</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3</a:t>
            </a:fld>
            <a:endParaRPr lang="en-US"/>
          </a:p>
        </p:txBody>
      </p:sp>
    </p:spTree>
    <p:extLst>
      <p:ext uri="{BB962C8B-B14F-4D97-AF65-F5344CB8AC3E}">
        <p14:creationId xmlns:p14="http://schemas.microsoft.com/office/powerpoint/2010/main" val="15169244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buNone/>
            </a:pPr>
            <a:r>
              <a:rPr lang="en-US" dirty="0"/>
              <a:t>The routing table shows a </a:t>
            </a:r>
            <a:r>
              <a:rPr lang="en-US" dirty="0" err="1"/>
              <a:t>multiarea</a:t>
            </a:r>
            <a:r>
              <a:rPr lang="en-US" dirty="0"/>
              <a:t> OSPF topology with a link to an external non-OSPF network. OSPF routes in an IPv4 routing table are identified using the following descriptors:</a:t>
            </a:r>
          </a:p>
          <a:p>
            <a:r>
              <a:rPr lang="en-US" b="1" dirty="0"/>
              <a:t>O </a:t>
            </a:r>
            <a:r>
              <a:rPr lang="en-US" dirty="0"/>
              <a:t>- Router (type 1) and network (type 2) LSAs describe the details within an area. The routing table reflects this link-state information with a designation of </a:t>
            </a:r>
            <a:r>
              <a:rPr lang="en-US" b="1" dirty="0"/>
              <a:t>O</a:t>
            </a:r>
            <a:r>
              <a:rPr lang="en-US" dirty="0"/>
              <a:t>, meaning that the route is intra-area.</a:t>
            </a:r>
          </a:p>
          <a:p>
            <a:r>
              <a:rPr lang="en-US" b="1" dirty="0"/>
              <a:t>O IA </a:t>
            </a:r>
            <a:r>
              <a:rPr lang="en-US" dirty="0"/>
              <a:t>- When an ABR receives summary LSAs, it adds them to its LSDB and regenerates them into the local area. When an ABR receives external LSAs, it adds them to its LSDB and floods them into the area. The internal routers then assimilate the information into their databases. Summary LSAs appear in the routing table as IA (</a:t>
            </a:r>
            <a:r>
              <a:rPr lang="en-US" dirty="0" err="1"/>
              <a:t>interarea</a:t>
            </a:r>
            <a:r>
              <a:rPr lang="en-US" dirty="0"/>
              <a:t> routes).</a:t>
            </a:r>
          </a:p>
          <a:p>
            <a:r>
              <a:rPr lang="en-US" b="1" dirty="0"/>
              <a:t>O E1 </a:t>
            </a:r>
            <a:r>
              <a:rPr lang="en-US" dirty="0"/>
              <a:t>or</a:t>
            </a:r>
            <a:r>
              <a:rPr lang="en-US" b="1" dirty="0"/>
              <a:t> O E2 </a:t>
            </a:r>
            <a:r>
              <a:rPr lang="en-US" dirty="0"/>
              <a:t>- External LSAs appear in the routing table marked as external type 1 (E1) or external type 2 (E2) routes.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This figure displays an </a:t>
            </a:r>
            <a:r>
              <a:rPr lang="en-US" dirty="0" smtClean="0"/>
              <a:t>IPv6 OSPF </a:t>
            </a:r>
            <a:r>
              <a:rPr lang="en-US" dirty="0"/>
              <a:t>routing </a:t>
            </a:r>
            <a:r>
              <a:rPr lang="en-US" dirty="0" smtClean="0"/>
              <a:t>table (OSPFv3) </a:t>
            </a:r>
            <a:r>
              <a:rPr lang="en-US" dirty="0"/>
              <a:t>with </a:t>
            </a:r>
            <a:r>
              <a:rPr lang="en-US" dirty="0" smtClean="0"/>
              <a:t>intra-area</a:t>
            </a:r>
            <a:r>
              <a:rPr lang="en-US" dirty="0"/>
              <a:t>, </a:t>
            </a:r>
            <a:r>
              <a:rPr lang="en-US" dirty="0" err="1"/>
              <a:t>interarea</a:t>
            </a:r>
            <a:r>
              <a:rPr lang="en-US" dirty="0"/>
              <a:t>, and external routing table entries.</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E2 routes (the</a:t>
            </a:r>
            <a:r>
              <a:rPr lang="en-US" baseline="0" dirty="0" smtClean="0"/>
              <a:t> default) do not increment the cost metric for the external route as it propagates through the internal network.  </a:t>
            </a:r>
          </a:p>
          <a:p>
            <a:r>
              <a:rPr lang="en-US" baseline="0" dirty="0" smtClean="0"/>
              <a:t>E1 routes add the internal costs to the cost of the external route, allowing OSPF routers to determine the closest ASBR and shortest internal path.</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32</a:t>
            </a:fld>
            <a:endParaRPr lang="en-US"/>
          </a:p>
        </p:txBody>
      </p:sp>
    </p:spTree>
    <p:extLst>
      <p:ext uri="{BB962C8B-B14F-4D97-AF65-F5344CB8AC3E}">
        <p14:creationId xmlns:p14="http://schemas.microsoft.com/office/powerpoint/2010/main" val="2041016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buNone/>
            </a:pPr>
            <a:r>
              <a:rPr lang="en-US" dirty="0"/>
              <a:t>Each router uses the SPF algorithm against the LSDB to build the SPF tree. The SPF tree is used to determine the best paths.</a:t>
            </a:r>
          </a:p>
          <a:p>
            <a:pPr marL="0" indent="0">
              <a:buNone/>
            </a:pPr>
            <a:r>
              <a:rPr lang="en-US" dirty="0"/>
              <a:t>As shown in the figure, the order in which the best paths are calculated is as follows:</a:t>
            </a:r>
          </a:p>
          <a:p>
            <a:pPr marL="0" indent="0">
              <a:buNone/>
            </a:pPr>
            <a:r>
              <a:rPr lang="en-US" dirty="0"/>
              <a:t>1. All routers calculate the best paths to destinations within their area (intra-area) and add these entries to the routing table. These are the type 1 and type 2 LSAs, which are noted in the routing table with a routing designator of O. (1)</a:t>
            </a:r>
          </a:p>
          <a:p>
            <a:pPr marL="0" indent="0">
              <a:buNone/>
            </a:pPr>
            <a:r>
              <a:rPr lang="en-US" dirty="0"/>
              <a:t>2. All routers calculate the best paths to the other areas within the internetwork. These best paths are the </a:t>
            </a:r>
            <a:r>
              <a:rPr lang="en-US" dirty="0" err="1"/>
              <a:t>interarea</a:t>
            </a:r>
            <a:r>
              <a:rPr lang="en-US" dirty="0"/>
              <a:t> route entries, or type 3 and type 4 LSAs, and are noted with a routing designator of O IA. (2)</a:t>
            </a:r>
          </a:p>
          <a:p>
            <a:pPr marL="0" indent="0">
              <a:buNone/>
            </a:pPr>
            <a:r>
              <a:rPr lang="en-US" dirty="0"/>
              <a:t>3. All routers (except those that are in a form of stub area) calculate the best paths to the external autonomous system (type 5) destinations. These are noted with either an O E1 or an O E2 route designator, depending on the configuration. (3)</a:t>
            </a:r>
          </a:p>
          <a:p>
            <a:pPr marL="0" indent="0">
              <a:buNone/>
            </a:pPr>
            <a:r>
              <a:rPr lang="en-US" dirty="0"/>
              <a:t>When converged, a router can communicate with any network within or outside the OSPF autonomous system.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34</a:t>
            </a:fld>
            <a:endParaRPr lang="en-US"/>
          </a:p>
        </p:txBody>
      </p:sp>
    </p:spTree>
    <p:extLst>
      <p:ext uri="{BB962C8B-B14F-4D97-AF65-F5344CB8AC3E}">
        <p14:creationId xmlns:p14="http://schemas.microsoft.com/office/powerpoint/2010/main" val="1910552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buNone/>
            </a:pPr>
            <a:r>
              <a:rPr lang="en-US" dirty="0"/>
              <a:t>In this example:</a:t>
            </a:r>
          </a:p>
          <a:p>
            <a:r>
              <a:rPr lang="en-US" dirty="0"/>
              <a:t>R1 is an ABR because it has </a:t>
            </a:r>
            <a:r>
              <a:rPr lang="en-US" dirty="0" smtClean="0"/>
              <a:t>2 interfaces </a:t>
            </a:r>
            <a:r>
              <a:rPr lang="en-US" dirty="0"/>
              <a:t>in area 1 and an interface in area 0.</a:t>
            </a:r>
          </a:p>
          <a:p>
            <a:r>
              <a:rPr lang="en-US" dirty="0"/>
              <a:t>R2 is an internal backbone router because all of its interfaces are in area 0.</a:t>
            </a:r>
          </a:p>
          <a:p>
            <a:r>
              <a:rPr lang="en-US" dirty="0"/>
              <a:t>R3 is an ABR because it has interfaces in area 2 and an interface in area 0.</a:t>
            </a:r>
          </a:p>
          <a:p>
            <a:pPr marL="0" indent="0">
              <a:buNone/>
            </a:pPr>
            <a:r>
              <a:rPr lang="en-US" dirty="0"/>
              <a:t>There are no special commands required to implement this </a:t>
            </a:r>
            <a:r>
              <a:rPr lang="en-US" dirty="0" err="1"/>
              <a:t>multiarea</a:t>
            </a:r>
            <a:r>
              <a:rPr lang="en-US" dirty="0"/>
              <a:t> OSPF network. A router simply becomes an ABR when it has two</a:t>
            </a:r>
            <a:r>
              <a:rPr lang="en-US" b="1" dirty="0"/>
              <a:t> network </a:t>
            </a:r>
            <a:r>
              <a:rPr lang="en-US" dirty="0"/>
              <a:t>statements in different areas.</a:t>
            </a:r>
          </a:p>
          <a:p>
            <a:r>
              <a:rPr lang="en-US" dirty="0"/>
              <a:t>R1 is assigned the router ID 1.1.1.1. This example enables OSPF on the two LAN interfaces in area 1. The serial interface is configured as part of OSPF area 0. Because R1 has interfaces connected to two different areas, it is an ABR.</a:t>
            </a:r>
          </a:p>
          <a:p>
            <a:r>
              <a:rPr lang="en-US" b="1" dirty="0"/>
              <a:t>Note</a:t>
            </a:r>
            <a:r>
              <a:rPr lang="en-US" dirty="0"/>
              <a:t>: The method used for the wildcard mask is one method to configure the wildcard mask (inverse mask). If you use</a:t>
            </a:r>
            <a:r>
              <a:rPr lang="en-US" b="1" dirty="0"/>
              <a:t> 0.0.0.0 </a:t>
            </a:r>
            <a:r>
              <a:rPr lang="en-US" dirty="0"/>
              <a:t>the wildcard mask does not need to be calculated.</a:t>
            </a:r>
          </a:p>
          <a:p>
            <a:pPr>
              <a:lnSpc>
                <a:spcPct val="80000"/>
              </a:lnSpc>
              <a:buFontTx/>
              <a:buNone/>
            </a:pP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buNone/>
            </a:pPr>
            <a:r>
              <a:rPr lang="en-US" dirty="0"/>
              <a:t>Like OSPFv2, implementing the </a:t>
            </a:r>
            <a:r>
              <a:rPr lang="en-US" dirty="0" err="1"/>
              <a:t>multiarea</a:t>
            </a:r>
            <a:r>
              <a:rPr lang="en-US" dirty="0"/>
              <a:t> OSPFv3 topology  is simple. There are no special commands required. A router simply becomes an ABR when it has two interfaces in different areas.</a:t>
            </a:r>
          </a:p>
          <a:p>
            <a:r>
              <a:rPr lang="en-US" dirty="0"/>
              <a:t>R1 is assigned the router ID 1.1.1.1. The example also enables OSPF on the </a:t>
            </a:r>
            <a:r>
              <a:rPr lang="en-US" dirty="0" smtClean="0"/>
              <a:t>LAN interface </a:t>
            </a:r>
            <a:r>
              <a:rPr lang="en-US" dirty="0"/>
              <a:t>in area 1 and the serial interface in area 0. Because R1 has interfaces connected to two different areas, it becomes an ABR.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Summarization helps keep routing tables small. It involves consolidating multiple routes into a single advertisement, which can then be propagated into the backbone area.</a:t>
            </a:r>
          </a:p>
          <a:p>
            <a:r>
              <a:rPr lang="en-US" dirty="0"/>
              <a:t>Normally, type 1 and type 2 LSAs are generated inside each area, translated into type 3 LSAs, and sent to other areas. If area 1 had 30 networks to advertise, then 30 type 3 LSAs would be forwarded into the backbone. With route summarization, the ABR consolidates the 30 networks into one </a:t>
            </a:r>
            <a:r>
              <a:rPr lang="en-US" dirty="0" smtClean="0"/>
              <a:t>or </a:t>
            </a:r>
            <a:r>
              <a:rPr lang="en-US" dirty="0"/>
              <a:t>two advertisements.</a:t>
            </a:r>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37</a:t>
            </a:fld>
            <a:endParaRPr lang="en-US"/>
          </a:p>
        </p:txBody>
      </p:sp>
    </p:spTree>
    <p:extLst>
      <p:ext uri="{BB962C8B-B14F-4D97-AF65-F5344CB8AC3E}">
        <p14:creationId xmlns:p14="http://schemas.microsoft.com/office/powerpoint/2010/main" val="717413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t>In the figure, R1 consolidates all of the network advertisements into one summary LSA. Instead of forwarding individual LSAs for each route in area 1, R1 forwards a summary LSA to the core router C1. C1 in turn, forwards the summary LSA to R2 and R3. R2 and R3 then forward it to their respective internal routers.</a:t>
            </a:r>
          </a:p>
          <a:p>
            <a:r>
              <a:rPr lang="en-US" dirty="0"/>
              <a:t>Summarization also helps increase the network’s stability, because it reduces unnecessary LSA flooding. This directly affects the amount of bandwidth, CPU, and memory resources consumed by the OSPF routing process. Without route summarization, every specific-link LSA is propagated into the OSPF backbone and beyond, causing unnecessary network traffic and router overhead.</a:t>
            </a:r>
          </a:p>
          <a:p>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a:buNone/>
            </a:pPr>
            <a:r>
              <a:rPr lang="en-US" dirty="0"/>
              <a:t>The figure illustrates that summarizing networks into a single address and mask can be done in three steps:</a:t>
            </a:r>
          </a:p>
          <a:p>
            <a:r>
              <a:rPr lang="en-US" b="1" dirty="0"/>
              <a:t>Step 1. </a:t>
            </a:r>
            <a:r>
              <a:rPr lang="en-US" dirty="0"/>
              <a:t>List the networks in binary format. In the example the two area 1 networks 10.1.1.0/24 and 10.1.2.0/24 are listed binary format.</a:t>
            </a:r>
          </a:p>
          <a:p>
            <a:r>
              <a:rPr lang="en-US" b="1" dirty="0"/>
              <a:t>Step 2. </a:t>
            </a:r>
            <a:r>
              <a:rPr lang="en-US" dirty="0"/>
              <a:t>Count the number of far left matching bits to determine the mask for the summary route. As highlighted, the first 22 far left matching bits match. This results in the prefix </a:t>
            </a:r>
            <a:r>
              <a:rPr lang="en-US" b="1" dirty="0"/>
              <a:t>/22</a:t>
            </a:r>
            <a:r>
              <a:rPr lang="en-US" dirty="0"/>
              <a:t> or subnet mask</a:t>
            </a:r>
            <a:r>
              <a:rPr lang="en-US" b="1" dirty="0"/>
              <a:t>255.255.252.0</a:t>
            </a:r>
            <a:r>
              <a:rPr lang="en-US" dirty="0"/>
              <a:t>.</a:t>
            </a:r>
          </a:p>
          <a:p>
            <a:r>
              <a:rPr lang="en-US" b="1" dirty="0"/>
              <a:t>Step 3. </a:t>
            </a:r>
            <a:r>
              <a:rPr lang="en-US" dirty="0"/>
              <a:t>Copy the matching bits and then add zero bits to determine the summarized network address. In this example, the matching bits with zeros at the end result in a network address of 10.1.0.0/22. This summary address summarizes four networks: 10.1.0.0/24, 10.1.1.0/24, 10.1.2.0/24, and 10.1.3.0/24.</a:t>
            </a:r>
          </a:p>
          <a:p>
            <a:r>
              <a:rPr lang="en-US" dirty="0"/>
              <a:t>In the example the summary address matches four networks although only two networks exist.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1054346">
              <a:buNone/>
              <a:defRPr/>
            </a:pPr>
            <a:r>
              <a:rPr lang="en-US" dirty="0" smtClean="0"/>
              <a:t>As a review, OSPF (Open</a:t>
            </a:r>
            <a:r>
              <a:rPr lang="en-US" baseline="0" dirty="0" smtClean="0"/>
              <a:t> Shortest Path First)</a:t>
            </a:r>
            <a:r>
              <a:rPr lang="en-US" dirty="0" smtClean="0"/>
              <a:t> </a:t>
            </a:r>
            <a:r>
              <a:rPr lang="en-US" dirty="0"/>
              <a:t>is a Link State Routing Protocol with an Administrative distance (AD) of 110. </a:t>
            </a:r>
            <a:endParaRPr lang="en-US" dirty="0" smtClean="0"/>
          </a:p>
          <a:p>
            <a:pPr marL="0" indent="0" defTabSz="1054346">
              <a:buNone/>
              <a:defRPr/>
            </a:pPr>
            <a:r>
              <a:rPr lang="en-US" dirty="0" smtClean="0"/>
              <a:t>(AD</a:t>
            </a:r>
            <a:r>
              <a:rPr lang="en-US" baseline="0" dirty="0" smtClean="0"/>
              <a:t> = </a:t>
            </a:r>
            <a:r>
              <a:rPr lang="en-US" dirty="0" smtClean="0"/>
              <a:t>trustworthiness </a:t>
            </a:r>
            <a:r>
              <a:rPr lang="en-US" dirty="0"/>
              <a:t>or </a:t>
            </a:r>
            <a:r>
              <a:rPr lang="en-US" dirty="0" smtClean="0"/>
              <a:t>preference</a:t>
            </a:r>
            <a:r>
              <a:rPr lang="en-US" baseline="0" dirty="0" smtClean="0"/>
              <a:t> of the routing protocol.)</a:t>
            </a:r>
            <a:r>
              <a:rPr lang="en-US" dirty="0" smtClean="0"/>
              <a:t> OSPF is </a:t>
            </a:r>
            <a:r>
              <a:rPr lang="en-US" dirty="0"/>
              <a:t>classless; therefore, it supports VLSM and CIDR.</a:t>
            </a:r>
          </a:p>
          <a:p>
            <a:endParaRPr lang="en-US" b="1" dirty="0"/>
          </a:p>
          <a:p>
            <a:pPr marL="0" marR="0" indent="0" algn="l" defTabSz="1054346" rtl="0" eaLnBrk="0" fontAlgn="base" latinLnBrk="0" hangingPunct="0">
              <a:lnSpc>
                <a:spcPct val="90000"/>
              </a:lnSpc>
              <a:spcBef>
                <a:spcPct val="50000"/>
              </a:spcBef>
              <a:spcAft>
                <a:spcPct val="0"/>
              </a:spcAft>
              <a:buClrTx/>
              <a:buSzPct val="100000"/>
              <a:buFontTx/>
              <a:buNone/>
              <a:tabLst/>
              <a:defRPr/>
            </a:pPr>
            <a:r>
              <a:rPr lang="en-US" dirty="0" smtClean="0"/>
              <a:t>OSPF quickly propagates network changes.</a:t>
            </a:r>
            <a:r>
              <a:rPr lang="en-US" baseline="0" dirty="0" smtClean="0"/>
              <a:t>  </a:t>
            </a:r>
            <a:r>
              <a:rPr lang="en-US" dirty="0" smtClean="0"/>
              <a:t>Routing </a:t>
            </a:r>
            <a:r>
              <a:rPr lang="en-US" dirty="0"/>
              <a:t>changes trigger </a:t>
            </a:r>
            <a:r>
              <a:rPr lang="en-US" dirty="0" smtClean="0"/>
              <a:t>OSPF routing </a:t>
            </a:r>
            <a:r>
              <a:rPr lang="en-US" dirty="0"/>
              <a:t>updates so it is more efficient than distant vector routing protocols such as RIPv2. </a:t>
            </a:r>
            <a:r>
              <a:rPr lang="en-US" dirty="0" smtClean="0"/>
              <a:t>(RIPv2</a:t>
            </a:r>
            <a:r>
              <a:rPr lang="en-US" baseline="0" dirty="0" smtClean="0"/>
              <a:t> uses </a:t>
            </a:r>
            <a:r>
              <a:rPr lang="en-US" dirty="0" smtClean="0"/>
              <a:t>periodic updates of every 30 seconds.)</a:t>
            </a:r>
            <a:endParaRPr lang="en-US" dirty="0"/>
          </a:p>
          <a:p>
            <a:pPr marL="0" indent="0" defTabSz="1054346">
              <a:buNone/>
              <a:defRPr/>
            </a:pPr>
            <a:endParaRPr lang="en-US" dirty="0" smtClean="0"/>
          </a:p>
          <a:p>
            <a:pPr marL="0" indent="0" defTabSz="1054346">
              <a:buNone/>
              <a:defRPr/>
            </a:pPr>
            <a:r>
              <a:rPr lang="en-US" dirty="0" smtClean="0"/>
              <a:t>In</a:t>
            </a:r>
            <a:r>
              <a:rPr lang="en-US" baseline="0" dirty="0" smtClean="0"/>
              <a:t> OSPF, </a:t>
            </a:r>
            <a:r>
              <a:rPr lang="en-US" dirty="0" smtClean="0"/>
              <a:t>The </a:t>
            </a:r>
            <a:r>
              <a:rPr lang="en-US" dirty="0"/>
              <a:t>cost of a link is based on bandwidth only.  Higher bandwidths will have a lower cost.</a:t>
            </a:r>
          </a:p>
          <a:p>
            <a:pPr marL="0" indent="0">
              <a:buNone/>
            </a:pPr>
            <a:r>
              <a:rPr lang="en-US" dirty="0"/>
              <a:t> </a:t>
            </a:r>
          </a:p>
          <a:p>
            <a:pPr marL="0" indent="0">
              <a:buNone/>
            </a:pPr>
            <a:r>
              <a:rPr lang="en-US" dirty="0"/>
              <a:t>OSPF creates and maintains three databases: </a:t>
            </a:r>
          </a:p>
          <a:p>
            <a:r>
              <a:rPr lang="en-US" b="1" dirty="0"/>
              <a:t>Adjacency database </a:t>
            </a:r>
            <a:r>
              <a:rPr lang="en-US" dirty="0"/>
              <a:t>- Creates the neighbor table</a:t>
            </a:r>
          </a:p>
          <a:p>
            <a:r>
              <a:rPr lang="en-US" b="1" dirty="0"/>
              <a:t>Link-state database (LSDB) </a:t>
            </a:r>
            <a:r>
              <a:rPr lang="en-US" dirty="0"/>
              <a:t>- Creates the topology table</a:t>
            </a:r>
          </a:p>
          <a:p>
            <a:r>
              <a:rPr lang="en-US" b="1" dirty="0"/>
              <a:t>Forwarding database </a:t>
            </a:r>
            <a:r>
              <a:rPr lang="en-US" dirty="0"/>
              <a:t>- Creates the routing table</a:t>
            </a:r>
          </a:p>
          <a:p>
            <a:pPr marL="0" indent="0">
              <a:buNone/>
            </a:pPr>
            <a:r>
              <a:rPr lang="en-US" dirty="0"/>
              <a:t>These tables contain a list of neighboring routers to exchange routing information with and are kept and maintained in RAM.</a:t>
            </a:r>
          </a:p>
          <a:p>
            <a:pPr marL="0" indent="0" defTabSz="1054346">
              <a:buNone/>
              <a:defRPr/>
            </a:pPr>
            <a:endParaRPr lang="en-US" dirty="0" smtClean="0"/>
          </a:p>
          <a:p>
            <a:pPr marL="0" indent="0" defTabSz="1054346">
              <a:buNone/>
              <a:defRPr/>
            </a:pPr>
            <a:r>
              <a:rPr lang="en-US" dirty="0" smtClean="0"/>
              <a:t>Once </a:t>
            </a:r>
            <a:r>
              <a:rPr lang="en-US" dirty="0"/>
              <a:t>the network is converged all routers in an area will have identical link-state </a:t>
            </a:r>
            <a:r>
              <a:rPr lang="en-US" dirty="0" smtClean="0"/>
              <a:t>databases!</a:t>
            </a:r>
            <a:endParaRPr lang="en-US" dirty="0"/>
          </a:p>
          <a:p>
            <a:pPr marL="0" indent="0">
              <a:buNone/>
            </a:pPr>
            <a:endParaRPr lang="en-US" dirty="0"/>
          </a:p>
          <a:p>
            <a:pPr marL="0" indent="0" defTabSz="1054346">
              <a:buNone/>
              <a:defRPr/>
            </a:pPr>
            <a:r>
              <a:rPr lang="en-US" dirty="0" smtClean="0"/>
              <a:t>OSPF </a:t>
            </a:r>
            <a:r>
              <a:rPr lang="en-US" dirty="0"/>
              <a:t>uses the </a:t>
            </a:r>
            <a:r>
              <a:rPr lang="en-US" dirty="0" smtClean="0"/>
              <a:t>Shortest Path First </a:t>
            </a:r>
            <a:r>
              <a:rPr lang="en-US" dirty="0"/>
              <a:t>algorithm to choose the best path. The CPU processes the neighbor and topology tables using </a:t>
            </a:r>
            <a:r>
              <a:rPr lang="en-US" dirty="0" err="1"/>
              <a:t>Dijkstra’s</a:t>
            </a:r>
            <a:r>
              <a:rPr lang="en-US" dirty="0"/>
              <a:t> SPF </a:t>
            </a:r>
            <a:r>
              <a:rPr lang="en-US" dirty="0" smtClean="0"/>
              <a:t>algorithm This</a:t>
            </a:r>
            <a:r>
              <a:rPr lang="en-US" baseline="0" dirty="0" smtClean="0"/>
              <a:t> </a:t>
            </a:r>
            <a:r>
              <a:rPr lang="en-US" dirty="0" smtClean="0"/>
              <a:t>algorithm </a:t>
            </a:r>
            <a:r>
              <a:rPr lang="en-US" dirty="0"/>
              <a:t>is based on the cumulative cost to reach a destination. The SPF algorithm creates an SPF tree by placing each router at the root of the tree and calculating the shortest path to each node. The SPF tree is then used to calculate the best routes. OSPF places the best routes into the forwarding database, which is used to make the routing table.</a:t>
            </a:r>
          </a:p>
          <a:p>
            <a:pPr marL="0" indent="0" defTabSz="1054346">
              <a:buNone/>
              <a:defRPr/>
            </a:pPr>
            <a:endParaRPr lang="en-US" dirty="0"/>
          </a:p>
          <a:p>
            <a:pPr marL="0" indent="0">
              <a:buNone/>
            </a:pPr>
            <a:r>
              <a:rPr lang="en-US" dirty="0"/>
              <a:t>OSPF uses link-state packets (LSPs) to establish and maintain neighbor adjacencies and exchange routing updates. LSPs represent the state of a router and its links to the rest of the network. </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4</a:t>
            </a:fld>
            <a:endParaRPr lang="en-US"/>
          </a:p>
        </p:txBody>
      </p:sp>
    </p:spTree>
    <p:extLst>
      <p:ext uri="{BB962C8B-B14F-4D97-AF65-F5344CB8AC3E}">
        <p14:creationId xmlns:p14="http://schemas.microsoft.com/office/powerpoint/2010/main" val="14351401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t>The configuration summarizes the two internal area 1 routes, 10.1.0.0/24 to 10.1.3.0/24,  into one OSPF </a:t>
            </a:r>
            <a:r>
              <a:rPr lang="en-US" dirty="0" err="1"/>
              <a:t>interarea</a:t>
            </a:r>
            <a:r>
              <a:rPr lang="en-US" dirty="0"/>
              <a:t> summary route on R1. The summarized route 10.1.0.0/22 actually summarizes four network addresses.</a:t>
            </a:r>
          </a:p>
          <a:p>
            <a:r>
              <a:rPr lang="en-US" dirty="0"/>
              <a:t>Look at the IPv4 routing table of R1. Notice how a new entry has appeared with a Null0 exit interface. The Cisco IOS automatically creates a bogus summary route to the Null0 interface when manual summarization is configured to prevent routing loops. A packet sent to a null interface is dropped.</a:t>
            </a:r>
          </a:p>
          <a:p>
            <a:r>
              <a:rPr lang="en-US" dirty="0"/>
              <a:t>For example, assume R1 received a packet destined for 10.1.0.10. Although it would match the R1 summary route, R1 does not have a valid route in area 1. Therefore, R1 would refer to the routing table for the next longest match, which would be the Null0entry. The packet would get forwarded to theNull0 interface and dropped. This prevents the router from forwarding the packet to a default route and possibly creating a routing loop.</a:t>
            </a:r>
          </a:p>
          <a:p>
            <a:r>
              <a:rPr lang="en-US" dirty="0"/>
              <a:t>Take a look at the updated R3 routing table. Notice how there is now only one </a:t>
            </a:r>
            <a:r>
              <a:rPr lang="en-US" dirty="0" err="1"/>
              <a:t>interarea</a:t>
            </a:r>
            <a:r>
              <a:rPr lang="en-US" dirty="0"/>
              <a:t> entry going to the summary route 10.1.0.0/22.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172.16.8.0</a:t>
            </a:r>
            <a:r>
              <a:rPr lang="en-US" baseline="0" dirty="0" smtClean="0"/>
              <a:t>/24 – 172.16.15.0/24  summarizes as 172.16.8.0/21</a:t>
            </a:r>
          </a:p>
          <a:p>
            <a:endParaRPr lang="en-US" baseline="0" dirty="0" smtClean="0"/>
          </a:p>
          <a:p>
            <a:r>
              <a:rPr lang="en-US" baseline="0" dirty="0" smtClean="0"/>
              <a:t>172.16.16.0/24 – 172.16.19.0/24 summarizes as 172.16.16.0/22</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41</a:t>
            </a:fld>
            <a:endParaRPr lang="en-US"/>
          </a:p>
        </p:txBody>
      </p:sp>
    </p:spTree>
    <p:extLst>
      <p:ext uri="{BB962C8B-B14F-4D97-AF65-F5344CB8AC3E}">
        <p14:creationId xmlns:p14="http://schemas.microsoft.com/office/powerpoint/2010/main" val="7291706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Area</a:t>
            </a:r>
            <a:r>
              <a:rPr lang="en-US" baseline="0" dirty="0" smtClean="0"/>
              <a:t> 0 = 172.16.96.0/24 to 172.16.127.0/24 summarized = 172.16.96.0/27</a:t>
            </a:r>
          </a:p>
          <a:p>
            <a:r>
              <a:rPr lang="en-US" baseline="0" dirty="0" smtClean="0"/>
              <a:t>Area 1 = 172.16.32.0/24 to 172.16.63.0/24 summarized = 172.16.32.0/27</a:t>
            </a:r>
          </a:p>
          <a:p>
            <a:r>
              <a:rPr lang="en-US" baseline="0" dirty="0" smtClean="0"/>
              <a:t>Area 2 = 172.16.64.0/24 to 172.16.95.0/24 summarized = 172.16.64.0/27</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42</a:t>
            </a:fld>
            <a:endParaRPr lang="en-US"/>
          </a:p>
        </p:txBody>
      </p:sp>
    </p:spTree>
    <p:extLst>
      <p:ext uri="{BB962C8B-B14F-4D97-AF65-F5344CB8AC3E}">
        <p14:creationId xmlns:p14="http://schemas.microsoft.com/office/powerpoint/2010/main" val="1033884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syntax</a:t>
            </a:r>
            <a:r>
              <a:rPr lang="en-US" baseline="0" dirty="0" smtClean="0"/>
              <a:t> for configuring a Type 5 summary from an ASBR is a little different. In this example, the EXTERNAL  RIPv2 172.16.32.0/24 to 172.16.63.0/24  is summarized as 172.16.32.0/27.  Notice the syntax for advertising this network to the ABRs.</a:t>
            </a:r>
          </a:p>
          <a:p>
            <a:r>
              <a:rPr lang="en-US" baseline="0" dirty="0" smtClean="0"/>
              <a:t>The configuration shown does not include advertising the routes from RIP into OSPF.  The command to do this would be “redistribute rip subnets” in the OSPF configuration.  The default metric when redistributing into OSPF is a cost of 20.</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43</a:t>
            </a:fld>
            <a:endParaRPr lang="en-US"/>
          </a:p>
        </p:txBody>
      </p:sp>
    </p:spTree>
    <p:extLst>
      <p:ext uri="{BB962C8B-B14F-4D97-AF65-F5344CB8AC3E}">
        <p14:creationId xmlns:p14="http://schemas.microsoft.com/office/powerpoint/2010/main" val="9844474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generate a default external route into an OSPF routing domain, use the </a:t>
            </a:r>
            <a:r>
              <a:rPr lang="en-US" b="1" dirty="0"/>
              <a:t>default-information originate</a:t>
            </a:r>
            <a:r>
              <a:rPr lang="en-US" dirty="0"/>
              <a:t> command in router configuration mode</a:t>
            </a:r>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44</a:t>
            </a:fld>
            <a:endParaRPr lang="en-US"/>
          </a:p>
        </p:txBody>
      </p:sp>
    </p:spTree>
    <p:extLst>
      <p:ext uri="{BB962C8B-B14F-4D97-AF65-F5344CB8AC3E}">
        <p14:creationId xmlns:p14="http://schemas.microsoft.com/office/powerpoint/2010/main" val="951241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smtClean="0"/>
              <a:t>In this slide,</a:t>
            </a:r>
            <a:r>
              <a:rPr lang="en-US" baseline="0" dirty="0" smtClean="0"/>
              <a:t> you will see a sample configuration with a default-route pointing to either ISP A or ISP B and the default-information originate command. Notice that one of the options for a wildcard mask in the network statement is simply 0.0.0.0. </a:t>
            </a:r>
            <a:r>
              <a:rPr lang="en-US" dirty="0"/>
              <a:t> Entering</a:t>
            </a:r>
            <a:r>
              <a:rPr lang="en-US" b="1" dirty="0"/>
              <a:t> the network </a:t>
            </a:r>
            <a:r>
              <a:rPr lang="en-US" b="1" dirty="0" smtClean="0"/>
              <a:t>10.1.1.1 </a:t>
            </a:r>
            <a:r>
              <a:rPr lang="en-US" b="1" dirty="0"/>
              <a:t>0.0.0.0 area 0 </a:t>
            </a:r>
            <a:r>
              <a:rPr lang="en-US" dirty="0"/>
              <a:t>on R1 tells the router to enable the interface for the routing process. As a result, the OSPFv2 process will advertise the network that is on this interface. The advantage of specifying the interface is that the wildcard mask calculation is not necessary. OSPFv2 uses the interface address and subnet mask to determine the network to advertise. As you study for the CCNA, make sure you know both </a:t>
            </a:r>
            <a:r>
              <a:rPr lang="en-US" dirty="0" smtClean="0"/>
              <a:t>wild-card</a:t>
            </a:r>
            <a:r>
              <a:rPr lang="en-US" baseline="0" dirty="0" smtClean="0"/>
              <a:t> </a:t>
            </a:r>
            <a:r>
              <a:rPr lang="en-US" dirty="0" smtClean="0"/>
              <a:t>methods</a:t>
            </a:r>
            <a:r>
              <a:rPr lang="en-US" dirty="0"/>
              <a:t>.</a:t>
            </a:r>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45</a:t>
            </a:fld>
            <a:endParaRPr lang="en-US"/>
          </a:p>
        </p:txBody>
      </p:sp>
    </p:spTree>
    <p:extLst>
      <p:ext uri="{BB962C8B-B14F-4D97-AF65-F5344CB8AC3E}">
        <p14:creationId xmlns:p14="http://schemas.microsoft.com/office/powerpoint/2010/main" val="39434083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46</a:t>
            </a:fld>
            <a:endParaRPr lang="en-US"/>
          </a:p>
        </p:txBody>
      </p:sp>
    </p:spTree>
    <p:extLst>
      <p:ext uri="{BB962C8B-B14F-4D97-AF65-F5344CB8AC3E}">
        <p14:creationId xmlns:p14="http://schemas.microsoft.com/office/powerpoint/2010/main" val="12559155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a:t>Use the</a:t>
            </a:r>
            <a:r>
              <a:rPr lang="en-US" b="1" dirty="0"/>
              <a:t> show </a:t>
            </a:r>
            <a:r>
              <a:rPr lang="en-US" b="1" dirty="0" err="1"/>
              <a:t>ip</a:t>
            </a:r>
            <a:r>
              <a:rPr lang="en-US" b="1" dirty="0"/>
              <a:t> protocols </a:t>
            </a:r>
            <a:r>
              <a:rPr lang="en-US" dirty="0"/>
              <a:t>command to verify the OSPF status. The output of the command reveals which routing protocols are configured on a router. It also includes routing protocol specifics such as the router ID, number of areas in the router, and networks included within the routing protocol configuration.</a:t>
            </a:r>
          </a:p>
          <a:p>
            <a:pPr marL="116421" indent="-116421">
              <a:lnSpc>
                <a:spcPct val="80000"/>
              </a:lnSpc>
            </a:pPr>
            <a:r>
              <a:rPr lang="en-US" dirty="0"/>
              <a:t>The figure displays the OSPF settings of R1. Notice that the command shows that there are two areas. The Routing for Networks section identifies the networks and their respective areas.</a:t>
            </a:r>
          </a:p>
          <a:p>
            <a:pPr>
              <a:lnSpc>
                <a:spcPct val="80000"/>
              </a:lnSpc>
              <a:buFontTx/>
              <a:buNone/>
            </a:pPr>
            <a:endParaRPr lang="en-US" dirty="0"/>
          </a:p>
          <a:p>
            <a:pPr marL="0" indent="0">
              <a:buNone/>
            </a:pPr>
            <a:r>
              <a:rPr lang="en-US" dirty="0"/>
              <a:t>Use the</a:t>
            </a:r>
            <a:r>
              <a:rPr lang="en-US" b="1" dirty="0"/>
              <a:t> show </a:t>
            </a:r>
            <a:r>
              <a:rPr lang="en-US" b="1" dirty="0" err="1"/>
              <a:t>ip</a:t>
            </a:r>
            <a:r>
              <a:rPr lang="en-US" b="1" dirty="0"/>
              <a:t> </a:t>
            </a:r>
            <a:r>
              <a:rPr lang="en-US" b="1" dirty="0" err="1"/>
              <a:t>ospf</a:t>
            </a:r>
            <a:r>
              <a:rPr lang="en-US" b="1" dirty="0"/>
              <a:t> interface brief </a:t>
            </a:r>
            <a:r>
              <a:rPr lang="en-US" dirty="0"/>
              <a:t>command to display concise OSPF-related information of OSPF-enabled interfaces. This command reveals useful information, such as the OSPF process ID that the interface is assigned to, the area that the interfaces are in, and the cost of the interface.</a:t>
            </a:r>
          </a:p>
          <a:p>
            <a:pPr>
              <a:lnSpc>
                <a:spcPct val="80000"/>
              </a:lnSpc>
              <a:buFontTx/>
              <a:buNone/>
            </a:pPr>
            <a:endParaRPr lang="en-US" dirty="0"/>
          </a:p>
          <a:p>
            <a:pPr>
              <a:lnSpc>
                <a:spcPct val="80000"/>
              </a:lnSpc>
              <a:buFontTx/>
              <a:buNone/>
            </a:pPr>
            <a:endParaRPr lang="en-US" dirty="0"/>
          </a:p>
          <a:p>
            <a:pPr>
              <a:lnSpc>
                <a:spcPct val="80000"/>
              </a:lnSpc>
              <a:buFontTx/>
              <a:buNone/>
            </a:pP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t>The most common command used to verify a </a:t>
            </a:r>
            <a:r>
              <a:rPr lang="en-US" dirty="0" err="1"/>
              <a:t>multiarea</a:t>
            </a:r>
            <a:r>
              <a:rPr lang="en-US" dirty="0"/>
              <a:t> OSPF configuration is the </a:t>
            </a:r>
            <a:r>
              <a:rPr lang="en-US" b="1" dirty="0"/>
              <a:t>show </a:t>
            </a:r>
            <a:r>
              <a:rPr lang="en-US" b="1" dirty="0" err="1"/>
              <a:t>ip</a:t>
            </a:r>
            <a:r>
              <a:rPr lang="en-US" b="1" dirty="0"/>
              <a:t> route </a:t>
            </a:r>
            <a:r>
              <a:rPr lang="en-US" dirty="0"/>
              <a:t>command. Add the </a:t>
            </a:r>
            <a:r>
              <a:rPr lang="en-US" b="1" dirty="0" err="1"/>
              <a:t>ospf</a:t>
            </a:r>
            <a:r>
              <a:rPr lang="en-US" b="1" dirty="0"/>
              <a:t> </a:t>
            </a:r>
            <a:r>
              <a:rPr lang="en-US" dirty="0"/>
              <a:t>parameter to display only OSPF-related information.</a:t>
            </a:r>
          </a:p>
          <a:p>
            <a:r>
              <a:rPr lang="en-US" dirty="0" smtClean="0"/>
              <a:t>This figure</a:t>
            </a:r>
            <a:r>
              <a:rPr lang="en-US" baseline="0" dirty="0" smtClean="0"/>
              <a:t> </a:t>
            </a:r>
            <a:r>
              <a:rPr lang="en-US" dirty="0" smtClean="0"/>
              <a:t>displays </a:t>
            </a:r>
            <a:r>
              <a:rPr lang="en-US" dirty="0"/>
              <a:t>the routing table of R1. Notice how the</a:t>
            </a:r>
            <a:r>
              <a:rPr lang="en-US" b="1" dirty="0"/>
              <a:t> O IA </a:t>
            </a:r>
            <a:r>
              <a:rPr lang="en-US" dirty="0"/>
              <a:t>entries in the routing table identify networks learned from other areas. Specifically,</a:t>
            </a:r>
            <a:r>
              <a:rPr lang="en-US" b="1" dirty="0"/>
              <a:t> O </a:t>
            </a:r>
            <a:r>
              <a:rPr lang="en-US" dirty="0"/>
              <a:t>represents OSPF “intra-area” routes, and</a:t>
            </a:r>
            <a:r>
              <a:rPr lang="en-US" b="1" dirty="0"/>
              <a:t> IA </a:t>
            </a:r>
            <a:r>
              <a:rPr lang="en-US" dirty="0"/>
              <a:t>represents </a:t>
            </a:r>
            <a:r>
              <a:rPr lang="en-US" dirty="0" err="1"/>
              <a:t>interarea</a:t>
            </a:r>
            <a:r>
              <a:rPr lang="en-US" dirty="0"/>
              <a:t>, which means that the route originated from another area. The [110/1295] entry in the routing table represents the administrative distance that is assigned to OSPF (110) and the total cost of the routes (cost of 1295).</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OSPF </a:t>
            </a:r>
            <a:r>
              <a:rPr lang="en-US" dirty="0"/>
              <a:t>exchanges messages to convey routing information using five types of packets. These packets are:</a:t>
            </a:r>
          </a:p>
          <a:p>
            <a:r>
              <a:rPr lang="en-US" dirty="0"/>
              <a:t>Hello packet</a:t>
            </a:r>
          </a:p>
          <a:p>
            <a:r>
              <a:rPr lang="en-US" dirty="0"/>
              <a:t>Database description packet</a:t>
            </a:r>
          </a:p>
          <a:p>
            <a:r>
              <a:rPr lang="en-US" dirty="0"/>
              <a:t>Link-state request packet</a:t>
            </a:r>
          </a:p>
          <a:p>
            <a:r>
              <a:rPr lang="en-US" dirty="0"/>
              <a:t>Link-state update packet</a:t>
            </a:r>
          </a:p>
          <a:p>
            <a:r>
              <a:rPr lang="en-US" dirty="0"/>
              <a:t>Link-state acknowledgment packet</a:t>
            </a:r>
          </a:p>
          <a:p>
            <a:pPr marL="0" indent="0">
              <a:buNone/>
            </a:pPr>
            <a:r>
              <a:rPr lang="en-US" dirty="0"/>
              <a:t>These packets are used to discover neighboring routers and also to exchange routing information to maintain accurate information about the network.</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5</a:t>
            </a:fld>
            <a:endParaRPr lang="en-US"/>
          </a:p>
        </p:txBody>
      </p:sp>
    </p:spTree>
    <p:extLst>
      <p:ext uri="{BB962C8B-B14F-4D97-AF65-F5344CB8AC3E}">
        <p14:creationId xmlns:p14="http://schemas.microsoft.com/office/powerpoint/2010/main" val="23902285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err="1" smtClean="0"/>
              <a:t>Ths</a:t>
            </a:r>
            <a:r>
              <a:rPr lang="en-US" baseline="0" dirty="0" smtClean="0"/>
              <a:t> show </a:t>
            </a:r>
            <a:r>
              <a:rPr lang="en-US" baseline="0" dirty="0" err="1" smtClean="0"/>
              <a:t>ip</a:t>
            </a:r>
            <a:r>
              <a:rPr lang="en-US" baseline="0" dirty="0" smtClean="0"/>
              <a:t> </a:t>
            </a:r>
            <a:r>
              <a:rPr lang="en-US" baseline="0" dirty="0" err="1" smtClean="0"/>
              <a:t>ospf</a:t>
            </a:r>
            <a:r>
              <a:rPr lang="en-US" baseline="0" dirty="0" smtClean="0"/>
              <a:t>  database command is another useful command for verification. It is used to verify the OSPF LSDB.</a:t>
            </a: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51</a:t>
            </a:fld>
            <a:endParaRPr lang="en-US"/>
          </a:p>
        </p:txBody>
      </p:sp>
    </p:spTree>
    <p:extLst>
      <p:ext uri="{BB962C8B-B14F-4D97-AF65-F5344CB8AC3E}">
        <p14:creationId xmlns:p14="http://schemas.microsoft.com/office/powerpoint/2010/main" val="33050960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52</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53</a:t>
            </a:fld>
            <a:endParaRPr lang="en-US"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54</a:t>
            </a:fld>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55</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56</a:t>
            </a:fld>
            <a:endParaRPr lang="en-US"/>
          </a:p>
        </p:txBody>
      </p:sp>
    </p:spTree>
    <p:extLst>
      <p:ext uri="{BB962C8B-B14F-4D97-AF65-F5344CB8AC3E}">
        <p14:creationId xmlns:p14="http://schemas.microsoft.com/office/powerpoint/2010/main" val="18442625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57</a:t>
            </a:fld>
            <a:endParaRPr lang="en-US"/>
          </a:p>
        </p:txBody>
      </p:sp>
    </p:spTree>
    <p:extLst>
      <p:ext uri="{BB962C8B-B14F-4D97-AF65-F5344CB8AC3E}">
        <p14:creationId xmlns:p14="http://schemas.microsoft.com/office/powerpoint/2010/main" val="23178272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58</a:t>
            </a:fld>
            <a:endParaRPr lang="en-US"/>
          </a:p>
        </p:txBody>
      </p:sp>
    </p:spTree>
    <p:extLst>
      <p:ext uri="{BB962C8B-B14F-4D97-AF65-F5344CB8AC3E}">
        <p14:creationId xmlns:p14="http://schemas.microsoft.com/office/powerpoint/2010/main" val="41245518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59</a:t>
            </a:fld>
            <a:endParaRPr lang="en-US"/>
          </a:p>
        </p:txBody>
      </p:sp>
    </p:spTree>
    <p:extLst>
      <p:ext uri="{BB962C8B-B14F-4D97-AF65-F5344CB8AC3E}">
        <p14:creationId xmlns:p14="http://schemas.microsoft.com/office/powerpoint/2010/main" val="806432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Let’s look at the Hello </a:t>
            </a:r>
            <a:r>
              <a:rPr lang="en-US" b="1" dirty="0"/>
              <a:t>Packet</a:t>
            </a:r>
            <a:endParaRPr lang="en-US" dirty="0"/>
          </a:p>
          <a:p>
            <a:pPr marL="0" indent="0">
              <a:buNone/>
            </a:pPr>
            <a:r>
              <a:rPr lang="en-US" dirty="0"/>
              <a:t>The OSPF Type 1 packet is the Hello packet. Hello packets are used to:</a:t>
            </a:r>
          </a:p>
          <a:p>
            <a:r>
              <a:rPr lang="en-US" dirty="0"/>
              <a:t>Discover OSPF neighbors and establish neighbor adjacencies.</a:t>
            </a:r>
          </a:p>
          <a:p>
            <a:r>
              <a:rPr lang="en-US" dirty="0"/>
              <a:t>Advertise parameters on which two routers must agree to become neighbors.</a:t>
            </a:r>
          </a:p>
          <a:p>
            <a:r>
              <a:rPr lang="en-US" dirty="0" smtClean="0"/>
              <a:t>Hello Packets are also used to Elect </a:t>
            </a:r>
            <a:r>
              <a:rPr lang="en-US" dirty="0"/>
              <a:t>the Designated Router (DR) and Backup Designated Router (BDR) on </a:t>
            </a:r>
            <a:r>
              <a:rPr lang="en-US" dirty="0" err="1"/>
              <a:t>multiaccess</a:t>
            </a:r>
            <a:r>
              <a:rPr lang="en-US" dirty="0"/>
              <a:t> networks like Ethernet and Frame Relay. </a:t>
            </a:r>
            <a:r>
              <a:rPr lang="en-US" dirty="0" smtClean="0"/>
              <a:t>Just a reminder…Point-to-point </a:t>
            </a:r>
            <a:r>
              <a:rPr lang="en-US" dirty="0"/>
              <a:t>links do not require DR or BDR.</a:t>
            </a:r>
          </a:p>
          <a:p>
            <a:pPr marL="0" indent="0">
              <a:buNone/>
            </a:pPr>
            <a:r>
              <a:rPr lang="en-US" dirty="0"/>
              <a:t>The figure displays the fields contained in the Type 1 Hello packet. Important fields shown in the figure include:</a:t>
            </a:r>
          </a:p>
          <a:p>
            <a:r>
              <a:rPr lang="en-US" b="1" dirty="0"/>
              <a:t>Type </a:t>
            </a:r>
            <a:r>
              <a:rPr lang="en-US" dirty="0"/>
              <a:t>- Identifies the type of packet. A one (1) indicates a Hello packet. A value 2 identifies a </a:t>
            </a:r>
            <a:r>
              <a:rPr lang="en-US" dirty="0" err="1" smtClean="0"/>
              <a:t>DBDescription</a:t>
            </a:r>
            <a:r>
              <a:rPr lang="en-US" dirty="0" smtClean="0"/>
              <a:t> </a:t>
            </a:r>
            <a:r>
              <a:rPr lang="en-US" dirty="0"/>
              <a:t>packet, 3 an </a:t>
            </a:r>
            <a:r>
              <a:rPr lang="en-US" dirty="0" err="1" smtClean="0"/>
              <a:t>LSRequest</a:t>
            </a:r>
            <a:r>
              <a:rPr lang="en-US" dirty="0" smtClean="0"/>
              <a:t> </a:t>
            </a:r>
            <a:r>
              <a:rPr lang="en-US" dirty="0"/>
              <a:t>packet, 4 an </a:t>
            </a:r>
            <a:r>
              <a:rPr lang="en-US" dirty="0" err="1" smtClean="0"/>
              <a:t>LSUpdate</a:t>
            </a:r>
            <a:r>
              <a:rPr lang="en-US" dirty="0" smtClean="0"/>
              <a:t> </a:t>
            </a:r>
            <a:r>
              <a:rPr lang="en-US" dirty="0"/>
              <a:t>packet, and 5 an </a:t>
            </a:r>
            <a:r>
              <a:rPr lang="en-US" dirty="0" err="1"/>
              <a:t>LSAck</a:t>
            </a:r>
            <a:r>
              <a:rPr lang="en-US" dirty="0"/>
              <a:t> packet.</a:t>
            </a:r>
          </a:p>
          <a:p>
            <a:r>
              <a:rPr lang="en-US" b="1" dirty="0"/>
              <a:t>Router ID </a:t>
            </a:r>
            <a:r>
              <a:rPr lang="en-US" dirty="0"/>
              <a:t>- A 32-bit value expressed in dotted decimal notation used to uniquely </a:t>
            </a:r>
            <a:r>
              <a:rPr lang="en-US" dirty="0" smtClean="0"/>
              <a:t>identify </a:t>
            </a:r>
            <a:r>
              <a:rPr lang="en-US" dirty="0"/>
              <a:t>the originating router. (an IPv4 address) </a:t>
            </a:r>
          </a:p>
          <a:p>
            <a:r>
              <a:rPr lang="en-US" b="1" dirty="0"/>
              <a:t>Area ID </a:t>
            </a:r>
            <a:r>
              <a:rPr lang="en-US" dirty="0"/>
              <a:t>- Area from which the packet </a:t>
            </a:r>
            <a:r>
              <a:rPr lang="en-US" dirty="0" smtClean="0"/>
              <a:t>originated.</a:t>
            </a:r>
            <a:endParaRPr lang="en-US" dirty="0"/>
          </a:p>
          <a:p>
            <a:r>
              <a:rPr lang="en-US" b="1" dirty="0"/>
              <a:t>Network Mask </a:t>
            </a:r>
            <a:r>
              <a:rPr lang="en-US" dirty="0"/>
              <a:t>- Subnet mask associated with the sending interface.</a:t>
            </a:r>
          </a:p>
          <a:p>
            <a:r>
              <a:rPr lang="en-US" b="1" dirty="0"/>
              <a:t>Hello Interval </a:t>
            </a:r>
            <a:r>
              <a:rPr lang="en-US" dirty="0"/>
              <a:t>- Specifies the frequency, in seconds, at which a router sends Hello packets. The default Hello interval on </a:t>
            </a:r>
            <a:r>
              <a:rPr lang="en-US" dirty="0" err="1"/>
              <a:t>multiaccess</a:t>
            </a:r>
            <a:r>
              <a:rPr lang="en-US" dirty="0"/>
              <a:t> networks is 10 seconds. This timer must be the same on neighboring routers; otherwise, an adjacency is not established.</a:t>
            </a:r>
          </a:p>
          <a:p>
            <a:r>
              <a:rPr lang="en-US" b="1" dirty="0"/>
              <a:t>Router Priority </a:t>
            </a:r>
            <a:r>
              <a:rPr lang="en-US" dirty="0"/>
              <a:t>- Used in a DR/BDR election. The default priority for all OSPF routers is 1, but can be manually altered from 0 to 255. The higher the value, the more likely the router becomes the DR on the link.</a:t>
            </a:r>
          </a:p>
          <a:p>
            <a:r>
              <a:rPr lang="en-US" b="1" dirty="0"/>
              <a:t>Dead Interval </a:t>
            </a:r>
            <a:r>
              <a:rPr lang="en-US" dirty="0"/>
              <a:t>- Is the time in seconds that a router waits to hear from a neighbor before declaring the neighboring router out of service. By default, the router Dead Interval is four times the Hello interval. This timer must be the same on neighboring routers; otherwise, an adjacency is not established.</a:t>
            </a:r>
          </a:p>
          <a:p>
            <a:r>
              <a:rPr lang="en-US" b="1" dirty="0"/>
              <a:t>Designated Router (DR) </a:t>
            </a:r>
            <a:r>
              <a:rPr lang="en-US" dirty="0"/>
              <a:t>- Router ID of the DR.</a:t>
            </a:r>
          </a:p>
          <a:p>
            <a:r>
              <a:rPr lang="en-US" b="1" dirty="0"/>
              <a:t>Backup Designated Router (BDR) </a:t>
            </a:r>
            <a:r>
              <a:rPr lang="en-US" dirty="0"/>
              <a:t>- Router ID of the BDR.</a:t>
            </a:r>
          </a:p>
          <a:p>
            <a:r>
              <a:rPr lang="en-US" b="1" dirty="0"/>
              <a:t>List of Neighbors </a:t>
            </a:r>
            <a:r>
              <a:rPr lang="en-US" dirty="0"/>
              <a:t>- List that identifies the router IDs of all adjacent routers.</a:t>
            </a:r>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6</a:t>
            </a:fld>
            <a:endParaRPr lang="en-US"/>
          </a:p>
        </p:txBody>
      </p:sp>
    </p:spTree>
    <p:extLst>
      <p:ext uri="{BB962C8B-B14F-4D97-AF65-F5344CB8AC3E}">
        <p14:creationId xmlns:p14="http://schemas.microsoft.com/office/powerpoint/2010/main" val="72961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Type 4: Link-State Update (LSU) packet </a:t>
            </a:r>
            <a:r>
              <a:rPr lang="en-US" dirty="0"/>
              <a:t>- Used to reply to </a:t>
            </a:r>
            <a:r>
              <a:rPr lang="en-US" dirty="0" err="1"/>
              <a:t>LSRequests</a:t>
            </a:r>
            <a:r>
              <a:rPr lang="en-US" dirty="0"/>
              <a:t> (type 3) and to announce new information. </a:t>
            </a:r>
            <a:r>
              <a:rPr lang="en-US" dirty="0" smtClean="0"/>
              <a:t>LSUs </a:t>
            </a:r>
            <a:r>
              <a:rPr lang="en-US" dirty="0"/>
              <a:t>can be one of 11 different types of LSAs. LSUs are sometimes referred to as LSAs. Only the first 5 LSA types are covered on the CCNA.</a:t>
            </a:r>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7</a:t>
            </a:fld>
            <a:endParaRPr lang="en-US"/>
          </a:p>
        </p:txBody>
      </p:sp>
    </p:spTree>
    <p:extLst>
      <p:ext uri="{BB962C8B-B14F-4D97-AF65-F5344CB8AC3E}">
        <p14:creationId xmlns:p14="http://schemas.microsoft.com/office/powerpoint/2010/main" val="198886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This is a basic single area OSPF configuration</a:t>
            </a:r>
          </a:p>
          <a:p>
            <a:pPr marL="0" indent="0">
              <a:buNone/>
            </a:pPr>
            <a:endParaRPr lang="en-US" dirty="0" smtClean="0"/>
          </a:p>
          <a:p>
            <a:pPr marL="0" indent="0">
              <a:buNone/>
            </a:pPr>
            <a:r>
              <a:rPr lang="en-US" dirty="0" smtClean="0"/>
              <a:t>Interfaces are configured</a:t>
            </a:r>
            <a:r>
              <a:rPr lang="en-US" baseline="0" dirty="0" smtClean="0"/>
              <a:t> and then networks are advertised.  The wildcard mask is used to identify which bits in the network address are significant.  The network 172.16.1.16/28 will be advertised as 172.16.1.16 0.0.0.15. This wildcard mask is the inverse of the subnet mask, 255.255.255.240.  Notice the subnet mask for /30 is 255.255.255.252 and the wildcard mask used to advertise this network is 0.0.0.3.  (255.255.255.255 – 255.255.255.252 = 0.0.0.3)</a:t>
            </a: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8</a:t>
            </a:fld>
            <a:endParaRPr lang="en-US"/>
          </a:p>
        </p:txBody>
      </p:sp>
    </p:spTree>
    <p:extLst>
      <p:ext uri="{BB962C8B-B14F-4D97-AF65-F5344CB8AC3E}">
        <p14:creationId xmlns:p14="http://schemas.microsoft.com/office/powerpoint/2010/main" val="2144315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Every router requires a router ID to participate in an OSPF domain. The router ID can be defined by an administrator or automatically assigned by the router. </a:t>
            </a:r>
          </a:p>
          <a:p>
            <a:pPr marL="0" indent="0">
              <a:buNone/>
            </a:pPr>
            <a:r>
              <a:rPr lang="en-US" dirty="0"/>
              <a:t>The router ID is used by the OSPF-enabled router to:</a:t>
            </a:r>
          </a:p>
          <a:p>
            <a:r>
              <a:rPr lang="en-US" b="1" dirty="0"/>
              <a:t>Uniquely identify the router </a:t>
            </a:r>
            <a:endParaRPr lang="en-US" dirty="0"/>
          </a:p>
          <a:p>
            <a:r>
              <a:rPr lang="en-US" b="1" dirty="0"/>
              <a:t>Participate in the election of </a:t>
            </a:r>
            <a:r>
              <a:rPr lang="en-US" b="1" dirty="0" smtClean="0"/>
              <a:t>the DR and BDR</a:t>
            </a:r>
            <a:endParaRPr lang="en-US" dirty="0"/>
          </a:p>
          <a:p>
            <a:pPr marL="0" indent="0">
              <a:buNone/>
            </a:pPr>
            <a:r>
              <a:rPr lang="en-US" dirty="0" smtClean="0"/>
              <a:t>Let’s review</a:t>
            </a:r>
            <a:r>
              <a:rPr lang="en-US" baseline="0" dirty="0" smtClean="0"/>
              <a:t> how to </a:t>
            </a:r>
            <a:r>
              <a:rPr lang="en-US" dirty="0" smtClean="0"/>
              <a:t>determine </a:t>
            </a:r>
            <a:r>
              <a:rPr lang="en-US" dirty="0"/>
              <a:t>the router ID? As illustrated in the figure, Cisco routers derive the router ID based on one of three criteria, in the following </a:t>
            </a:r>
            <a:r>
              <a:rPr lang="en-US" dirty="0" smtClean="0"/>
              <a:t>order</a:t>
            </a:r>
            <a:r>
              <a:rPr lang="en-US" dirty="0"/>
              <a:t>:</a:t>
            </a:r>
          </a:p>
          <a:p>
            <a:pPr marL="228600" indent="-228600">
              <a:buFont typeface="+mj-lt"/>
              <a:buAutoNum type="arabicPeriod"/>
            </a:pPr>
            <a:r>
              <a:rPr lang="en-US" dirty="0"/>
              <a:t>The router ID is </a:t>
            </a:r>
            <a:r>
              <a:rPr lang="en-US" dirty="0" smtClean="0"/>
              <a:t>configured </a:t>
            </a:r>
            <a:r>
              <a:rPr lang="en-US" dirty="0"/>
              <a:t>using the OSPF</a:t>
            </a:r>
            <a:r>
              <a:rPr lang="en-US" b="1" dirty="0"/>
              <a:t> router-id </a:t>
            </a:r>
            <a:r>
              <a:rPr lang="en-US" i="1" dirty="0"/>
              <a:t>rid </a:t>
            </a:r>
            <a:r>
              <a:rPr lang="en-US" dirty="0"/>
              <a:t>router configuration mode command. The</a:t>
            </a:r>
            <a:r>
              <a:rPr lang="en-US" i="1" dirty="0"/>
              <a:t> rid </a:t>
            </a:r>
            <a:r>
              <a:rPr lang="en-US" dirty="0"/>
              <a:t>value is any 32-bit value expressed as an IPv4 address. This is the recommended method to assign a router ID</a:t>
            </a:r>
            <a:r>
              <a:rPr lang="en-US" dirty="0" smtClean="0"/>
              <a:t>. (Example:</a:t>
            </a:r>
            <a:r>
              <a:rPr lang="en-US" baseline="0" dirty="0" smtClean="0"/>
              <a:t> 1.1.1.1)</a:t>
            </a:r>
            <a:endParaRPr lang="en-US" dirty="0"/>
          </a:p>
          <a:p>
            <a:pPr marL="228600" indent="-228600">
              <a:buFont typeface="+mj-lt"/>
              <a:buAutoNum type="arabicPeriod"/>
            </a:pPr>
            <a:r>
              <a:rPr lang="en-US" dirty="0"/>
              <a:t>If the router ID is not </a:t>
            </a:r>
            <a:r>
              <a:rPr lang="en-US" dirty="0" smtClean="0"/>
              <a:t>configured</a:t>
            </a:r>
            <a:r>
              <a:rPr lang="en-US" dirty="0"/>
              <a:t>, the router chooses the highest IPv4 address of any of configured loopback interfaces. This is the next best alternative to assigning a router ID.</a:t>
            </a:r>
          </a:p>
          <a:p>
            <a:pPr marL="228600" indent="-228600">
              <a:buFont typeface="+mj-lt"/>
              <a:buAutoNum type="arabicPeriod"/>
            </a:pPr>
            <a:r>
              <a:rPr lang="en-US" dirty="0"/>
              <a:t>If no loopback interfaces are configured, then the router chooses the highest active IPv4 address of any of its physical interfaces. This is the least recommended method because it makes it more difficult for administrators to distinguish between specific routers.</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F24EA34B-67DD-437F-B86E-9AF176FB6CF3}" type="slidenum">
              <a:rPr lang="en-US" smtClean="0"/>
              <a:pPr>
                <a:defRPr/>
              </a:pPr>
              <a:t>9</a:t>
            </a:fld>
            <a:endParaRPr lang="en-US"/>
          </a:p>
        </p:txBody>
      </p:sp>
    </p:spTree>
    <p:extLst>
      <p:ext uri="{BB962C8B-B14F-4D97-AF65-F5344CB8AC3E}">
        <p14:creationId xmlns:p14="http://schemas.microsoft.com/office/powerpoint/2010/main" val="2432969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5096" y="4279393"/>
            <a:ext cx="6244863"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78186" y="3282696"/>
            <a:ext cx="6281773"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7385243" y="1917700"/>
            <a:ext cx="3567771" cy="2889250"/>
          </a:xfrm>
        </p:spPr>
        <p:txBody>
          <a:bodyPr anchor="ctr" anchorCtr="1"/>
          <a:lstStyle>
            <a:lvl1pPr algn="ctr">
              <a:buFontTx/>
              <a:buNone/>
              <a:defRPr>
                <a:latin typeface="+mj-lt"/>
              </a:defRPr>
            </a:lvl1pPr>
          </a:lstStyle>
          <a:p>
            <a:r>
              <a:rPr lang="en-US" dirty="0" smtClean="0"/>
              <a:t>Insert photo here</a:t>
            </a:r>
            <a:endParaRPr lang="en-US" dirty="0"/>
          </a:p>
        </p:txBody>
      </p:sp>
    </p:spTree>
    <p:extLst>
      <p:ext uri="{BB962C8B-B14F-4D97-AF65-F5344CB8AC3E}">
        <p14:creationId xmlns:p14="http://schemas.microsoft.com/office/powerpoint/2010/main" val="1526123872"/>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73957" y="1520826"/>
            <a:ext cx="5190831"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7934" y="1520826"/>
            <a:ext cx="5190832"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73956" y="304800"/>
            <a:ext cx="10857788"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73957" y="1520826"/>
            <a:ext cx="5190831"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7934" y="1520826"/>
            <a:ext cx="5190832" cy="35718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88825" cy="6858000"/>
          </a:xfrm>
          <a:prstGeom prst="rect">
            <a:avLst/>
          </a:prstGeom>
        </p:spPr>
      </p:pic>
      <p:sp>
        <p:nvSpPr>
          <p:cNvPr id="48" name="Subtitle 2"/>
          <p:cNvSpPr>
            <a:spLocks noGrp="1"/>
          </p:cNvSpPr>
          <p:nvPr>
            <p:ph type="subTitle" idx="1" hasCustomPrompt="1"/>
          </p:nvPr>
        </p:nvSpPr>
        <p:spPr>
          <a:xfrm>
            <a:off x="315094" y="4464067"/>
            <a:ext cx="487553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95114" y="1248230"/>
            <a:ext cx="10813350"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7880705" y="330201"/>
            <a:ext cx="3851178"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315095" y="4862154"/>
            <a:ext cx="4875530" cy="36933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315094" y="5231003"/>
            <a:ext cx="4875530" cy="307777"/>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33558664"/>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524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4385" y="4696379"/>
            <a:ext cx="11300057" cy="1844873"/>
          </a:xfrm>
          <a:prstGeom prst="rect">
            <a:avLst/>
          </a:prstGeom>
        </p:spPr>
      </p:pic>
      <p:sp>
        <p:nvSpPr>
          <p:cNvPr id="27" name="Rectangle 3"/>
          <p:cNvSpPr>
            <a:spLocks noChangeArrowheads="1"/>
          </p:cNvSpPr>
          <p:nvPr/>
        </p:nvSpPr>
        <p:spPr bwMode="white">
          <a:xfrm>
            <a:off x="0" y="0"/>
            <a:ext cx="12188825"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95114" y="399142"/>
            <a:ext cx="11395434"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12188825"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10349021" y="6584513"/>
            <a:ext cx="625914"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335077" y="6586247"/>
            <a:ext cx="4559499"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11603694" y="6580409"/>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908559790"/>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115" y="-1587"/>
            <a:ext cx="12188825" cy="6858000"/>
          </a:xfrm>
          <a:prstGeom prst="rect">
            <a:avLst/>
          </a:prstGeom>
        </p:spPr>
      </p:pic>
      <p:sp>
        <p:nvSpPr>
          <p:cNvPr id="34" name="TextBox 33"/>
          <p:cNvSpPr txBox="1"/>
          <p:nvPr userDrawn="1"/>
        </p:nvSpPr>
        <p:spPr>
          <a:xfrm>
            <a:off x="1173172" y="3060489"/>
            <a:ext cx="2621230" cy="5909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6224707" y="3078071"/>
            <a:ext cx="4891924"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209047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6190" y="432215"/>
            <a:ext cx="11448832" cy="838200"/>
          </a:xfrm>
          <a:prstGeom prst="rect">
            <a:avLst/>
          </a:prstGeom>
        </p:spPr>
        <p:txBody>
          <a:bodyPr vert="horz" lIns="82296" tIns="45720" rIns="82296" bIns="45720" rtlCol="0" anchor="b" anchorCtr="0">
            <a:noAutofit/>
          </a:bodyPr>
          <a:lstStyle/>
          <a:p>
            <a:r>
              <a:rPr lang="en-US" dirty="0" smtClean="0"/>
              <a:t>Slide Title Goes Here</a:t>
            </a:r>
            <a:endParaRPr lang="en-US" dirty="0"/>
          </a:p>
        </p:txBody>
      </p:sp>
      <p:sp>
        <p:nvSpPr>
          <p:cNvPr id="3" name="Text Placeholder 2"/>
          <p:cNvSpPr>
            <a:spLocks noGrp="1"/>
          </p:cNvSpPr>
          <p:nvPr>
            <p:ph type="body" idx="1"/>
          </p:nvPr>
        </p:nvSpPr>
        <p:spPr>
          <a:xfrm>
            <a:off x="306189" y="1339745"/>
            <a:ext cx="11398952" cy="4965700"/>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Rectangle 338"/>
          <p:cNvSpPr>
            <a:spLocks noChangeArrowheads="1"/>
          </p:cNvSpPr>
          <p:nvPr userDrawn="1"/>
        </p:nvSpPr>
        <p:spPr bwMode="auto">
          <a:xfrm>
            <a:off x="11563275" y="6595449"/>
            <a:ext cx="322946" cy="236812"/>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89466399-F591-40A3-BF53-5111C08C9A47}" type="slidenum">
              <a:rPr lang="en-US" sz="1000" b="0">
                <a:solidFill>
                  <a:schemeClr val="bg1">
                    <a:lumMod val="50000"/>
                  </a:schemeClr>
                </a:solidFill>
                <a:latin typeface="Arial" pitchFamily="34" charset="0"/>
                <a:cs typeface="Arial" pitchFamily="34" charset="0"/>
              </a:rPr>
              <a:pPr algn="r" defTabSz="814388">
                <a:lnSpc>
                  <a:spcPct val="100000"/>
                </a:lnSpc>
                <a:defRPr/>
              </a:pPr>
              <a:t>‹#›</a:t>
            </a:fld>
            <a:endParaRPr lang="en-US" sz="1000" b="0" dirty="0">
              <a:solidFill>
                <a:schemeClr val="bg1">
                  <a:lumMod val="50000"/>
                </a:schemeClr>
              </a:solidFill>
              <a:latin typeface="Arial" pitchFamily="34" charset="0"/>
              <a:cs typeface="Arial" pitchFamily="34" charset="0"/>
            </a:endParaRPr>
          </a:p>
        </p:txBody>
      </p:sp>
      <p:sp>
        <p:nvSpPr>
          <p:cNvPr id="13" name="Rectangle 345"/>
          <p:cNvSpPr>
            <a:spLocks noChangeArrowheads="1"/>
          </p:cNvSpPr>
          <p:nvPr userDrawn="1"/>
        </p:nvSpPr>
        <p:spPr bwMode="auto">
          <a:xfrm>
            <a:off x="4538222" y="6598624"/>
            <a:ext cx="3899246" cy="236812"/>
          </a:xfrm>
          <a:prstGeom prst="rect">
            <a:avLst/>
          </a:prstGeom>
          <a:noFill/>
          <a:ln w="9525">
            <a:noFill/>
            <a:miter lim="800000"/>
            <a:headEnd/>
            <a:tailEnd/>
          </a:ln>
          <a:effectLst/>
        </p:spPr>
        <p:txBody>
          <a:bodyPr wrap="none" lIns="82124" tIns="41061" rIns="82124" bIns="41061" anchor="b" anchorCtr="1">
            <a:spAutoFit/>
          </a:bodyPr>
          <a:lstStyle/>
          <a:p>
            <a:pPr algn="ctr" defTabSz="814388">
              <a:lnSpc>
                <a:spcPct val="100000"/>
              </a:lnSpc>
              <a:defRPr/>
            </a:pPr>
            <a:r>
              <a:rPr lang="en-US" sz="1000" b="0" dirty="0">
                <a:solidFill>
                  <a:schemeClr val="bg1">
                    <a:lumMod val="50000"/>
                  </a:schemeClr>
                </a:solidFill>
                <a:latin typeface="Arial" pitchFamily="34" charset="0"/>
                <a:cs typeface="Arial" pitchFamily="34" charset="0"/>
              </a:rPr>
              <a:t>© </a:t>
            </a:r>
            <a:r>
              <a:rPr lang="en-US" sz="1000" b="0" dirty="0" smtClean="0">
                <a:solidFill>
                  <a:schemeClr val="bg1">
                    <a:lumMod val="50000"/>
                  </a:schemeClr>
                </a:solidFill>
                <a:latin typeface="Arial" pitchFamily="34" charset="0"/>
                <a:cs typeface="Arial" pitchFamily="34" charset="0"/>
              </a:rPr>
              <a:t>2013 </a:t>
            </a:r>
            <a:r>
              <a:rPr lang="en-US" sz="1000" b="0" dirty="0">
                <a:solidFill>
                  <a:schemeClr val="bg1">
                    <a:lumMod val="50000"/>
                  </a:schemeClr>
                </a:solidFill>
                <a:latin typeface="Arial" pitchFamily="34" charset="0"/>
                <a:cs typeface="Arial" pitchFamily="34" charset="0"/>
              </a:rPr>
              <a:t>Cisco Systems, Inc. All rights reserved</a:t>
            </a:r>
            <a:r>
              <a:rPr lang="en-US" sz="1000" b="0" dirty="0" smtClean="0">
                <a:solidFill>
                  <a:schemeClr val="bg1">
                    <a:lumMod val="50000"/>
                  </a:schemeClr>
                </a:solidFill>
                <a:latin typeface="Arial" pitchFamily="34" charset="0"/>
                <a:cs typeface="Arial" pitchFamily="34" charset="0"/>
              </a:rPr>
              <a:t>. Cisco confidential.</a:t>
            </a:r>
            <a:endParaRPr lang="en-US" sz="1000" b="0" dirty="0">
              <a:solidFill>
                <a:schemeClr val="bg1">
                  <a:lumMod val="50000"/>
                </a:schemeClr>
              </a:solidFill>
              <a:latin typeface="Arial" pitchFamily="34" charset="0"/>
              <a:cs typeface="Arial" pitchFamily="34" charset="0"/>
            </a:endParaRPr>
          </a:p>
        </p:txBody>
      </p:sp>
      <p:sp>
        <p:nvSpPr>
          <p:cNvPr id="15" name="Rectangle 346"/>
          <p:cNvSpPr>
            <a:spLocks noChangeArrowheads="1"/>
          </p:cNvSpPr>
          <p:nvPr userDrawn="1"/>
        </p:nvSpPr>
        <p:spPr bwMode="auto">
          <a:xfrm>
            <a:off x="101573" y="6598624"/>
            <a:ext cx="2945633" cy="236812"/>
          </a:xfrm>
          <a:prstGeom prst="rect">
            <a:avLst/>
          </a:prstGeom>
          <a:noFill/>
          <a:ln w="9525">
            <a:noFill/>
            <a:miter lim="800000"/>
            <a:headEnd/>
            <a:tailEnd/>
          </a:ln>
          <a:effectLst/>
        </p:spPr>
        <p:txBody>
          <a:bodyPr wrap="square" lIns="82124" tIns="41061" rIns="82124" bIns="41061" anchor="b">
            <a:spAutoFit/>
          </a:bodyPr>
          <a:lstStyle/>
          <a:p>
            <a:pPr algn="l" defTabSz="814388">
              <a:lnSpc>
                <a:spcPct val="100000"/>
              </a:lnSpc>
              <a:defRPr/>
            </a:pPr>
            <a:r>
              <a:rPr lang="en-US" sz="1000" b="0" dirty="0">
                <a:solidFill>
                  <a:schemeClr val="bg1">
                    <a:lumMod val="50000"/>
                  </a:schemeClr>
                </a:solidFill>
                <a:latin typeface="Arial" pitchFamily="34" charset="0"/>
                <a:cs typeface="Arial" pitchFamily="34" charset="0"/>
              </a:rPr>
              <a:t>Cisco </a:t>
            </a:r>
            <a:r>
              <a:rPr lang="en-US" sz="1000" b="0" dirty="0" smtClean="0">
                <a:solidFill>
                  <a:schemeClr val="bg1">
                    <a:lumMod val="50000"/>
                  </a:schemeClr>
                </a:solidFill>
                <a:latin typeface="Arial" pitchFamily="34" charset="0"/>
                <a:cs typeface="Arial" pitchFamily="34" charset="0"/>
              </a:rPr>
              <a:t>Networking</a:t>
            </a:r>
            <a:r>
              <a:rPr lang="en-US" sz="1000" b="0" baseline="0" dirty="0" smtClean="0">
                <a:solidFill>
                  <a:schemeClr val="bg1">
                    <a:lumMod val="50000"/>
                  </a:schemeClr>
                </a:solidFill>
                <a:latin typeface="Arial" pitchFamily="34" charset="0"/>
                <a:cs typeface="Arial" pitchFamily="34" charset="0"/>
              </a:rPr>
              <a:t> Academy, U.S./Canada</a:t>
            </a:r>
            <a:endParaRPr lang="en-US" sz="1000" b="0" dirty="0">
              <a:solidFill>
                <a:schemeClr val="bg1">
                  <a:lumMod val="50000"/>
                </a:schemeClr>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3" r:id="rId6"/>
    <p:sldLayoutId id="2147483724" r:id="rId7"/>
    <p:sldLayoutId id="2147483725" r:id="rId8"/>
    <p:sldLayoutId id="2147483726" r:id="rId9"/>
    <p:sldLayoutId id="2147483727" r:id="rId10"/>
  </p:sldLayoutIdLst>
  <p:transition>
    <p:wipe dir="r"/>
  </p:transition>
  <p:timing>
    <p:tnLst>
      <p:par>
        <p:cTn id="1" dur="indefinite" restart="never" nodeType="tmRoot"/>
      </p:par>
    </p:tnLst>
  </p:timing>
  <p:txStyles>
    <p:titleStyle>
      <a:lvl1pPr algn="l" defTabSz="914400" rtl="0" eaLnBrk="1" latinLnBrk="0" hangingPunct="1">
        <a:lnSpc>
          <a:spcPct val="100000"/>
        </a:lnSpc>
        <a:spcBef>
          <a:spcPct val="0"/>
        </a:spcBef>
        <a:buNone/>
        <a:defRPr lang="en-US" sz="3600" b="0" kern="0" spc="0" baseline="0" dirty="0">
          <a:gradFill flip="none" rotWithShape="1">
            <a:gsLst>
              <a:gs pos="0">
                <a:schemeClr val="accent6">
                  <a:lumMod val="75000"/>
                </a:schemeClr>
              </a:gs>
              <a:gs pos="50000">
                <a:schemeClr val="accent3">
                  <a:lumMod val="75000"/>
                </a:schemeClr>
              </a:gs>
              <a:gs pos="100000">
                <a:srgbClr val="0070C0"/>
              </a:gs>
            </a:gsLst>
            <a:lin ang="0" scaled="1"/>
            <a:tileRect/>
          </a:gradFill>
          <a:latin typeface="Arial" pitchFamily="34" charset="0"/>
          <a:ea typeface="+mj-ea"/>
          <a:cs typeface="Arial" pitchFamily="34" charset="0"/>
        </a:defRPr>
      </a:lvl1pPr>
    </p:titleStyle>
    <p:bodyStyle>
      <a:lvl1pPr marL="228600" indent="-228600" algn="l" defTabSz="914400" rtl="0" eaLnBrk="1" latinLnBrk="0" hangingPunct="1">
        <a:lnSpc>
          <a:spcPct val="100000"/>
        </a:lnSpc>
        <a:spcBef>
          <a:spcPts val="1440"/>
        </a:spcBef>
        <a:buClr>
          <a:schemeClr val="accent6">
            <a:lumMod val="75000"/>
          </a:schemeClr>
        </a:buClr>
        <a:buSzPct val="90000"/>
        <a:buFont typeface="Arial" pitchFamily="34" charset="0"/>
        <a:buChar char="•"/>
        <a:tabLst/>
        <a:defRPr lang="en-US" sz="2000" kern="1200" dirty="0" smtClean="0">
          <a:solidFill>
            <a:srgbClr val="000000"/>
          </a:solidFill>
          <a:latin typeface="Arial" pitchFamily="34" charset="0"/>
          <a:ea typeface="+mn-ea"/>
          <a:cs typeface="Arial" pitchFamily="34" charset="0"/>
        </a:defRPr>
      </a:lvl1pPr>
      <a:lvl2pPr marL="396875" indent="-168275" algn="l" defTabSz="914400" rtl="0" eaLnBrk="1" latinLnBrk="0" hangingPunct="1">
        <a:lnSpc>
          <a:spcPct val="100000"/>
        </a:lnSpc>
        <a:spcBef>
          <a:spcPts val="840"/>
        </a:spcBef>
        <a:buClr>
          <a:srgbClr val="0070C0"/>
        </a:buClr>
        <a:buFont typeface="Arial" pitchFamily="34" charset="0"/>
        <a:buChar char="•"/>
        <a:defRPr lang="en-US" sz="1800" kern="1200" dirty="0" smtClean="0">
          <a:solidFill>
            <a:srgbClr val="000000"/>
          </a:solidFill>
          <a:latin typeface="Arial" pitchFamily="34" charset="0"/>
          <a:ea typeface="+mn-ea"/>
          <a:cs typeface="Arial" pitchFamily="34" charset="0"/>
        </a:defRPr>
      </a:lvl2pPr>
      <a:lvl3pPr marL="576263" indent="-177800" algn="l" defTabSz="914400" rtl="0" eaLnBrk="1" latinLnBrk="0" hangingPunct="1">
        <a:lnSpc>
          <a:spcPct val="100000"/>
        </a:lnSpc>
        <a:spcBef>
          <a:spcPts val="840"/>
        </a:spcBef>
        <a:buClr>
          <a:srgbClr val="00B0F0"/>
        </a:buClr>
        <a:buFont typeface="Arial" pitchFamily="34" charset="0"/>
        <a:buChar char="•"/>
        <a:defRPr lang="en-US" sz="1600" kern="1200" dirty="0" smtClean="0">
          <a:solidFill>
            <a:srgbClr val="000000"/>
          </a:solidFill>
          <a:latin typeface="Arial" pitchFamily="34" charset="0"/>
          <a:ea typeface="+mn-ea"/>
          <a:cs typeface="Arial" pitchFamily="34" charset="0"/>
        </a:defRPr>
      </a:lvl3pPr>
      <a:lvl4pPr marL="688975" indent="-112713" algn="l" defTabSz="914400" rtl="0" eaLnBrk="1" latinLnBrk="0" hangingPunct="1">
        <a:lnSpc>
          <a:spcPct val="100000"/>
        </a:lnSpc>
        <a:spcBef>
          <a:spcPts val="840"/>
        </a:spcBef>
        <a:buClr>
          <a:srgbClr val="00B0F0"/>
        </a:buClr>
        <a:buFont typeface="Arial" pitchFamily="34" charset="0"/>
        <a:buChar char="•"/>
        <a:defRPr lang="en-US" sz="1400" kern="1200" dirty="0" smtClean="0">
          <a:solidFill>
            <a:srgbClr val="000000"/>
          </a:solidFill>
          <a:latin typeface="Arial" pitchFamily="34" charset="0"/>
          <a:ea typeface="+mn-ea"/>
          <a:cs typeface="Arial" pitchFamily="34" charset="0"/>
        </a:defRPr>
      </a:lvl4pPr>
      <a:lvl5pPr marL="801688" indent="-115888" algn="l" defTabSz="914400" rtl="0" eaLnBrk="1" latinLnBrk="0" hangingPunct="1">
        <a:lnSpc>
          <a:spcPct val="100000"/>
        </a:lnSpc>
        <a:spcBef>
          <a:spcPts val="840"/>
        </a:spcBef>
        <a:buClr>
          <a:srgbClr val="00B0F0"/>
        </a:buClr>
        <a:buFont typeface="Arial" pitchFamily="34" charset="0"/>
        <a:buChar char="•"/>
        <a:defRPr lang="en-US" sz="1400" kern="1200" dirty="0">
          <a:solidFill>
            <a:srgbClr val="000000"/>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0630" y="3543806"/>
            <a:ext cx="4875530" cy="461665"/>
          </a:xfrm>
        </p:spPr>
        <p:txBody>
          <a:bodyPr/>
          <a:lstStyle/>
          <a:p>
            <a:pPr defTabSz="814388">
              <a:lnSpc>
                <a:spcPct val="100000"/>
              </a:lnSpc>
              <a:defRPr/>
            </a:pPr>
            <a:r>
              <a:rPr lang="en-US" sz="2400" b="1" kern="0" dirty="0"/>
              <a:t>Lonnie </a:t>
            </a:r>
            <a:r>
              <a:rPr lang="en-US" sz="2400" b="1" kern="0" dirty="0" smtClean="0"/>
              <a:t>Decker</a:t>
            </a:r>
            <a:endParaRPr lang="en-US" sz="2400" b="1" kern="0" dirty="0"/>
          </a:p>
        </p:txBody>
      </p:sp>
      <p:sp>
        <p:nvSpPr>
          <p:cNvPr id="2" name="Title 1"/>
          <p:cNvSpPr>
            <a:spLocks noGrp="1"/>
          </p:cNvSpPr>
          <p:nvPr>
            <p:ph type="ctrTitle"/>
          </p:nvPr>
        </p:nvSpPr>
        <p:spPr>
          <a:xfrm>
            <a:off x="295114" y="1216149"/>
            <a:ext cx="10813350" cy="1238294"/>
          </a:xfrm>
        </p:spPr>
        <p:txBody>
          <a:bodyPr/>
          <a:lstStyle/>
          <a:p>
            <a:pPr lvl="0" defTabSz="814388">
              <a:lnSpc>
                <a:spcPct val="100000"/>
              </a:lnSpc>
              <a:defRPr/>
            </a:pPr>
            <a:r>
              <a:rPr lang="en-US" kern="0" dirty="0" err="1" smtClean="0">
                <a:latin typeface="Arial" pitchFamily="34" charset="0"/>
              </a:rPr>
              <a:t>Multiarea</a:t>
            </a:r>
            <a:r>
              <a:rPr lang="en-US" kern="0" dirty="0" smtClean="0">
                <a:latin typeface="Arial" pitchFamily="34" charset="0"/>
              </a:rPr>
              <a:t> </a:t>
            </a:r>
            <a:r>
              <a:rPr lang="en-US" kern="0" dirty="0">
                <a:latin typeface="Arial" pitchFamily="34" charset="0"/>
              </a:rPr>
              <a:t>OSPF for </a:t>
            </a:r>
            <a:r>
              <a:rPr lang="en-US" kern="0" dirty="0" smtClean="0">
                <a:latin typeface="Arial" pitchFamily="34" charset="0"/>
              </a:rPr>
              <a:t>CCNA</a:t>
            </a:r>
            <a:endParaRPr lang="en-US" sz="7200" kern="0" dirty="0">
              <a:latin typeface="Arial" pitchFamily="34" charset="0"/>
            </a:endParaRPr>
          </a:p>
        </p:txBody>
      </p:sp>
      <p:sp>
        <p:nvSpPr>
          <p:cNvPr id="6" name="Text Placeholder 5"/>
          <p:cNvSpPr>
            <a:spLocks noGrp="1"/>
          </p:cNvSpPr>
          <p:nvPr>
            <p:ph type="body" sz="quarter" idx="10"/>
          </p:nvPr>
        </p:nvSpPr>
        <p:spPr>
          <a:xfrm>
            <a:off x="240630" y="3895241"/>
            <a:ext cx="4875530" cy="1102866"/>
          </a:xfrm>
        </p:spPr>
        <p:txBody>
          <a:bodyPr/>
          <a:lstStyle/>
          <a:p>
            <a:pPr defTabSz="814388">
              <a:defRPr/>
            </a:pPr>
            <a:r>
              <a:rPr lang="en-US" kern="0" dirty="0"/>
              <a:t>Department Chair, Networking/Information </a:t>
            </a:r>
            <a:r>
              <a:rPr lang="en-US" kern="0" dirty="0" smtClean="0"/>
              <a:t>Assurance</a:t>
            </a:r>
          </a:p>
          <a:p>
            <a:pPr defTabSz="814388">
              <a:defRPr/>
            </a:pPr>
            <a:r>
              <a:rPr lang="en-US" kern="0" dirty="0" smtClean="0"/>
              <a:t>Davenport University, Michigan</a:t>
            </a:r>
            <a:endParaRPr lang="en-US" kern="0" dirty="0"/>
          </a:p>
        </p:txBody>
      </p:sp>
      <p:sp>
        <p:nvSpPr>
          <p:cNvPr id="7" name="Text Placeholder 6"/>
          <p:cNvSpPr>
            <a:spLocks noGrp="1"/>
          </p:cNvSpPr>
          <p:nvPr>
            <p:ph type="body" sz="quarter" idx="11"/>
          </p:nvPr>
        </p:nvSpPr>
        <p:spPr>
          <a:xfrm>
            <a:off x="298338" y="6280272"/>
            <a:ext cx="4875530" cy="307777"/>
          </a:xfrm>
        </p:spPr>
        <p:txBody>
          <a:bodyPr/>
          <a:lstStyle/>
          <a:p>
            <a:r>
              <a:rPr lang="en-US" dirty="0" smtClean="0"/>
              <a:t>August 2013</a:t>
            </a:r>
            <a:endParaRPr lang="en-US" dirty="0"/>
          </a:p>
        </p:txBody>
      </p:sp>
      <p:sp>
        <p:nvSpPr>
          <p:cNvPr id="4" name="Rectangle 3"/>
          <p:cNvSpPr/>
          <p:nvPr/>
        </p:nvSpPr>
        <p:spPr>
          <a:xfrm>
            <a:off x="240630" y="5377931"/>
            <a:ext cx="1893468" cy="461665"/>
          </a:xfrm>
          <a:prstGeom prst="rect">
            <a:avLst/>
          </a:prstGeom>
        </p:spPr>
        <p:txBody>
          <a:bodyPr wrap="none">
            <a:spAutoFit/>
          </a:bodyPr>
          <a:lstStyle/>
          <a:p>
            <a:pPr defTabSz="814388">
              <a:lnSpc>
                <a:spcPct val="100000"/>
              </a:lnSpc>
              <a:defRPr/>
            </a:pPr>
            <a:r>
              <a:rPr lang="en-US" sz="2400" kern="0" dirty="0" smtClean="0">
                <a:latin typeface="+mj-lt"/>
              </a:rPr>
              <a:t>Elaine Horn</a:t>
            </a:r>
            <a:endParaRPr lang="en-US" sz="2400" kern="0" dirty="0">
              <a:latin typeface="+mj-lt"/>
            </a:endParaRPr>
          </a:p>
        </p:txBody>
      </p:sp>
      <p:sp>
        <p:nvSpPr>
          <p:cNvPr id="5" name="Rectangle 4"/>
          <p:cNvSpPr/>
          <p:nvPr/>
        </p:nvSpPr>
        <p:spPr>
          <a:xfrm>
            <a:off x="240878" y="5749260"/>
            <a:ext cx="2813591" cy="341632"/>
          </a:xfrm>
          <a:prstGeom prst="rect">
            <a:avLst/>
          </a:prstGeom>
        </p:spPr>
        <p:txBody>
          <a:bodyPr wrap="none">
            <a:spAutoFit/>
          </a:bodyPr>
          <a:lstStyle/>
          <a:p>
            <a:pPr defTabSz="814388">
              <a:defRPr/>
            </a:pPr>
            <a:r>
              <a:rPr lang="en-US" b="0" kern="0" dirty="0" smtClean="0"/>
              <a:t>Cisco Academy Instructor</a:t>
            </a:r>
            <a:endParaRPr lang="en-US" b="0" kern="0" dirty="0"/>
          </a:p>
        </p:txBody>
      </p:sp>
    </p:spTree>
    <p:extLst>
      <p:ext uri="{BB962C8B-B14F-4D97-AF65-F5344CB8AC3E}">
        <p14:creationId xmlns:p14="http://schemas.microsoft.com/office/powerpoint/2010/main" val="2718175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Router ID</a:t>
            </a:r>
            <a:endParaRPr lang="en-US" dirty="0"/>
          </a:p>
        </p:txBody>
      </p:sp>
      <p:sp>
        <p:nvSpPr>
          <p:cNvPr id="5" name="Content Placeholder 4"/>
          <p:cNvSpPr>
            <a:spLocks noGrp="1"/>
          </p:cNvSpPr>
          <p:nvPr>
            <p:ph idx="1"/>
          </p:nvPr>
        </p:nvSpPr>
        <p:spPr>
          <a:xfrm>
            <a:off x="306189" y="1339745"/>
            <a:ext cx="5972249" cy="4965700"/>
          </a:xfrm>
        </p:spPr>
        <p:txBody>
          <a:bodyPr>
            <a:normAutofit/>
          </a:bodyPr>
          <a:lstStyle/>
          <a:p>
            <a:pPr marL="0" indent="0">
              <a:buNone/>
            </a:pPr>
            <a:r>
              <a:rPr lang="en-US" dirty="0"/>
              <a:t>R1(</a:t>
            </a:r>
            <a:r>
              <a:rPr lang="en-US" dirty="0" err="1"/>
              <a:t>config</a:t>
            </a:r>
            <a:r>
              <a:rPr lang="en-US" dirty="0"/>
              <a:t>)#interface loopback 0</a:t>
            </a:r>
          </a:p>
          <a:p>
            <a:pPr marL="0" indent="0">
              <a:buNone/>
            </a:pPr>
            <a:r>
              <a:rPr lang="en-US" dirty="0"/>
              <a:t>R1(</a:t>
            </a:r>
            <a:r>
              <a:rPr lang="en-US" dirty="0" err="1"/>
              <a:t>config</a:t>
            </a:r>
            <a:r>
              <a:rPr lang="en-US" dirty="0"/>
              <a:t>-if)#</a:t>
            </a:r>
            <a:r>
              <a:rPr lang="en-US" dirty="0" err="1"/>
              <a:t>ip</a:t>
            </a:r>
            <a:r>
              <a:rPr lang="en-US" dirty="0"/>
              <a:t> address 10.1.1.1 255.255.255.255</a:t>
            </a:r>
          </a:p>
          <a:p>
            <a:pPr marL="0" indent="0">
              <a:buNone/>
            </a:pPr>
            <a:endParaRPr lang="en-US" dirty="0"/>
          </a:p>
          <a:p>
            <a:pPr marL="0" indent="0">
              <a:buNone/>
            </a:pPr>
            <a:r>
              <a:rPr lang="en-US" dirty="0"/>
              <a:t>R1(</a:t>
            </a:r>
            <a:r>
              <a:rPr lang="en-US" dirty="0" err="1"/>
              <a:t>config</a:t>
            </a:r>
            <a:r>
              <a:rPr lang="en-US" dirty="0"/>
              <a:t>)#router </a:t>
            </a:r>
            <a:r>
              <a:rPr lang="en-US" dirty="0" err="1"/>
              <a:t>ospf</a:t>
            </a:r>
            <a:r>
              <a:rPr lang="en-US" dirty="0"/>
              <a:t> 1</a:t>
            </a:r>
          </a:p>
          <a:p>
            <a:pPr marL="0" indent="0">
              <a:buNone/>
            </a:pPr>
            <a:r>
              <a:rPr lang="en-US" dirty="0"/>
              <a:t>R1(</a:t>
            </a:r>
            <a:r>
              <a:rPr lang="en-US" dirty="0" err="1"/>
              <a:t>config</a:t>
            </a:r>
            <a:r>
              <a:rPr lang="en-US" dirty="0"/>
              <a:t>-router)#router-id 10.1.1.1</a:t>
            </a:r>
          </a:p>
          <a:p>
            <a:pPr marL="0" indent="0">
              <a:buNone/>
            </a:pPr>
            <a:r>
              <a:rPr lang="en-US" dirty="0"/>
              <a:t>Reload or use "</a:t>
            </a:r>
            <a:r>
              <a:rPr lang="en-US" b="1" dirty="0"/>
              <a:t>clear </a:t>
            </a:r>
            <a:r>
              <a:rPr lang="en-US" b="1" dirty="0" err="1"/>
              <a:t>ip</a:t>
            </a:r>
            <a:r>
              <a:rPr lang="en-US" b="1" dirty="0"/>
              <a:t> </a:t>
            </a:r>
            <a:r>
              <a:rPr lang="en-US" b="1" dirty="0" err="1"/>
              <a:t>ospf</a:t>
            </a:r>
            <a:r>
              <a:rPr lang="en-US" b="1" dirty="0"/>
              <a:t> process</a:t>
            </a:r>
            <a:r>
              <a:rPr lang="en-US" dirty="0"/>
              <a:t>" command, for this to take </a:t>
            </a:r>
            <a:r>
              <a:rPr lang="en-US" dirty="0" smtClean="0"/>
              <a:t>effect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438" y="1397704"/>
            <a:ext cx="4638422" cy="242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91933" y="4808445"/>
            <a:ext cx="6808471" cy="149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818962" y="5007033"/>
            <a:ext cx="1428661" cy="341632"/>
          </a:xfrm>
          <a:prstGeom prst="rect">
            <a:avLst/>
          </a:prstGeom>
        </p:spPr>
        <p:txBody>
          <a:bodyPr wrap="none">
            <a:spAutoFit/>
          </a:bodyPr>
          <a:lstStyle/>
          <a:p>
            <a:r>
              <a:rPr lang="en-US" dirty="0" smtClean="0">
                <a:solidFill>
                  <a:srgbClr val="FF0000"/>
                </a:solidFill>
              </a:rPr>
              <a:t>Verification</a:t>
            </a:r>
            <a:endParaRPr lang="en-US" dirty="0">
              <a:solidFill>
                <a:srgbClr val="FF0000"/>
              </a:solidFill>
            </a:endParaRPr>
          </a:p>
        </p:txBody>
      </p:sp>
      <p:cxnSp>
        <p:nvCxnSpPr>
          <p:cNvPr id="8" name="Straight Arrow Connector 7"/>
          <p:cNvCxnSpPr/>
          <p:nvPr/>
        </p:nvCxnSpPr>
        <p:spPr>
          <a:xfrm flipV="1">
            <a:off x="3247623" y="4951269"/>
            <a:ext cx="444310" cy="209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94205" y="1056072"/>
            <a:ext cx="2406887" cy="341632"/>
          </a:xfrm>
          <a:prstGeom prst="rect">
            <a:avLst/>
          </a:prstGeom>
          <a:noFill/>
          <a:ln w="12700">
            <a:solidFill>
              <a:schemeClr val="tx1"/>
            </a:solidFill>
          </a:ln>
        </p:spPr>
        <p:txBody>
          <a:bodyPr wrap="square" rtlCol="0">
            <a:spAutoFit/>
          </a:bodyPr>
          <a:lstStyle/>
          <a:p>
            <a:pPr algn="l"/>
            <a:r>
              <a:rPr lang="en-US" b="0" dirty="0" smtClean="0">
                <a:solidFill>
                  <a:srgbClr val="FF0000"/>
                </a:solidFill>
              </a:rPr>
              <a:t>Router ID = 10.1.1.1</a:t>
            </a:r>
          </a:p>
        </p:txBody>
      </p:sp>
    </p:spTree>
    <p:extLst>
      <p:ext uri="{BB962C8B-B14F-4D97-AF65-F5344CB8AC3E}">
        <p14:creationId xmlns:p14="http://schemas.microsoft.com/office/powerpoint/2010/main" val="259694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Metric - Cost</a:t>
            </a:r>
            <a:endParaRPr lang="en-US" dirty="0"/>
          </a:p>
        </p:txBody>
      </p:sp>
      <p:sp>
        <p:nvSpPr>
          <p:cNvPr id="5" name="Content Placeholder 4"/>
          <p:cNvSpPr>
            <a:spLocks noGrp="1"/>
          </p:cNvSpPr>
          <p:nvPr>
            <p:ph idx="1"/>
          </p:nvPr>
        </p:nvSpPr>
        <p:spPr>
          <a:xfrm>
            <a:off x="306189" y="1339745"/>
            <a:ext cx="5445682" cy="4965700"/>
          </a:xfrm>
        </p:spPr>
        <p:txBody>
          <a:bodyPr>
            <a:normAutofit fontScale="92500" lnSpcReduction="10000"/>
          </a:bodyPr>
          <a:lstStyle/>
          <a:p>
            <a:r>
              <a:rPr lang="en-US" dirty="0" smtClean="0"/>
              <a:t>Cisco </a:t>
            </a:r>
            <a:r>
              <a:rPr lang="en-US" dirty="0"/>
              <a:t>IOS uses the cumulative bandwidths of the outgoing interfaces from the router to the destination network as the cost </a:t>
            </a:r>
            <a:r>
              <a:rPr lang="en-US" dirty="0" smtClean="0"/>
              <a:t>value</a:t>
            </a:r>
          </a:p>
          <a:p>
            <a:r>
              <a:rPr lang="en-US" dirty="0" smtClean="0"/>
              <a:t>Cost for </a:t>
            </a:r>
            <a:r>
              <a:rPr lang="en-US" dirty="0"/>
              <a:t>an interface is calculated as 10 to the 8th power divided by bandwidth in </a:t>
            </a:r>
            <a:r>
              <a:rPr lang="en-US" dirty="0" smtClean="0"/>
              <a:t>bps</a:t>
            </a:r>
          </a:p>
          <a:p>
            <a:r>
              <a:rPr lang="en-US" dirty="0" smtClean="0"/>
              <a:t>Results in </a:t>
            </a:r>
            <a:r>
              <a:rPr lang="en-US" dirty="0"/>
              <a:t>interfaces with a bandwidth of 100 Mbps and higher having the same OSPF cost of </a:t>
            </a:r>
            <a:r>
              <a:rPr lang="en-US" dirty="0" smtClean="0"/>
              <a:t>1</a:t>
            </a:r>
          </a:p>
          <a:p>
            <a:r>
              <a:rPr lang="en-US" dirty="0" smtClean="0"/>
              <a:t>Reference bandwidth </a:t>
            </a:r>
            <a:r>
              <a:rPr lang="en-US" dirty="0"/>
              <a:t>can be modified to accommodate networks with links faster than </a:t>
            </a:r>
            <a:r>
              <a:rPr lang="en-US" dirty="0" smtClean="0"/>
              <a:t>100 Mbps </a:t>
            </a:r>
            <a:r>
              <a:rPr lang="en-US" dirty="0"/>
              <a:t>using the OSPF command </a:t>
            </a:r>
            <a:r>
              <a:rPr lang="en-US" i="1" dirty="0">
                <a:latin typeface="Courier New" pitchFamily="49" charset="0"/>
                <a:cs typeface="Courier New" pitchFamily="49" charset="0"/>
              </a:rPr>
              <a:t>auto-cost </a:t>
            </a:r>
            <a:r>
              <a:rPr lang="en-US" i="1" dirty="0" smtClean="0">
                <a:latin typeface="Courier New" pitchFamily="49" charset="0"/>
                <a:cs typeface="Courier New" pitchFamily="49" charset="0"/>
              </a:rPr>
              <a:t>reference-bandwidth</a:t>
            </a:r>
          </a:p>
          <a:p>
            <a:r>
              <a:rPr lang="en-US" dirty="0" smtClean="0"/>
              <a:t>OR – Directly specify the cost for a link:</a:t>
            </a:r>
          </a:p>
          <a:p>
            <a:pPr marL="347663" lvl="2" indent="0">
              <a:buNone/>
            </a:pPr>
            <a:r>
              <a:rPr lang="en-US" sz="1900" dirty="0"/>
              <a:t>R1(</a:t>
            </a:r>
            <a:r>
              <a:rPr lang="en-US" sz="1900" dirty="0" err="1"/>
              <a:t>config</a:t>
            </a:r>
            <a:r>
              <a:rPr lang="en-US" sz="1900" dirty="0"/>
              <a:t>)#interface serial </a:t>
            </a:r>
            <a:r>
              <a:rPr lang="en-US" sz="1900" dirty="0" smtClean="0"/>
              <a:t>0/0/0</a:t>
            </a:r>
          </a:p>
          <a:p>
            <a:pPr marL="347663" lvl="2" indent="0">
              <a:buNone/>
            </a:pPr>
            <a:r>
              <a:rPr lang="en-US" sz="1900" dirty="0" smtClean="0"/>
              <a:t>R1(</a:t>
            </a:r>
            <a:r>
              <a:rPr lang="en-US" sz="1900" dirty="0" err="1" smtClean="0"/>
              <a:t>config</a:t>
            </a:r>
            <a:r>
              <a:rPr lang="en-US" sz="1900" dirty="0" smtClean="0"/>
              <a:t>-if</a:t>
            </a:r>
            <a:r>
              <a:rPr lang="en-US" sz="1900" dirty="0"/>
              <a:t>)#</a:t>
            </a:r>
            <a:r>
              <a:rPr lang="en-US" sz="1900" dirty="0" err="1"/>
              <a:t>ip</a:t>
            </a:r>
            <a:r>
              <a:rPr lang="en-US" sz="1900" dirty="0"/>
              <a:t> </a:t>
            </a:r>
            <a:r>
              <a:rPr lang="en-US" sz="1900" dirty="0" err="1"/>
              <a:t>ospf</a:t>
            </a:r>
            <a:r>
              <a:rPr lang="en-US" sz="1900" dirty="0"/>
              <a:t> cost 1562</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028" y="1149754"/>
            <a:ext cx="5763155" cy="4898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4421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and </a:t>
            </a:r>
            <a:r>
              <a:rPr lang="en-US" dirty="0" err="1" smtClean="0"/>
              <a:t>Multiaccess</a:t>
            </a:r>
            <a:r>
              <a:rPr lang="en-US" dirty="0" smtClean="0"/>
              <a:t> Networks</a:t>
            </a:r>
            <a:endParaRPr lang="en-US" dirty="0"/>
          </a:p>
        </p:txBody>
      </p:sp>
      <p:sp>
        <p:nvSpPr>
          <p:cNvPr id="5" name="Content Placeholder 4"/>
          <p:cNvSpPr>
            <a:spLocks noGrp="1"/>
          </p:cNvSpPr>
          <p:nvPr>
            <p:ph idx="1"/>
          </p:nvPr>
        </p:nvSpPr>
        <p:spPr>
          <a:xfrm>
            <a:off x="306189" y="1339745"/>
            <a:ext cx="5886063" cy="4965700"/>
          </a:xfrm>
        </p:spPr>
        <p:txBody>
          <a:bodyPr>
            <a:normAutofit lnSpcReduction="10000"/>
          </a:bodyPr>
          <a:lstStyle/>
          <a:p>
            <a:r>
              <a:rPr lang="en-US" dirty="0" smtClean="0"/>
              <a:t>Link-state </a:t>
            </a:r>
            <a:r>
              <a:rPr lang="en-US" dirty="0"/>
              <a:t>routers flood their link-state packets when OSPF is initialized or when there is a change in the </a:t>
            </a:r>
            <a:r>
              <a:rPr lang="en-US" dirty="0" smtClean="0"/>
              <a:t>topology.</a:t>
            </a:r>
          </a:p>
          <a:p>
            <a:r>
              <a:rPr lang="en-US" dirty="0"/>
              <a:t>In a </a:t>
            </a:r>
            <a:r>
              <a:rPr lang="en-US" dirty="0" err="1"/>
              <a:t>multiaccess</a:t>
            </a:r>
            <a:r>
              <a:rPr lang="en-US" dirty="0"/>
              <a:t> network this flooding can become excessive</a:t>
            </a:r>
            <a:r>
              <a:rPr lang="en-US" dirty="0" smtClean="0"/>
              <a:t>.</a:t>
            </a:r>
          </a:p>
          <a:p>
            <a:r>
              <a:rPr lang="en-US" dirty="0"/>
              <a:t>On </a:t>
            </a:r>
            <a:r>
              <a:rPr lang="en-US" dirty="0" err="1"/>
              <a:t>multiaccess</a:t>
            </a:r>
            <a:r>
              <a:rPr lang="en-US" dirty="0"/>
              <a:t> networks, OSPF elects a Designated Router (</a:t>
            </a:r>
            <a:r>
              <a:rPr lang="en-US" dirty="0" smtClean="0"/>
              <a:t>DR) and a Backup </a:t>
            </a:r>
            <a:r>
              <a:rPr lang="en-US" dirty="0"/>
              <a:t>Designated Router (BDR) </a:t>
            </a:r>
            <a:r>
              <a:rPr lang="en-US" dirty="0" smtClean="0"/>
              <a:t>in </a:t>
            </a:r>
            <a:r>
              <a:rPr lang="en-US" dirty="0"/>
              <a:t>case the Designated Router fails</a:t>
            </a:r>
            <a:r>
              <a:rPr lang="en-US" dirty="0" smtClean="0"/>
              <a:t>.</a:t>
            </a:r>
          </a:p>
          <a:p>
            <a:r>
              <a:rPr lang="en-US" dirty="0"/>
              <a:t>All other routers become </a:t>
            </a:r>
            <a:r>
              <a:rPr lang="en-US" dirty="0" err="1"/>
              <a:t>DROthers</a:t>
            </a:r>
            <a:endParaRPr lang="en-US" dirty="0" smtClean="0"/>
          </a:p>
          <a:p>
            <a:r>
              <a:rPr lang="en-US" dirty="0" err="1" smtClean="0"/>
              <a:t>DROthers</a:t>
            </a:r>
            <a:r>
              <a:rPr lang="en-US" dirty="0" smtClean="0"/>
              <a:t> </a:t>
            </a:r>
            <a:r>
              <a:rPr lang="en-US" dirty="0"/>
              <a:t>only form full adjacencies with the DR and BDR in the network, and send their LSAs to the DR and BDR using the multicast address </a:t>
            </a:r>
            <a:r>
              <a:rPr lang="en-US" dirty="0" smtClean="0"/>
              <a:t>224.0.0.6 (IPv6 FF02::06)</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468" y="1339745"/>
            <a:ext cx="5447139" cy="496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56104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2877" y="1600200"/>
            <a:ext cx="5620230" cy="395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306190" y="167175"/>
            <a:ext cx="11448832" cy="838200"/>
          </a:xfrm>
        </p:spPr>
        <p:txBody>
          <a:bodyPr/>
          <a:lstStyle/>
          <a:p>
            <a:r>
              <a:rPr lang="en-US" dirty="0" smtClean="0"/>
              <a:t>OSPF and </a:t>
            </a:r>
            <a:r>
              <a:rPr lang="en-US" dirty="0" err="1" smtClean="0"/>
              <a:t>Multiaccess</a:t>
            </a:r>
            <a:r>
              <a:rPr lang="en-US" dirty="0" smtClean="0"/>
              <a:t> Networks</a:t>
            </a:r>
            <a:endParaRPr lang="en-US" dirty="0"/>
          </a:p>
        </p:txBody>
      </p:sp>
      <p:sp>
        <p:nvSpPr>
          <p:cNvPr id="5" name="Content Placeholder 4"/>
          <p:cNvSpPr>
            <a:spLocks noGrp="1"/>
          </p:cNvSpPr>
          <p:nvPr>
            <p:ph idx="1"/>
          </p:nvPr>
        </p:nvSpPr>
        <p:spPr>
          <a:xfrm>
            <a:off x="306189" y="1339745"/>
            <a:ext cx="5578417" cy="4965700"/>
          </a:xfrm>
        </p:spPr>
        <p:txBody>
          <a:bodyPr/>
          <a:lstStyle/>
          <a:p>
            <a:pPr marL="0" indent="0">
              <a:buNone/>
            </a:pPr>
            <a:r>
              <a:rPr lang="en-US" dirty="0"/>
              <a:t>DR/BDR </a:t>
            </a:r>
            <a:r>
              <a:rPr lang="en-US" dirty="0" smtClean="0"/>
              <a:t>Election</a:t>
            </a:r>
          </a:p>
          <a:p>
            <a:pPr marL="0" indent="0">
              <a:buNone/>
            </a:pPr>
            <a:r>
              <a:rPr lang="en-US" dirty="0" smtClean="0"/>
              <a:t>How </a:t>
            </a:r>
            <a:r>
              <a:rPr lang="en-US" dirty="0"/>
              <a:t>do the DR and BDR get elected? </a:t>
            </a:r>
            <a:endParaRPr lang="en-US" dirty="0" smtClean="0"/>
          </a:p>
          <a:p>
            <a:pPr marL="0" indent="0">
              <a:buNone/>
            </a:pPr>
            <a:r>
              <a:rPr lang="en-US" dirty="0" smtClean="0"/>
              <a:t>The </a:t>
            </a:r>
            <a:r>
              <a:rPr lang="en-US" dirty="0"/>
              <a:t>following criteria are applied</a:t>
            </a:r>
            <a:r>
              <a:rPr lang="en-US" dirty="0" smtClean="0"/>
              <a:t>:</a:t>
            </a:r>
          </a:p>
          <a:p>
            <a:pPr marL="457200" indent="-457200">
              <a:buAutoNum type="arabicPeriod"/>
            </a:pPr>
            <a:r>
              <a:rPr lang="en-US" dirty="0" smtClean="0"/>
              <a:t>DR</a:t>
            </a:r>
            <a:r>
              <a:rPr lang="en-US" dirty="0"/>
              <a:t>: Router with the highest OSPF interface priority</a:t>
            </a:r>
            <a:r>
              <a:rPr lang="en-US" dirty="0" smtClean="0"/>
              <a:t>.</a:t>
            </a:r>
          </a:p>
          <a:p>
            <a:pPr marL="457200" indent="-457200">
              <a:buAutoNum type="arabicPeriod"/>
            </a:pPr>
            <a:r>
              <a:rPr lang="en-US" dirty="0" smtClean="0"/>
              <a:t>BDR</a:t>
            </a:r>
            <a:r>
              <a:rPr lang="en-US" dirty="0"/>
              <a:t>: Router with the second highest OSPF interface priority. </a:t>
            </a:r>
            <a:endParaRPr lang="en-US" dirty="0" smtClean="0"/>
          </a:p>
          <a:p>
            <a:pPr marL="457200" indent="-457200">
              <a:buAutoNum type="arabicPeriod"/>
            </a:pPr>
            <a:r>
              <a:rPr lang="en-US" dirty="0" smtClean="0"/>
              <a:t>If </a:t>
            </a:r>
            <a:r>
              <a:rPr lang="en-US" dirty="0"/>
              <a:t>OSPF interface priorities are equal, the highest router ID is used to break the tie.</a:t>
            </a:r>
          </a:p>
        </p:txBody>
      </p:sp>
    </p:spTree>
    <p:extLst>
      <p:ext uri="{BB962C8B-B14F-4D97-AF65-F5344CB8AC3E}">
        <p14:creationId xmlns:p14="http://schemas.microsoft.com/office/powerpoint/2010/main" val="897245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smtClean="0"/>
              <a:t>Multiarea</a:t>
            </a:r>
            <a:r>
              <a:rPr lang="en-US" dirty="0" smtClean="0"/>
              <a:t> OSPF Implementation</a:t>
            </a:r>
            <a:endParaRPr lang="en-US" dirty="0"/>
          </a:p>
        </p:txBody>
      </p:sp>
    </p:spTree>
    <p:extLst>
      <p:ext uri="{BB962C8B-B14F-4D97-AF65-F5344CB8AC3E}">
        <p14:creationId xmlns:p14="http://schemas.microsoft.com/office/powerpoint/2010/main" val="276173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948" y="1501977"/>
            <a:ext cx="5886074" cy="4072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306190" y="167175"/>
            <a:ext cx="11448832" cy="838200"/>
          </a:xfrm>
        </p:spPr>
        <p:txBody>
          <a:bodyPr/>
          <a:lstStyle/>
          <a:p>
            <a:r>
              <a:rPr lang="en-US" dirty="0" smtClean="0"/>
              <a:t>OSPF Issues with Large Networks</a:t>
            </a:r>
            <a:endParaRPr lang="en-US" dirty="0"/>
          </a:p>
        </p:txBody>
      </p:sp>
      <p:sp>
        <p:nvSpPr>
          <p:cNvPr id="5" name="Content Placeholder 4"/>
          <p:cNvSpPr>
            <a:spLocks noGrp="1"/>
          </p:cNvSpPr>
          <p:nvPr>
            <p:ph idx="1"/>
          </p:nvPr>
        </p:nvSpPr>
        <p:spPr>
          <a:xfrm>
            <a:off x="306189" y="1748589"/>
            <a:ext cx="5593166" cy="4556856"/>
          </a:xfrm>
        </p:spPr>
        <p:txBody>
          <a:bodyPr/>
          <a:lstStyle/>
          <a:p>
            <a:r>
              <a:rPr lang="en-US" sz="2400" dirty="0"/>
              <a:t>Frequent SPF algorithm </a:t>
            </a:r>
            <a:r>
              <a:rPr lang="en-US" sz="2400" dirty="0" smtClean="0"/>
              <a:t>calculations</a:t>
            </a:r>
            <a:endParaRPr lang="en-US" sz="2400" dirty="0"/>
          </a:p>
          <a:p>
            <a:r>
              <a:rPr lang="en-US" sz="2400" dirty="0"/>
              <a:t>Large routing </a:t>
            </a:r>
            <a:r>
              <a:rPr lang="en-US" sz="2400" dirty="0" smtClean="0"/>
              <a:t>table</a:t>
            </a:r>
          </a:p>
          <a:p>
            <a:r>
              <a:rPr lang="en-US" sz="2400" dirty="0" smtClean="0"/>
              <a:t>Large </a:t>
            </a:r>
            <a:r>
              <a:rPr lang="en-US" sz="2400" dirty="0"/>
              <a:t>LSDB</a:t>
            </a:r>
          </a:p>
          <a:p>
            <a:pPr marL="0" indent="0">
              <a:buNone/>
            </a:pPr>
            <a:r>
              <a:rPr lang="en-US" sz="2400" dirty="0" smtClean="0"/>
              <a:t>Solution: </a:t>
            </a:r>
          </a:p>
          <a:p>
            <a:r>
              <a:rPr lang="en-US" sz="2400" dirty="0" smtClean="0"/>
              <a:t>Divide </a:t>
            </a:r>
            <a:r>
              <a:rPr lang="en-US" sz="2400" dirty="0"/>
              <a:t>the network into multiple OSPF areas</a:t>
            </a:r>
            <a:endParaRPr lang="en-US" sz="2400" dirty="0" smtClean="0"/>
          </a:p>
          <a:p>
            <a:endParaRPr lang="en-US" dirty="0"/>
          </a:p>
        </p:txBody>
      </p:sp>
    </p:spTree>
    <p:extLst>
      <p:ext uri="{BB962C8B-B14F-4D97-AF65-F5344CB8AC3E}">
        <p14:creationId xmlns:p14="http://schemas.microsoft.com/office/powerpoint/2010/main" val="3819138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5492" y="1528762"/>
            <a:ext cx="5629275" cy="3800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306190" y="167175"/>
            <a:ext cx="11448832" cy="838200"/>
          </a:xfrm>
        </p:spPr>
        <p:txBody>
          <a:bodyPr/>
          <a:lstStyle/>
          <a:p>
            <a:r>
              <a:rPr lang="en-US" dirty="0" smtClean="0"/>
              <a:t>OSPF Areas</a:t>
            </a:r>
            <a:endParaRPr lang="en-US" dirty="0"/>
          </a:p>
        </p:txBody>
      </p:sp>
      <p:sp>
        <p:nvSpPr>
          <p:cNvPr id="5" name="Content Placeholder 4"/>
          <p:cNvSpPr>
            <a:spLocks noGrp="1"/>
          </p:cNvSpPr>
          <p:nvPr>
            <p:ph idx="1"/>
          </p:nvPr>
        </p:nvSpPr>
        <p:spPr>
          <a:xfrm>
            <a:off x="306189" y="1339745"/>
            <a:ext cx="5814392" cy="4965700"/>
          </a:xfrm>
        </p:spPr>
        <p:txBody>
          <a:bodyPr>
            <a:normAutofit/>
          </a:bodyPr>
          <a:lstStyle/>
          <a:p>
            <a:r>
              <a:rPr lang="en-US" b="1" dirty="0"/>
              <a:t>Reduced frequency of SPF calculations</a:t>
            </a:r>
            <a:r>
              <a:rPr lang="en-US" dirty="0"/>
              <a:t>: </a:t>
            </a:r>
            <a:r>
              <a:rPr lang="en-US" dirty="0" smtClean="0"/>
              <a:t>Detailed </a:t>
            </a:r>
            <a:r>
              <a:rPr lang="en-US" dirty="0"/>
              <a:t>route information exists within each area, </a:t>
            </a:r>
            <a:r>
              <a:rPr lang="en-US" dirty="0" smtClean="0"/>
              <a:t>link-state changes not flooded </a:t>
            </a:r>
            <a:r>
              <a:rPr lang="en-US" dirty="0"/>
              <a:t>to </a:t>
            </a:r>
            <a:r>
              <a:rPr lang="en-US" dirty="0" smtClean="0"/>
              <a:t>other </a:t>
            </a:r>
            <a:r>
              <a:rPr lang="en-US" dirty="0"/>
              <a:t>areas</a:t>
            </a:r>
            <a:r>
              <a:rPr lang="en-US" dirty="0" smtClean="0"/>
              <a:t>.</a:t>
            </a:r>
            <a:endParaRPr lang="en-US" dirty="0"/>
          </a:p>
          <a:p>
            <a:r>
              <a:rPr lang="en-US" b="1" dirty="0"/>
              <a:t>Smaller routing tables</a:t>
            </a:r>
            <a:r>
              <a:rPr lang="en-US" dirty="0"/>
              <a:t>: </a:t>
            </a:r>
            <a:r>
              <a:rPr lang="en-US" dirty="0" smtClean="0"/>
              <a:t>Instead </a:t>
            </a:r>
            <a:r>
              <a:rPr lang="en-US" dirty="0"/>
              <a:t>of advertising these explicit routes outside the area, routers can be configured to summarize the routes into one or more summary addresses. </a:t>
            </a:r>
            <a:endParaRPr lang="en-US" dirty="0" smtClean="0"/>
          </a:p>
          <a:p>
            <a:r>
              <a:rPr lang="en-US" b="1" dirty="0" smtClean="0"/>
              <a:t>Reduced </a:t>
            </a:r>
            <a:r>
              <a:rPr lang="en-US" b="1" dirty="0"/>
              <a:t>LSU overhead</a:t>
            </a:r>
            <a:r>
              <a:rPr lang="en-US" dirty="0"/>
              <a:t>: </a:t>
            </a:r>
            <a:r>
              <a:rPr lang="en-US" dirty="0" smtClean="0"/>
              <a:t>Rather </a:t>
            </a:r>
            <a:r>
              <a:rPr lang="en-US" dirty="0"/>
              <a:t>than send an LSU about each network within an area, a router can advertise a single summarized route or small number of routes between </a:t>
            </a:r>
            <a:r>
              <a:rPr lang="en-US" dirty="0" smtClean="0"/>
              <a:t>areas.</a:t>
            </a:r>
            <a:endParaRPr lang="en-US" dirty="0"/>
          </a:p>
        </p:txBody>
      </p:sp>
    </p:spTree>
    <p:extLst>
      <p:ext uri="{BB962C8B-B14F-4D97-AF65-F5344CB8AC3E}">
        <p14:creationId xmlns:p14="http://schemas.microsoft.com/office/powerpoint/2010/main" val="1357826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662907"/>
          </a:xfrm>
        </p:spPr>
        <p:txBody>
          <a:bodyPr/>
          <a:lstStyle/>
          <a:p>
            <a:pPr eaLnBrk="1" hangingPunct="1">
              <a:defRPr/>
            </a:pPr>
            <a:r>
              <a:rPr lang="en-US" dirty="0" smtClean="0"/>
              <a:t>Why </a:t>
            </a:r>
            <a:r>
              <a:rPr lang="en-US" dirty="0" err="1" smtClean="0"/>
              <a:t>Multiarea</a:t>
            </a:r>
            <a:r>
              <a:rPr lang="en-US" dirty="0" smtClean="0"/>
              <a:t> OSPF?</a:t>
            </a:r>
            <a:endParaRPr lang="en-US" dirty="0"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787" y="2445801"/>
            <a:ext cx="8919125" cy="4147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630075" y="810392"/>
            <a:ext cx="6094413" cy="1200329"/>
          </a:xfrm>
          <a:prstGeom prst="rect">
            <a:avLst/>
          </a:prstGeom>
        </p:spPr>
        <p:txBody>
          <a:bodyPr>
            <a:spAutoFit/>
          </a:bodyPr>
          <a:lstStyle/>
          <a:p>
            <a:pPr algn="l"/>
            <a:r>
              <a:rPr lang="en-US" sz="2000" dirty="0" err="1">
                <a:solidFill>
                  <a:srgbClr val="FF0000"/>
                </a:solidFill>
              </a:rPr>
              <a:t>Multiarea</a:t>
            </a:r>
            <a:r>
              <a:rPr lang="en-US" sz="2000" dirty="0">
                <a:solidFill>
                  <a:srgbClr val="FF0000"/>
                </a:solidFill>
              </a:rPr>
              <a:t> OSPF requires a hierarchical network </a:t>
            </a:r>
            <a:r>
              <a:rPr lang="en-US" sz="2000" dirty="0" smtClean="0">
                <a:solidFill>
                  <a:srgbClr val="FF0000"/>
                </a:solidFill>
              </a:rPr>
              <a:t>design and the</a:t>
            </a:r>
            <a:r>
              <a:rPr lang="en-US" sz="2000" dirty="0">
                <a:solidFill>
                  <a:srgbClr val="FF0000"/>
                </a:solidFill>
              </a:rPr>
              <a:t> </a:t>
            </a:r>
            <a:r>
              <a:rPr lang="en-US" sz="2000" dirty="0" smtClean="0">
                <a:solidFill>
                  <a:srgbClr val="FF0000"/>
                </a:solidFill>
              </a:rPr>
              <a:t>main </a:t>
            </a:r>
            <a:r>
              <a:rPr lang="en-US" sz="2000" dirty="0">
                <a:solidFill>
                  <a:srgbClr val="FF0000"/>
                </a:solidFill>
              </a:rPr>
              <a:t>area is called the backbone area (area 0) and all other areas must connect to the backbone area</a:t>
            </a:r>
            <a:r>
              <a:rPr lang="en-US" sz="2000" dirty="0" smtClean="0">
                <a:solidFill>
                  <a:srgbClr val="FF0000"/>
                </a:solidFill>
              </a:rPr>
              <a:t>.</a:t>
            </a:r>
            <a:endParaRPr lang="en-US" sz="2000" dirty="0">
              <a:solidFill>
                <a:srgbClr val="FF0000"/>
              </a:solidFill>
            </a:endParaRPr>
          </a:p>
        </p:txBody>
      </p:sp>
    </p:spTree>
    <p:extLst>
      <p:ext uri="{BB962C8B-B14F-4D97-AF65-F5344CB8AC3E}">
        <p14:creationId xmlns:p14="http://schemas.microsoft.com/office/powerpoint/2010/main" val="1225773826"/>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6"/>
            <a:ext cx="5755446" cy="1465012"/>
          </a:xfrm>
        </p:spPr>
        <p:txBody>
          <a:bodyPr/>
          <a:lstStyle/>
          <a:p>
            <a:pPr eaLnBrk="1" hangingPunct="1">
              <a:defRPr/>
            </a:pPr>
            <a:r>
              <a:rPr lang="en-US" dirty="0" smtClean="0"/>
              <a:t>OSPF Two-Layer Area Hierarchy</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80421" y="3464426"/>
            <a:ext cx="11066679" cy="3063960"/>
          </a:xfrm>
        </p:spPr>
        <p:txBody>
          <a:bodyPr>
            <a:normAutofit lnSpcReduction="10000"/>
          </a:bodyPr>
          <a:lstStyle/>
          <a:p>
            <a:pPr marL="0" indent="0">
              <a:buNone/>
            </a:pPr>
            <a:r>
              <a:rPr lang="en-US" dirty="0" err="1"/>
              <a:t>Multiarea</a:t>
            </a:r>
            <a:r>
              <a:rPr lang="en-US" dirty="0"/>
              <a:t> OSPF is implemented in a two-layer </a:t>
            </a:r>
            <a:r>
              <a:rPr lang="en-US" dirty="0" smtClean="0"/>
              <a:t>area hierarchy:</a:t>
            </a:r>
          </a:p>
          <a:p>
            <a:pPr marL="336550" indent="0">
              <a:buNone/>
            </a:pPr>
            <a:r>
              <a:rPr lang="en-US" b="1" dirty="0" smtClean="0"/>
              <a:t>Backbone </a:t>
            </a:r>
            <a:r>
              <a:rPr lang="en-US" b="1" dirty="0"/>
              <a:t>(Transit) area </a:t>
            </a:r>
            <a:r>
              <a:rPr lang="en-US" dirty="0"/>
              <a:t>- </a:t>
            </a:r>
            <a:endParaRPr lang="en-US" dirty="0" smtClean="0"/>
          </a:p>
          <a:p>
            <a:pPr marL="1020762" lvl="2" indent="-342900">
              <a:buFont typeface="Arial" pitchFamily="34" charset="0"/>
              <a:buChar char="•"/>
            </a:pPr>
            <a:r>
              <a:rPr lang="en-US" dirty="0"/>
              <a:t>Area whose primary function is the fast and efficient movement of IP packets. </a:t>
            </a:r>
          </a:p>
          <a:p>
            <a:pPr marL="1020762" lvl="2" indent="-342900">
              <a:buFont typeface="Arial" pitchFamily="34" charset="0"/>
              <a:buChar char="•"/>
            </a:pPr>
            <a:r>
              <a:rPr lang="en-US" dirty="0"/>
              <a:t>Interconnect with other OSPF area types</a:t>
            </a:r>
          </a:p>
          <a:p>
            <a:pPr marL="1020762" lvl="2" indent="-342900">
              <a:buFont typeface="Arial" pitchFamily="34" charset="0"/>
              <a:buChar char="•"/>
            </a:pPr>
            <a:r>
              <a:rPr lang="en-US" dirty="0"/>
              <a:t>Called OSPF area 0 which all other areas directly </a:t>
            </a:r>
            <a:r>
              <a:rPr lang="en-US" dirty="0" smtClean="0"/>
              <a:t>connect</a:t>
            </a:r>
          </a:p>
          <a:p>
            <a:pPr marL="330199" indent="0">
              <a:buNone/>
            </a:pPr>
            <a:r>
              <a:rPr lang="en-US" b="1" dirty="0" smtClean="0"/>
              <a:t>Regular </a:t>
            </a:r>
            <a:r>
              <a:rPr lang="en-US" b="1" dirty="0"/>
              <a:t>(Non-backbone) area </a:t>
            </a:r>
            <a:r>
              <a:rPr lang="en-US" dirty="0" smtClean="0"/>
              <a:t>-</a:t>
            </a:r>
          </a:p>
          <a:p>
            <a:pPr marL="1025525" lvl="2" indent="-342900">
              <a:buFont typeface="Arial" pitchFamily="34" charset="0"/>
              <a:buChar char="•"/>
            </a:pPr>
            <a:r>
              <a:rPr lang="en-US" dirty="0" smtClean="0"/>
              <a:t>Connects </a:t>
            </a:r>
            <a:r>
              <a:rPr lang="en-US" dirty="0"/>
              <a:t>users and </a:t>
            </a:r>
            <a:r>
              <a:rPr lang="en-US" dirty="0" smtClean="0"/>
              <a:t>resources</a:t>
            </a:r>
            <a:endParaRPr lang="en-US" dirty="0"/>
          </a:p>
          <a:p>
            <a:pPr marL="1025525" lvl="2" indent="-342900">
              <a:buFont typeface="Arial" pitchFamily="34" charset="0"/>
              <a:buChar char="•"/>
            </a:pPr>
            <a:r>
              <a:rPr lang="en-US" dirty="0"/>
              <a:t>A</a:t>
            </a:r>
            <a:r>
              <a:rPr lang="en-US" dirty="0" smtClean="0"/>
              <a:t> </a:t>
            </a:r>
            <a:r>
              <a:rPr lang="en-US" dirty="0"/>
              <a:t>regular area does not allow traffic from another area to use its links to reach other </a:t>
            </a:r>
            <a:r>
              <a:rPr lang="en-US" dirty="0" smtClean="0"/>
              <a:t>areas</a:t>
            </a:r>
            <a:endParaRPr lang="en-US" dirty="0"/>
          </a:p>
          <a:p>
            <a:pPr lvl="1"/>
            <a:endParaRPr lang="en-US"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8588" y="27002"/>
            <a:ext cx="6412360" cy="3437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896330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Types of OSPF Routers</a:t>
            </a:r>
            <a:endParaRPr lang="en-US" dirty="0"/>
          </a:p>
        </p:txBody>
      </p:sp>
      <p:sp>
        <p:nvSpPr>
          <p:cNvPr id="5" name="Content Placeholder 4"/>
          <p:cNvSpPr>
            <a:spLocks noGrp="1"/>
          </p:cNvSpPr>
          <p:nvPr>
            <p:ph idx="1"/>
          </p:nvPr>
        </p:nvSpPr>
        <p:spPr>
          <a:xfrm>
            <a:off x="306190" y="1339745"/>
            <a:ext cx="3705372" cy="4965700"/>
          </a:xfrm>
        </p:spPr>
        <p:txBody>
          <a:bodyPr/>
          <a:lstStyle/>
          <a:p>
            <a:r>
              <a:rPr lang="en-US" dirty="0" smtClean="0"/>
              <a:t>Internal Routers</a:t>
            </a:r>
          </a:p>
          <a:p>
            <a:pPr lvl="1">
              <a:buFont typeface="Wingdings" pitchFamily="2" charset="2"/>
              <a:buChar char="§"/>
            </a:pPr>
            <a:r>
              <a:rPr lang="en-US" dirty="0" smtClean="0"/>
              <a:t>All interfaces in same area</a:t>
            </a:r>
          </a:p>
          <a:p>
            <a:pPr lvl="1">
              <a:buFont typeface="Wingdings" pitchFamily="2" charset="2"/>
              <a:buChar char="§"/>
            </a:pPr>
            <a:r>
              <a:rPr lang="en-US" dirty="0" smtClean="0"/>
              <a:t>Identical LSDBs</a:t>
            </a:r>
          </a:p>
          <a:p>
            <a:r>
              <a:rPr lang="en-US" dirty="0" smtClean="0"/>
              <a:t>Backbone Routers</a:t>
            </a:r>
          </a:p>
          <a:p>
            <a:pPr lvl="1">
              <a:buFont typeface="Wingdings" pitchFamily="2" charset="2"/>
              <a:buChar char="§"/>
            </a:pPr>
            <a:r>
              <a:rPr lang="en-US" dirty="0" smtClean="0"/>
              <a:t>At least 1 interface in area 0</a:t>
            </a:r>
          </a:p>
          <a:p>
            <a:r>
              <a:rPr lang="en-US" dirty="0" smtClean="0"/>
              <a:t>Area Border Routers (ABR)</a:t>
            </a:r>
          </a:p>
          <a:p>
            <a:pPr lvl="1">
              <a:buFont typeface="Wingdings" pitchFamily="2" charset="2"/>
              <a:buChar char="§"/>
            </a:pPr>
            <a:r>
              <a:rPr lang="en-US" dirty="0" smtClean="0"/>
              <a:t>Interfaces in multiple areas</a:t>
            </a:r>
          </a:p>
          <a:p>
            <a:r>
              <a:rPr lang="en-US" dirty="0" smtClean="0"/>
              <a:t>Autonomous System Boundary Routers (ASBR)</a:t>
            </a:r>
          </a:p>
          <a:p>
            <a:pPr lvl="1">
              <a:buFont typeface="Wingdings" pitchFamily="2" charset="2"/>
              <a:buChar char="§"/>
            </a:pPr>
            <a:r>
              <a:rPr lang="en-US" dirty="0" smtClean="0"/>
              <a:t>At least 1 interface in non-OSPF network</a:t>
            </a:r>
          </a:p>
          <a:p>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924" y="1481137"/>
            <a:ext cx="6848373" cy="4315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0646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Objectives</a:t>
            </a:r>
            <a:endParaRPr lang="en-US" dirty="0"/>
          </a:p>
        </p:txBody>
      </p:sp>
      <p:sp>
        <p:nvSpPr>
          <p:cNvPr id="5" name="Content Placeholder 4"/>
          <p:cNvSpPr>
            <a:spLocks noGrp="1"/>
          </p:cNvSpPr>
          <p:nvPr>
            <p:ph idx="1"/>
          </p:nvPr>
        </p:nvSpPr>
        <p:spPr>
          <a:xfrm>
            <a:off x="306189" y="1612700"/>
            <a:ext cx="11398952" cy="4965700"/>
          </a:xfrm>
        </p:spPr>
        <p:txBody>
          <a:bodyPr>
            <a:normAutofit/>
          </a:bodyPr>
          <a:lstStyle/>
          <a:p>
            <a:r>
              <a:rPr lang="en-US" sz="2800" dirty="0" smtClean="0"/>
              <a:t>Review OSPF Single Area</a:t>
            </a:r>
          </a:p>
          <a:p>
            <a:r>
              <a:rPr lang="en-US" sz="2800" dirty="0" err="1"/>
              <a:t>Multiarea</a:t>
            </a:r>
            <a:r>
              <a:rPr lang="en-US" sz="2800" dirty="0"/>
              <a:t> OSPF </a:t>
            </a:r>
            <a:r>
              <a:rPr lang="en-US" sz="2800" dirty="0" smtClean="0"/>
              <a:t>Implementation</a:t>
            </a:r>
            <a:endParaRPr lang="en-US" sz="2800" dirty="0"/>
          </a:p>
          <a:p>
            <a:r>
              <a:rPr lang="en-US" sz="2800" dirty="0"/>
              <a:t>Types of LSAs </a:t>
            </a:r>
            <a:r>
              <a:rPr lang="en-US" sz="2800" dirty="0" smtClean="0"/>
              <a:t>Exchanged Between Areas </a:t>
            </a:r>
          </a:p>
          <a:p>
            <a:r>
              <a:rPr lang="en-US" sz="2800" dirty="0"/>
              <a:t>Configuring </a:t>
            </a:r>
            <a:r>
              <a:rPr lang="en-US" sz="2800" dirty="0" err="1"/>
              <a:t>M</a:t>
            </a:r>
            <a:r>
              <a:rPr lang="en-US" sz="2800" dirty="0" err="1" smtClean="0"/>
              <a:t>ultiarea</a:t>
            </a:r>
            <a:r>
              <a:rPr lang="en-US" sz="2800" dirty="0" smtClean="0"/>
              <a:t> OSPFv2 </a:t>
            </a:r>
            <a:r>
              <a:rPr lang="en-US" sz="2800" dirty="0"/>
              <a:t>and </a:t>
            </a:r>
            <a:r>
              <a:rPr lang="en-US" sz="2800" dirty="0" smtClean="0"/>
              <a:t>OSPFv3 </a:t>
            </a:r>
          </a:p>
          <a:p>
            <a:r>
              <a:rPr lang="en-US" sz="2800" dirty="0" smtClean="0"/>
              <a:t>Verifying </a:t>
            </a:r>
            <a:r>
              <a:rPr lang="en-US" sz="2800" dirty="0"/>
              <a:t>an OSPFv2 and OSPFv3 C</a:t>
            </a:r>
            <a:r>
              <a:rPr lang="en-US" sz="2800" dirty="0" smtClean="0"/>
              <a:t>onfiguration</a:t>
            </a:r>
          </a:p>
          <a:p>
            <a:r>
              <a:rPr lang="en-US" sz="2800" dirty="0" smtClean="0"/>
              <a:t>Review OSPF Key Points</a:t>
            </a:r>
          </a:p>
        </p:txBody>
      </p:sp>
    </p:spTree>
    <p:extLst>
      <p:ext uri="{BB962C8B-B14F-4D97-AF65-F5344CB8AC3E}">
        <p14:creationId xmlns:p14="http://schemas.microsoft.com/office/powerpoint/2010/main" val="1565939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Types of LSAs E</a:t>
            </a:r>
            <a:r>
              <a:rPr lang="en-US" dirty="0" smtClean="0"/>
              <a:t>xchanged Between Areas </a:t>
            </a:r>
            <a:endParaRPr lang="en-US" dirty="0"/>
          </a:p>
        </p:txBody>
      </p:sp>
    </p:spTree>
    <p:extLst>
      <p:ext uri="{BB962C8B-B14F-4D97-AF65-F5344CB8AC3E}">
        <p14:creationId xmlns:p14="http://schemas.microsoft.com/office/powerpoint/2010/main" val="276173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LSA Types (Revisited)</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826" y="1152858"/>
            <a:ext cx="8023680" cy="537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3206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871538"/>
          </a:xfrm>
        </p:spPr>
        <p:txBody>
          <a:bodyPr/>
          <a:lstStyle/>
          <a:p>
            <a:pPr eaLnBrk="1" hangingPunct="1">
              <a:defRPr/>
            </a:pPr>
            <a:r>
              <a:rPr lang="en-US" sz="1800" dirty="0" err="1" smtClean="0"/>
              <a:t>Multiarea</a:t>
            </a:r>
            <a:r>
              <a:rPr lang="en-US" sz="1800" dirty="0" smtClean="0"/>
              <a:t> OSPF LSA Operation</a:t>
            </a:r>
            <a:r>
              <a:rPr lang="en-US" dirty="0" smtClean="0"/>
              <a:t/>
            </a:r>
            <a:br>
              <a:rPr lang="en-US" dirty="0" smtClean="0"/>
            </a:br>
            <a:r>
              <a:rPr lang="en-US" dirty="0" smtClean="0"/>
              <a:t>OSPF LSA Types</a:t>
            </a:r>
            <a:endParaRPr lang="en-US" dirty="0" smtClean="0">
              <a:solidFill>
                <a:schemeClr val="accent5">
                  <a:lumMod val="75000"/>
                </a:schemeClr>
              </a:solidFill>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771" y="1905174"/>
            <a:ext cx="9070747" cy="2088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4931645"/>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LSA Type 1 – Router LSA</a:t>
            </a:r>
            <a:endParaRPr lang="en-US" dirty="0"/>
          </a:p>
        </p:txBody>
      </p:sp>
      <p:sp>
        <p:nvSpPr>
          <p:cNvPr id="5" name="Content Placeholder 4"/>
          <p:cNvSpPr>
            <a:spLocks noGrp="1"/>
          </p:cNvSpPr>
          <p:nvPr>
            <p:ph idx="1"/>
          </p:nvPr>
        </p:nvSpPr>
        <p:spPr>
          <a:xfrm>
            <a:off x="306189" y="1475873"/>
            <a:ext cx="5116043" cy="4829571"/>
          </a:xfrm>
        </p:spPr>
        <p:txBody>
          <a:bodyPr/>
          <a:lstStyle/>
          <a:p>
            <a:r>
              <a:rPr lang="en-US" dirty="0" smtClean="0"/>
              <a:t>One router LSA (type 1) for every router in an area</a:t>
            </a:r>
          </a:p>
          <a:p>
            <a:pPr lvl="1">
              <a:buFont typeface="Wingdings" pitchFamily="2" charset="2"/>
              <a:buChar char="§"/>
            </a:pPr>
            <a:r>
              <a:rPr lang="en-US" dirty="0" smtClean="0"/>
              <a:t>Includes list of directly attached links</a:t>
            </a:r>
          </a:p>
          <a:p>
            <a:pPr lvl="1">
              <a:buFont typeface="Wingdings" pitchFamily="2" charset="2"/>
              <a:buChar char="§"/>
            </a:pPr>
            <a:r>
              <a:rPr lang="en-US" dirty="0" smtClean="0"/>
              <a:t>Each link identified by IP prefix assigned to link, and link type</a:t>
            </a:r>
          </a:p>
          <a:p>
            <a:r>
              <a:rPr lang="en-US" dirty="0" smtClean="0"/>
              <a:t>Identified by the router ID of the originating router</a:t>
            </a:r>
          </a:p>
          <a:p>
            <a:r>
              <a:rPr lang="en-US" dirty="0" smtClean="0"/>
              <a:t>Floods within its area only; does not cross ABR</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8904" y="1305306"/>
            <a:ext cx="6076117" cy="5000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67068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LSA Type 2 – Network LSA</a:t>
            </a:r>
            <a:endParaRPr lang="en-US" dirty="0"/>
          </a:p>
        </p:txBody>
      </p:sp>
      <p:sp>
        <p:nvSpPr>
          <p:cNvPr id="5" name="Content Placeholder 4"/>
          <p:cNvSpPr>
            <a:spLocks noGrp="1"/>
          </p:cNvSpPr>
          <p:nvPr>
            <p:ph idx="1"/>
          </p:nvPr>
        </p:nvSpPr>
        <p:spPr>
          <a:xfrm>
            <a:off x="306189" y="1575279"/>
            <a:ext cx="5051874" cy="4730166"/>
          </a:xfrm>
        </p:spPr>
        <p:txBody>
          <a:bodyPr/>
          <a:lstStyle/>
          <a:p>
            <a:r>
              <a:rPr lang="en-US" dirty="0" smtClean="0"/>
              <a:t>One router LSA (type 2) LSA for each transit broadcast or NBMA network in an area</a:t>
            </a:r>
          </a:p>
          <a:p>
            <a:pPr lvl="1">
              <a:buFont typeface="Wingdings" pitchFamily="2" charset="2"/>
              <a:buChar char="§"/>
            </a:pPr>
            <a:r>
              <a:rPr lang="en-US" dirty="0" smtClean="0"/>
              <a:t>Includes list of attached routers on the transit link</a:t>
            </a:r>
          </a:p>
          <a:p>
            <a:pPr lvl="1">
              <a:buFont typeface="Wingdings" pitchFamily="2" charset="2"/>
              <a:buChar char="§"/>
            </a:pPr>
            <a:r>
              <a:rPr lang="en-US" dirty="0" smtClean="0"/>
              <a:t>Includes subnet mask of link</a:t>
            </a:r>
          </a:p>
          <a:p>
            <a:r>
              <a:rPr lang="en-US" dirty="0" smtClean="0"/>
              <a:t>Advertised by the DR of the broadcast network</a:t>
            </a:r>
          </a:p>
          <a:p>
            <a:r>
              <a:rPr lang="en-US" dirty="0" smtClean="0"/>
              <a:t>Floods within its area only; does not cross ABR</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442" y="1227009"/>
            <a:ext cx="6477835" cy="5329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66573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LSA Type 3 – Summary LSA</a:t>
            </a:r>
            <a:endParaRPr lang="en-US" dirty="0"/>
          </a:p>
        </p:txBody>
      </p:sp>
      <p:sp>
        <p:nvSpPr>
          <p:cNvPr id="5" name="Content Placeholder 4"/>
          <p:cNvSpPr>
            <a:spLocks noGrp="1"/>
          </p:cNvSpPr>
          <p:nvPr>
            <p:ph idx="1"/>
          </p:nvPr>
        </p:nvSpPr>
        <p:spPr>
          <a:xfrm>
            <a:off x="306190" y="1339745"/>
            <a:ext cx="5340632" cy="4965700"/>
          </a:xfrm>
        </p:spPr>
        <p:txBody>
          <a:bodyPr/>
          <a:lstStyle/>
          <a:p>
            <a:r>
              <a:rPr lang="en-US" dirty="0" smtClean="0"/>
              <a:t>Used to flood network information to areas outside the originating area (</a:t>
            </a:r>
            <a:r>
              <a:rPr lang="en-US" dirty="0" err="1" smtClean="0"/>
              <a:t>interarea</a:t>
            </a:r>
            <a:r>
              <a:rPr lang="en-US" dirty="0" smtClean="0"/>
              <a:t>)</a:t>
            </a:r>
          </a:p>
          <a:p>
            <a:pPr lvl="1">
              <a:buFont typeface="Wingdings" pitchFamily="2" charset="2"/>
              <a:buChar char="§"/>
            </a:pPr>
            <a:r>
              <a:rPr lang="en-US" dirty="0" smtClean="0"/>
              <a:t>Describes the network number and mask of link</a:t>
            </a:r>
          </a:p>
          <a:p>
            <a:r>
              <a:rPr lang="en-US" dirty="0" smtClean="0"/>
              <a:t>Advertised by the ABR of originating area</a:t>
            </a:r>
          </a:p>
          <a:p>
            <a:r>
              <a:rPr lang="en-US" dirty="0" smtClean="0"/>
              <a:t>Regenerated by subsequent ABRs to flood through the AS</a:t>
            </a:r>
          </a:p>
          <a:p>
            <a:r>
              <a:rPr lang="en-US" dirty="0" smtClean="0"/>
              <a:t>By default, routes are not summarized; Type 3 LSA advertised for every subnet</a:t>
            </a:r>
            <a:endParaRPr lang="en-US" dirty="0"/>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69407"/>
          <a:stretch/>
        </p:blipFill>
        <p:spPr bwMode="auto">
          <a:xfrm>
            <a:off x="5646228" y="4599295"/>
            <a:ext cx="6108794" cy="1519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8825" y="1339745"/>
            <a:ext cx="59436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25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LSA Type 4 – Summary LSA</a:t>
            </a:r>
            <a:endParaRPr lang="en-US" dirty="0"/>
          </a:p>
        </p:txBody>
      </p:sp>
      <p:sp>
        <p:nvSpPr>
          <p:cNvPr id="5" name="Content Placeholder 4"/>
          <p:cNvSpPr>
            <a:spLocks noGrp="1"/>
          </p:cNvSpPr>
          <p:nvPr>
            <p:ph idx="1"/>
          </p:nvPr>
        </p:nvSpPr>
        <p:spPr>
          <a:xfrm>
            <a:off x="306189" y="1523999"/>
            <a:ext cx="4362064" cy="4781445"/>
          </a:xfrm>
        </p:spPr>
        <p:txBody>
          <a:bodyPr/>
          <a:lstStyle/>
          <a:p>
            <a:r>
              <a:rPr lang="en-US" dirty="0" smtClean="0"/>
              <a:t>Used to advertise an ASBR to all other areas in the AS</a:t>
            </a:r>
          </a:p>
          <a:p>
            <a:r>
              <a:rPr lang="en-US" dirty="0" smtClean="0"/>
              <a:t>Generated by the ABR of the originating area</a:t>
            </a:r>
          </a:p>
          <a:p>
            <a:r>
              <a:rPr lang="en-US" dirty="0" smtClean="0"/>
              <a:t>Regenerated by all subsequent ABRs to flood through out the AS</a:t>
            </a:r>
          </a:p>
          <a:p>
            <a:r>
              <a:rPr lang="en-US" dirty="0" smtClean="0"/>
              <a:t>Contain the router ID of the ASBR </a:t>
            </a:r>
            <a:endParaRPr lang="en-US"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66963"/>
          <a:stretch/>
        </p:blipFill>
        <p:spPr bwMode="auto">
          <a:xfrm>
            <a:off x="5213684" y="4913194"/>
            <a:ext cx="6541338" cy="182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615" y="1353261"/>
            <a:ext cx="5855475" cy="315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01573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LSA Type 5 – External LSA </a:t>
            </a:r>
            <a:endParaRPr lang="en-US" dirty="0"/>
          </a:p>
        </p:txBody>
      </p:sp>
      <p:sp>
        <p:nvSpPr>
          <p:cNvPr id="5" name="Content Placeholder 4"/>
          <p:cNvSpPr>
            <a:spLocks noGrp="1"/>
          </p:cNvSpPr>
          <p:nvPr>
            <p:ph idx="1"/>
          </p:nvPr>
        </p:nvSpPr>
        <p:spPr>
          <a:xfrm>
            <a:off x="434526" y="1475873"/>
            <a:ext cx="4281854" cy="4829571"/>
          </a:xfrm>
        </p:spPr>
        <p:txBody>
          <a:bodyPr/>
          <a:lstStyle/>
          <a:p>
            <a:r>
              <a:rPr lang="en-US" dirty="0" smtClean="0"/>
              <a:t>Used to advertise networks from other autonomous systems.</a:t>
            </a:r>
          </a:p>
          <a:p>
            <a:r>
              <a:rPr lang="en-US" dirty="0" smtClean="0"/>
              <a:t>Advertised and owned by originating ASBR</a:t>
            </a:r>
          </a:p>
          <a:p>
            <a:r>
              <a:rPr lang="en-US" dirty="0" smtClean="0"/>
              <a:t>Flood throughout entire AS</a:t>
            </a:r>
          </a:p>
          <a:p>
            <a:r>
              <a:rPr lang="en-US" dirty="0" smtClean="0"/>
              <a:t>Advertising router (ASBR) not changed throughout the AS</a:t>
            </a:r>
          </a:p>
          <a:p>
            <a:r>
              <a:rPr lang="en-US" dirty="0" smtClean="0"/>
              <a:t>Type 4 LSA needed to find ASBR</a:t>
            </a:r>
          </a:p>
          <a:p>
            <a:r>
              <a:rPr lang="en-US" dirty="0" smtClean="0"/>
              <a:t>By default, routes are not summarized</a:t>
            </a:r>
            <a:endParaRPr lang="en-US" dirty="0"/>
          </a:p>
        </p:txBody>
      </p:sp>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6152"/>
          <a:stretch/>
        </p:blipFill>
        <p:spPr bwMode="auto">
          <a:xfrm>
            <a:off x="5448947" y="4858602"/>
            <a:ext cx="6306075" cy="1889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3820" y="1475872"/>
            <a:ext cx="5882186" cy="3157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63727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251494"/>
            <a:ext cx="11272548" cy="871538"/>
          </a:xfrm>
        </p:spPr>
        <p:txBody>
          <a:bodyPr/>
          <a:lstStyle/>
          <a:p>
            <a:pPr eaLnBrk="1" hangingPunct="1">
              <a:defRPr/>
            </a:pPr>
            <a:r>
              <a:rPr lang="en-US" dirty="0" smtClean="0"/>
              <a:t/>
            </a:r>
            <a:br>
              <a:rPr lang="en-US" dirty="0" smtClean="0"/>
            </a:br>
            <a:r>
              <a:rPr lang="en-US" dirty="0" smtClean="0"/>
              <a:t>OSPF LSA Types</a:t>
            </a:r>
            <a:endParaRPr lang="en-US" dirty="0" smtClean="0">
              <a:solidFill>
                <a:schemeClr val="accent5">
                  <a:lumMod val="75000"/>
                </a:schemeClr>
              </a:solidFill>
              <a:cs typeface="Arial"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209" y="1859021"/>
            <a:ext cx="8524831" cy="1962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774323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Routes – Routing Table</a:t>
            </a:r>
            <a:endParaRPr lang="en-US" dirty="0"/>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408" y="1967680"/>
            <a:ext cx="9737730" cy="3577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4656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OSPF Single Area - Review</a:t>
            </a:r>
            <a:endParaRPr lang="en-US" dirty="0"/>
          </a:p>
        </p:txBody>
      </p:sp>
    </p:spTree>
    <p:extLst>
      <p:ext uri="{BB962C8B-B14F-4D97-AF65-F5344CB8AC3E}">
        <p14:creationId xmlns:p14="http://schemas.microsoft.com/office/powerpoint/2010/main" val="276173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694991"/>
          </a:xfrm>
        </p:spPr>
        <p:txBody>
          <a:bodyPr/>
          <a:lstStyle/>
          <a:p>
            <a:pPr eaLnBrk="1" hangingPunct="1">
              <a:defRPr/>
            </a:pPr>
            <a:r>
              <a:rPr lang="en-US" dirty="0" smtClean="0"/>
              <a:t/>
            </a:r>
            <a:br>
              <a:rPr lang="en-US" dirty="0" smtClean="0"/>
            </a:br>
            <a:r>
              <a:rPr lang="en-US" dirty="0" smtClean="0"/>
              <a:t>OSPF Routing Table Entries</a:t>
            </a:r>
            <a:endParaRPr lang="en-US" dirty="0" smtClean="0">
              <a:solidFill>
                <a:schemeClr val="accent5">
                  <a:lumMod val="75000"/>
                </a:schemeClr>
              </a:solidFill>
              <a:cs typeface="Arial" pitchFamily="34" charset="0"/>
            </a:endParaRPr>
          </a:p>
        </p:txBody>
      </p:sp>
      <p:pic>
        <p:nvPicPr>
          <p:cNvPr id="1126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804"/>
          <a:stretch/>
        </p:blipFill>
        <p:spPr bwMode="auto">
          <a:xfrm>
            <a:off x="490634" y="1562676"/>
            <a:ext cx="6984987" cy="4770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812505" y="1684421"/>
            <a:ext cx="3912892" cy="4413516"/>
          </a:xfrm>
          <a:prstGeom prst="rect">
            <a:avLst/>
          </a:prstGeom>
          <a:noFill/>
        </p:spPr>
        <p:txBody>
          <a:bodyPr wrap="square" rtlCol="0">
            <a:spAutoFit/>
          </a:bodyPr>
          <a:lstStyle/>
          <a:p>
            <a:pPr marL="342900" indent="-342900" algn="l">
              <a:buFont typeface="Wingdings" pitchFamily="2" charset="2"/>
              <a:buChar char="§"/>
            </a:pPr>
            <a:r>
              <a:rPr lang="en-US" sz="2400" b="0" dirty="0">
                <a:solidFill>
                  <a:srgbClr val="000000"/>
                </a:solidFill>
              </a:rPr>
              <a:t>O - Router (type 1) and network (type 2) LSAs describe the details within an </a:t>
            </a:r>
            <a:r>
              <a:rPr lang="en-US" sz="2400" b="0" dirty="0" smtClean="0">
                <a:solidFill>
                  <a:srgbClr val="000000"/>
                </a:solidFill>
              </a:rPr>
              <a:t>area (the </a:t>
            </a:r>
            <a:r>
              <a:rPr lang="en-US" sz="2400" b="0" dirty="0">
                <a:solidFill>
                  <a:srgbClr val="000000"/>
                </a:solidFill>
              </a:rPr>
              <a:t>route is </a:t>
            </a:r>
            <a:r>
              <a:rPr lang="en-US" sz="2400" b="0" dirty="0" smtClean="0">
                <a:solidFill>
                  <a:srgbClr val="000000"/>
                </a:solidFill>
              </a:rPr>
              <a:t>intra-area)</a:t>
            </a:r>
            <a:endParaRPr lang="en-US" sz="2400" b="0" dirty="0">
              <a:solidFill>
                <a:srgbClr val="000000"/>
              </a:solidFill>
            </a:endParaRPr>
          </a:p>
          <a:p>
            <a:pPr marL="342900" indent="-342900" algn="l">
              <a:buFont typeface="Wingdings" pitchFamily="2" charset="2"/>
              <a:buChar char="§"/>
            </a:pPr>
            <a:r>
              <a:rPr lang="en-US" sz="2400" b="0" dirty="0">
                <a:solidFill>
                  <a:srgbClr val="000000"/>
                </a:solidFill>
              </a:rPr>
              <a:t>O IA - </a:t>
            </a:r>
            <a:r>
              <a:rPr lang="en-US" sz="2400" b="0" dirty="0" smtClean="0">
                <a:solidFill>
                  <a:srgbClr val="000000"/>
                </a:solidFill>
              </a:rPr>
              <a:t>Summary </a:t>
            </a:r>
            <a:r>
              <a:rPr lang="en-US" sz="2400" b="0" dirty="0">
                <a:solidFill>
                  <a:srgbClr val="000000"/>
                </a:solidFill>
              </a:rPr>
              <a:t>LSAs appear in the routing table as IA (</a:t>
            </a:r>
            <a:r>
              <a:rPr lang="en-US" sz="2400" b="0" dirty="0" err="1">
                <a:solidFill>
                  <a:srgbClr val="000000"/>
                </a:solidFill>
              </a:rPr>
              <a:t>interarea</a:t>
            </a:r>
            <a:r>
              <a:rPr lang="en-US" sz="2400" b="0" dirty="0">
                <a:solidFill>
                  <a:srgbClr val="000000"/>
                </a:solidFill>
              </a:rPr>
              <a:t> routes</a:t>
            </a:r>
            <a:r>
              <a:rPr lang="en-US" sz="2400" b="0" dirty="0" smtClean="0">
                <a:solidFill>
                  <a:srgbClr val="000000"/>
                </a:solidFill>
              </a:rPr>
              <a:t>)</a:t>
            </a:r>
            <a:endParaRPr lang="en-US" sz="2400" b="0" dirty="0">
              <a:solidFill>
                <a:srgbClr val="000000"/>
              </a:solidFill>
            </a:endParaRPr>
          </a:p>
          <a:p>
            <a:pPr marL="342900" indent="-342900" algn="l">
              <a:buFont typeface="Wingdings" pitchFamily="2" charset="2"/>
              <a:buChar char="§"/>
            </a:pPr>
            <a:r>
              <a:rPr lang="en-US" sz="2400" b="0" dirty="0">
                <a:solidFill>
                  <a:srgbClr val="000000"/>
                </a:solidFill>
              </a:rPr>
              <a:t>O E1 or OE 2 - External LSAs </a:t>
            </a:r>
            <a:r>
              <a:rPr lang="en-US" sz="2400" b="0" dirty="0" smtClean="0">
                <a:solidFill>
                  <a:srgbClr val="000000"/>
                </a:solidFill>
              </a:rPr>
              <a:t>external </a:t>
            </a:r>
            <a:r>
              <a:rPr lang="en-US" sz="2400" b="0" dirty="0">
                <a:solidFill>
                  <a:srgbClr val="000000"/>
                </a:solidFill>
              </a:rPr>
              <a:t>type 1 (E1) or external type 2 (</a:t>
            </a:r>
            <a:r>
              <a:rPr lang="en-US" sz="2400" b="0" dirty="0" smtClean="0">
                <a:solidFill>
                  <a:srgbClr val="000000"/>
                </a:solidFill>
              </a:rPr>
              <a:t>E2)</a:t>
            </a:r>
            <a:r>
              <a:rPr lang="en-US" sz="2400" dirty="0" smtClean="0"/>
              <a:t>) </a:t>
            </a:r>
            <a:r>
              <a:rPr lang="en-US" dirty="0" smtClean="0"/>
              <a:t>routes</a:t>
            </a:r>
            <a:endParaRPr lang="en-US" dirty="0"/>
          </a:p>
        </p:txBody>
      </p:sp>
    </p:spTree>
    <p:extLst>
      <p:ext uri="{BB962C8B-B14F-4D97-AF65-F5344CB8AC3E}">
        <p14:creationId xmlns:p14="http://schemas.microsoft.com/office/powerpoint/2010/main" val="2399718592"/>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711033"/>
          </a:xfrm>
        </p:spPr>
        <p:txBody>
          <a:bodyPr/>
          <a:lstStyle/>
          <a:p>
            <a:pPr eaLnBrk="1" hangingPunct="1">
              <a:defRPr/>
            </a:pPr>
            <a:r>
              <a:rPr lang="en-US" dirty="0" smtClean="0"/>
              <a:t/>
            </a:r>
            <a:br>
              <a:rPr lang="en-US" dirty="0" smtClean="0"/>
            </a:br>
            <a:r>
              <a:rPr lang="en-US" dirty="0" smtClean="0"/>
              <a:t>OSPF Routing Table Entries</a:t>
            </a:r>
            <a:endParaRPr lang="en-US" dirty="0" smtClean="0">
              <a:solidFill>
                <a:schemeClr val="accent5">
                  <a:lumMod val="75000"/>
                </a:schemeClr>
              </a:solidFill>
              <a:cs typeface="Arial" pitchFamily="34" charset="0"/>
            </a:endParaRPr>
          </a:p>
        </p:txBody>
      </p:sp>
      <p:sp>
        <p:nvSpPr>
          <p:cNvPr id="3" name="TextBox 2"/>
          <p:cNvSpPr txBox="1"/>
          <p:nvPr/>
        </p:nvSpPr>
        <p:spPr>
          <a:xfrm>
            <a:off x="7595927" y="1717410"/>
            <a:ext cx="4295109" cy="4081117"/>
          </a:xfrm>
          <a:prstGeom prst="rect">
            <a:avLst/>
          </a:prstGeom>
          <a:noFill/>
        </p:spPr>
        <p:txBody>
          <a:bodyPr wrap="square" rtlCol="0">
            <a:spAutoFit/>
          </a:bodyPr>
          <a:lstStyle/>
          <a:p>
            <a:pPr marL="342900" indent="-342900" algn="l">
              <a:buFont typeface="Wingdings" pitchFamily="2" charset="2"/>
              <a:buChar char="§"/>
            </a:pPr>
            <a:r>
              <a:rPr lang="en-US" sz="2400" b="0" dirty="0">
                <a:solidFill>
                  <a:srgbClr val="000000"/>
                </a:solidFill>
              </a:rPr>
              <a:t>O - Router (type 1) and network (type 2) LSAs describe the details within an </a:t>
            </a:r>
            <a:r>
              <a:rPr lang="en-US" sz="2400" b="0" dirty="0" smtClean="0">
                <a:solidFill>
                  <a:srgbClr val="000000"/>
                </a:solidFill>
              </a:rPr>
              <a:t>area (the </a:t>
            </a:r>
            <a:r>
              <a:rPr lang="en-US" sz="2400" b="0" dirty="0">
                <a:solidFill>
                  <a:srgbClr val="000000"/>
                </a:solidFill>
              </a:rPr>
              <a:t>route is </a:t>
            </a:r>
            <a:r>
              <a:rPr lang="en-US" sz="2400" b="0" dirty="0" smtClean="0">
                <a:solidFill>
                  <a:srgbClr val="000000"/>
                </a:solidFill>
              </a:rPr>
              <a:t>intra-area)</a:t>
            </a:r>
            <a:endParaRPr lang="en-US" sz="2400" b="0" dirty="0">
              <a:solidFill>
                <a:srgbClr val="000000"/>
              </a:solidFill>
            </a:endParaRPr>
          </a:p>
          <a:p>
            <a:pPr marL="342900" indent="-342900" algn="l">
              <a:buFont typeface="Wingdings" pitchFamily="2" charset="2"/>
              <a:buChar char="§"/>
            </a:pPr>
            <a:r>
              <a:rPr lang="en-US" sz="2400" b="0" dirty="0" smtClean="0">
                <a:solidFill>
                  <a:srgbClr val="000000"/>
                </a:solidFill>
              </a:rPr>
              <a:t>OI</a:t>
            </a:r>
            <a:r>
              <a:rPr lang="en-US" sz="2400" b="0" dirty="0">
                <a:solidFill>
                  <a:srgbClr val="000000"/>
                </a:solidFill>
              </a:rPr>
              <a:t> - </a:t>
            </a:r>
            <a:r>
              <a:rPr lang="en-US" sz="2400" b="0" dirty="0" smtClean="0">
                <a:solidFill>
                  <a:srgbClr val="000000"/>
                </a:solidFill>
              </a:rPr>
              <a:t>Summary </a:t>
            </a:r>
            <a:r>
              <a:rPr lang="en-US" sz="2400" b="0" dirty="0">
                <a:solidFill>
                  <a:srgbClr val="000000"/>
                </a:solidFill>
              </a:rPr>
              <a:t>LSAs appear in the routing table as IA (</a:t>
            </a:r>
            <a:r>
              <a:rPr lang="en-US" sz="2400" b="0" dirty="0" err="1">
                <a:solidFill>
                  <a:srgbClr val="000000"/>
                </a:solidFill>
              </a:rPr>
              <a:t>interarea</a:t>
            </a:r>
            <a:r>
              <a:rPr lang="en-US" sz="2400" b="0" dirty="0">
                <a:solidFill>
                  <a:srgbClr val="000000"/>
                </a:solidFill>
              </a:rPr>
              <a:t> routes</a:t>
            </a:r>
            <a:r>
              <a:rPr lang="en-US" sz="2400" b="0" dirty="0" smtClean="0">
                <a:solidFill>
                  <a:srgbClr val="000000"/>
                </a:solidFill>
              </a:rPr>
              <a:t>)</a:t>
            </a:r>
            <a:endParaRPr lang="en-US" sz="2400" b="0" dirty="0">
              <a:solidFill>
                <a:srgbClr val="000000"/>
              </a:solidFill>
            </a:endParaRPr>
          </a:p>
          <a:p>
            <a:pPr marL="342900" indent="-342900" algn="l">
              <a:buFont typeface="Wingdings" pitchFamily="2" charset="2"/>
              <a:buChar char="§"/>
            </a:pPr>
            <a:r>
              <a:rPr lang="en-US" sz="2400" b="0" dirty="0">
                <a:solidFill>
                  <a:srgbClr val="000000"/>
                </a:solidFill>
              </a:rPr>
              <a:t>O E1 or OE 2 - External LSAs </a:t>
            </a:r>
            <a:r>
              <a:rPr lang="en-US" sz="2400" b="0" dirty="0" smtClean="0">
                <a:solidFill>
                  <a:srgbClr val="000000"/>
                </a:solidFill>
              </a:rPr>
              <a:t>external </a:t>
            </a:r>
            <a:r>
              <a:rPr lang="en-US" sz="2400" b="0" dirty="0">
                <a:solidFill>
                  <a:srgbClr val="000000"/>
                </a:solidFill>
              </a:rPr>
              <a:t>type 1 (E1) or external type 2 (E2) </a:t>
            </a:r>
            <a:r>
              <a:rPr lang="en-US" sz="2400" b="0" dirty="0" smtClean="0">
                <a:solidFill>
                  <a:srgbClr val="000000"/>
                </a:solidFill>
              </a:rPr>
              <a:t>routes</a:t>
            </a:r>
            <a:endParaRPr lang="en-US" sz="2400" b="0" dirty="0">
              <a:solidFill>
                <a:srgbClr val="000000"/>
              </a:solidFill>
            </a:endParaRPr>
          </a:p>
        </p:txBody>
      </p:sp>
      <p:pic>
        <p:nvPicPr>
          <p:cNvPr id="1229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918"/>
          <a:stretch/>
        </p:blipFill>
        <p:spPr bwMode="auto">
          <a:xfrm>
            <a:off x="265656" y="1449223"/>
            <a:ext cx="6969333" cy="4949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3672437"/>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Routes – Routing Table</a:t>
            </a:r>
            <a:endParaRPr lang="en-US" dirty="0"/>
          </a:p>
        </p:txBody>
      </p:sp>
      <p:sp>
        <p:nvSpPr>
          <p:cNvPr id="5" name="Content Placeholder 4"/>
          <p:cNvSpPr>
            <a:spLocks noGrp="1"/>
          </p:cNvSpPr>
          <p:nvPr>
            <p:ph idx="1"/>
          </p:nvPr>
        </p:nvSpPr>
        <p:spPr>
          <a:xfrm>
            <a:off x="423081" y="1339745"/>
            <a:ext cx="3990631" cy="4965700"/>
          </a:xfrm>
        </p:spPr>
        <p:txBody>
          <a:bodyPr>
            <a:normAutofit/>
          </a:bodyPr>
          <a:lstStyle/>
          <a:p>
            <a:pPr marL="0" indent="0">
              <a:buNone/>
            </a:pPr>
            <a:r>
              <a:rPr lang="en-US" dirty="0" smtClean="0"/>
              <a:t>External Routes</a:t>
            </a:r>
          </a:p>
          <a:p>
            <a:r>
              <a:rPr lang="en-US" b="1" dirty="0"/>
              <a:t>E2 (default)</a:t>
            </a:r>
            <a:r>
              <a:rPr lang="en-US" dirty="0"/>
              <a:t>: The </a:t>
            </a:r>
            <a:r>
              <a:rPr lang="en-US" dirty="0" smtClean="0"/>
              <a:t>cost </a:t>
            </a:r>
            <a:r>
              <a:rPr lang="en-US" dirty="0"/>
              <a:t>of O E2 packet routes is just the external cost. Use this type if only one ASBR is advertising an external route to the AS.</a:t>
            </a:r>
          </a:p>
          <a:p>
            <a:r>
              <a:rPr lang="en-US" b="1" dirty="0" smtClean="0"/>
              <a:t>E1</a:t>
            </a:r>
            <a:r>
              <a:rPr lang="en-US" b="1" dirty="0"/>
              <a:t>:</a:t>
            </a:r>
            <a:r>
              <a:rPr lang="en-US" dirty="0"/>
              <a:t> </a:t>
            </a:r>
            <a:r>
              <a:rPr lang="en-US" dirty="0" smtClean="0"/>
              <a:t> Calculate cost </a:t>
            </a:r>
            <a:r>
              <a:rPr lang="en-US" dirty="0"/>
              <a:t>by adding the external cost to the internal cost of each link that the packet crosses</a:t>
            </a:r>
            <a:r>
              <a:rPr lang="en-US" dirty="0" smtClean="0"/>
              <a:t>.</a:t>
            </a:r>
            <a:endParaRPr lang="en-US" dirty="0"/>
          </a:p>
          <a:p>
            <a:endParaRPr lang="en-US"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213" y="1339745"/>
            <a:ext cx="613410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37015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646864"/>
          </a:xfrm>
        </p:spPr>
        <p:txBody>
          <a:bodyPr/>
          <a:lstStyle/>
          <a:p>
            <a:pPr eaLnBrk="1" hangingPunct="1">
              <a:defRPr/>
            </a:pPr>
            <a:r>
              <a:rPr lang="en-US" dirty="0" smtClean="0"/>
              <a:t>OSPF Route Calculation</a:t>
            </a:r>
            <a:endParaRPr lang="en-US" dirty="0" smtClean="0">
              <a:solidFill>
                <a:schemeClr val="accent5">
                  <a:lumMod val="75000"/>
                </a:schemeClr>
              </a:solidFill>
              <a:cs typeface="Arial" pitchFamily="34" charset="0"/>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52" y="1315454"/>
            <a:ext cx="7491259" cy="4623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7555832" y="755592"/>
            <a:ext cx="4333108" cy="5743111"/>
          </a:xfrm>
          <a:prstGeom prst="rect">
            <a:avLst/>
          </a:prstGeom>
        </p:spPr>
        <p:txBody>
          <a:bodyPr wrap="square">
            <a:spAutoFit/>
          </a:bodyPr>
          <a:lstStyle/>
          <a:p>
            <a:pPr marL="457200" indent="-457200" algn="l">
              <a:buAutoNum type="arabicPeriod"/>
            </a:pPr>
            <a:r>
              <a:rPr lang="en-US" sz="2400" b="0" dirty="0" smtClean="0">
                <a:solidFill>
                  <a:srgbClr val="000000"/>
                </a:solidFill>
              </a:rPr>
              <a:t>All </a:t>
            </a:r>
            <a:r>
              <a:rPr lang="en-US" sz="2400" b="0" dirty="0">
                <a:solidFill>
                  <a:srgbClr val="000000"/>
                </a:solidFill>
              </a:rPr>
              <a:t>routers calculate the best paths to destinations within their area (intra-area) and add these entries to the routing table. </a:t>
            </a:r>
            <a:endParaRPr lang="en-US" sz="2400" b="0" dirty="0" smtClean="0">
              <a:solidFill>
                <a:srgbClr val="000000"/>
              </a:solidFill>
            </a:endParaRPr>
          </a:p>
          <a:p>
            <a:pPr marL="457200" indent="-457200" algn="l">
              <a:buAutoNum type="arabicPeriod"/>
            </a:pPr>
            <a:r>
              <a:rPr lang="en-US" sz="2400" b="0" dirty="0" smtClean="0">
                <a:solidFill>
                  <a:srgbClr val="000000"/>
                </a:solidFill>
              </a:rPr>
              <a:t>All </a:t>
            </a:r>
            <a:r>
              <a:rPr lang="en-US" sz="2400" b="0" dirty="0">
                <a:solidFill>
                  <a:srgbClr val="000000"/>
                </a:solidFill>
              </a:rPr>
              <a:t>routers calculate the best paths to the other areas within the </a:t>
            </a:r>
            <a:r>
              <a:rPr lang="en-US" sz="2400" b="0" dirty="0" smtClean="0">
                <a:solidFill>
                  <a:srgbClr val="000000"/>
                </a:solidFill>
              </a:rPr>
              <a:t>internetwork (</a:t>
            </a:r>
            <a:r>
              <a:rPr lang="en-US" sz="2400" b="0" dirty="0" err="1" smtClean="0">
                <a:solidFill>
                  <a:srgbClr val="000000"/>
                </a:solidFill>
              </a:rPr>
              <a:t>interarea</a:t>
            </a:r>
            <a:r>
              <a:rPr lang="en-US" sz="2400" b="0" dirty="0" smtClean="0">
                <a:solidFill>
                  <a:srgbClr val="000000"/>
                </a:solidFill>
              </a:rPr>
              <a:t>) or </a:t>
            </a:r>
            <a:r>
              <a:rPr lang="en-US" sz="2400" b="0" dirty="0">
                <a:solidFill>
                  <a:srgbClr val="000000"/>
                </a:solidFill>
              </a:rPr>
              <a:t>type 3 and type 4 </a:t>
            </a:r>
            <a:r>
              <a:rPr lang="en-US" sz="2400" b="0" dirty="0" smtClean="0">
                <a:solidFill>
                  <a:srgbClr val="000000"/>
                </a:solidFill>
              </a:rPr>
              <a:t>LSAs.</a:t>
            </a:r>
          </a:p>
          <a:p>
            <a:pPr marL="457200" indent="-457200" algn="l">
              <a:buAutoNum type="arabicPeriod"/>
            </a:pPr>
            <a:r>
              <a:rPr lang="en-US" sz="2400" b="0" dirty="0" smtClean="0">
                <a:solidFill>
                  <a:srgbClr val="000000"/>
                </a:solidFill>
              </a:rPr>
              <a:t>All </a:t>
            </a:r>
            <a:r>
              <a:rPr lang="en-US" sz="2400" b="0" dirty="0">
                <a:solidFill>
                  <a:srgbClr val="000000"/>
                </a:solidFill>
              </a:rPr>
              <a:t>routers </a:t>
            </a:r>
            <a:r>
              <a:rPr lang="en-US" sz="2400" b="0" dirty="0" smtClean="0">
                <a:solidFill>
                  <a:srgbClr val="000000"/>
                </a:solidFill>
              </a:rPr>
              <a:t>calculate </a:t>
            </a:r>
            <a:r>
              <a:rPr lang="en-US" sz="2400" b="0" dirty="0">
                <a:solidFill>
                  <a:srgbClr val="000000"/>
                </a:solidFill>
              </a:rPr>
              <a:t>the best paths to the external autonomous system (type 5) destinations. These are noted with either an O E1 or an O E2 route </a:t>
            </a:r>
            <a:r>
              <a:rPr lang="en-US" sz="2400" b="0" dirty="0" smtClean="0">
                <a:solidFill>
                  <a:srgbClr val="000000"/>
                </a:solidFill>
              </a:rPr>
              <a:t>designator</a:t>
            </a:r>
            <a:r>
              <a:rPr lang="en-US" sz="2400" b="0" dirty="0">
                <a:solidFill>
                  <a:srgbClr val="000000"/>
                </a:solidFill>
              </a:rPr>
              <a:t>.</a:t>
            </a:r>
          </a:p>
        </p:txBody>
      </p:sp>
    </p:spTree>
    <p:extLst>
      <p:ext uri="{BB962C8B-B14F-4D97-AF65-F5344CB8AC3E}">
        <p14:creationId xmlns:p14="http://schemas.microsoft.com/office/powerpoint/2010/main" val="310675900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Configuring </a:t>
            </a:r>
            <a:r>
              <a:rPr lang="en-US" dirty="0" err="1" smtClean="0"/>
              <a:t>Multiarea</a:t>
            </a:r>
            <a:r>
              <a:rPr lang="en-US" dirty="0" smtClean="0"/>
              <a:t> OSPF</a:t>
            </a:r>
            <a:endParaRPr lang="en-US" dirty="0"/>
          </a:p>
        </p:txBody>
      </p:sp>
    </p:spTree>
    <p:extLst>
      <p:ext uri="{BB962C8B-B14F-4D97-AF65-F5344CB8AC3E}">
        <p14:creationId xmlns:p14="http://schemas.microsoft.com/office/powerpoint/2010/main" val="146401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711033"/>
          </a:xfrm>
        </p:spPr>
        <p:txBody>
          <a:bodyPr/>
          <a:lstStyle/>
          <a:p>
            <a:pPr eaLnBrk="1" hangingPunct="1">
              <a:defRPr/>
            </a:pPr>
            <a:r>
              <a:rPr lang="en-US" sz="1800" dirty="0" smtClean="0"/>
              <a:t/>
            </a:r>
            <a:br>
              <a:rPr lang="en-US" sz="1800" dirty="0" smtClean="0"/>
            </a:br>
            <a:r>
              <a:rPr lang="en-US" dirty="0" smtClean="0"/>
              <a:t>Configuring </a:t>
            </a:r>
            <a:r>
              <a:rPr lang="en-US" dirty="0" err="1" smtClean="0"/>
              <a:t>Multiarea</a:t>
            </a:r>
            <a:r>
              <a:rPr lang="en-US" dirty="0" smtClean="0"/>
              <a:t> OSPFv2</a:t>
            </a:r>
            <a:endParaRPr lang="en-US" dirty="0" smtClean="0">
              <a:solidFill>
                <a:schemeClr val="accent5">
                  <a:lumMod val="75000"/>
                </a:schemeClr>
              </a:solidFill>
              <a:cs typeface="Arial" pitchFamily="34" charset="0"/>
            </a:endParaRP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36" y="1839460"/>
            <a:ext cx="6715039" cy="4060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4999" y="1839460"/>
            <a:ext cx="6250149" cy="170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0118940"/>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492125"/>
            <a:ext cx="11272548" cy="678949"/>
          </a:xfrm>
        </p:spPr>
        <p:txBody>
          <a:bodyPr/>
          <a:lstStyle/>
          <a:p>
            <a:pPr eaLnBrk="1" hangingPunct="1">
              <a:defRPr/>
            </a:pPr>
            <a:r>
              <a:rPr lang="en-US" sz="1800" dirty="0" smtClean="0"/>
              <a:t/>
            </a:r>
            <a:br>
              <a:rPr lang="en-US" sz="1800" dirty="0" smtClean="0"/>
            </a:br>
            <a:r>
              <a:rPr lang="en-US" dirty="0" smtClean="0"/>
              <a:t>Configuring </a:t>
            </a:r>
            <a:r>
              <a:rPr lang="en-US" dirty="0" err="1" smtClean="0"/>
              <a:t>Multiarea</a:t>
            </a:r>
            <a:r>
              <a:rPr lang="en-US" dirty="0" smtClean="0"/>
              <a:t> OSPFv3</a:t>
            </a:r>
            <a:endParaRPr lang="en-US" dirty="0" smtClean="0">
              <a:solidFill>
                <a:schemeClr val="accent5">
                  <a:lumMod val="75000"/>
                </a:schemeClr>
              </a:solidFill>
              <a:cs typeface="Arial"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47" y="1592717"/>
            <a:ext cx="7009541" cy="4329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887" y="1592717"/>
            <a:ext cx="6527854" cy="24150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2825815"/>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Route Summarization</a:t>
            </a:r>
            <a:endParaRPr lang="en-US" dirty="0"/>
          </a:p>
        </p:txBody>
      </p:sp>
      <p:sp>
        <p:nvSpPr>
          <p:cNvPr id="5" name="Content Placeholder 4"/>
          <p:cNvSpPr>
            <a:spLocks noGrp="1"/>
          </p:cNvSpPr>
          <p:nvPr>
            <p:ph idx="1"/>
          </p:nvPr>
        </p:nvSpPr>
        <p:spPr>
          <a:xfrm>
            <a:off x="306189" y="1339745"/>
            <a:ext cx="5593166" cy="4965700"/>
          </a:xfrm>
        </p:spPr>
        <p:txBody>
          <a:bodyPr>
            <a:normAutofit/>
          </a:bodyPr>
          <a:lstStyle/>
          <a:p>
            <a:r>
              <a:rPr lang="en-US" dirty="0" smtClean="0"/>
              <a:t>Large OSPF Networks – Large number of LSAs sent</a:t>
            </a:r>
          </a:p>
          <a:p>
            <a:r>
              <a:rPr lang="en-US" dirty="0" smtClean="0"/>
              <a:t>All </a:t>
            </a:r>
            <a:r>
              <a:rPr lang="en-US" dirty="0"/>
              <a:t>affected OSPF routers have to recompute their LSDB and the SPF </a:t>
            </a:r>
            <a:r>
              <a:rPr lang="en-US" dirty="0" smtClean="0"/>
              <a:t>tree</a:t>
            </a:r>
          </a:p>
          <a:p>
            <a:r>
              <a:rPr lang="en-US" b="1" dirty="0"/>
              <a:t>Interarea route summarization</a:t>
            </a:r>
            <a:r>
              <a:rPr lang="en-US" dirty="0"/>
              <a:t>: </a:t>
            </a:r>
            <a:r>
              <a:rPr lang="en-US" dirty="0" smtClean="0"/>
              <a:t>Configured </a:t>
            </a:r>
            <a:r>
              <a:rPr lang="en-US" dirty="0"/>
              <a:t>on ABRs and applies to routes from within each </a:t>
            </a:r>
            <a:r>
              <a:rPr lang="en-US" dirty="0" smtClean="0"/>
              <a:t>area</a:t>
            </a:r>
          </a:p>
          <a:p>
            <a:r>
              <a:rPr lang="en-US" b="1" dirty="0"/>
              <a:t>External route summarization</a:t>
            </a:r>
            <a:r>
              <a:rPr lang="en-US" dirty="0"/>
              <a:t>: </a:t>
            </a:r>
            <a:r>
              <a:rPr lang="en-US" dirty="0" smtClean="0"/>
              <a:t>External </a:t>
            </a:r>
            <a:r>
              <a:rPr lang="en-US" dirty="0"/>
              <a:t>routes that are injected into OSPF via route </a:t>
            </a:r>
            <a:r>
              <a:rPr lang="en-US" dirty="0" smtClean="0"/>
              <a:t>redistribution - configured </a:t>
            </a:r>
            <a:r>
              <a:rPr lang="en-US" dirty="0"/>
              <a:t>on ASBRs </a:t>
            </a:r>
            <a:r>
              <a:rPr lang="en-US" dirty="0" smtClean="0"/>
              <a:t>only</a:t>
            </a:r>
          </a:p>
          <a:p>
            <a:r>
              <a:rPr lang="en-US" dirty="0" smtClean="0"/>
              <a:t>Address </a:t>
            </a:r>
            <a:r>
              <a:rPr lang="en-US" dirty="0"/>
              <a:t>ranges that are being summarized </a:t>
            </a:r>
            <a:r>
              <a:rPr lang="en-US" dirty="0" smtClean="0"/>
              <a:t>must be contiguous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4010" y="1474840"/>
            <a:ext cx="6474815" cy="3749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8014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2849" y="299620"/>
            <a:ext cx="11272548" cy="727075"/>
          </a:xfrm>
        </p:spPr>
        <p:txBody>
          <a:bodyPr/>
          <a:lstStyle/>
          <a:p>
            <a:pPr eaLnBrk="1" hangingPunct="1">
              <a:defRPr/>
            </a:pPr>
            <a:r>
              <a:rPr lang="en-US" sz="1800" dirty="0" smtClean="0"/>
              <a:t/>
            </a:r>
            <a:br>
              <a:rPr lang="en-US" sz="1800" dirty="0" smtClean="0"/>
            </a:br>
            <a:r>
              <a:rPr lang="en-US" dirty="0" smtClean="0"/>
              <a:t>OSPF Route Summarization</a:t>
            </a:r>
            <a:endParaRPr lang="en-US" dirty="0" smtClean="0">
              <a:solidFill>
                <a:schemeClr val="accent5">
                  <a:lumMod val="75000"/>
                </a:schemeClr>
              </a:solidFill>
              <a:cs typeface="Arial" pitchFamily="34" charset="0"/>
            </a:endParaRP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038" y="1689846"/>
            <a:ext cx="7820624" cy="4248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582524" y="1689846"/>
            <a:ext cx="3064573" cy="4745915"/>
          </a:xfrm>
          <a:prstGeom prst="rect">
            <a:avLst/>
          </a:prstGeom>
          <a:noFill/>
        </p:spPr>
        <p:txBody>
          <a:bodyPr wrap="square" rtlCol="0">
            <a:spAutoFit/>
          </a:bodyPr>
          <a:lstStyle/>
          <a:p>
            <a:pPr marL="342900" indent="-342900" algn="l">
              <a:buFont typeface="Wingdings" pitchFamily="2" charset="2"/>
              <a:buChar char="§"/>
            </a:pPr>
            <a:r>
              <a:rPr lang="en-US" sz="2400" b="0" dirty="0" smtClean="0">
                <a:solidFill>
                  <a:srgbClr val="000000"/>
                </a:solidFill>
              </a:rPr>
              <a:t>R1 </a:t>
            </a:r>
            <a:r>
              <a:rPr lang="en-US" sz="2400" b="0" dirty="0">
                <a:solidFill>
                  <a:srgbClr val="000000"/>
                </a:solidFill>
              </a:rPr>
              <a:t>forwards a summary LSA to the core router C1. </a:t>
            </a:r>
            <a:endParaRPr lang="en-US" sz="2400" b="0" dirty="0" smtClean="0">
              <a:solidFill>
                <a:srgbClr val="000000"/>
              </a:solidFill>
            </a:endParaRPr>
          </a:p>
          <a:p>
            <a:pPr marL="342900" indent="-342900" algn="l">
              <a:buFont typeface="Wingdings" pitchFamily="2" charset="2"/>
              <a:buChar char="§"/>
            </a:pPr>
            <a:endParaRPr lang="en-US" sz="2400" b="0" dirty="0">
              <a:solidFill>
                <a:srgbClr val="000000"/>
              </a:solidFill>
            </a:endParaRPr>
          </a:p>
          <a:p>
            <a:pPr marL="342900" indent="-342900" algn="l">
              <a:buFont typeface="Wingdings" pitchFamily="2" charset="2"/>
              <a:buChar char="§"/>
            </a:pPr>
            <a:r>
              <a:rPr lang="en-US" sz="2400" b="0" dirty="0" smtClean="0">
                <a:solidFill>
                  <a:srgbClr val="000000"/>
                </a:solidFill>
              </a:rPr>
              <a:t>C1 </a:t>
            </a:r>
            <a:r>
              <a:rPr lang="en-US" sz="2400" b="0" dirty="0">
                <a:solidFill>
                  <a:srgbClr val="000000"/>
                </a:solidFill>
              </a:rPr>
              <a:t>in turn, forwards the summary LSA to R2 and R3. </a:t>
            </a:r>
            <a:endParaRPr lang="en-US" sz="2400" b="0" dirty="0" smtClean="0">
              <a:solidFill>
                <a:srgbClr val="000000"/>
              </a:solidFill>
            </a:endParaRPr>
          </a:p>
          <a:p>
            <a:pPr marL="342900" indent="-342900" algn="l">
              <a:buFont typeface="Wingdings" pitchFamily="2" charset="2"/>
              <a:buChar char="§"/>
            </a:pPr>
            <a:endParaRPr lang="en-US" sz="2400" b="0" dirty="0">
              <a:solidFill>
                <a:srgbClr val="000000"/>
              </a:solidFill>
            </a:endParaRPr>
          </a:p>
          <a:p>
            <a:pPr marL="342900" indent="-342900" algn="l">
              <a:buFont typeface="Wingdings" pitchFamily="2" charset="2"/>
              <a:buChar char="§"/>
            </a:pPr>
            <a:r>
              <a:rPr lang="en-US" sz="2400" b="0" dirty="0" smtClean="0">
                <a:solidFill>
                  <a:srgbClr val="000000"/>
                </a:solidFill>
              </a:rPr>
              <a:t>R2 </a:t>
            </a:r>
            <a:r>
              <a:rPr lang="en-US" sz="2400" b="0" dirty="0">
                <a:solidFill>
                  <a:srgbClr val="000000"/>
                </a:solidFill>
              </a:rPr>
              <a:t>and R3 then forward it to their respective internal routers.</a:t>
            </a:r>
          </a:p>
        </p:txBody>
      </p:sp>
    </p:spTree>
    <p:extLst>
      <p:ext uri="{BB962C8B-B14F-4D97-AF65-F5344CB8AC3E}">
        <p14:creationId xmlns:p14="http://schemas.microsoft.com/office/powerpoint/2010/main" val="701855501"/>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967" y="1615661"/>
            <a:ext cx="8938472" cy="4707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425640" y="492125"/>
            <a:ext cx="11627754" cy="630822"/>
          </a:xfrm>
        </p:spPr>
        <p:txBody>
          <a:bodyPr/>
          <a:lstStyle/>
          <a:p>
            <a:pPr eaLnBrk="1" hangingPunct="1">
              <a:defRPr/>
            </a:pPr>
            <a:r>
              <a:rPr lang="en-US" sz="1800" dirty="0" smtClean="0"/>
              <a:t/>
            </a:r>
            <a:br>
              <a:rPr lang="en-US" sz="1800" dirty="0" smtClean="0"/>
            </a:br>
            <a:r>
              <a:rPr lang="en-US" dirty="0" smtClean="0"/>
              <a:t>Calculating the Summary Route</a:t>
            </a:r>
            <a:endParaRPr lang="en-US" dirty="0" smtClean="0">
              <a:solidFill>
                <a:schemeClr val="accent5">
                  <a:lumMod val="75000"/>
                </a:schemeClr>
              </a:solidFill>
              <a:cs typeface="Arial" pitchFamily="34" charset="0"/>
            </a:endParaRPr>
          </a:p>
        </p:txBody>
      </p:sp>
      <p:sp>
        <p:nvSpPr>
          <p:cNvPr id="2" name="TextBox 1"/>
          <p:cNvSpPr txBox="1"/>
          <p:nvPr/>
        </p:nvSpPr>
        <p:spPr>
          <a:xfrm>
            <a:off x="3016155" y="1274029"/>
            <a:ext cx="4913194" cy="341632"/>
          </a:xfrm>
          <a:prstGeom prst="rect">
            <a:avLst/>
          </a:prstGeom>
          <a:noFill/>
        </p:spPr>
        <p:txBody>
          <a:bodyPr wrap="square" rtlCol="0">
            <a:spAutoFit/>
          </a:bodyPr>
          <a:lstStyle/>
          <a:p>
            <a:r>
              <a:rPr lang="en-US" dirty="0" smtClean="0">
                <a:solidFill>
                  <a:srgbClr val="000000"/>
                </a:solidFill>
              </a:rPr>
              <a:t>Summarize 10.1.1.0/24 and 10.1.2.0/24</a:t>
            </a:r>
            <a:endParaRPr lang="en-US" dirty="0">
              <a:solidFill>
                <a:srgbClr val="000000"/>
              </a:solidFill>
            </a:endParaRPr>
          </a:p>
        </p:txBody>
      </p:sp>
      <p:sp>
        <p:nvSpPr>
          <p:cNvPr id="3" name="TextBox 2"/>
          <p:cNvSpPr txBox="1"/>
          <p:nvPr/>
        </p:nvSpPr>
        <p:spPr>
          <a:xfrm>
            <a:off x="1651380" y="3982705"/>
            <a:ext cx="1937983" cy="354036"/>
          </a:xfrm>
          <a:prstGeom prst="rect">
            <a:avLst/>
          </a:prstGeom>
          <a:solidFill>
            <a:schemeClr val="bg2">
              <a:lumMod val="85000"/>
            </a:schemeClr>
          </a:solidFill>
        </p:spPr>
        <p:txBody>
          <a:bodyPr wrap="square" rtlCol="0">
            <a:spAutoFit/>
          </a:bodyPr>
          <a:lstStyle/>
          <a:p>
            <a:r>
              <a:rPr lang="en-US" dirty="0" smtClean="0">
                <a:solidFill>
                  <a:srgbClr val="000000"/>
                </a:solidFill>
                <a:latin typeface="Courier New" pitchFamily="49" charset="0"/>
                <a:cs typeface="Courier New" pitchFamily="49" charset="0"/>
              </a:rPr>
              <a:t>10.1.0.0</a:t>
            </a:r>
            <a:r>
              <a:rPr lang="en-US" dirty="0" smtClean="0"/>
              <a:t>.</a:t>
            </a:r>
            <a:endParaRPr lang="en-US" dirty="0"/>
          </a:p>
        </p:txBody>
      </p:sp>
    </p:spTree>
    <p:extLst>
      <p:ext uri="{BB962C8B-B14F-4D97-AF65-F5344CB8AC3E}">
        <p14:creationId xmlns:p14="http://schemas.microsoft.com/office/powerpoint/2010/main" val="254816151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Single Area - Review</a:t>
            </a:r>
            <a:endParaRPr lang="en-US" dirty="0"/>
          </a:p>
        </p:txBody>
      </p:sp>
      <p:sp>
        <p:nvSpPr>
          <p:cNvPr id="5" name="Content Placeholder 4"/>
          <p:cNvSpPr>
            <a:spLocks noGrp="1"/>
          </p:cNvSpPr>
          <p:nvPr>
            <p:ph idx="1"/>
          </p:nvPr>
        </p:nvSpPr>
        <p:spPr>
          <a:xfrm>
            <a:off x="306188" y="1339745"/>
            <a:ext cx="5105183" cy="4965700"/>
          </a:xfrm>
        </p:spPr>
        <p:txBody>
          <a:bodyPr>
            <a:noAutofit/>
          </a:bodyPr>
          <a:lstStyle/>
          <a:p>
            <a:r>
              <a:rPr lang="en-US" dirty="0" smtClean="0"/>
              <a:t>Link State Routing Protocol</a:t>
            </a:r>
          </a:p>
          <a:p>
            <a:r>
              <a:rPr lang="en-US" dirty="0" smtClean="0"/>
              <a:t>Faster Convergence</a:t>
            </a:r>
          </a:p>
          <a:p>
            <a:r>
              <a:rPr lang="en-US" dirty="0" smtClean="0"/>
              <a:t>Cost Metric (Cisco – Bandwidth)</a:t>
            </a:r>
          </a:p>
          <a:p>
            <a:r>
              <a:rPr lang="en-US" dirty="0" smtClean="0"/>
              <a:t>Identical Link-State Databases (LSDBs)</a:t>
            </a:r>
          </a:p>
          <a:p>
            <a:r>
              <a:rPr lang="en-US" dirty="0"/>
              <a:t>SPF – </a:t>
            </a:r>
            <a:r>
              <a:rPr lang="en-US" dirty="0" err="1"/>
              <a:t>Dijkstra’s</a:t>
            </a:r>
            <a:r>
              <a:rPr lang="en-US" dirty="0"/>
              <a:t> Algorithm</a:t>
            </a:r>
          </a:p>
          <a:p>
            <a:r>
              <a:rPr lang="en-US" dirty="0" smtClean="0"/>
              <a:t>Determine Neighbors on Directly-connected links</a:t>
            </a:r>
          </a:p>
          <a:p>
            <a:r>
              <a:rPr lang="en-US" dirty="0" smtClean="0"/>
              <a:t>Use Link-State Packets (LSP) for each directly-connected link</a:t>
            </a:r>
          </a:p>
          <a:p>
            <a:r>
              <a:rPr lang="en-US" dirty="0" smtClean="0"/>
              <a:t>Flood LSPs to neighbors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1372" y="1662112"/>
            <a:ext cx="634365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0603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6495" y="1180193"/>
            <a:ext cx="8105645" cy="16791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425640" y="492125"/>
            <a:ext cx="11627754" cy="566654"/>
          </a:xfrm>
        </p:spPr>
        <p:txBody>
          <a:bodyPr/>
          <a:lstStyle/>
          <a:p>
            <a:pPr eaLnBrk="1" hangingPunct="1">
              <a:defRPr/>
            </a:pPr>
            <a:r>
              <a:rPr lang="en-US" sz="1800" dirty="0" smtClean="0"/>
              <a:t/>
            </a:r>
            <a:br>
              <a:rPr lang="en-US" sz="1800" dirty="0" smtClean="0"/>
            </a:br>
            <a:r>
              <a:rPr lang="en-US" dirty="0" smtClean="0"/>
              <a:t>Configuring </a:t>
            </a:r>
            <a:r>
              <a:rPr lang="en-US" dirty="0" err="1" smtClean="0"/>
              <a:t>Interarea</a:t>
            </a:r>
            <a:r>
              <a:rPr lang="en-US" dirty="0" smtClean="0"/>
              <a:t> Route Summarization</a:t>
            </a:r>
            <a:endParaRPr lang="en-US" dirty="0" smtClean="0">
              <a:solidFill>
                <a:schemeClr val="accent5">
                  <a:lumMod val="75000"/>
                </a:schemeClr>
              </a:solidFill>
              <a:cs typeface="Arial" pitchFamily="34" charset="0"/>
            </a:endParaRPr>
          </a:p>
        </p:txBody>
      </p:sp>
      <p:pic>
        <p:nvPicPr>
          <p:cNvPr id="215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91" y="2618919"/>
            <a:ext cx="6284863"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8470" y="4133395"/>
            <a:ext cx="6293639" cy="2553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Elbow Connector 4"/>
          <p:cNvCxnSpPr/>
          <p:nvPr/>
        </p:nvCxnSpPr>
        <p:spPr bwMode="auto">
          <a:xfrm rot="10800000" flipV="1">
            <a:off x="6579156" y="2162627"/>
            <a:ext cx="1953022" cy="1407886"/>
          </a:xfrm>
          <a:prstGeom prst="bentConnector3">
            <a:avLst>
              <a:gd name="adj1" fmla="val 2449"/>
            </a:avLst>
          </a:prstGeom>
          <a:solidFill>
            <a:schemeClr val="accent1"/>
          </a:solidFill>
          <a:ln w="28575" cap="flat" cmpd="sng" algn="ctr">
            <a:solidFill>
              <a:srgbClr val="FF0000"/>
            </a:solidFill>
            <a:prstDash val="solid"/>
            <a:round/>
            <a:headEnd type="none" w="med" len="med"/>
            <a:tailEnd type="arrow"/>
          </a:ln>
          <a:effectLst/>
        </p:spPr>
      </p:cxnSp>
      <p:cxnSp>
        <p:nvCxnSpPr>
          <p:cNvPr id="13" name="Elbow Connector 12"/>
          <p:cNvCxnSpPr/>
          <p:nvPr/>
        </p:nvCxnSpPr>
        <p:spPr bwMode="auto">
          <a:xfrm>
            <a:off x="1412357" y="3672115"/>
            <a:ext cx="4428261" cy="1422401"/>
          </a:xfrm>
          <a:prstGeom prst="bentConnector3">
            <a:avLst>
              <a:gd name="adj1" fmla="val 56117"/>
            </a:avLst>
          </a:prstGeom>
          <a:solidFill>
            <a:schemeClr val="accent1"/>
          </a:solidFill>
          <a:ln w="28575" cap="flat" cmpd="sng" algn="ctr">
            <a:solidFill>
              <a:srgbClr val="FF0000"/>
            </a:solidFill>
            <a:prstDash val="solid"/>
            <a:round/>
            <a:headEnd type="none" w="med" len="med"/>
            <a:tailEnd type="arrow"/>
          </a:ln>
          <a:effectLst/>
        </p:spPr>
      </p:cxnSp>
      <p:sp>
        <p:nvSpPr>
          <p:cNvPr id="18" name="TextBox 17"/>
          <p:cNvSpPr txBox="1"/>
          <p:nvPr/>
        </p:nvSpPr>
        <p:spPr>
          <a:xfrm>
            <a:off x="7061781" y="3958582"/>
            <a:ext cx="3966204" cy="341632"/>
          </a:xfrm>
          <a:prstGeom prst="rect">
            <a:avLst/>
          </a:prstGeom>
          <a:noFill/>
        </p:spPr>
        <p:txBody>
          <a:bodyPr wrap="square" rtlCol="0">
            <a:spAutoFit/>
          </a:bodyPr>
          <a:lstStyle/>
          <a:p>
            <a:r>
              <a:rPr lang="en-US" b="1" dirty="0" smtClean="0">
                <a:solidFill>
                  <a:srgbClr val="FF0000"/>
                </a:solidFill>
              </a:rPr>
              <a:t>R3</a:t>
            </a:r>
            <a:endParaRPr lang="en-US" b="1" dirty="0">
              <a:solidFill>
                <a:srgbClr val="FF0000"/>
              </a:solidFill>
            </a:endParaRPr>
          </a:p>
        </p:txBody>
      </p:sp>
      <p:sp>
        <p:nvSpPr>
          <p:cNvPr id="24" name="TextBox 23"/>
          <p:cNvSpPr txBox="1"/>
          <p:nvPr/>
        </p:nvSpPr>
        <p:spPr>
          <a:xfrm>
            <a:off x="444989" y="2434581"/>
            <a:ext cx="2147554" cy="341632"/>
          </a:xfrm>
          <a:prstGeom prst="rect">
            <a:avLst/>
          </a:prstGeom>
          <a:noFill/>
        </p:spPr>
        <p:txBody>
          <a:bodyPr wrap="square" rtlCol="0">
            <a:spAutoFit/>
          </a:bodyPr>
          <a:lstStyle/>
          <a:p>
            <a:r>
              <a:rPr lang="en-US" b="1" dirty="0" smtClean="0">
                <a:solidFill>
                  <a:srgbClr val="FF0000"/>
                </a:solidFill>
              </a:rPr>
              <a:t>R1</a:t>
            </a:r>
            <a:endParaRPr lang="en-US" b="1" dirty="0">
              <a:solidFill>
                <a:srgbClr val="FF0000"/>
              </a:solidFill>
            </a:endParaRPr>
          </a:p>
        </p:txBody>
      </p:sp>
    </p:spTree>
    <p:extLst>
      <p:ext uri="{BB962C8B-B14F-4D97-AF65-F5344CB8AC3E}">
        <p14:creationId xmlns:p14="http://schemas.microsoft.com/office/powerpoint/2010/main" val="1585608143"/>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Route Summarization - VLSM</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8582" y="1188701"/>
            <a:ext cx="8834282" cy="5195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1187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a:t>
            </a:r>
            <a:r>
              <a:rPr lang="en-US" dirty="0" err="1" smtClean="0"/>
              <a:t>Interarea</a:t>
            </a:r>
            <a:r>
              <a:rPr lang="en-US" dirty="0" smtClean="0"/>
              <a:t> Route Summarization</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775" y="925808"/>
            <a:ext cx="7388942" cy="5732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67134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ASBR Route Summarization</a:t>
            </a:r>
            <a:endParaRPr lang="en-US" dirty="0"/>
          </a:p>
        </p:txBody>
      </p:sp>
      <p:sp>
        <p:nvSpPr>
          <p:cNvPr id="5" name="Content Placeholder 4"/>
          <p:cNvSpPr>
            <a:spLocks noGrp="1"/>
          </p:cNvSpPr>
          <p:nvPr>
            <p:ph idx="1"/>
          </p:nvPr>
        </p:nvSpPr>
        <p:spPr>
          <a:xfrm>
            <a:off x="1578077" y="5678129"/>
            <a:ext cx="9085007" cy="627316"/>
          </a:xfrm>
        </p:spPr>
        <p:txBody>
          <a:bodyPr>
            <a:normAutofit/>
          </a:bodyPr>
          <a:lstStyle/>
          <a:p>
            <a:pPr marL="0" indent="0">
              <a:buNone/>
            </a:pPr>
            <a:r>
              <a:rPr lang="en-US" dirty="0" smtClean="0"/>
              <a:t>Note - RIPv2 </a:t>
            </a:r>
            <a:r>
              <a:rPr lang="en-US" dirty="0"/>
              <a:t>routes must also be redistributed into OSPF in this example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8077" y="1283109"/>
            <a:ext cx="8420001" cy="4085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85116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468" y="2332088"/>
            <a:ext cx="6816300" cy="1900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3"/>
          <p:cNvSpPr>
            <a:spLocks noGrp="1"/>
          </p:cNvSpPr>
          <p:nvPr>
            <p:ph type="title"/>
          </p:nvPr>
        </p:nvSpPr>
        <p:spPr>
          <a:xfrm>
            <a:off x="306190" y="167175"/>
            <a:ext cx="11448832" cy="838200"/>
          </a:xfrm>
        </p:spPr>
        <p:txBody>
          <a:bodyPr/>
          <a:lstStyle/>
          <a:p>
            <a:r>
              <a:rPr lang="en-US" dirty="0" smtClean="0"/>
              <a:t>OSPF Default Route</a:t>
            </a:r>
            <a:endParaRPr lang="en-US" dirty="0"/>
          </a:p>
        </p:txBody>
      </p:sp>
      <p:sp>
        <p:nvSpPr>
          <p:cNvPr id="5" name="Content Placeholder 4"/>
          <p:cNvSpPr>
            <a:spLocks noGrp="1"/>
          </p:cNvSpPr>
          <p:nvPr>
            <p:ph idx="1"/>
          </p:nvPr>
        </p:nvSpPr>
        <p:spPr>
          <a:xfrm>
            <a:off x="306189" y="1339745"/>
            <a:ext cx="4516534" cy="4965700"/>
          </a:xfrm>
        </p:spPr>
        <p:txBody>
          <a:bodyPr/>
          <a:lstStyle/>
          <a:p>
            <a:r>
              <a:rPr lang="en-US" dirty="0" smtClean="0"/>
              <a:t>Two methods:</a:t>
            </a:r>
          </a:p>
          <a:p>
            <a:pPr lvl="1"/>
            <a:r>
              <a:rPr lang="en-US" sz="2000" dirty="0"/>
              <a:t>d</a:t>
            </a:r>
            <a:r>
              <a:rPr lang="en-US" sz="2000" dirty="0" smtClean="0"/>
              <a:t>efault-information originate</a:t>
            </a:r>
            <a:endParaRPr lang="en-US" sz="2000" dirty="0"/>
          </a:p>
          <a:p>
            <a:pPr lvl="1"/>
            <a:r>
              <a:rPr lang="en-US" sz="2000" dirty="0"/>
              <a:t>d</a:t>
            </a:r>
            <a:r>
              <a:rPr lang="en-US" sz="2000" dirty="0" smtClean="0"/>
              <a:t>efault-information originate always</a:t>
            </a:r>
          </a:p>
          <a:p>
            <a:r>
              <a:rPr lang="en-US" dirty="0" smtClean="0"/>
              <a:t>Key word “always” allows default route to be advertised even if advertising router does not have default route</a:t>
            </a:r>
          </a:p>
          <a:p>
            <a:r>
              <a:rPr lang="en-US" dirty="0" smtClean="0"/>
              <a:t>Optional metric value to indicate preference</a:t>
            </a:r>
            <a:endParaRPr lang="en-US" dirty="0"/>
          </a:p>
        </p:txBody>
      </p:sp>
    </p:spTree>
    <p:extLst>
      <p:ext uri="{BB962C8B-B14F-4D97-AF65-F5344CB8AC3E}">
        <p14:creationId xmlns:p14="http://schemas.microsoft.com/office/powerpoint/2010/main" val="1632822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Default Route Example</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845" y="1005375"/>
            <a:ext cx="9155228" cy="5503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85222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Verifying an OSPFv2 and OSPFv3 Configuration</a:t>
            </a:r>
            <a:endParaRPr lang="en-US" dirty="0"/>
          </a:p>
        </p:txBody>
      </p:sp>
    </p:spTree>
    <p:extLst>
      <p:ext uri="{BB962C8B-B14F-4D97-AF65-F5344CB8AC3E}">
        <p14:creationId xmlns:p14="http://schemas.microsoft.com/office/powerpoint/2010/main" val="87830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5640" y="492125"/>
            <a:ext cx="11627754" cy="646864"/>
          </a:xfrm>
        </p:spPr>
        <p:txBody>
          <a:bodyPr/>
          <a:lstStyle/>
          <a:p>
            <a:pPr eaLnBrk="1" hangingPunct="1">
              <a:defRPr/>
            </a:pPr>
            <a:r>
              <a:rPr lang="en-US" sz="1800" dirty="0" smtClean="0"/>
              <a:t/>
            </a:r>
            <a:br>
              <a:rPr lang="en-US" sz="1800" dirty="0" smtClean="0"/>
            </a:br>
            <a:r>
              <a:rPr lang="en-US" dirty="0" smtClean="0"/>
              <a:t>Verifying </a:t>
            </a:r>
            <a:r>
              <a:rPr lang="en-US" dirty="0" err="1" smtClean="0"/>
              <a:t>Multiarea</a:t>
            </a:r>
            <a:r>
              <a:rPr lang="en-US" dirty="0" smtClean="0"/>
              <a:t> OSPFv2</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738525" y="1565275"/>
            <a:ext cx="10521627" cy="4980668"/>
          </a:xfrm>
        </p:spPr>
        <p:txBody>
          <a:bodyPr/>
          <a:lstStyle/>
          <a:p>
            <a:pPr marL="0" indent="0">
              <a:buNone/>
            </a:pPr>
            <a:r>
              <a:rPr lang="en-US" dirty="0" smtClean="0"/>
              <a:t>Commands for verification:</a:t>
            </a:r>
          </a:p>
          <a:p>
            <a:r>
              <a:rPr lang="en-US" b="1" dirty="0" smtClean="0"/>
              <a:t>show </a:t>
            </a:r>
            <a:r>
              <a:rPr lang="en-US" b="1" dirty="0" err="1"/>
              <a:t>ip</a:t>
            </a:r>
            <a:r>
              <a:rPr lang="en-US" b="1" dirty="0"/>
              <a:t> </a:t>
            </a:r>
            <a:r>
              <a:rPr lang="en-US" b="1" dirty="0" err="1"/>
              <a:t>ospf</a:t>
            </a:r>
            <a:r>
              <a:rPr lang="en-US" b="1" dirty="0"/>
              <a:t> neighbor</a:t>
            </a:r>
            <a:r>
              <a:rPr lang="en-US" dirty="0"/>
              <a:t> </a:t>
            </a:r>
          </a:p>
          <a:p>
            <a:r>
              <a:rPr lang="en-US" b="1" dirty="0"/>
              <a:t>show </a:t>
            </a:r>
            <a:r>
              <a:rPr lang="en-US" b="1" dirty="0" err="1"/>
              <a:t>ip</a:t>
            </a:r>
            <a:r>
              <a:rPr lang="en-US" b="1" dirty="0"/>
              <a:t> </a:t>
            </a:r>
            <a:r>
              <a:rPr lang="en-US" b="1" dirty="0" err="1"/>
              <a:t>ospf</a:t>
            </a:r>
            <a:endParaRPr lang="en-US" dirty="0"/>
          </a:p>
          <a:p>
            <a:r>
              <a:rPr lang="en-US" b="1" dirty="0"/>
              <a:t>show </a:t>
            </a:r>
            <a:r>
              <a:rPr lang="en-US" b="1" dirty="0" err="1"/>
              <a:t>ip</a:t>
            </a:r>
            <a:r>
              <a:rPr lang="en-US" b="1" dirty="0"/>
              <a:t> </a:t>
            </a:r>
            <a:r>
              <a:rPr lang="en-US" b="1" dirty="0" err="1"/>
              <a:t>ospf</a:t>
            </a:r>
            <a:r>
              <a:rPr lang="en-US" b="1" dirty="0"/>
              <a:t> interface</a:t>
            </a:r>
            <a:endParaRPr lang="en-US" dirty="0"/>
          </a:p>
          <a:p>
            <a:r>
              <a:rPr lang="en-US" b="1" dirty="0" smtClean="0"/>
              <a:t>show </a:t>
            </a:r>
            <a:r>
              <a:rPr lang="en-US" b="1" dirty="0" err="1"/>
              <a:t>ip</a:t>
            </a:r>
            <a:r>
              <a:rPr lang="en-US" b="1" dirty="0"/>
              <a:t> protocols</a:t>
            </a:r>
            <a:endParaRPr lang="en-US" dirty="0"/>
          </a:p>
          <a:p>
            <a:r>
              <a:rPr lang="en-US" b="1" dirty="0"/>
              <a:t>show </a:t>
            </a:r>
            <a:r>
              <a:rPr lang="en-US" b="1" dirty="0" err="1"/>
              <a:t>ip</a:t>
            </a:r>
            <a:r>
              <a:rPr lang="en-US" b="1" dirty="0"/>
              <a:t> </a:t>
            </a:r>
            <a:r>
              <a:rPr lang="en-US" b="1" dirty="0" err="1"/>
              <a:t>ospf</a:t>
            </a:r>
            <a:r>
              <a:rPr lang="en-US" b="1" dirty="0"/>
              <a:t> interface brief</a:t>
            </a:r>
            <a:endParaRPr lang="en-US" dirty="0"/>
          </a:p>
          <a:p>
            <a:r>
              <a:rPr lang="en-US" b="1" dirty="0"/>
              <a:t>show </a:t>
            </a:r>
            <a:r>
              <a:rPr lang="en-US" b="1" dirty="0" err="1"/>
              <a:t>ip</a:t>
            </a:r>
            <a:r>
              <a:rPr lang="en-US" b="1" dirty="0"/>
              <a:t> route </a:t>
            </a:r>
            <a:r>
              <a:rPr lang="en-US" b="1" dirty="0" err="1"/>
              <a:t>ospf</a:t>
            </a:r>
            <a:endParaRPr lang="en-US" dirty="0"/>
          </a:p>
          <a:p>
            <a:r>
              <a:rPr lang="en-US" b="1" dirty="0"/>
              <a:t>show </a:t>
            </a:r>
            <a:r>
              <a:rPr lang="en-US" b="1" dirty="0" err="1"/>
              <a:t>ip</a:t>
            </a:r>
            <a:r>
              <a:rPr lang="en-US" b="1" dirty="0"/>
              <a:t> </a:t>
            </a:r>
            <a:r>
              <a:rPr lang="en-US" b="1" dirty="0" err="1"/>
              <a:t>ospf</a:t>
            </a:r>
            <a:r>
              <a:rPr lang="en-US" b="1" dirty="0"/>
              <a:t> database</a:t>
            </a:r>
            <a:r>
              <a:rPr lang="en-US" dirty="0"/>
              <a:t> </a:t>
            </a:r>
          </a:p>
          <a:p>
            <a:pPr lvl="1"/>
            <a:endParaRPr lang="en-US" dirty="0" smtClean="0"/>
          </a:p>
        </p:txBody>
      </p:sp>
      <p:sp>
        <p:nvSpPr>
          <p:cNvPr id="3" name="Rectangle 2"/>
          <p:cNvSpPr/>
          <p:nvPr/>
        </p:nvSpPr>
        <p:spPr>
          <a:xfrm>
            <a:off x="5854347" y="2385684"/>
            <a:ext cx="4517605" cy="757130"/>
          </a:xfrm>
          <a:prstGeom prst="rect">
            <a:avLst/>
          </a:prstGeom>
        </p:spPr>
        <p:txBody>
          <a:bodyPr wrap="square">
            <a:spAutoFit/>
          </a:bodyPr>
          <a:lstStyle/>
          <a:p>
            <a:r>
              <a:rPr lang="en-US" sz="2400" b="1" i="1" dirty="0" smtClean="0">
                <a:solidFill>
                  <a:srgbClr val="FF0000"/>
                </a:solidFill>
              </a:rPr>
              <a:t>For OSPFv3 simply </a:t>
            </a:r>
            <a:r>
              <a:rPr lang="en-US" sz="2400" b="1" i="1" dirty="0">
                <a:solidFill>
                  <a:srgbClr val="FF0000"/>
                </a:solidFill>
              </a:rPr>
              <a:t>substitute </a:t>
            </a:r>
            <a:r>
              <a:rPr lang="en-US" sz="2400" b="1" i="1" dirty="0" err="1">
                <a:solidFill>
                  <a:srgbClr val="FF0000"/>
                </a:solidFill>
              </a:rPr>
              <a:t>ip</a:t>
            </a:r>
            <a:r>
              <a:rPr lang="en-US" sz="2400" b="1" i="1" dirty="0">
                <a:solidFill>
                  <a:srgbClr val="FF0000"/>
                </a:solidFill>
              </a:rPr>
              <a:t> with </a:t>
            </a:r>
            <a:r>
              <a:rPr lang="en-US" sz="2400" b="1" i="1" dirty="0" smtClean="0">
                <a:solidFill>
                  <a:srgbClr val="FF0000"/>
                </a:solidFill>
              </a:rPr>
              <a:t>ipv6</a:t>
            </a:r>
            <a:endParaRPr lang="en-US" sz="2400" b="1" i="1" dirty="0">
              <a:solidFill>
                <a:srgbClr val="FF0000"/>
              </a:solidFill>
            </a:endParaRPr>
          </a:p>
        </p:txBody>
      </p:sp>
    </p:spTree>
    <p:extLst>
      <p:ext uri="{BB962C8B-B14F-4D97-AF65-F5344CB8AC3E}">
        <p14:creationId xmlns:p14="http://schemas.microsoft.com/office/powerpoint/2010/main" val="3115746310"/>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5640" y="492125"/>
            <a:ext cx="11627754" cy="614780"/>
          </a:xfrm>
        </p:spPr>
        <p:txBody>
          <a:bodyPr/>
          <a:lstStyle/>
          <a:p>
            <a:pPr eaLnBrk="1" hangingPunct="1">
              <a:defRPr/>
            </a:pPr>
            <a:r>
              <a:rPr lang="en-US" sz="1800" dirty="0" smtClean="0"/>
              <a:t/>
            </a:r>
            <a:br>
              <a:rPr lang="en-US" sz="1800" dirty="0" smtClean="0"/>
            </a:br>
            <a:r>
              <a:rPr lang="en-US" dirty="0" smtClean="0"/>
              <a:t>Verifying General </a:t>
            </a:r>
            <a:r>
              <a:rPr lang="en-US" dirty="0" err="1" smtClean="0"/>
              <a:t>Multiarea</a:t>
            </a:r>
            <a:r>
              <a:rPr lang="en-US" dirty="0" smtClean="0"/>
              <a:t> OSPF Setting</a:t>
            </a:r>
            <a:endParaRPr lang="en-US" dirty="0" smtClean="0">
              <a:solidFill>
                <a:schemeClr val="accent5">
                  <a:lumMod val="75000"/>
                </a:schemeClr>
              </a:solidFill>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64" y="1535856"/>
            <a:ext cx="6566306" cy="3755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725" y="5181600"/>
            <a:ext cx="6871939" cy="1348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5034641"/>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5640" y="492125"/>
            <a:ext cx="11627754" cy="711033"/>
          </a:xfrm>
        </p:spPr>
        <p:txBody>
          <a:bodyPr/>
          <a:lstStyle/>
          <a:p>
            <a:pPr eaLnBrk="1" hangingPunct="1">
              <a:defRPr/>
            </a:pPr>
            <a:r>
              <a:rPr lang="en-US" dirty="0" smtClean="0"/>
              <a:t>Verify the OSPF Routes</a:t>
            </a:r>
            <a:endParaRPr lang="en-US" dirty="0" smtClean="0">
              <a:solidFill>
                <a:schemeClr val="accent5">
                  <a:lumMod val="75000"/>
                </a:schemeClr>
              </a:solidFill>
              <a:cs typeface="Arial" pitchFamily="34" charset="0"/>
            </a:endParaRP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786" y="1736725"/>
            <a:ext cx="10419322" cy="42721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6003302"/>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Packet Types</a:t>
            </a:r>
            <a:endParaRPr lang="en-US" dirty="0"/>
          </a:p>
        </p:txBody>
      </p:sp>
      <p:sp>
        <p:nvSpPr>
          <p:cNvPr id="5" name="Content Placeholder 4"/>
          <p:cNvSpPr>
            <a:spLocks noGrp="1"/>
          </p:cNvSpPr>
          <p:nvPr>
            <p:ph idx="1"/>
          </p:nvPr>
        </p:nvSpPr>
        <p:spPr>
          <a:xfrm>
            <a:off x="306189" y="1339745"/>
            <a:ext cx="7053256" cy="2494836"/>
          </a:xfrm>
        </p:spPr>
        <p:txBody>
          <a:bodyPr/>
          <a:lstStyle/>
          <a:p>
            <a:r>
              <a:rPr lang="en-US" dirty="0" smtClean="0"/>
              <a:t>Type 1 - Hello</a:t>
            </a:r>
          </a:p>
          <a:p>
            <a:r>
              <a:rPr lang="en-US" dirty="0" smtClean="0"/>
              <a:t>Type 2 - Database Description (DBD)</a:t>
            </a:r>
          </a:p>
          <a:p>
            <a:r>
              <a:rPr lang="en-US" dirty="0" smtClean="0"/>
              <a:t>Type 3 - Link-State Request (LSR)</a:t>
            </a:r>
          </a:p>
          <a:p>
            <a:r>
              <a:rPr lang="en-US" dirty="0" smtClean="0"/>
              <a:t>Type 4 - Link-State Update (LSU) – Multiple Types</a:t>
            </a:r>
          </a:p>
          <a:p>
            <a:r>
              <a:rPr lang="en-US" dirty="0" smtClean="0"/>
              <a:t>Type 5 - Link-State Acknowledgement (</a:t>
            </a:r>
            <a:r>
              <a:rPr lang="en-US" dirty="0" err="1" smtClean="0"/>
              <a:t>LSAck</a:t>
            </a:r>
            <a:r>
              <a:rPr lang="en-US" dirty="0" smtClean="0"/>
              <a:t>)</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420" y="3687096"/>
            <a:ext cx="7268547" cy="25101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1649" y="372396"/>
            <a:ext cx="3781425"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624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25640" y="492125"/>
            <a:ext cx="11627754" cy="727075"/>
          </a:xfrm>
        </p:spPr>
        <p:txBody>
          <a:bodyPr/>
          <a:lstStyle/>
          <a:p>
            <a:pPr eaLnBrk="1" hangingPunct="1">
              <a:defRPr/>
            </a:pPr>
            <a:r>
              <a:rPr lang="en-US" dirty="0" smtClean="0"/>
              <a:t>Verify the </a:t>
            </a:r>
            <a:r>
              <a:rPr lang="en-US" dirty="0" err="1" smtClean="0"/>
              <a:t>Multiarea</a:t>
            </a:r>
            <a:r>
              <a:rPr lang="en-US" dirty="0" smtClean="0"/>
              <a:t> OSPF LSDB</a:t>
            </a:r>
            <a:endParaRPr lang="en-US" dirty="0" smtClean="0">
              <a:solidFill>
                <a:schemeClr val="accent5">
                  <a:lumMod val="75000"/>
                </a:schemeClr>
              </a:solidFill>
              <a:cs typeface="Arial" pitchFamily="34" charset="0"/>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9957" y="1373414"/>
            <a:ext cx="7657013" cy="5313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56797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OSPF Key Points</a:t>
            </a:r>
            <a:endParaRPr lang="en-US" dirty="0"/>
          </a:p>
        </p:txBody>
      </p:sp>
    </p:spTree>
    <p:extLst>
      <p:ext uri="{BB962C8B-B14F-4D97-AF65-F5344CB8AC3E}">
        <p14:creationId xmlns:p14="http://schemas.microsoft.com/office/powerpoint/2010/main" val="87830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85945" y="347663"/>
            <a:ext cx="10857789" cy="838200"/>
          </a:xfrm>
        </p:spPr>
        <p:txBody>
          <a:bodyPr/>
          <a:lstStyle/>
          <a:p>
            <a:r>
              <a:rPr lang="en-US" dirty="0" smtClean="0"/>
              <a:t>Chapter </a:t>
            </a:r>
            <a:r>
              <a:rPr lang="en-US" dirty="0"/>
              <a:t>8</a:t>
            </a:r>
            <a:r>
              <a:rPr lang="en-US" dirty="0" smtClean="0"/>
              <a:t>: Summary</a:t>
            </a:r>
          </a:p>
        </p:txBody>
      </p:sp>
      <p:sp>
        <p:nvSpPr>
          <p:cNvPr id="52227" name="Content Placeholder 2"/>
          <p:cNvSpPr>
            <a:spLocks noGrp="1"/>
          </p:cNvSpPr>
          <p:nvPr>
            <p:ph idx="1"/>
          </p:nvPr>
        </p:nvSpPr>
        <p:spPr>
          <a:xfrm>
            <a:off x="931092" y="1404712"/>
            <a:ext cx="10909482" cy="5068661"/>
          </a:xfrm>
        </p:spPr>
        <p:txBody>
          <a:bodyPr>
            <a:normAutofit lnSpcReduction="10000"/>
          </a:bodyPr>
          <a:lstStyle/>
          <a:p>
            <a:pPr marL="0" indent="0">
              <a:buNone/>
            </a:pPr>
            <a:r>
              <a:rPr lang="en-CA" sz="2000" b="1" dirty="0" err="1" smtClean="0"/>
              <a:t>Multiarea</a:t>
            </a:r>
            <a:r>
              <a:rPr lang="en-CA" sz="2000" b="1" dirty="0" smtClean="0"/>
              <a:t> OSPF:</a:t>
            </a:r>
          </a:p>
          <a:p>
            <a:r>
              <a:rPr lang="en-CA" sz="2000" dirty="0" smtClean="0"/>
              <a:t>Better choice for larger network than single-area</a:t>
            </a:r>
            <a:endParaRPr lang="en-CA" sz="2000" b="1" dirty="0" smtClean="0"/>
          </a:p>
          <a:p>
            <a:r>
              <a:rPr lang="en-CA" sz="2000" dirty="0"/>
              <a:t>S</a:t>
            </a:r>
            <a:r>
              <a:rPr lang="en-CA" sz="2000" dirty="0" smtClean="0"/>
              <a:t>olves </a:t>
            </a:r>
            <a:r>
              <a:rPr lang="en-CA" sz="2000" dirty="0"/>
              <a:t>the issues of large routing </a:t>
            </a:r>
            <a:r>
              <a:rPr lang="en-CA" sz="2000" dirty="0" smtClean="0"/>
              <a:t>tables, </a:t>
            </a:r>
            <a:r>
              <a:rPr lang="en-CA" sz="2000" dirty="0"/>
              <a:t>large link-state </a:t>
            </a:r>
            <a:r>
              <a:rPr lang="en-CA" sz="2000" dirty="0" smtClean="0"/>
              <a:t>databases, </a:t>
            </a:r>
            <a:r>
              <a:rPr lang="en-CA" sz="2000" dirty="0"/>
              <a:t>and frequent SPF algorithm </a:t>
            </a:r>
            <a:r>
              <a:rPr lang="en-CA" sz="2000" dirty="0" smtClean="0"/>
              <a:t>calculations</a:t>
            </a:r>
            <a:endParaRPr lang="en-US" sz="2000" dirty="0"/>
          </a:p>
          <a:p>
            <a:r>
              <a:rPr lang="en-CA" sz="2000" dirty="0"/>
              <a:t>M</a:t>
            </a:r>
            <a:r>
              <a:rPr lang="en-CA" sz="2000" dirty="0" smtClean="0"/>
              <a:t>ain </a:t>
            </a:r>
            <a:r>
              <a:rPr lang="en-CA" sz="2000" dirty="0"/>
              <a:t>area is called the backbone area (area 0) </a:t>
            </a:r>
            <a:endParaRPr lang="en-CA" sz="2000" dirty="0" smtClean="0"/>
          </a:p>
          <a:p>
            <a:r>
              <a:rPr lang="en-CA" sz="2000" dirty="0"/>
              <a:t>R</a:t>
            </a:r>
            <a:r>
              <a:rPr lang="en-CA" sz="2000" dirty="0" smtClean="0"/>
              <a:t>ecalculating </a:t>
            </a:r>
            <a:r>
              <a:rPr lang="en-CA" sz="2000" dirty="0"/>
              <a:t>the </a:t>
            </a:r>
            <a:r>
              <a:rPr lang="en-CA" sz="2000" dirty="0" smtClean="0"/>
              <a:t>database</a:t>
            </a:r>
            <a:r>
              <a:rPr lang="en-CA" sz="2000" dirty="0"/>
              <a:t> </a:t>
            </a:r>
            <a:r>
              <a:rPr lang="en-CA" sz="2000" dirty="0" smtClean="0"/>
              <a:t>is </a:t>
            </a:r>
            <a:r>
              <a:rPr lang="en-CA" sz="2000" dirty="0"/>
              <a:t>kept within an </a:t>
            </a:r>
            <a:r>
              <a:rPr lang="en-CA" sz="2000" dirty="0" smtClean="0"/>
              <a:t>area</a:t>
            </a:r>
            <a:endParaRPr lang="en-US" sz="2000" dirty="0"/>
          </a:p>
          <a:p>
            <a:r>
              <a:rPr lang="en-US" sz="2000" dirty="0" smtClean="0"/>
              <a:t>F</a:t>
            </a:r>
            <a:r>
              <a:rPr lang="en-CA" sz="2000" dirty="0" smtClean="0"/>
              <a:t>our </a:t>
            </a:r>
            <a:r>
              <a:rPr lang="en-CA" sz="2000" dirty="0"/>
              <a:t>different types of OSPF routers: </a:t>
            </a:r>
            <a:endParaRPr lang="en-CA" sz="2000" dirty="0" smtClean="0"/>
          </a:p>
          <a:p>
            <a:pPr marL="742950" lvl="1" indent="-285750">
              <a:buFont typeface="Arial" pitchFamily="34" charset="0"/>
              <a:buChar char="•"/>
            </a:pPr>
            <a:r>
              <a:rPr lang="en-CA" sz="1800" dirty="0" smtClean="0"/>
              <a:t>Internal router </a:t>
            </a:r>
          </a:p>
          <a:p>
            <a:pPr marL="742950" lvl="1" indent="-285750">
              <a:buFont typeface="Arial" pitchFamily="34" charset="0"/>
              <a:buChar char="•"/>
            </a:pPr>
            <a:r>
              <a:rPr lang="en-CA" sz="1800" dirty="0" smtClean="0"/>
              <a:t>Backbone router</a:t>
            </a:r>
          </a:p>
          <a:p>
            <a:pPr marL="742950" lvl="1" indent="-285750">
              <a:buFont typeface="Arial" pitchFamily="34" charset="0"/>
              <a:buChar char="•"/>
            </a:pPr>
            <a:r>
              <a:rPr lang="en-CA" sz="1800" dirty="0" smtClean="0"/>
              <a:t>Area </a:t>
            </a:r>
            <a:r>
              <a:rPr lang="en-CA" sz="1800" dirty="0"/>
              <a:t>Border Router (</a:t>
            </a:r>
            <a:r>
              <a:rPr lang="en-CA" sz="1800" dirty="0" smtClean="0"/>
              <a:t>ABR)</a:t>
            </a:r>
          </a:p>
          <a:p>
            <a:pPr marL="742950" lvl="1" indent="-285750">
              <a:buFont typeface="Arial" pitchFamily="34" charset="0"/>
              <a:buChar char="•"/>
            </a:pPr>
            <a:r>
              <a:rPr lang="en-CA" sz="1800" dirty="0" smtClean="0"/>
              <a:t>Autonomous </a:t>
            </a:r>
            <a:r>
              <a:rPr lang="en-CA" sz="1800" dirty="0"/>
              <a:t>System Boundary Router (</a:t>
            </a:r>
            <a:r>
              <a:rPr lang="en-CA" sz="1800" dirty="0" smtClean="0"/>
              <a:t>ASBR)</a:t>
            </a:r>
          </a:p>
          <a:p>
            <a:r>
              <a:rPr lang="en-CA" sz="2000" dirty="0"/>
              <a:t>A router simply becomes an ABR when it has two network statements in different </a:t>
            </a:r>
            <a:r>
              <a:rPr lang="en-CA" sz="2000" dirty="0" smtClean="0"/>
              <a:t>areas</a:t>
            </a:r>
            <a:endParaRPr lang="en-US" sz="2000" dirty="0"/>
          </a:p>
          <a:p>
            <a:pPr marL="404813" indent="-285750">
              <a:buFont typeface="Arial" pitchFamily="34" charset="0"/>
              <a:buChar char="•"/>
            </a:pPr>
            <a:endParaRPr lang="en-US" sz="22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272" y="347663"/>
            <a:ext cx="4834302" cy="1475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47376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69903" y="347663"/>
            <a:ext cx="10857789" cy="838200"/>
          </a:xfrm>
        </p:spPr>
        <p:txBody>
          <a:bodyPr/>
          <a:lstStyle/>
          <a:p>
            <a:r>
              <a:rPr lang="en-US" dirty="0" smtClean="0"/>
              <a:t>Chapter </a:t>
            </a:r>
            <a:r>
              <a:rPr lang="en-US" dirty="0"/>
              <a:t>8</a:t>
            </a:r>
            <a:r>
              <a:rPr lang="en-US" dirty="0" smtClean="0"/>
              <a:t>: Summary</a:t>
            </a:r>
          </a:p>
        </p:txBody>
      </p:sp>
      <p:sp>
        <p:nvSpPr>
          <p:cNvPr id="52227" name="Content Placeholder 2"/>
          <p:cNvSpPr>
            <a:spLocks noGrp="1"/>
          </p:cNvSpPr>
          <p:nvPr>
            <p:ph idx="1"/>
          </p:nvPr>
        </p:nvSpPr>
        <p:spPr>
          <a:xfrm>
            <a:off x="931092" y="1606381"/>
            <a:ext cx="10781608" cy="5083175"/>
          </a:xfrm>
        </p:spPr>
        <p:txBody>
          <a:bodyPr/>
          <a:lstStyle/>
          <a:p>
            <a:pPr marL="0" indent="0">
              <a:buNone/>
            </a:pPr>
            <a:r>
              <a:rPr lang="en-CA" sz="2000" b="1" dirty="0" err="1" smtClean="0"/>
              <a:t>Multiarea</a:t>
            </a:r>
            <a:r>
              <a:rPr lang="en-CA" sz="2000" b="1" dirty="0" smtClean="0"/>
              <a:t> OSPF:</a:t>
            </a:r>
            <a:endParaRPr lang="en-US" sz="2000" dirty="0"/>
          </a:p>
          <a:p>
            <a:r>
              <a:rPr lang="en-CA" sz="2000" dirty="0"/>
              <a:t>Link State Advertisements (LSAs) are the building blocks of </a:t>
            </a:r>
            <a:r>
              <a:rPr lang="en-CA" sz="2000" dirty="0" smtClean="0"/>
              <a:t>OSPF</a:t>
            </a:r>
          </a:p>
          <a:p>
            <a:pPr marL="742950" lvl="1" indent="-285750">
              <a:buFont typeface="Arial" pitchFamily="34" charset="0"/>
              <a:buChar char="•"/>
            </a:pPr>
            <a:r>
              <a:rPr lang="en-CA" sz="1800" dirty="0" smtClean="0"/>
              <a:t>Type </a:t>
            </a:r>
            <a:r>
              <a:rPr lang="en-CA" sz="1800" dirty="0"/>
              <a:t>1 LSAs are referred to as the router link </a:t>
            </a:r>
            <a:r>
              <a:rPr lang="en-CA" sz="1800" dirty="0" smtClean="0"/>
              <a:t>entries</a:t>
            </a:r>
          </a:p>
          <a:p>
            <a:pPr marL="742950" lvl="1" indent="-285750">
              <a:buFont typeface="Arial" pitchFamily="34" charset="0"/>
              <a:buChar char="•"/>
            </a:pPr>
            <a:r>
              <a:rPr lang="en-CA" sz="1800" dirty="0" smtClean="0"/>
              <a:t>Type </a:t>
            </a:r>
            <a:r>
              <a:rPr lang="en-CA" sz="1800" dirty="0"/>
              <a:t>2 LSAs are referred to as the network link entries and are flooded by a </a:t>
            </a:r>
            <a:r>
              <a:rPr lang="en-CA" sz="1800" dirty="0" smtClean="0"/>
              <a:t>DR</a:t>
            </a:r>
          </a:p>
          <a:p>
            <a:pPr marL="742950" lvl="1" indent="-285750">
              <a:buFont typeface="Arial" pitchFamily="34" charset="0"/>
              <a:buChar char="•"/>
            </a:pPr>
            <a:r>
              <a:rPr lang="en-CA" sz="1800" dirty="0" smtClean="0"/>
              <a:t>Type </a:t>
            </a:r>
            <a:r>
              <a:rPr lang="en-CA" sz="1800" dirty="0"/>
              <a:t>3 LSAs are referred to as the summary link entries and are created and propagated by </a:t>
            </a:r>
            <a:r>
              <a:rPr lang="en-CA" sz="1800" dirty="0" smtClean="0"/>
              <a:t>ABRs</a:t>
            </a:r>
          </a:p>
          <a:p>
            <a:pPr marL="742950" lvl="1" indent="-285750">
              <a:buFont typeface="Arial" pitchFamily="34" charset="0"/>
              <a:buChar char="•"/>
            </a:pPr>
            <a:r>
              <a:rPr lang="en-CA" sz="1800" dirty="0" smtClean="0"/>
              <a:t>A </a:t>
            </a:r>
            <a:r>
              <a:rPr lang="en-CA" sz="1800" dirty="0"/>
              <a:t>type 4 summary LSA is generated by an ABR only when an ASBR exists within an </a:t>
            </a:r>
            <a:r>
              <a:rPr lang="en-CA" sz="1800" dirty="0" smtClean="0"/>
              <a:t>area</a:t>
            </a:r>
          </a:p>
          <a:p>
            <a:pPr marL="742950" lvl="1" indent="-285750">
              <a:buFont typeface="Arial" pitchFamily="34" charset="0"/>
              <a:buChar char="•"/>
            </a:pPr>
            <a:r>
              <a:rPr lang="en-CA" sz="1800" dirty="0" smtClean="0"/>
              <a:t>Type </a:t>
            </a:r>
            <a:r>
              <a:rPr lang="en-CA" sz="1800" dirty="0"/>
              <a:t>5 external LSAs describe routes to networks outside the OSPF autonomous </a:t>
            </a:r>
            <a:r>
              <a:rPr lang="en-CA" sz="1800" dirty="0" smtClean="0"/>
              <a:t>system, originated </a:t>
            </a:r>
            <a:r>
              <a:rPr lang="en-CA" sz="1800" dirty="0"/>
              <a:t>by the ASBR and are flooded to the entire autonomous </a:t>
            </a:r>
            <a:r>
              <a:rPr lang="en-CA" sz="1800" dirty="0" smtClean="0"/>
              <a:t>system</a:t>
            </a:r>
            <a:endParaRPr lang="en-US" sz="1800" dirty="0"/>
          </a:p>
          <a:p>
            <a:r>
              <a:rPr lang="en-CA" sz="2000" dirty="0"/>
              <a:t>SPF tree is used to determine the best </a:t>
            </a:r>
            <a:r>
              <a:rPr lang="en-CA" sz="2000" dirty="0" smtClean="0"/>
              <a:t>paths </a:t>
            </a:r>
            <a:endParaRPr lang="en-US" sz="2000" dirty="0"/>
          </a:p>
          <a:p>
            <a:r>
              <a:rPr lang="en-CA" sz="2000" dirty="0" smtClean="0"/>
              <a:t>OSPF </a:t>
            </a:r>
            <a:r>
              <a:rPr lang="en-CA" sz="2000" dirty="0"/>
              <a:t>routes in an </a:t>
            </a:r>
            <a:r>
              <a:rPr lang="en-CA" sz="2000" dirty="0" smtClean="0"/>
              <a:t>IPv4 or IPv6 </a:t>
            </a:r>
            <a:r>
              <a:rPr lang="en-CA" sz="2000" dirty="0"/>
              <a:t>routing table are identified using the following descriptors: O, O </a:t>
            </a:r>
            <a:r>
              <a:rPr lang="en-CA" sz="2000" dirty="0" smtClean="0"/>
              <a:t>IA (OI), </a:t>
            </a:r>
            <a:r>
              <a:rPr lang="en-CA" sz="2000" dirty="0"/>
              <a:t>O E1 or O E2. </a:t>
            </a:r>
            <a:endParaRPr lang="en-CA" sz="2000" dirty="0" smtClean="0"/>
          </a:p>
          <a:p>
            <a:endParaRPr lang="en-US" dirty="0" smtClean="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8398" y="275702"/>
            <a:ext cx="4834302" cy="1475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70595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582197" y="347663"/>
            <a:ext cx="10857789" cy="838200"/>
          </a:xfrm>
        </p:spPr>
        <p:txBody>
          <a:bodyPr/>
          <a:lstStyle/>
          <a:p>
            <a:r>
              <a:rPr lang="en-US" dirty="0" smtClean="0"/>
              <a:t>Chapter </a:t>
            </a:r>
            <a:r>
              <a:rPr lang="en-US" dirty="0"/>
              <a:t>8</a:t>
            </a:r>
            <a:r>
              <a:rPr lang="en-US" dirty="0" smtClean="0"/>
              <a:t>: Summary</a:t>
            </a:r>
          </a:p>
        </p:txBody>
      </p:sp>
      <p:sp>
        <p:nvSpPr>
          <p:cNvPr id="52227" name="Content Placeholder 2"/>
          <p:cNvSpPr>
            <a:spLocks noGrp="1"/>
          </p:cNvSpPr>
          <p:nvPr>
            <p:ph idx="1"/>
          </p:nvPr>
        </p:nvSpPr>
        <p:spPr>
          <a:xfrm>
            <a:off x="931092" y="1916648"/>
            <a:ext cx="10909482" cy="4746171"/>
          </a:xfrm>
        </p:spPr>
        <p:txBody>
          <a:bodyPr/>
          <a:lstStyle/>
          <a:p>
            <a:pPr marL="0" indent="0">
              <a:buNone/>
            </a:pPr>
            <a:r>
              <a:rPr lang="en-CA" sz="2000" b="1" dirty="0" err="1" smtClean="0"/>
              <a:t>Multiarea</a:t>
            </a:r>
            <a:r>
              <a:rPr lang="en-CA" sz="2000" b="1" dirty="0" smtClean="0"/>
              <a:t> OSPF:</a:t>
            </a:r>
            <a:r>
              <a:rPr lang="en-CA" sz="2000" dirty="0"/>
              <a:t>  </a:t>
            </a:r>
            <a:endParaRPr lang="en-US" sz="2000" dirty="0"/>
          </a:p>
          <a:p>
            <a:r>
              <a:rPr lang="en-CA" sz="2000" dirty="0"/>
              <a:t>An example of </a:t>
            </a:r>
            <a:r>
              <a:rPr lang="en-CA" sz="2000" dirty="0" err="1"/>
              <a:t>multiarea</a:t>
            </a:r>
            <a:r>
              <a:rPr lang="en-CA" sz="2000" dirty="0"/>
              <a:t> </a:t>
            </a:r>
            <a:r>
              <a:rPr lang="en-CA" sz="2000" dirty="0" smtClean="0"/>
              <a:t>OSPFv2 </a:t>
            </a:r>
            <a:r>
              <a:rPr lang="en-CA" sz="2000" dirty="0"/>
              <a:t>configuration</a:t>
            </a:r>
            <a:r>
              <a:rPr lang="en-CA" sz="2000" dirty="0" smtClean="0"/>
              <a:t>:</a:t>
            </a:r>
            <a:endParaRPr lang="en-US" sz="2000" dirty="0"/>
          </a:p>
          <a:p>
            <a:pPr marL="742950" lvl="1" indent="-285750">
              <a:buFont typeface="Arial" pitchFamily="34" charset="0"/>
              <a:buChar char="•"/>
            </a:pPr>
            <a:r>
              <a:rPr lang="en-CA" sz="1800" dirty="0"/>
              <a:t>R1(</a:t>
            </a:r>
            <a:r>
              <a:rPr lang="en-CA" sz="1800" dirty="0" err="1"/>
              <a:t>config</a:t>
            </a:r>
            <a:r>
              <a:rPr lang="en-CA" sz="1800" dirty="0"/>
              <a:t>)#</a:t>
            </a:r>
            <a:r>
              <a:rPr lang="en-CA" sz="1800" b="1" dirty="0"/>
              <a:t>router </a:t>
            </a:r>
            <a:r>
              <a:rPr lang="en-CA" sz="1800" b="1" dirty="0" err="1"/>
              <a:t>ospf</a:t>
            </a:r>
            <a:r>
              <a:rPr lang="en-CA" sz="1800" b="1" dirty="0"/>
              <a:t> 10</a:t>
            </a:r>
            <a:endParaRPr lang="en-US" sz="1800" dirty="0"/>
          </a:p>
          <a:p>
            <a:pPr marL="742950" lvl="1" indent="-285750">
              <a:buFont typeface="Arial" pitchFamily="34" charset="0"/>
              <a:buChar char="•"/>
            </a:pPr>
            <a:r>
              <a:rPr lang="en-CA" sz="1800" dirty="0"/>
              <a:t>R1(</a:t>
            </a:r>
            <a:r>
              <a:rPr lang="en-CA" sz="1800" dirty="0" err="1"/>
              <a:t>config</a:t>
            </a:r>
            <a:r>
              <a:rPr lang="en-CA" sz="1800" dirty="0"/>
              <a:t>-router)#</a:t>
            </a:r>
            <a:r>
              <a:rPr lang="en-CA" sz="1800" b="1" dirty="0"/>
              <a:t>router-id 1.1.1.1</a:t>
            </a:r>
            <a:endParaRPr lang="en-US" sz="1800" dirty="0"/>
          </a:p>
          <a:p>
            <a:pPr marL="742950" lvl="1" indent="-285750">
              <a:buFont typeface="Arial" pitchFamily="34" charset="0"/>
              <a:buChar char="•"/>
            </a:pPr>
            <a:r>
              <a:rPr lang="en-CA" sz="1800" dirty="0"/>
              <a:t>R1(</a:t>
            </a:r>
            <a:r>
              <a:rPr lang="en-CA" sz="1800" dirty="0" err="1"/>
              <a:t>config</a:t>
            </a:r>
            <a:r>
              <a:rPr lang="en-CA" sz="1800" dirty="0"/>
              <a:t>-router)#</a:t>
            </a:r>
            <a:r>
              <a:rPr lang="en-CA" sz="1800" b="1" dirty="0"/>
              <a:t>network </a:t>
            </a:r>
            <a:r>
              <a:rPr lang="en-CA" sz="1800" b="1" dirty="0" smtClean="0"/>
              <a:t>10.1.1.0 0.0.0.15 </a:t>
            </a:r>
            <a:r>
              <a:rPr lang="en-CA" sz="1800" b="1" dirty="0"/>
              <a:t>area 1</a:t>
            </a:r>
            <a:endParaRPr lang="en-US" sz="1800" dirty="0"/>
          </a:p>
          <a:p>
            <a:pPr marL="742950" lvl="1" indent="-285750">
              <a:buFont typeface="Arial" pitchFamily="34" charset="0"/>
              <a:buChar char="•"/>
            </a:pPr>
            <a:r>
              <a:rPr lang="en-CA" sz="1800" dirty="0"/>
              <a:t>R1(</a:t>
            </a:r>
            <a:r>
              <a:rPr lang="en-CA" sz="1800" dirty="0" err="1"/>
              <a:t>config</a:t>
            </a:r>
            <a:r>
              <a:rPr lang="en-CA" sz="1800" dirty="0"/>
              <a:t>-router)#</a:t>
            </a:r>
            <a:r>
              <a:rPr lang="en-CA" sz="1800" b="1" dirty="0"/>
              <a:t>network </a:t>
            </a:r>
            <a:r>
              <a:rPr lang="en-CA" sz="1800" b="1" dirty="0" smtClean="0"/>
              <a:t>10.1.2.0 0.0.0.3 </a:t>
            </a:r>
            <a:r>
              <a:rPr lang="en-CA" sz="1800" b="1" dirty="0"/>
              <a:t>area 1</a:t>
            </a:r>
            <a:endParaRPr lang="en-US" sz="1800" dirty="0"/>
          </a:p>
          <a:p>
            <a:pPr marL="742950" lvl="1" indent="-285750">
              <a:buFont typeface="Arial" pitchFamily="34" charset="0"/>
              <a:buChar char="•"/>
            </a:pPr>
            <a:r>
              <a:rPr lang="en-CA" sz="1800" dirty="0"/>
              <a:t>R1(</a:t>
            </a:r>
            <a:r>
              <a:rPr lang="en-CA" sz="1800" dirty="0" err="1"/>
              <a:t>config</a:t>
            </a:r>
            <a:r>
              <a:rPr lang="en-CA" sz="1800" dirty="0"/>
              <a:t>-router)#</a:t>
            </a:r>
            <a:r>
              <a:rPr lang="en-CA" sz="1800" b="1" dirty="0"/>
              <a:t>network 192.168.10.1 0.0.0.0 area 0</a:t>
            </a:r>
            <a:endParaRPr lang="en-US" sz="1800" dirty="0"/>
          </a:p>
          <a:p>
            <a:r>
              <a:rPr lang="en-CA" sz="2000" dirty="0"/>
              <a:t>D</a:t>
            </a:r>
            <a:r>
              <a:rPr lang="en-CA" sz="2000" dirty="0" smtClean="0"/>
              <a:t>oes </a:t>
            </a:r>
            <a:r>
              <a:rPr lang="en-CA" sz="2000" dirty="0"/>
              <a:t>not perform auto </a:t>
            </a:r>
            <a:r>
              <a:rPr lang="en-CA" sz="2000" dirty="0" smtClean="0"/>
              <a:t>summarization but can be </a:t>
            </a:r>
            <a:r>
              <a:rPr lang="en-CA" sz="2000" dirty="0"/>
              <a:t>manually </a:t>
            </a:r>
            <a:r>
              <a:rPr lang="en-CA" sz="2000" dirty="0" smtClean="0"/>
              <a:t>configured using the </a:t>
            </a:r>
            <a:r>
              <a:rPr lang="en-CA" b="1" dirty="0" smtClean="0">
                <a:latin typeface="Courier New" pitchFamily="49" charset="0"/>
                <a:cs typeface="Courier New" pitchFamily="49" charset="0"/>
              </a:rPr>
              <a:t>a</a:t>
            </a:r>
            <a:r>
              <a:rPr lang="en-CA" sz="2000" b="1" dirty="0" smtClean="0">
                <a:latin typeface="Courier New" pitchFamily="49" charset="0"/>
                <a:cs typeface="Courier New" pitchFamily="49" charset="0"/>
              </a:rPr>
              <a:t>rea </a:t>
            </a:r>
            <a:r>
              <a:rPr lang="en-CA" sz="2000" b="1" i="1" dirty="0" smtClean="0">
                <a:latin typeface="Courier New" pitchFamily="49" charset="0"/>
                <a:cs typeface="Courier New" pitchFamily="49" charset="0"/>
              </a:rPr>
              <a:t>X</a:t>
            </a:r>
            <a:r>
              <a:rPr lang="en-CA" sz="2000" b="1" dirty="0" smtClean="0">
                <a:latin typeface="Courier New" pitchFamily="49" charset="0"/>
                <a:cs typeface="Courier New" pitchFamily="49" charset="0"/>
              </a:rPr>
              <a:t> range </a:t>
            </a:r>
            <a:r>
              <a:rPr lang="en-CA" b="1" dirty="0" smtClean="0"/>
              <a:t>or </a:t>
            </a:r>
            <a:r>
              <a:rPr lang="en-CA" b="1" dirty="0">
                <a:latin typeface="Courier New" pitchFamily="49" charset="0"/>
                <a:cs typeface="Courier New" pitchFamily="49" charset="0"/>
              </a:rPr>
              <a:t>summary-address</a:t>
            </a:r>
            <a:r>
              <a:rPr lang="en-CA" sz="2000" b="1" dirty="0" smtClean="0"/>
              <a:t> </a:t>
            </a:r>
            <a:r>
              <a:rPr lang="en-CA" sz="2000" dirty="0" smtClean="0"/>
              <a:t>router </a:t>
            </a:r>
            <a:r>
              <a:rPr lang="en-CA" sz="2000" dirty="0"/>
              <a:t>configuration </a:t>
            </a:r>
            <a:r>
              <a:rPr lang="en-CA" sz="2000" dirty="0" smtClean="0"/>
              <a:t>command</a:t>
            </a:r>
            <a:endParaRPr lang="en-US" sz="20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6272" y="347663"/>
            <a:ext cx="4834302" cy="1475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437572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550113" y="347663"/>
            <a:ext cx="10857789" cy="838200"/>
          </a:xfrm>
        </p:spPr>
        <p:txBody>
          <a:bodyPr/>
          <a:lstStyle/>
          <a:p>
            <a:r>
              <a:rPr lang="en-US" dirty="0" smtClean="0"/>
              <a:t>Chapter </a:t>
            </a:r>
            <a:r>
              <a:rPr lang="en-US" dirty="0"/>
              <a:t>8</a:t>
            </a:r>
            <a:r>
              <a:rPr lang="en-US" dirty="0" smtClean="0"/>
              <a:t>: Summary</a:t>
            </a:r>
          </a:p>
        </p:txBody>
      </p:sp>
      <p:sp>
        <p:nvSpPr>
          <p:cNvPr id="52227" name="Content Placeholder 2"/>
          <p:cNvSpPr>
            <a:spLocks noGrp="1"/>
          </p:cNvSpPr>
          <p:nvPr>
            <p:ph idx="1"/>
          </p:nvPr>
        </p:nvSpPr>
        <p:spPr>
          <a:xfrm>
            <a:off x="931092" y="2007432"/>
            <a:ext cx="10909482" cy="4879975"/>
          </a:xfrm>
        </p:spPr>
        <p:txBody>
          <a:bodyPr/>
          <a:lstStyle/>
          <a:p>
            <a:pPr marL="0" indent="0">
              <a:buNone/>
            </a:pPr>
            <a:r>
              <a:rPr lang="en-CA" sz="2000" b="1" dirty="0" err="1" smtClean="0"/>
              <a:t>Multiarea</a:t>
            </a:r>
            <a:r>
              <a:rPr lang="en-CA" sz="2000" b="1" dirty="0" smtClean="0"/>
              <a:t> OSPFv2:</a:t>
            </a:r>
            <a:r>
              <a:rPr lang="en-CA" sz="2000" dirty="0"/>
              <a:t>  </a:t>
            </a:r>
            <a:endParaRPr lang="en-US" sz="2000" dirty="0"/>
          </a:p>
          <a:p>
            <a:r>
              <a:rPr lang="en-CA" sz="2000" dirty="0" smtClean="0"/>
              <a:t>Commands </a:t>
            </a:r>
            <a:r>
              <a:rPr lang="en-CA" sz="2000" dirty="0"/>
              <a:t>that are used to verify OSPF configuration consist of the following:</a:t>
            </a:r>
            <a:endParaRPr lang="en-US" sz="2000" dirty="0"/>
          </a:p>
          <a:p>
            <a:pPr marL="742950" lvl="1" indent="-285750">
              <a:buFont typeface="Wingdings" pitchFamily="2" charset="2"/>
              <a:buChar char="§"/>
            </a:pPr>
            <a:r>
              <a:rPr lang="en-CA" sz="1800" dirty="0"/>
              <a:t>show </a:t>
            </a:r>
            <a:r>
              <a:rPr lang="en-CA" sz="1800" dirty="0" err="1"/>
              <a:t>ip</a:t>
            </a:r>
            <a:r>
              <a:rPr lang="en-CA" sz="1800" dirty="0"/>
              <a:t> </a:t>
            </a:r>
            <a:r>
              <a:rPr lang="en-CA" sz="1800" dirty="0" err="1"/>
              <a:t>ospf</a:t>
            </a:r>
            <a:r>
              <a:rPr lang="en-CA" sz="1800" dirty="0"/>
              <a:t> neighbor </a:t>
            </a:r>
            <a:endParaRPr lang="en-US" sz="1800" dirty="0"/>
          </a:p>
          <a:p>
            <a:pPr marL="742950" lvl="1" indent="-285750">
              <a:buFont typeface="Wingdings" pitchFamily="2" charset="2"/>
              <a:buChar char="§"/>
            </a:pPr>
            <a:r>
              <a:rPr lang="en-CA" sz="1800" dirty="0"/>
              <a:t>show </a:t>
            </a:r>
            <a:r>
              <a:rPr lang="en-CA" sz="1800" dirty="0" err="1"/>
              <a:t>ip</a:t>
            </a:r>
            <a:r>
              <a:rPr lang="en-CA" sz="1800" dirty="0"/>
              <a:t> </a:t>
            </a:r>
            <a:r>
              <a:rPr lang="en-CA" sz="1800" dirty="0" err="1"/>
              <a:t>ospf</a:t>
            </a:r>
            <a:endParaRPr lang="en-US" sz="1800" dirty="0"/>
          </a:p>
          <a:p>
            <a:pPr marL="742950" lvl="1" indent="-285750">
              <a:buFont typeface="Wingdings" pitchFamily="2" charset="2"/>
              <a:buChar char="§"/>
            </a:pPr>
            <a:r>
              <a:rPr lang="en-CA" sz="1800" dirty="0"/>
              <a:t>show </a:t>
            </a:r>
            <a:r>
              <a:rPr lang="en-CA" sz="1800" dirty="0" err="1"/>
              <a:t>ip</a:t>
            </a:r>
            <a:r>
              <a:rPr lang="en-CA" sz="1800" dirty="0"/>
              <a:t> </a:t>
            </a:r>
            <a:r>
              <a:rPr lang="en-CA" sz="1800" dirty="0" err="1"/>
              <a:t>ospf</a:t>
            </a:r>
            <a:r>
              <a:rPr lang="en-CA" sz="1800" dirty="0"/>
              <a:t> interface </a:t>
            </a:r>
            <a:endParaRPr lang="en-US" sz="1800" dirty="0"/>
          </a:p>
          <a:p>
            <a:pPr marL="742950" lvl="1" indent="-285750">
              <a:buFont typeface="Wingdings" pitchFamily="2" charset="2"/>
              <a:buChar char="§"/>
            </a:pPr>
            <a:r>
              <a:rPr lang="en-CA" sz="1800" dirty="0"/>
              <a:t>show </a:t>
            </a:r>
            <a:r>
              <a:rPr lang="en-CA" sz="1800" dirty="0" err="1"/>
              <a:t>ip</a:t>
            </a:r>
            <a:r>
              <a:rPr lang="en-CA" sz="1800" dirty="0"/>
              <a:t> protocols</a:t>
            </a:r>
            <a:endParaRPr lang="en-US" sz="1800" dirty="0"/>
          </a:p>
          <a:p>
            <a:pPr marL="742950" lvl="1" indent="-285750">
              <a:buFont typeface="Wingdings" pitchFamily="2" charset="2"/>
              <a:buChar char="§"/>
            </a:pPr>
            <a:r>
              <a:rPr lang="en-CA" sz="1800" dirty="0"/>
              <a:t>show </a:t>
            </a:r>
            <a:r>
              <a:rPr lang="en-CA" sz="1800" dirty="0" err="1"/>
              <a:t>ip</a:t>
            </a:r>
            <a:r>
              <a:rPr lang="en-CA" sz="1800" dirty="0"/>
              <a:t> </a:t>
            </a:r>
            <a:r>
              <a:rPr lang="en-CA" sz="1800" dirty="0" err="1"/>
              <a:t>ospf</a:t>
            </a:r>
            <a:r>
              <a:rPr lang="en-CA" sz="1800" dirty="0"/>
              <a:t> interface brief</a:t>
            </a:r>
            <a:endParaRPr lang="en-US" sz="1800" dirty="0"/>
          </a:p>
          <a:p>
            <a:pPr marL="742950" lvl="1" indent="-285750">
              <a:buFont typeface="Wingdings" pitchFamily="2" charset="2"/>
              <a:buChar char="§"/>
            </a:pPr>
            <a:r>
              <a:rPr lang="en-CA" sz="1800" dirty="0"/>
              <a:t>show </a:t>
            </a:r>
            <a:r>
              <a:rPr lang="en-CA" sz="1800" dirty="0" err="1"/>
              <a:t>ip</a:t>
            </a:r>
            <a:r>
              <a:rPr lang="en-CA" sz="1800" dirty="0"/>
              <a:t> route </a:t>
            </a:r>
            <a:r>
              <a:rPr lang="en-CA" sz="1800" dirty="0" err="1"/>
              <a:t>ospf</a:t>
            </a:r>
            <a:endParaRPr lang="en-US" sz="1800" dirty="0"/>
          </a:p>
          <a:p>
            <a:pPr marL="742950" lvl="1" indent="-285750">
              <a:buFont typeface="Wingdings" pitchFamily="2" charset="2"/>
              <a:buChar char="§"/>
            </a:pPr>
            <a:r>
              <a:rPr lang="en-CA" sz="1800" dirty="0"/>
              <a:t>show </a:t>
            </a:r>
            <a:r>
              <a:rPr lang="en-CA" sz="1800" dirty="0" err="1"/>
              <a:t>ip</a:t>
            </a:r>
            <a:r>
              <a:rPr lang="en-CA" sz="1800" dirty="0"/>
              <a:t> </a:t>
            </a:r>
            <a:r>
              <a:rPr lang="en-CA" sz="1800" dirty="0" err="1"/>
              <a:t>ospf</a:t>
            </a:r>
            <a:r>
              <a:rPr lang="en-CA" sz="1800" dirty="0"/>
              <a:t> database </a:t>
            </a:r>
            <a:endParaRPr lang="en-US" sz="1800" dirty="0"/>
          </a:p>
          <a:p>
            <a:pPr>
              <a:buFont typeface="Wingdings" pitchFamily="2" charset="2"/>
              <a:buNone/>
            </a:pPr>
            <a:endParaRPr lang="en-US" dirty="0" smtClean="0"/>
          </a:p>
          <a:p>
            <a:endParaRPr lang="en-US" dirty="0" smtClean="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8387" y="281318"/>
            <a:ext cx="4834302" cy="1475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9954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315096" y="4279393"/>
            <a:ext cx="6244863" cy="998460"/>
          </a:xfrm>
        </p:spPr>
        <p:txBody>
          <a:bodyPr>
            <a:normAutofit fontScale="92500" lnSpcReduction="10000"/>
          </a:bodyPr>
          <a:lstStyle/>
          <a:p>
            <a:r>
              <a:rPr lang="en-US" dirty="0" smtClean="0"/>
              <a:t>Created by Lonnie Decker</a:t>
            </a:r>
          </a:p>
          <a:p>
            <a:r>
              <a:rPr lang="en-US" dirty="0" smtClean="0"/>
              <a:t>Department Chair </a:t>
            </a:r>
          </a:p>
          <a:p>
            <a:r>
              <a:rPr lang="en-US" dirty="0" smtClean="0"/>
              <a:t>Davenport University</a:t>
            </a:r>
            <a:endParaRPr lang="en-US" dirty="0"/>
          </a:p>
        </p:txBody>
      </p:sp>
      <p:sp>
        <p:nvSpPr>
          <p:cNvPr id="5" name="Title 4"/>
          <p:cNvSpPr>
            <a:spLocks noGrp="1"/>
          </p:cNvSpPr>
          <p:nvPr>
            <p:ph type="ctrTitle"/>
          </p:nvPr>
        </p:nvSpPr>
        <p:spPr/>
        <p:txBody>
          <a:bodyPr/>
          <a:lstStyle/>
          <a:p>
            <a:r>
              <a:rPr lang="en-US" sz="4800" dirty="0" smtClean="0"/>
              <a:t>Packet Tracer Activity </a:t>
            </a:r>
          </a:p>
        </p:txBody>
      </p:sp>
      <p:pic>
        <p:nvPicPr>
          <p:cNvPr id="31" name="Picture Placeholder 30" descr="gear.png"/>
          <p:cNvPicPr>
            <a:picLocks noGrp="1" noChangeAspect="1"/>
          </p:cNvPicPr>
          <p:nvPr>
            <p:ph type="pic" sz="quarter" idx="10"/>
          </p:nvPr>
        </p:nvPicPr>
        <p:blipFill>
          <a:blip r:embed="rId3" cstate="email">
            <a:extLst>
              <a:ext uri="{28A0092B-C50C-407E-A947-70E740481C1C}">
                <a14:useLocalDpi xmlns:a14="http://schemas.microsoft.com/office/drawing/2010/main"/>
              </a:ext>
            </a:extLst>
          </a:blip>
          <a:srcRect l="3681" r="3681"/>
          <a:stretch>
            <a:fillRect/>
          </a:stretch>
        </p:blipFill>
        <p:spPr/>
      </p:pic>
    </p:spTree>
    <p:extLst>
      <p:ext uri="{BB962C8B-B14F-4D97-AF65-F5344CB8AC3E}">
        <p14:creationId xmlns:p14="http://schemas.microsoft.com/office/powerpoint/2010/main" val="238786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Multi-area OSPF Practice Lab</a:t>
            </a:r>
            <a:endParaRPr lang="en-US" dirty="0"/>
          </a:p>
        </p:txBody>
      </p:sp>
      <p:sp>
        <p:nvSpPr>
          <p:cNvPr id="5" name="Content Placeholder 4"/>
          <p:cNvSpPr>
            <a:spLocks noGrp="1"/>
          </p:cNvSpPr>
          <p:nvPr>
            <p:ph idx="1"/>
          </p:nvPr>
        </p:nvSpPr>
        <p:spPr>
          <a:xfrm>
            <a:off x="306189" y="4454013"/>
            <a:ext cx="11241798" cy="1851432"/>
          </a:xfrm>
        </p:spPr>
        <p:txBody>
          <a:bodyPr/>
          <a:lstStyle/>
          <a:p>
            <a:pPr marL="0" indent="0">
              <a:buNone/>
            </a:pPr>
            <a:r>
              <a:rPr lang="en-US" dirty="0" smtClean="0"/>
              <a:t>RTB </a:t>
            </a:r>
            <a:r>
              <a:rPr lang="en-US" dirty="0"/>
              <a:t>– </a:t>
            </a:r>
            <a:r>
              <a:rPr lang="en-US" dirty="0" smtClean="0"/>
              <a:t>RTD – 192.168.0.0/24	RTA – RTB – 10.1.1.0/30	RTC – RTE – 192.168.4.0/24</a:t>
            </a:r>
          </a:p>
          <a:p>
            <a:pPr marL="0" indent="0">
              <a:buNone/>
            </a:pPr>
            <a:r>
              <a:rPr lang="en-US" dirty="0" smtClean="0"/>
              <a:t>RTD Lo0 – 192.168.1.0/24	RTA – RTC – 10.1.1.4/30	RTE Lo0 – 192.168.5.0/24</a:t>
            </a:r>
          </a:p>
          <a:p>
            <a:pPr marL="0" indent="0">
              <a:buNone/>
            </a:pPr>
            <a:r>
              <a:rPr lang="en-US" dirty="0" smtClean="0"/>
              <a:t>				RTB – RTC – 10.1.1.8/30</a:t>
            </a:r>
          </a:p>
          <a:p>
            <a:pPr marL="0" indent="0">
              <a:buNone/>
            </a:pPr>
            <a:r>
              <a:rPr lang="en-US" dirty="0"/>
              <a:t>	</a:t>
            </a:r>
            <a:r>
              <a:rPr lang="en-US" dirty="0" smtClean="0"/>
              <a:t>		       RTA Lo0 - Internet – 172.16.1.0/24</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2211775" y="1163892"/>
            <a:ext cx="7256689" cy="2788675"/>
          </a:xfrm>
          <a:prstGeom prst="rect">
            <a:avLst/>
          </a:prstGeom>
          <a:noFill/>
          <a:ln>
            <a:noFill/>
          </a:ln>
        </p:spPr>
      </p:pic>
    </p:spTree>
    <p:extLst>
      <p:ext uri="{BB962C8B-B14F-4D97-AF65-F5344CB8AC3E}">
        <p14:creationId xmlns:p14="http://schemas.microsoft.com/office/powerpoint/2010/main" val="13548705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894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12188825"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3" cstate="print"/>
          <a:srcRect/>
          <a:stretch>
            <a:fillRect/>
          </a:stretch>
        </p:blipFill>
        <p:spPr bwMode="auto">
          <a:xfrm>
            <a:off x="2010310" y="2741614"/>
            <a:ext cx="8128000" cy="892175"/>
          </a:xfrm>
          <a:prstGeom prst="rect">
            <a:avLst/>
          </a:prstGeom>
          <a:noFill/>
          <a:ln w="9525">
            <a:noFill/>
            <a:miter lim="800000"/>
            <a:headEnd/>
            <a:tailEnd/>
          </a:ln>
        </p:spPr>
      </p:pic>
    </p:spTree>
    <p:extLst>
      <p:ext uri="{BB962C8B-B14F-4D97-AF65-F5344CB8AC3E}">
        <p14:creationId xmlns:p14="http://schemas.microsoft.com/office/powerpoint/2010/main" val="145627934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 Hello Packet</a:t>
            </a:r>
            <a:endParaRPr lang="en-US" dirty="0"/>
          </a:p>
        </p:txBody>
      </p:sp>
      <p:sp>
        <p:nvSpPr>
          <p:cNvPr id="5" name="Content Placeholder 4"/>
          <p:cNvSpPr>
            <a:spLocks noGrp="1"/>
          </p:cNvSpPr>
          <p:nvPr>
            <p:ph idx="1"/>
          </p:nvPr>
        </p:nvSpPr>
        <p:spPr>
          <a:xfrm>
            <a:off x="306189" y="1339745"/>
            <a:ext cx="4826250" cy="4965700"/>
          </a:xfrm>
        </p:spPr>
        <p:txBody>
          <a:bodyPr/>
          <a:lstStyle/>
          <a:p>
            <a:r>
              <a:rPr lang="en-US" dirty="0" smtClean="0"/>
              <a:t>Discover OSPF Neighbors</a:t>
            </a:r>
          </a:p>
          <a:p>
            <a:r>
              <a:rPr lang="en-US" dirty="0" smtClean="0"/>
              <a:t>Establish Neighbor Adjacencies</a:t>
            </a:r>
          </a:p>
          <a:p>
            <a:r>
              <a:rPr lang="en-US" dirty="0" smtClean="0"/>
              <a:t>Advertise Parameters</a:t>
            </a:r>
          </a:p>
          <a:p>
            <a:pPr lvl="1">
              <a:buFont typeface="Wingdings" pitchFamily="2" charset="2"/>
              <a:buChar char="§"/>
            </a:pPr>
            <a:r>
              <a:rPr lang="en-US" dirty="0" smtClean="0"/>
              <a:t>Hello Interval (Default 10 or 30 seconds)</a:t>
            </a:r>
          </a:p>
          <a:p>
            <a:pPr lvl="1">
              <a:buFont typeface="Wingdings" pitchFamily="2" charset="2"/>
              <a:buChar char="§"/>
            </a:pPr>
            <a:r>
              <a:rPr lang="en-US" dirty="0" smtClean="0"/>
              <a:t>Dead Interval (Default 4 x Hello)</a:t>
            </a:r>
          </a:p>
          <a:p>
            <a:pPr lvl="1">
              <a:buFont typeface="Wingdings" pitchFamily="2" charset="2"/>
              <a:buChar char="§"/>
            </a:pPr>
            <a:r>
              <a:rPr lang="en-US" dirty="0" smtClean="0"/>
              <a:t>Network Type</a:t>
            </a:r>
          </a:p>
          <a:p>
            <a:r>
              <a:rPr lang="en-US" dirty="0" smtClean="0"/>
              <a:t>Elect DR &amp; BDR (multi-access network)</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647" y="1576388"/>
            <a:ext cx="6429375" cy="3705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4462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 Link State Updates (LSU)</a:t>
            </a:r>
            <a:endParaRPr lang="en-US" dirty="0"/>
          </a:p>
        </p:txBody>
      </p:sp>
      <p:sp>
        <p:nvSpPr>
          <p:cNvPr id="5" name="Content Placeholder 4"/>
          <p:cNvSpPr>
            <a:spLocks noGrp="1"/>
          </p:cNvSpPr>
          <p:nvPr>
            <p:ph idx="1"/>
          </p:nvPr>
        </p:nvSpPr>
        <p:spPr>
          <a:xfrm>
            <a:off x="306189" y="1339745"/>
            <a:ext cx="5150714" cy="4965700"/>
          </a:xfrm>
        </p:spPr>
        <p:txBody>
          <a:bodyPr/>
          <a:lstStyle/>
          <a:p>
            <a:r>
              <a:rPr lang="en-US" dirty="0" smtClean="0"/>
              <a:t>Link-State Update (LSU)</a:t>
            </a:r>
          </a:p>
          <a:p>
            <a:r>
              <a:rPr lang="en-US" dirty="0" smtClean="0"/>
              <a:t>Link-State Advertisement (LSA)</a:t>
            </a:r>
          </a:p>
          <a:p>
            <a:r>
              <a:rPr lang="en-US" dirty="0" smtClean="0"/>
              <a:t>(Interchangeable)</a:t>
            </a:r>
          </a:p>
          <a:p>
            <a:r>
              <a:rPr lang="en-US" smtClean="0"/>
              <a:t>Multiple LSA Types</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768" y="1005375"/>
            <a:ext cx="7345254" cy="4921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7792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Basic OSPF Configuration</a:t>
            </a:r>
            <a:endParaRPr lang="en-US" dirty="0"/>
          </a:p>
        </p:txBody>
      </p:sp>
      <p:sp>
        <p:nvSpPr>
          <p:cNvPr id="5" name="Content Placeholder 4"/>
          <p:cNvSpPr>
            <a:spLocks noGrp="1"/>
          </p:cNvSpPr>
          <p:nvPr>
            <p:ph idx="1"/>
          </p:nvPr>
        </p:nvSpPr>
        <p:spPr>
          <a:xfrm>
            <a:off x="306189" y="1339745"/>
            <a:ext cx="5548921" cy="4965700"/>
          </a:xfrm>
        </p:spPr>
        <p:txBody>
          <a:bodyPr>
            <a:normAutofit fontScale="85000" lnSpcReduction="20000"/>
          </a:bodyPr>
          <a:lstStyle/>
          <a:p>
            <a:pPr marL="0" indent="0">
              <a:buNone/>
            </a:pPr>
            <a:r>
              <a:rPr lang="en-US" dirty="0"/>
              <a:t>R1(</a:t>
            </a:r>
            <a:r>
              <a:rPr lang="en-US" dirty="0" err="1"/>
              <a:t>config</a:t>
            </a:r>
            <a:r>
              <a:rPr lang="en-US" dirty="0"/>
              <a:t>)#</a:t>
            </a:r>
            <a:r>
              <a:rPr lang="en-US" dirty="0" err="1"/>
              <a:t>int</a:t>
            </a:r>
            <a:r>
              <a:rPr lang="en-US" dirty="0"/>
              <a:t> </a:t>
            </a:r>
            <a:r>
              <a:rPr lang="en-US" dirty="0" err="1"/>
              <a:t>fa</a:t>
            </a:r>
            <a:r>
              <a:rPr lang="en-US" dirty="0"/>
              <a:t> 0/0</a:t>
            </a:r>
          </a:p>
          <a:p>
            <a:pPr marL="0" indent="0">
              <a:buNone/>
            </a:pPr>
            <a:r>
              <a:rPr lang="en-US" dirty="0"/>
              <a:t>R1(</a:t>
            </a:r>
            <a:r>
              <a:rPr lang="en-US" dirty="0" err="1"/>
              <a:t>config</a:t>
            </a:r>
            <a:r>
              <a:rPr lang="en-US" dirty="0"/>
              <a:t>-if)#</a:t>
            </a:r>
            <a:r>
              <a:rPr lang="en-US" dirty="0" err="1"/>
              <a:t>ip</a:t>
            </a:r>
            <a:r>
              <a:rPr lang="en-US" dirty="0"/>
              <a:t> address 172.16.1.17 255.255.255.240</a:t>
            </a:r>
          </a:p>
          <a:p>
            <a:pPr marL="0" indent="0">
              <a:buNone/>
            </a:pPr>
            <a:endParaRPr lang="en-US" dirty="0"/>
          </a:p>
          <a:p>
            <a:pPr marL="0" indent="0">
              <a:buNone/>
            </a:pPr>
            <a:r>
              <a:rPr lang="en-US" dirty="0"/>
              <a:t>R1(</a:t>
            </a:r>
            <a:r>
              <a:rPr lang="en-US" dirty="0" err="1"/>
              <a:t>config</a:t>
            </a:r>
            <a:r>
              <a:rPr lang="en-US" dirty="0"/>
              <a:t>)#</a:t>
            </a:r>
            <a:r>
              <a:rPr lang="en-US" dirty="0" err="1"/>
              <a:t>int</a:t>
            </a:r>
            <a:r>
              <a:rPr lang="en-US" dirty="0"/>
              <a:t> s 0/0/0</a:t>
            </a:r>
          </a:p>
          <a:p>
            <a:pPr marL="0" indent="0">
              <a:buNone/>
            </a:pPr>
            <a:r>
              <a:rPr lang="en-US" dirty="0"/>
              <a:t>R1(</a:t>
            </a:r>
            <a:r>
              <a:rPr lang="en-US" dirty="0" err="1"/>
              <a:t>config</a:t>
            </a:r>
            <a:r>
              <a:rPr lang="en-US" dirty="0"/>
              <a:t>-if)#</a:t>
            </a:r>
            <a:r>
              <a:rPr lang="en-US" dirty="0" err="1"/>
              <a:t>ip</a:t>
            </a:r>
            <a:r>
              <a:rPr lang="en-US" dirty="0"/>
              <a:t> address 192.168.10.1 255.255.255.252</a:t>
            </a:r>
          </a:p>
          <a:p>
            <a:pPr marL="0" indent="0">
              <a:buNone/>
            </a:pPr>
            <a:endParaRPr lang="en-US" dirty="0"/>
          </a:p>
          <a:p>
            <a:pPr marL="0" indent="0">
              <a:buNone/>
            </a:pPr>
            <a:r>
              <a:rPr lang="en-US" dirty="0"/>
              <a:t>R1(</a:t>
            </a:r>
            <a:r>
              <a:rPr lang="en-US" dirty="0" err="1"/>
              <a:t>config</a:t>
            </a:r>
            <a:r>
              <a:rPr lang="en-US" dirty="0"/>
              <a:t>)#</a:t>
            </a:r>
            <a:r>
              <a:rPr lang="en-US" dirty="0" err="1"/>
              <a:t>int</a:t>
            </a:r>
            <a:r>
              <a:rPr lang="en-US" dirty="0"/>
              <a:t> s 0/0/1</a:t>
            </a:r>
          </a:p>
          <a:p>
            <a:pPr marL="0" indent="0">
              <a:buNone/>
            </a:pPr>
            <a:r>
              <a:rPr lang="en-US" dirty="0"/>
              <a:t>R1(</a:t>
            </a:r>
            <a:r>
              <a:rPr lang="en-US" dirty="0" err="1"/>
              <a:t>config</a:t>
            </a:r>
            <a:r>
              <a:rPr lang="en-US" dirty="0"/>
              <a:t>-if)#</a:t>
            </a:r>
            <a:r>
              <a:rPr lang="en-US" dirty="0" err="1"/>
              <a:t>ip</a:t>
            </a:r>
            <a:r>
              <a:rPr lang="en-US" dirty="0"/>
              <a:t> address 192.168.10.5 255.255.255.252</a:t>
            </a:r>
          </a:p>
          <a:p>
            <a:pPr marL="0" indent="0">
              <a:buNone/>
            </a:pPr>
            <a:endParaRPr lang="en-US" dirty="0"/>
          </a:p>
          <a:p>
            <a:pPr marL="0" indent="0">
              <a:buNone/>
            </a:pPr>
            <a:r>
              <a:rPr lang="en-US" dirty="0"/>
              <a:t>R1(</a:t>
            </a:r>
            <a:r>
              <a:rPr lang="en-US" dirty="0" err="1"/>
              <a:t>config</a:t>
            </a:r>
            <a:r>
              <a:rPr lang="en-US" dirty="0"/>
              <a:t>-if)#router </a:t>
            </a:r>
            <a:r>
              <a:rPr lang="en-US" dirty="0" err="1"/>
              <a:t>ospf</a:t>
            </a:r>
            <a:r>
              <a:rPr lang="en-US" dirty="0"/>
              <a:t> 1</a:t>
            </a:r>
          </a:p>
          <a:p>
            <a:pPr marL="0" indent="0">
              <a:buNone/>
            </a:pPr>
            <a:r>
              <a:rPr lang="en-US" dirty="0"/>
              <a:t>R1(</a:t>
            </a:r>
            <a:r>
              <a:rPr lang="en-US" dirty="0" err="1"/>
              <a:t>config</a:t>
            </a:r>
            <a:r>
              <a:rPr lang="en-US" dirty="0"/>
              <a:t>-router)#network 172.16.1.16 0.0.0.15 area 0</a:t>
            </a:r>
          </a:p>
          <a:p>
            <a:pPr marL="0" indent="0">
              <a:buNone/>
            </a:pPr>
            <a:r>
              <a:rPr lang="en-US" dirty="0"/>
              <a:t>R1(</a:t>
            </a:r>
            <a:r>
              <a:rPr lang="en-US" dirty="0" err="1"/>
              <a:t>config</a:t>
            </a:r>
            <a:r>
              <a:rPr lang="en-US" dirty="0"/>
              <a:t>-router)#network 192.168.10.0 0.0.0.3 area 0</a:t>
            </a:r>
          </a:p>
          <a:p>
            <a:pPr marL="0" indent="0">
              <a:buNone/>
            </a:pPr>
            <a:r>
              <a:rPr lang="en-US" dirty="0"/>
              <a:t>R1(</a:t>
            </a:r>
            <a:r>
              <a:rPr lang="en-US" dirty="0" err="1"/>
              <a:t>config</a:t>
            </a:r>
            <a:r>
              <a:rPr lang="en-US" dirty="0"/>
              <a:t>-router)#network 192.168.10.4 0.0.0.3 area 0</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438" y="1276757"/>
            <a:ext cx="4638422" cy="242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6492344" y="4481869"/>
            <a:ext cx="5011398" cy="1823576"/>
          </a:xfrm>
          <a:prstGeom prst="rect">
            <a:avLst/>
          </a:prstGeom>
          <a:noFill/>
          <a:ln w="28575">
            <a:solidFill>
              <a:schemeClr val="tx1"/>
            </a:solidFill>
          </a:ln>
        </p:spPr>
        <p:txBody>
          <a:bodyPr wrap="square" rtlCol="0">
            <a:spAutoFit/>
          </a:bodyPr>
          <a:lstStyle/>
          <a:p>
            <a:pPr algn="l"/>
            <a:r>
              <a:rPr lang="en-US" b="0" dirty="0" smtClean="0">
                <a:solidFill>
                  <a:srgbClr val="FF0000"/>
                </a:solidFill>
              </a:rPr>
              <a:t>Command syntax:</a:t>
            </a:r>
          </a:p>
          <a:p>
            <a:pPr algn="l"/>
            <a:endParaRPr lang="en-US" b="0" dirty="0" smtClean="0">
              <a:solidFill>
                <a:srgbClr val="FF0000"/>
              </a:solidFill>
            </a:endParaRPr>
          </a:p>
          <a:p>
            <a:pPr algn="l"/>
            <a:r>
              <a:rPr lang="en-US" dirty="0" smtClean="0">
                <a:solidFill>
                  <a:srgbClr val="FF0000"/>
                </a:solidFill>
              </a:rPr>
              <a:t>router </a:t>
            </a:r>
            <a:r>
              <a:rPr lang="en-US" dirty="0" err="1" smtClean="0">
                <a:solidFill>
                  <a:srgbClr val="FF0000"/>
                </a:solidFill>
              </a:rPr>
              <a:t>ospf</a:t>
            </a:r>
            <a:r>
              <a:rPr lang="en-US" dirty="0" smtClean="0">
                <a:solidFill>
                  <a:srgbClr val="FF0000"/>
                </a:solidFill>
              </a:rPr>
              <a:t> </a:t>
            </a:r>
            <a:r>
              <a:rPr lang="en-US" b="0" i="1" dirty="0" smtClean="0">
                <a:solidFill>
                  <a:srgbClr val="FF0000"/>
                </a:solidFill>
              </a:rPr>
              <a:t>process-id</a:t>
            </a:r>
          </a:p>
          <a:p>
            <a:pPr algn="l"/>
            <a:endParaRPr lang="en-US" b="0" dirty="0" smtClean="0">
              <a:solidFill>
                <a:srgbClr val="FF0000"/>
              </a:solidFill>
            </a:endParaRPr>
          </a:p>
          <a:p>
            <a:pPr algn="l"/>
            <a:r>
              <a:rPr lang="en-US" dirty="0" smtClean="0">
                <a:solidFill>
                  <a:srgbClr val="FF0000"/>
                </a:solidFill>
              </a:rPr>
              <a:t>network</a:t>
            </a:r>
            <a:r>
              <a:rPr lang="en-US" b="0" dirty="0" smtClean="0">
                <a:solidFill>
                  <a:srgbClr val="FF0000"/>
                </a:solidFill>
              </a:rPr>
              <a:t> </a:t>
            </a:r>
            <a:r>
              <a:rPr lang="en-US" b="0" i="1" dirty="0" smtClean="0">
                <a:solidFill>
                  <a:srgbClr val="FF0000"/>
                </a:solidFill>
              </a:rPr>
              <a:t>network-address wildcard-mask </a:t>
            </a:r>
            <a:r>
              <a:rPr lang="en-US" dirty="0" smtClean="0">
                <a:solidFill>
                  <a:srgbClr val="FF0000"/>
                </a:solidFill>
              </a:rPr>
              <a:t>area</a:t>
            </a:r>
            <a:r>
              <a:rPr lang="en-US" b="0" dirty="0" smtClean="0">
                <a:solidFill>
                  <a:srgbClr val="FF0000"/>
                </a:solidFill>
              </a:rPr>
              <a:t> </a:t>
            </a:r>
            <a:r>
              <a:rPr lang="en-US" b="0" i="1" dirty="0" smtClean="0">
                <a:solidFill>
                  <a:srgbClr val="FF0000"/>
                </a:solidFill>
              </a:rPr>
              <a:t>area-id</a:t>
            </a:r>
          </a:p>
          <a:p>
            <a:pPr algn="l"/>
            <a:endParaRPr lang="en-US" sz="1700"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2027639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6190" y="167175"/>
            <a:ext cx="11448832" cy="838200"/>
          </a:xfrm>
        </p:spPr>
        <p:txBody>
          <a:bodyPr/>
          <a:lstStyle/>
          <a:p>
            <a:r>
              <a:rPr lang="en-US" dirty="0" smtClean="0"/>
              <a:t>OSPF Router ID</a:t>
            </a:r>
            <a:endParaRPr lang="en-US" dirty="0"/>
          </a:p>
        </p:txBody>
      </p:sp>
      <p:sp>
        <p:nvSpPr>
          <p:cNvPr id="5" name="Content Placeholder 4"/>
          <p:cNvSpPr>
            <a:spLocks noGrp="1"/>
          </p:cNvSpPr>
          <p:nvPr>
            <p:ph idx="1"/>
          </p:nvPr>
        </p:nvSpPr>
        <p:spPr>
          <a:xfrm>
            <a:off x="306189" y="1339745"/>
            <a:ext cx="5548921" cy="2943497"/>
          </a:xfrm>
        </p:spPr>
        <p:txBody>
          <a:bodyPr>
            <a:normAutofit/>
          </a:bodyPr>
          <a:lstStyle/>
          <a:p>
            <a:pPr marL="457200" indent="-457200">
              <a:buFont typeface="+mj-lt"/>
              <a:buAutoNum type="arabicPeriod"/>
            </a:pPr>
            <a:r>
              <a:rPr lang="en-US" dirty="0" smtClean="0"/>
              <a:t>Use </a:t>
            </a:r>
            <a:r>
              <a:rPr lang="en-US" dirty="0"/>
              <a:t>the IP address configured with the OSPF </a:t>
            </a:r>
            <a:r>
              <a:rPr lang="en-US" dirty="0">
                <a:latin typeface="Courier New" pitchFamily="49" charset="0"/>
                <a:cs typeface="Courier New" pitchFamily="49" charset="0"/>
              </a:rPr>
              <a:t>router-id </a:t>
            </a:r>
            <a:r>
              <a:rPr lang="en-US" dirty="0"/>
              <a:t>command</a:t>
            </a:r>
            <a:r>
              <a:rPr lang="en-US" dirty="0" smtClean="0"/>
              <a:t>.</a:t>
            </a:r>
          </a:p>
          <a:p>
            <a:pPr marL="457200" indent="-457200">
              <a:buFont typeface="+mj-lt"/>
              <a:buAutoNum type="arabicPeriod"/>
            </a:pPr>
            <a:r>
              <a:rPr lang="en-US" dirty="0" smtClean="0"/>
              <a:t>If </a:t>
            </a:r>
            <a:r>
              <a:rPr lang="en-US" dirty="0"/>
              <a:t>the router-id is not configured, the router chooses highest IP address of any of its loopback </a:t>
            </a:r>
            <a:r>
              <a:rPr lang="en-US" dirty="0" smtClean="0"/>
              <a:t>interfaces.</a:t>
            </a:r>
          </a:p>
          <a:p>
            <a:pPr marL="457200" indent="-457200">
              <a:buFont typeface="+mj-lt"/>
              <a:buAutoNum type="arabicPeriod"/>
            </a:pPr>
            <a:r>
              <a:rPr lang="en-US" dirty="0" smtClean="0"/>
              <a:t>If </a:t>
            </a:r>
            <a:r>
              <a:rPr lang="en-US" dirty="0"/>
              <a:t>no loopback interfaces are configured, the router chooses highest active IP address of any of its physical interfaces</a:t>
            </a:r>
            <a:r>
              <a:rPr lang="en-US" dirty="0" smtClean="0"/>
              <a:t>.</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0733" y="1394577"/>
            <a:ext cx="4638422" cy="2426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498267" y="1056072"/>
            <a:ext cx="3169731" cy="341632"/>
          </a:xfrm>
          <a:prstGeom prst="rect">
            <a:avLst/>
          </a:prstGeom>
          <a:noFill/>
          <a:ln w="12700">
            <a:solidFill>
              <a:schemeClr val="tx1"/>
            </a:solidFill>
          </a:ln>
        </p:spPr>
        <p:txBody>
          <a:bodyPr wrap="square" rtlCol="0">
            <a:spAutoFit/>
          </a:bodyPr>
          <a:lstStyle/>
          <a:p>
            <a:pPr algn="l"/>
            <a:r>
              <a:rPr lang="en-US" b="0" dirty="0" smtClean="0">
                <a:solidFill>
                  <a:srgbClr val="FF0000"/>
                </a:solidFill>
              </a:rPr>
              <a:t>Router ID = 192.168.10.5</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457" y="4587858"/>
            <a:ext cx="5990612" cy="1430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437486" y="4853209"/>
            <a:ext cx="1428661" cy="341632"/>
          </a:xfrm>
          <a:prstGeom prst="rect">
            <a:avLst/>
          </a:prstGeom>
        </p:spPr>
        <p:txBody>
          <a:bodyPr wrap="none">
            <a:spAutoFit/>
          </a:bodyPr>
          <a:lstStyle/>
          <a:p>
            <a:r>
              <a:rPr lang="en-US" dirty="0" smtClean="0">
                <a:solidFill>
                  <a:srgbClr val="FF0000"/>
                </a:solidFill>
              </a:rPr>
              <a:t>Verification</a:t>
            </a:r>
            <a:endParaRPr lang="en-US" dirty="0">
              <a:solidFill>
                <a:srgbClr val="FF0000"/>
              </a:solidFill>
            </a:endParaRPr>
          </a:p>
        </p:txBody>
      </p:sp>
      <p:cxnSp>
        <p:nvCxnSpPr>
          <p:cNvPr id="7" name="Straight Arrow Connector 6"/>
          <p:cNvCxnSpPr/>
          <p:nvPr/>
        </p:nvCxnSpPr>
        <p:spPr>
          <a:xfrm flipV="1">
            <a:off x="3866147" y="4797445"/>
            <a:ext cx="444310" cy="209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8014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Cisco_Cisco Sans">
  <a:themeElements>
    <a:clrScheme name="Cisco Reboot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CiscoSans">
      <a:majorFont>
        <a:latin typeface="CiscoSans ExtraLight"/>
        <a:ea typeface=""/>
        <a:cs typeface=""/>
      </a:majorFont>
      <a:minorFont>
        <a:latin typeface="CiscoSans Extra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Oct_2006_Cisco White Template</Template>
  <TotalTime>28732</TotalTime>
  <Words>4463</Words>
  <Application>Microsoft Office PowerPoint</Application>
  <PresentationFormat>Custom</PresentationFormat>
  <Paragraphs>515</Paragraphs>
  <Slides>59</Slides>
  <Notes>59</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Cisco_Cisco Sans</vt:lpstr>
      <vt:lpstr>Multiarea OSPF for CCNA</vt:lpstr>
      <vt:lpstr>Objectives</vt:lpstr>
      <vt:lpstr>OSPF Single Area - Review</vt:lpstr>
      <vt:lpstr>OSPF Single Area - Review</vt:lpstr>
      <vt:lpstr>OSPF Packet Types</vt:lpstr>
      <vt:lpstr>OSPF – Hello Packet</vt:lpstr>
      <vt:lpstr>OSPF – Link State Updates (LSU)</vt:lpstr>
      <vt:lpstr>Basic OSPF Configuration</vt:lpstr>
      <vt:lpstr>OSPF Router ID</vt:lpstr>
      <vt:lpstr>OSPF Router ID</vt:lpstr>
      <vt:lpstr>OSPF Metric - Cost</vt:lpstr>
      <vt:lpstr>OSPF and Multiaccess Networks</vt:lpstr>
      <vt:lpstr>OSPF and Multiaccess Networks</vt:lpstr>
      <vt:lpstr>Multiarea OSPF Implementation</vt:lpstr>
      <vt:lpstr>OSPF Issues with Large Networks</vt:lpstr>
      <vt:lpstr>OSPF Areas</vt:lpstr>
      <vt:lpstr>Why Multiarea OSPF?</vt:lpstr>
      <vt:lpstr>OSPF Two-Layer Area Hierarchy</vt:lpstr>
      <vt:lpstr>Types of OSPF Routers</vt:lpstr>
      <vt:lpstr>Types of LSAs Exchanged Between Areas </vt:lpstr>
      <vt:lpstr>OSPF LSA Types (Revisited)</vt:lpstr>
      <vt:lpstr>Multiarea OSPF LSA Operation OSPF LSA Types</vt:lpstr>
      <vt:lpstr>OSPF LSA Type 1 – Router LSA</vt:lpstr>
      <vt:lpstr>OSPF LSA Type 2 – Network LSA</vt:lpstr>
      <vt:lpstr>OSPF LSA Type 3 – Summary LSA</vt:lpstr>
      <vt:lpstr>OSPF LSA Type 4 – Summary LSA</vt:lpstr>
      <vt:lpstr>OSPF LSA Type 5 – External LSA </vt:lpstr>
      <vt:lpstr> OSPF LSA Types</vt:lpstr>
      <vt:lpstr>OSPF Routes – Routing Table</vt:lpstr>
      <vt:lpstr> OSPF Routing Table Entries</vt:lpstr>
      <vt:lpstr> OSPF Routing Table Entries</vt:lpstr>
      <vt:lpstr>OSPF Routes – Routing Table</vt:lpstr>
      <vt:lpstr>OSPF Route Calculation</vt:lpstr>
      <vt:lpstr>Configuring Multiarea OSPF</vt:lpstr>
      <vt:lpstr> Configuring Multiarea OSPFv2</vt:lpstr>
      <vt:lpstr> Configuring Multiarea OSPFv3</vt:lpstr>
      <vt:lpstr>OSPF Route Summarization</vt:lpstr>
      <vt:lpstr> OSPF Route Summarization</vt:lpstr>
      <vt:lpstr> Calculating the Summary Route</vt:lpstr>
      <vt:lpstr> Configuring Interarea Route Summarization</vt:lpstr>
      <vt:lpstr>OSPF Route Summarization - VLSM</vt:lpstr>
      <vt:lpstr>OSPF Interarea Route Summarization</vt:lpstr>
      <vt:lpstr>OSPF ASBR Route Summarization</vt:lpstr>
      <vt:lpstr>OSPF Default Route</vt:lpstr>
      <vt:lpstr>OSPF Default Route Example</vt:lpstr>
      <vt:lpstr>Verifying an OSPFv2 and OSPFv3 Configuration</vt:lpstr>
      <vt:lpstr> Verifying Multiarea OSPFv2</vt:lpstr>
      <vt:lpstr> Verifying General Multiarea OSPF Setting</vt:lpstr>
      <vt:lpstr>Verify the OSPF Routes</vt:lpstr>
      <vt:lpstr>Verify the Multiarea OSPF LSDB</vt:lpstr>
      <vt:lpstr>OSPF Key Points</vt:lpstr>
      <vt:lpstr>Chapter 8: Summary</vt:lpstr>
      <vt:lpstr>Chapter 8: Summary</vt:lpstr>
      <vt:lpstr>Chapter 8: Summary</vt:lpstr>
      <vt:lpstr>Chapter 8: Summary</vt:lpstr>
      <vt:lpstr>Packet Tracer Activity </vt:lpstr>
      <vt:lpstr>Multi-area OSPF Practice Lab</vt:lpstr>
      <vt:lpstr>PowerPoint Presentation</vt:lpstr>
      <vt:lpstr>PowerPoint Presentation</vt:lpstr>
    </vt:vector>
  </TitlesOfParts>
  <Company>Duarte Design,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Begin: Assign Information Classification</dc:title>
  <dc:subject>Guide for Creating Powerpoint Presentations</dc:subject>
  <dc:creator>Eric Albertson</dc:creator>
  <cp:lastModifiedBy>khaled Awdallah</cp:lastModifiedBy>
  <cp:revision>1379</cp:revision>
  <cp:lastPrinted>2013-08-05T20:50:27Z</cp:lastPrinted>
  <dcterms:created xsi:type="dcterms:W3CDTF">2006-10-05T15:52:55Z</dcterms:created>
  <dcterms:modified xsi:type="dcterms:W3CDTF">2013-12-21T09:52:45Z</dcterms:modified>
</cp:coreProperties>
</file>