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9"/>
  </p:notesMasterIdLst>
  <p:sldIdLst>
    <p:sldId id="306" r:id="rId2"/>
    <p:sldId id="316" r:id="rId3"/>
    <p:sldId id="317" r:id="rId4"/>
    <p:sldId id="318" r:id="rId5"/>
    <p:sldId id="319" r:id="rId6"/>
    <p:sldId id="320" r:id="rId7"/>
    <p:sldId id="323" r:id="rId8"/>
    <p:sldId id="321" r:id="rId9"/>
    <p:sldId id="322" r:id="rId10"/>
    <p:sldId id="324" r:id="rId11"/>
    <p:sldId id="325" r:id="rId12"/>
    <p:sldId id="326" r:id="rId13"/>
    <p:sldId id="327" r:id="rId14"/>
    <p:sldId id="328" r:id="rId15"/>
    <p:sldId id="329" r:id="rId16"/>
    <p:sldId id="330" r:id="rId17"/>
    <p:sldId id="302" r:id="rId1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8" autoAdjust="0"/>
    <p:restoredTop sz="59302" autoAdjust="0"/>
  </p:normalViewPr>
  <p:slideViewPr>
    <p:cSldViewPr snapToGrid="0">
      <p:cViewPr varScale="1">
        <p:scale>
          <a:sx n="68" d="100"/>
          <a:sy n="68" d="100"/>
        </p:scale>
        <p:origin x="-13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12/21/2013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lesson explains solutions to routing problems in a local network with a redundant topology. One solution to these problems is explained through the router redundancy process. This lesson identifies HSRP (Hot Standby Router Protocol), VRRP (Virtual Router Redundancy Protocol), and GLBP (Gateway Load Balancing Protocol) as Layer 3 redundancy protocols. It also describes how to configure basic HSRP and use the appropriate </a:t>
            </a:r>
            <a:r>
              <a:rPr lang="en-US" sz="1200" b="1" i="0" u="none" strike="noStrike" kern="1200" baseline="0" dirty="0" smtClean="0">
                <a:solidFill>
                  <a:schemeClr val="tx1"/>
                </a:solidFill>
                <a:latin typeface="+mn-lt"/>
                <a:ea typeface="+mn-ea"/>
                <a:cs typeface="+mn-cs"/>
              </a:rPr>
              <a:t>show</a:t>
            </a:r>
            <a:r>
              <a:rPr lang="en-US" sz="1200" b="0" i="0" u="none" strike="noStrike" kern="1200" baseline="0" dirty="0" smtClean="0">
                <a:solidFill>
                  <a:schemeClr val="tx1"/>
                </a:solidFill>
                <a:latin typeface="+mn-lt"/>
                <a:ea typeface="+mn-ea"/>
                <a:cs typeface="+mn-cs"/>
              </a:rPr>
              <a:t> commands to confirm proper functionality.</a:t>
            </a:r>
          </a:p>
          <a:p>
            <a:endParaRPr lang="en-US" sz="1200" b="0" i="0" u="none" strike="noStrike" kern="1200" baseline="0" dirty="0" smtClean="0">
              <a:solidFill>
                <a:schemeClr val="tx1"/>
              </a:solidFill>
              <a:latin typeface="+mn-lt"/>
              <a:ea typeface="+mn-ea"/>
              <a:cs typeface="+mn-cs"/>
            </a:endParaRPr>
          </a:p>
          <a:p>
            <a:r>
              <a:rPr lang="en-US" sz="1200" b="1" i="0" u="none" strike="noStrike" kern="1200" dirty="0" smtClean="0">
                <a:solidFill>
                  <a:schemeClr val="tx1"/>
                </a:solidFill>
                <a:effectLst/>
                <a:latin typeface="+mn-lt"/>
                <a:ea typeface="+mn-ea"/>
                <a:cs typeface="+mn-cs"/>
              </a:rPr>
              <a:t>Explain the operation of first hop redundancy protocols in a switched network.</a:t>
            </a:r>
            <a:r>
              <a:rPr lang="en-US" dirty="0" smtClean="0"/>
              <a:t> </a:t>
            </a:r>
          </a:p>
          <a:p>
            <a:r>
              <a:rPr lang="en-US" sz="1200" b="0" i="0" u="none" strike="noStrike" kern="1200" dirty="0" smtClean="0">
                <a:solidFill>
                  <a:schemeClr val="tx1"/>
                </a:solidFill>
                <a:effectLst/>
                <a:latin typeface="+mn-lt"/>
                <a:ea typeface="+mn-ea"/>
                <a:cs typeface="+mn-cs"/>
              </a:rPr>
              <a:t>Describe the operation of HSRP.</a:t>
            </a:r>
            <a:r>
              <a:rPr lang="en-US" dirty="0" smtClean="0"/>
              <a:t> </a:t>
            </a:r>
          </a:p>
          <a:p>
            <a:r>
              <a:rPr lang="en-US" sz="1200" b="0" i="0" u="none" strike="noStrike" kern="1200" dirty="0" smtClean="0">
                <a:solidFill>
                  <a:schemeClr val="tx1"/>
                </a:solidFill>
                <a:effectLst/>
                <a:latin typeface="+mn-lt"/>
                <a:ea typeface="+mn-ea"/>
                <a:cs typeface="+mn-cs"/>
              </a:rPr>
              <a:t>Configure HSRP.</a:t>
            </a:r>
            <a:r>
              <a:rPr lang="en-US" dirty="0" smtClean="0"/>
              <a:t> </a:t>
            </a:r>
          </a:p>
          <a:p>
            <a:r>
              <a:rPr lang="en-US" sz="1200" b="0" i="0" u="none" strike="noStrike" kern="1200" dirty="0" smtClean="0">
                <a:solidFill>
                  <a:schemeClr val="tx1"/>
                </a:solidFill>
                <a:effectLst/>
                <a:latin typeface="+mn-lt"/>
                <a:ea typeface="+mn-ea"/>
                <a:cs typeface="+mn-cs"/>
              </a:rPr>
              <a:t>Troubleshoot HSRP configuration issues.</a:t>
            </a:r>
            <a:r>
              <a:rPr lang="en-US" dirty="0" smtClean="0"/>
              <a:t> </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1</a:t>
            </a:fld>
            <a:endParaRPr lang="en-US"/>
          </a:p>
        </p:txBody>
      </p:sp>
    </p:spTree>
    <p:extLst>
      <p:ext uri="{BB962C8B-B14F-4D97-AF65-F5344CB8AC3E}">
        <p14:creationId xmlns:p14="http://schemas.microsoft.com/office/powerpoint/2010/main" val="2187089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Routers can simultaneously provide redundant backup and perform load sharing across various subnets.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figure, two HSRP-enabled routers participate in two separate VLANs. Running HSRP over trunks allows users to configure redundancy among multiple routers.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By configuring HSRP over trunks, you can eliminate situations in which a single point of failure causes traffic interruptions. This feature inherently provides some improvement in overall networking </a:t>
            </a:r>
            <a:r>
              <a:rPr lang="en-US" sz="1200" b="0" i="0" u="none" strike="noStrike" kern="1200" baseline="0" smtClean="0">
                <a:solidFill>
                  <a:schemeClr val="tx1"/>
                </a:solidFill>
                <a:latin typeface="+mn-lt"/>
                <a:ea typeface="+mn-ea"/>
                <a:cs typeface="+mn-cs"/>
              </a:rPr>
              <a:t>resilience by providing </a:t>
            </a:r>
            <a:r>
              <a:rPr lang="en-US" sz="1200" b="0" i="0" u="none" strike="noStrike" kern="1200" baseline="0" dirty="0" smtClean="0">
                <a:solidFill>
                  <a:schemeClr val="tx1"/>
                </a:solidFill>
                <a:latin typeface="+mn-lt"/>
                <a:ea typeface="+mn-ea"/>
                <a:cs typeface="+mn-cs"/>
              </a:rPr>
              <a:t>load-balancing and redundancy capabilities between subnets and VLANs.</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12</a:t>
            </a:fld>
            <a:endParaRPr lang="en-US"/>
          </a:p>
        </p:txBody>
      </p:sp>
    </p:spTree>
    <p:extLst>
      <p:ext uri="{BB962C8B-B14F-4D97-AF65-F5344CB8AC3E}">
        <p14:creationId xmlns:p14="http://schemas.microsoft.com/office/powerpoint/2010/main" val="2252288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Although HSRP and VRRP provide gateway resiliency, for the standby members of the redundancy group, the upstream bandwidth is not used while the device is in standby mode.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Only the active router in HSRP and VRRP groups forwards traffic for the virtual MAC address. Resources that are associated with the standby router are not fully utilized. You can accomplish some load balancing with these protocols by creating multiple groups and assigning multiple default gateways, but this configuration creates an administrative burden.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GLBP is a Cisco proprietary solution to allow automatic selection and simultaneous use of multiple available gateways, in addition to automatic failover between those gateways. Multiple routers share the load of frames that, from a client perspective, are sent to a single default gateway address.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GLBP, you can fully utilize resources without the administrative burden of configuring multiple groups and managing multiple default gateway configurations.</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113077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display GLBP information, use the </a:t>
            </a:r>
            <a:r>
              <a:rPr lang="en-US" sz="1200" b="1" i="0" u="none" strike="noStrike" kern="1200" baseline="0" dirty="0" smtClean="0">
                <a:solidFill>
                  <a:schemeClr val="tx1"/>
                </a:solidFill>
                <a:latin typeface="+mn-lt"/>
                <a:ea typeface="+mn-ea"/>
                <a:cs typeface="+mn-cs"/>
              </a:rPr>
              <a:t>show </a:t>
            </a:r>
            <a:r>
              <a:rPr lang="en-US" sz="1200" b="1" i="0" u="none" strike="noStrike" kern="1200" baseline="0" dirty="0" err="1" smtClean="0">
                <a:solidFill>
                  <a:schemeClr val="tx1"/>
                </a:solidFill>
                <a:latin typeface="+mn-lt"/>
                <a:ea typeface="+mn-ea"/>
                <a:cs typeface="+mn-cs"/>
              </a:rPr>
              <a:t>glbp</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command in privileged EXEC mode.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example output shows that the virtual router IP address is 192.168.2.100 and that one router is in the Active state and the other router is in the Listen state. "Active" indicates that this router is responsible for responding to ARP requests for the virtual IP address. "Listen" indicates that the router is receiving hello packets and is ready to be activated if the currently active router fails.</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14</a:t>
            </a:fld>
            <a:endParaRPr lang="en-US"/>
          </a:p>
        </p:txBody>
      </p:sp>
    </p:spTree>
    <p:extLst>
      <p:ext uri="{BB962C8B-B14F-4D97-AF65-F5344CB8AC3E}">
        <p14:creationId xmlns:p14="http://schemas.microsoft.com/office/powerpoint/2010/main" val="206006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Explain the operation of first hop redundancy protocols in a switched network.</a:t>
            </a:r>
            <a:r>
              <a:rPr lang="en-US" dirty="0" smtClean="0"/>
              <a:t> </a:t>
            </a:r>
          </a:p>
          <a:p>
            <a:r>
              <a:rPr lang="en-US" sz="1200" b="0" i="0" u="none" strike="noStrike" kern="1200" dirty="0" smtClean="0">
                <a:solidFill>
                  <a:schemeClr val="tx1"/>
                </a:solidFill>
                <a:effectLst/>
                <a:latin typeface="+mn-lt"/>
                <a:ea typeface="+mn-ea"/>
                <a:cs typeface="+mn-cs"/>
              </a:rPr>
              <a:t>Describe the operation of HSRP.</a:t>
            </a:r>
            <a:r>
              <a:rPr lang="en-US" dirty="0" smtClean="0"/>
              <a:t> </a:t>
            </a:r>
          </a:p>
          <a:p>
            <a:r>
              <a:rPr lang="en-US" sz="1200" b="0" i="0" u="none" strike="noStrike" kern="1200" dirty="0" smtClean="0">
                <a:solidFill>
                  <a:schemeClr val="tx1"/>
                </a:solidFill>
                <a:effectLst/>
                <a:latin typeface="+mn-lt"/>
                <a:ea typeface="+mn-ea"/>
                <a:cs typeface="+mn-cs"/>
              </a:rPr>
              <a:t>Configure HSRP.</a:t>
            </a:r>
            <a:r>
              <a:rPr lang="en-US" dirty="0" smtClean="0"/>
              <a:t> </a:t>
            </a:r>
          </a:p>
          <a:p>
            <a:r>
              <a:rPr lang="en-US" sz="1200" b="0" i="0" u="none" strike="noStrike" kern="1200" dirty="0" smtClean="0">
                <a:solidFill>
                  <a:schemeClr val="tx1"/>
                </a:solidFill>
                <a:effectLst/>
                <a:latin typeface="+mn-lt"/>
                <a:ea typeface="+mn-ea"/>
                <a:cs typeface="+mn-cs"/>
              </a:rPr>
              <a:t>Troubleshoot HSRP configuration issues.</a:t>
            </a:r>
            <a:r>
              <a:rPr lang="en-US" dirty="0" smtClean="0"/>
              <a:t> </a:t>
            </a:r>
            <a:endParaRPr lang="fr-CA" dirty="0" smtClean="0"/>
          </a:p>
          <a:p>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2</a:t>
            </a:fld>
            <a:endParaRPr lang="en-US"/>
          </a:p>
        </p:txBody>
      </p:sp>
    </p:spTree>
    <p:extLst>
      <p:ext uri="{BB962C8B-B14F-4D97-AF65-F5344CB8AC3E}">
        <p14:creationId xmlns:p14="http://schemas.microsoft.com/office/powerpoint/2010/main" val="223608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Each client receives only one default gateway. There is no means by which to configure a secondary gateway, even if a second route exists to carry packets off the local segment.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primary and secondary paths between the access layer equipment and the distribution layer switches provide continuous access in the event of a link failure between those two layers. Primary and secondary paths between the distribution layer switches and the core layer switches provide continuous operation if there is a failure between those two layers.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this example, Router A is responsible for routing packets for Subnet A, and Router B is responsible for routing packets for Subnet B. If Router A becomes unavailable, the routing protocols can quickly and dynamically converge and determine that Router B will now transfer packets that would otherwise have gone through Router A. Most workstations, servers, and printers, however, do not receive this dynamic </a:t>
            </a:r>
            <a:r>
              <a:rPr lang="fr-CA" sz="1200" b="0" i="0" u="none" strike="noStrike" kern="1200" baseline="0" dirty="0" err="1" smtClean="0">
                <a:solidFill>
                  <a:schemeClr val="tx1"/>
                </a:solidFill>
                <a:latin typeface="+mn-lt"/>
                <a:ea typeface="+mn-ea"/>
                <a:cs typeface="+mn-cs"/>
              </a:rPr>
              <a:t>routing</a:t>
            </a:r>
            <a:r>
              <a:rPr lang="fr-CA" sz="1200" b="0" i="0" u="none" strike="noStrike" kern="1200" baseline="0" dirty="0" smtClean="0">
                <a:solidFill>
                  <a:schemeClr val="tx1"/>
                </a:solidFill>
                <a:latin typeface="+mn-lt"/>
                <a:ea typeface="+mn-ea"/>
                <a:cs typeface="+mn-cs"/>
              </a:rPr>
              <a:t> information.</a:t>
            </a:r>
          </a:p>
          <a:p>
            <a:endParaRPr lang="fr-CA"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End devices are typically configured with a single default gateway IP address that does not change when the network topology changes. If the router whose IP address is configured as the default gateway fails, the local device is unable to send packets off the local network segment, effectively disconnecting it from the rest of the network. Even if a redundant router exists that could serve as a default gateway for that segment, there is no dynamic method by which these devices can determine the address of a new default gateway.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Even though the example is explained on routers, in modern networks, these routers would actually be Layer 3 switches. These are high-performance devices for routing, but, in contrast to routers, they have </a:t>
            </a:r>
            <a:r>
              <a:rPr lang="fr-CA" sz="1200" b="0" i="0" u="none" strike="noStrike" kern="1200" baseline="0" dirty="0" err="1" smtClean="0">
                <a:solidFill>
                  <a:schemeClr val="tx1"/>
                </a:solidFill>
                <a:latin typeface="+mn-lt"/>
                <a:ea typeface="+mn-ea"/>
                <a:cs typeface="+mn-cs"/>
              </a:rPr>
              <a:t>many</a:t>
            </a:r>
            <a:r>
              <a:rPr lang="fr-CA" sz="1200" b="0" i="0" u="none" strike="noStrike" kern="1200" baseline="0" dirty="0" smtClean="0">
                <a:solidFill>
                  <a:schemeClr val="tx1"/>
                </a:solidFill>
                <a:latin typeface="+mn-lt"/>
                <a:ea typeface="+mn-ea"/>
                <a:cs typeface="+mn-cs"/>
              </a:rPr>
              <a:t> interfaces.</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3</a:t>
            </a:fld>
            <a:endParaRPr lang="en-US"/>
          </a:p>
        </p:txBody>
      </p:sp>
    </p:spTree>
    <p:extLst>
      <p:ext uri="{BB962C8B-B14F-4D97-AF65-F5344CB8AC3E}">
        <p14:creationId xmlns:p14="http://schemas.microsoft.com/office/powerpoint/2010/main" val="87060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the type of router redundancy that is shown in the figure, a set of routers works together to present the illusion of a single router to the hosts on the LAN. By sharing an IP (Layer 3) address and a MAC (Layer 2) address, two or more routers can act as a single “virtual” router.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IP address of the virtual router is configured as the default gateway for the workstations on a specific IP segment. When frames are sent from the workstation to the default gateway, the workstation will use ARP to resolve the MAC address that is associated with the IP address of the default gateway. The ARP resolution returns the MAC address of the virtual router. Frames that are sent to the MAC address of the virtual router can then be physically processed by any active or standby router that is part of that virtual </a:t>
            </a:r>
            <a:r>
              <a:rPr lang="fr-CA" sz="1200" b="0" i="0" u="none" strike="noStrike" kern="1200" baseline="0" dirty="0" smtClean="0">
                <a:solidFill>
                  <a:schemeClr val="tx1"/>
                </a:solidFill>
                <a:latin typeface="+mn-lt"/>
                <a:ea typeface="+mn-ea"/>
                <a:cs typeface="+mn-cs"/>
              </a:rPr>
              <a:t>router group.</a:t>
            </a:r>
          </a:p>
          <a:p>
            <a:endParaRPr lang="fr-CA"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protocol is used to identify two or more routers as the devices that are responsible for processing frames that are sent to the MAC or IP address of a single virtual router. Host devices send traffic to the address of the virtual router. The physical router that forwards this traffic is transparent to the end stations.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redundancy protocol provides the mechanism for determining which router should take the active role in forwarding traffic and determining when that role must be taken over by a standby router. The transition from one forwarding router to another is transparent to the end devices.</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4</a:t>
            </a:fld>
            <a:endParaRPr lang="en-US"/>
          </a:p>
        </p:txBody>
      </p:sp>
    </p:spTree>
    <p:extLst>
      <p:ext uri="{BB962C8B-B14F-4D97-AF65-F5344CB8AC3E}">
        <p14:creationId xmlns:p14="http://schemas.microsoft.com/office/powerpoint/2010/main" val="378580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are the steps that take place when a router or Layer-3 switch fails:</a:t>
            </a:r>
          </a:p>
          <a:p>
            <a:endParaRPr lang="en-US" sz="1200" b="0" i="0" u="none" strike="noStrike" kern="1200" baseline="0" dirty="0" smtClean="0">
              <a:solidFill>
                <a:schemeClr val="tx1"/>
              </a:solidFill>
              <a:latin typeface="+mn-lt"/>
              <a:ea typeface="+mn-ea"/>
              <a:cs typeface="+mn-cs"/>
            </a:endParaRPr>
          </a:p>
          <a:p>
            <a:pPr marL="228600" indent="-228600">
              <a:buFont typeface="+mj-lt"/>
              <a:buAutoNum type="arabicPeriod"/>
            </a:pPr>
            <a:r>
              <a:rPr lang="en-US" sz="1200" b="0" i="0" u="none" strike="noStrike" kern="1200" baseline="0" dirty="0" smtClean="0">
                <a:solidFill>
                  <a:schemeClr val="tx1"/>
                </a:solidFill>
                <a:latin typeface="+mn-lt"/>
                <a:ea typeface="+mn-ea"/>
                <a:cs typeface="+mn-cs"/>
              </a:rPr>
              <a:t>The standby router stops seeing hello messages from the forwarding router.</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The standby router assumes the role of the forwarding router.</a:t>
            </a:r>
          </a:p>
          <a:p>
            <a:pPr marL="228600" indent="-228600">
              <a:buFont typeface="+mj-lt"/>
              <a:buAutoNum type="arabicPeriod"/>
            </a:pPr>
            <a:r>
              <a:rPr lang="en-US" sz="1200" b="0" i="0" u="none" strike="noStrike" kern="1200" baseline="0" dirty="0" smtClean="0">
                <a:solidFill>
                  <a:schemeClr val="tx1"/>
                </a:solidFill>
                <a:latin typeface="+mn-lt"/>
                <a:ea typeface="+mn-ea"/>
                <a:cs typeface="+mn-cs"/>
              </a:rPr>
              <a:t>Because the new forwarding router assumes both the IP and MAC addresses of the virtual router, the end stations see no disruption in service</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24437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HSRP defines a standby group of routers, with one router designated as the active router. HSRP provides gateway redundancy by sharing IP and MAC addresses between redundant gateways. The protocol consists of virtual MAC and IP addresses that are shared between two routers that belong to the same HSRP group.</a:t>
            </a:r>
          </a:p>
          <a:p>
            <a:endParaRPr lang="en-US" dirty="0" smtClean="0"/>
          </a:p>
          <a:p>
            <a:r>
              <a:rPr lang="en-US" b="1" dirty="0" smtClean="0"/>
              <a:t>HSRP Terminology</a:t>
            </a:r>
          </a:p>
          <a:p>
            <a:r>
              <a:rPr lang="en-US" dirty="0" smtClean="0"/>
              <a:t>Active router: The router that is currently forwarding packets for the virtual router</a:t>
            </a:r>
          </a:p>
          <a:p>
            <a:r>
              <a:rPr lang="en-US" dirty="0" smtClean="0"/>
              <a:t>Standby router: The primary backup router</a:t>
            </a:r>
          </a:p>
          <a:p>
            <a:r>
              <a:rPr lang="en-US" dirty="0" smtClean="0"/>
              <a:t>Standby group: The set of routers participating in HSRP that jointly emulate a virtual router</a:t>
            </a:r>
          </a:p>
          <a:p>
            <a:endParaRPr lang="en-US" dirty="0" smtClean="0"/>
          </a:p>
          <a:p>
            <a:r>
              <a:rPr lang="en-US" dirty="0" smtClean="0"/>
              <a:t>The function of the HSRP standby router is to monitor the operational status of the HSRP group and to quickly assume packet-forwarding responsibility if the active router becomes inoperable.</a:t>
            </a:r>
          </a:p>
          <a:p>
            <a:endParaRPr lang="en-US" dirty="0" smtClean="0"/>
          </a:p>
          <a:p>
            <a:r>
              <a:rPr lang="en-US" dirty="0" smtClean="0"/>
              <a:t>HSRP is a Cisco proprietary protocol, and VRRP is a standard protocol. Beyond that, the differences between HSRP and VRRP are very slight.</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1440609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After configuring the IP address on the interface, use the</a:t>
            </a:r>
            <a:r>
              <a:rPr lang="en-CA" baseline="0" dirty="0" smtClean="0"/>
              <a:t> </a:t>
            </a:r>
            <a:r>
              <a:rPr lang="en-CA" b="1" baseline="0" dirty="0" smtClean="0">
                <a:latin typeface="Courier New" pitchFamily="49" charset="0"/>
                <a:cs typeface="Courier New" pitchFamily="49" charset="0"/>
              </a:rPr>
              <a:t>standby</a:t>
            </a:r>
            <a:r>
              <a:rPr lang="en-CA" baseline="0" dirty="0" smtClean="0">
                <a:latin typeface="Courier New" pitchFamily="49" charset="0"/>
                <a:cs typeface="Courier New" pitchFamily="49" charset="0"/>
              </a:rPr>
              <a:t> </a:t>
            </a:r>
            <a:r>
              <a:rPr lang="en-CA" i="1" baseline="0" dirty="0" smtClean="0">
                <a:latin typeface="Courier New" pitchFamily="49" charset="0"/>
                <a:cs typeface="Courier New" pitchFamily="49" charset="0"/>
              </a:rPr>
              <a:t>group-number</a:t>
            </a:r>
            <a:r>
              <a:rPr lang="en-CA" baseline="0" dirty="0" smtClean="0">
                <a:latin typeface="Courier New" pitchFamily="49" charset="0"/>
                <a:cs typeface="Courier New" pitchFamily="49" charset="0"/>
              </a:rPr>
              <a:t>  </a:t>
            </a:r>
            <a:r>
              <a:rPr lang="en-CA" b="1" baseline="0" dirty="0" err="1" smtClean="0">
                <a:latin typeface="Courier New" pitchFamily="49" charset="0"/>
                <a:cs typeface="Courier New" pitchFamily="49" charset="0"/>
              </a:rPr>
              <a:t>ip</a:t>
            </a:r>
            <a:r>
              <a:rPr lang="en-CA" baseline="0" dirty="0" smtClean="0">
                <a:latin typeface="Courier New" pitchFamily="49" charset="0"/>
                <a:cs typeface="Courier New" pitchFamily="49" charset="0"/>
              </a:rPr>
              <a:t> </a:t>
            </a:r>
            <a:r>
              <a:rPr lang="en-CA" i="1" baseline="0" dirty="0" err="1" smtClean="0">
                <a:latin typeface="Courier New" pitchFamily="49" charset="0"/>
                <a:cs typeface="Courier New" pitchFamily="49" charset="0"/>
              </a:rPr>
              <a:t>ip</a:t>
            </a:r>
            <a:r>
              <a:rPr lang="en-CA" i="1" baseline="0" dirty="0" smtClean="0">
                <a:latin typeface="Courier New" pitchFamily="49" charset="0"/>
                <a:cs typeface="Courier New" pitchFamily="49" charset="0"/>
              </a:rPr>
              <a:t>-address</a:t>
            </a:r>
            <a:r>
              <a:rPr lang="fr-CA" baseline="0" dirty="0" smtClean="0">
                <a:latin typeface="Courier New" pitchFamily="49" charset="0"/>
                <a:cs typeface="Courier New" pitchFamily="49" charset="0"/>
              </a:rPr>
              <a:t> command to configure HSRP.</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latin typeface="Courier New" pitchFamily="49" charset="0"/>
                <a:cs typeface="Courier New" pitchFamily="49" charset="0"/>
              </a:rPr>
              <a:t>In HSRPv1, the group number can be any value between 0 and 255 but must be the same on both neighbour routers.  In HSRPv2, the group number can be any value between 0 and 4095.</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IP address is that of the virtual router IP address for the HSRP group.  It must be identical on all routers in an HSRP group.</a:t>
            </a: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standby group has its own active and standby routers. A network engineer can assign a priority value to each router in a standby group, thus controlling the order in which active routers for that group are selected.  The default</a:t>
            </a:r>
            <a:r>
              <a:rPr lang="en-US" baseline="0" dirty="0" smtClean="0"/>
              <a:t> value is 100, but can be from 0 to 255.</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During the election process, the router with the highest priority in an HSRP group becomes the active router. If a tie occurs, the router with the highest configured IP address becomes active.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the routers do not have </a:t>
            </a:r>
            <a:r>
              <a:rPr lang="en-US" sz="1200" b="1" dirty="0" smtClean="0">
                <a:latin typeface="Courier New" pitchFamily="49" charset="0"/>
                <a:cs typeface="Courier New" pitchFamily="49" charset="0"/>
              </a:rPr>
              <a:t>preempt</a:t>
            </a:r>
            <a:r>
              <a:rPr lang="en-US" sz="1200" dirty="0" smtClean="0"/>
              <a:t> configured, a router that boots up significantly faster than the others in the standby group becomes the active router, regardless of the configured priority. The former active router can be configured to resume the forwarding router role by preempting a router with a lower priority.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173593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display HSRP information, use the </a:t>
            </a:r>
            <a:r>
              <a:rPr lang="en-US" sz="1200" b="1" i="0" u="none" strike="noStrike" kern="1200" baseline="0" dirty="0" smtClean="0">
                <a:solidFill>
                  <a:schemeClr val="tx1"/>
                </a:solidFill>
                <a:latin typeface="+mn-lt"/>
                <a:ea typeface="+mn-ea"/>
                <a:cs typeface="+mn-cs"/>
              </a:rPr>
              <a:t>show standby </a:t>
            </a:r>
            <a:r>
              <a:rPr lang="en-US" sz="1200" b="0" i="0" u="none" strike="noStrike" kern="1200" baseline="0" dirty="0" smtClean="0">
                <a:solidFill>
                  <a:schemeClr val="tx1"/>
                </a:solidFill>
                <a:latin typeface="+mn-lt"/>
                <a:ea typeface="+mn-ea"/>
                <a:cs typeface="+mn-cs"/>
              </a:rPr>
              <a:t>command in privileged EXEC mode.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example output shows the HSRPv2 state on the </a:t>
            </a:r>
            <a:r>
              <a:rPr lang="en-US" sz="1200" b="0" i="0" u="none" strike="noStrike" kern="1200" baseline="0" dirty="0" err="1" smtClean="0">
                <a:solidFill>
                  <a:schemeClr val="tx1"/>
                </a:solidFill>
                <a:latin typeface="+mn-lt"/>
                <a:ea typeface="+mn-ea"/>
                <a:cs typeface="+mn-cs"/>
              </a:rPr>
              <a:t>RouterA</a:t>
            </a:r>
            <a:r>
              <a:rPr lang="en-US" sz="1200" b="0" i="0" u="none" strike="noStrike" kern="1200" baseline="0" dirty="0" smtClean="0">
                <a:solidFill>
                  <a:schemeClr val="tx1"/>
                </a:solidFill>
                <a:latin typeface="+mn-lt"/>
                <a:ea typeface="+mn-ea"/>
                <a:cs typeface="+mn-cs"/>
              </a:rPr>
              <a:t> router. The IP of the virtual router is 10.1.10.1 and </a:t>
            </a:r>
            <a:r>
              <a:rPr lang="en-US" sz="1200" b="0" i="0" u="none" strike="noStrike" kern="1200" baseline="0" dirty="0" err="1" smtClean="0">
                <a:solidFill>
                  <a:schemeClr val="tx1"/>
                </a:solidFill>
                <a:latin typeface="+mn-lt"/>
                <a:ea typeface="+mn-ea"/>
                <a:cs typeface="+mn-cs"/>
              </a:rPr>
              <a:t>RouterA</a:t>
            </a:r>
            <a:r>
              <a:rPr lang="en-US" sz="1200" b="0" i="0" u="none" strike="noStrike" kern="1200" baseline="0" dirty="0" smtClean="0">
                <a:solidFill>
                  <a:schemeClr val="tx1"/>
                </a:solidFill>
                <a:latin typeface="+mn-lt"/>
                <a:ea typeface="+mn-ea"/>
                <a:cs typeface="+mn-cs"/>
              </a:rPr>
              <a:t> is actively routing traffic. </a:t>
            </a:r>
            <a:r>
              <a:rPr lang="en-US" sz="1200" dirty="0" smtClean="0"/>
              <a:t>By default, HSRP </a:t>
            </a:r>
            <a:r>
              <a:rPr lang="en-US" sz="1200" dirty="0" err="1" smtClean="0"/>
              <a:t>hellotime</a:t>
            </a:r>
            <a:r>
              <a:rPr lang="en-US" sz="1200" dirty="0" smtClean="0"/>
              <a:t> is 3 seconds and </a:t>
            </a:r>
            <a:r>
              <a:rPr lang="en-US" sz="1200" dirty="0" err="1" smtClean="0"/>
              <a:t>holdtime</a:t>
            </a:r>
            <a:r>
              <a:rPr lang="en-US" sz="1200" dirty="0" smtClean="0"/>
              <a:t> is 10 seconds.</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2752471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Interface tracking enables the priority of a standby group router to be automatically adjusted based on the availability of the router interfaces. When a tracked interface becomes unavailable, the HSRP tracking feature ensures that a router with an unavailable key interface will relinquish the active router role.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HSRP group tracks the uplink interfaces. If the uplink on the right switch fails, the router automatically decrements the priority on that interface and sends hello messages with the decremented priority.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Assume that, in the example in the figure, the router on the right is configured with a higher priority, and therefore is handling the traffic toward the core. As soon as the interface through the router on the right fails, the host will be unable to reach the core network. HSRP will make the router on the left the active </a:t>
            </a:r>
            <a:r>
              <a:rPr lang="fr-CA" sz="1200" b="0" i="0" u="none" strike="noStrike" kern="1200" baseline="0" dirty="0" smtClean="0">
                <a:solidFill>
                  <a:schemeClr val="tx1"/>
                </a:solidFill>
                <a:latin typeface="+mn-lt"/>
                <a:ea typeface="+mn-ea"/>
                <a:cs typeface="+mn-cs"/>
              </a:rPr>
              <a:t>router.</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1962436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Layer 3 Redundancy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Verification (Cont.)</a:t>
            </a:r>
            <a:endParaRPr lang="fr-CA" dirty="0"/>
          </a:p>
        </p:txBody>
      </p:sp>
      <p:sp>
        <p:nvSpPr>
          <p:cNvPr id="3" name="ZoneTexte 2"/>
          <p:cNvSpPr txBox="1"/>
          <p:nvPr/>
        </p:nvSpPr>
        <p:spPr>
          <a:xfrm>
            <a:off x="206813" y="1238593"/>
            <a:ext cx="8502472" cy="1107996"/>
          </a:xfrm>
          <a:prstGeom prst="rect">
            <a:avLst/>
          </a:prstGeom>
          <a:noFill/>
        </p:spPr>
        <p:txBody>
          <a:bodyPr wrap="square" rtlCol="0">
            <a:spAutoFit/>
          </a:bodyPr>
          <a:lstStyle/>
          <a:p>
            <a:r>
              <a:rPr lang="en-US" sz="2400" dirty="0">
                <a:solidFill>
                  <a:schemeClr val="bg2"/>
                </a:solidFill>
              </a:rPr>
              <a:t>The </a:t>
            </a:r>
            <a:r>
              <a:rPr lang="en-US" sz="2400" b="1" dirty="0">
                <a:solidFill>
                  <a:schemeClr val="bg2"/>
                </a:solidFill>
                <a:latin typeface="Courier New" pitchFamily="49" charset="0"/>
                <a:cs typeface="Courier New" pitchFamily="49" charset="0"/>
              </a:rPr>
              <a:t>show standby brief </a:t>
            </a:r>
            <a:r>
              <a:rPr lang="en-US" sz="2400" dirty="0">
                <a:solidFill>
                  <a:schemeClr val="bg2"/>
                </a:solidFill>
              </a:rPr>
              <a:t>command displays a summary of the HSRP configurations.</a:t>
            </a:r>
          </a:p>
          <a:p>
            <a:endParaRPr lang="fr-CA" dirty="0"/>
          </a:p>
        </p:txBody>
      </p:sp>
      <p:sp>
        <p:nvSpPr>
          <p:cNvPr id="4" name="ZoneTexte 3"/>
          <p:cNvSpPr txBox="1"/>
          <p:nvPr/>
        </p:nvSpPr>
        <p:spPr>
          <a:xfrm>
            <a:off x="107579" y="2271644"/>
            <a:ext cx="8888503" cy="1323439"/>
          </a:xfrm>
          <a:prstGeom prst="rect">
            <a:avLst/>
          </a:prstGeom>
          <a:noFill/>
          <a:ln>
            <a:solidFill>
              <a:schemeClr val="bg2"/>
            </a:solidFill>
          </a:ln>
        </p:spPr>
        <p:txBody>
          <a:bodyPr wrap="square" rtlCol="0">
            <a:spAutoFit/>
          </a:bodyPr>
          <a:lstStyle/>
          <a:p>
            <a:r>
              <a:rPr lang="fr-CA" sz="1600" dirty="0" err="1" smtClean="0">
                <a:solidFill>
                  <a:schemeClr val="bg2"/>
                </a:solidFill>
                <a:latin typeface="Courier New" pitchFamily="49" charset="0"/>
                <a:cs typeface="Courier New" pitchFamily="49" charset="0"/>
              </a:rPr>
              <a:t>RouterA</a:t>
            </a:r>
            <a:r>
              <a:rPr lang="fr-CA" sz="1600" dirty="0" smtClean="0">
                <a:solidFill>
                  <a:schemeClr val="bg2"/>
                </a:solidFill>
                <a:latin typeface="Courier New" pitchFamily="49" charset="0"/>
                <a:cs typeface="Courier New" pitchFamily="49" charset="0"/>
              </a:rPr>
              <a:t># </a:t>
            </a:r>
            <a:r>
              <a:rPr lang="fr-CA" sz="1600" b="1" dirty="0" smtClean="0">
                <a:solidFill>
                  <a:schemeClr val="bg2"/>
                </a:solidFill>
                <a:latin typeface="Courier New" pitchFamily="49" charset="0"/>
                <a:cs typeface="Courier New" pitchFamily="49" charset="0"/>
              </a:rPr>
              <a:t>show </a:t>
            </a:r>
            <a:r>
              <a:rPr lang="fr-CA" sz="1600" b="1" dirty="0">
                <a:solidFill>
                  <a:schemeClr val="bg2"/>
                </a:solidFill>
                <a:latin typeface="Courier New" pitchFamily="49" charset="0"/>
                <a:cs typeface="Courier New" pitchFamily="49" charset="0"/>
              </a:rPr>
              <a:t>standby </a:t>
            </a:r>
            <a:r>
              <a:rPr lang="fr-CA" sz="1600" b="1" dirty="0" err="1">
                <a:solidFill>
                  <a:schemeClr val="bg2"/>
                </a:solidFill>
                <a:latin typeface="Courier New" pitchFamily="49" charset="0"/>
                <a:cs typeface="Courier New" pitchFamily="49" charset="0"/>
              </a:rPr>
              <a:t>brief</a:t>
            </a:r>
            <a:endParaRPr lang="fr-CA" sz="1600" b="1" dirty="0">
              <a:solidFill>
                <a:schemeClr val="bg2"/>
              </a:solidFill>
              <a:latin typeface="Courier New" pitchFamily="49" charset="0"/>
              <a:cs typeface="Courier New" pitchFamily="49" charset="0"/>
            </a:endParaRPr>
          </a:p>
          <a:p>
            <a:r>
              <a:rPr lang="fr-CA" sz="1600" dirty="0">
                <a:solidFill>
                  <a:schemeClr val="bg2"/>
                </a:solidFill>
                <a:latin typeface="Courier New" pitchFamily="49" charset="0"/>
                <a:cs typeface="Courier New" pitchFamily="49" charset="0"/>
              </a:rPr>
              <a:t>                     P </a:t>
            </a:r>
            <a:r>
              <a:rPr lang="fr-CA" sz="1600" dirty="0" err="1">
                <a:solidFill>
                  <a:schemeClr val="bg2"/>
                </a:solidFill>
                <a:latin typeface="Courier New" pitchFamily="49" charset="0"/>
                <a:cs typeface="Courier New" pitchFamily="49" charset="0"/>
              </a:rPr>
              <a:t>indicates</a:t>
            </a:r>
            <a:r>
              <a:rPr lang="fr-CA" sz="1600" dirty="0">
                <a:solidFill>
                  <a:schemeClr val="bg2"/>
                </a:solidFill>
                <a:latin typeface="Courier New" pitchFamily="49" charset="0"/>
                <a:cs typeface="Courier New" pitchFamily="49" charset="0"/>
              </a:rPr>
              <a:t> </a:t>
            </a:r>
            <a:r>
              <a:rPr lang="fr-CA" sz="1600" dirty="0" err="1">
                <a:solidFill>
                  <a:schemeClr val="bg2"/>
                </a:solidFill>
                <a:latin typeface="Courier New" pitchFamily="49" charset="0"/>
                <a:cs typeface="Courier New" pitchFamily="49" charset="0"/>
              </a:rPr>
              <a:t>configured</a:t>
            </a:r>
            <a:r>
              <a:rPr lang="fr-CA" sz="1600" dirty="0">
                <a:solidFill>
                  <a:schemeClr val="bg2"/>
                </a:solidFill>
                <a:latin typeface="Courier New" pitchFamily="49" charset="0"/>
                <a:cs typeface="Courier New" pitchFamily="49" charset="0"/>
              </a:rPr>
              <a:t> to </a:t>
            </a:r>
            <a:r>
              <a:rPr lang="fr-CA" sz="1600" dirty="0" err="1">
                <a:solidFill>
                  <a:schemeClr val="bg2"/>
                </a:solidFill>
                <a:latin typeface="Courier New" pitchFamily="49" charset="0"/>
                <a:cs typeface="Courier New" pitchFamily="49" charset="0"/>
              </a:rPr>
              <a:t>preempt</a:t>
            </a:r>
            <a:r>
              <a:rPr lang="fr-CA" sz="1600" dirty="0">
                <a:solidFill>
                  <a:schemeClr val="bg2"/>
                </a:solidFill>
                <a:latin typeface="Courier New" pitchFamily="49" charset="0"/>
                <a:cs typeface="Courier New" pitchFamily="49" charset="0"/>
              </a:rPr>
              <a:t>.</a:t>
            </a:r>
          </a:p>
          <a:p>
            <a:r>
              <a:rPr lang="fr-CA" sz="1600" dirty="0">
                <a:solidFill>
                  <a:schemeClr val="bg2"/>
                </a:solidFill>
                <a:latin typeface="Courier New" pitchFamily="49" charset="0"/>
                <a:cs typeface="Courier New" pitchFamily="49" charset="0"/>
              </a:rPr>
              <a:t>                     |</a:t>
            </a:r>
          </a:p>
          <a:p>
            <a:r>
              <a:rPr lang="fr-CA" sz="1600" dirty="0">
                <a:solidFill>
                  <a:schemeClr val="bg2"/>
                </a:solidFill>
                <a:latin typeface="Courier New" pitchFamily="49" charset="0"/>
                <a:cs typeface="Courier New" pitchFamily="49" charset="0"/>
              </a:rPr>
              <a:t>Interface   </a:t>
            </a:r>
            <a:r>
              <a:rPr lang="fr-CA" sz="1600" dirty="0" err="1">
                <a:solidFill>
                  <a:schemeClr val="bg2"/>
                </a:solidFill>
                <a:latin typeface="Courier New" pitchFamily="49" charset="0"/>
                <a:cs typeface="Courier New" pitchFamily="49" charset="0"/>
              </a:rPr>
              <a:t>Grp</a:t>
            </a:r>
            <a:r>
              <a:rPr lang="fr-CA" sz="1600" dirty="0">
                <a:solidFill>
                  <a:schemeClr val="bg2"/>
                </a:solidFill>
                <a:latin typeface="Courier New" pitchFamily="49" charset="0"/>
                <a:cs typeface="Courier New" pitchFamily="49" charset="0"/>
              </a:rPr>
              <a:t>  </a:t>
            </a:r>
            <a:r>
              <a:rPr lang="fr-CA" sz="1600" dirty="0" err="1">
                <a:solidFill>
                  <a:schemeClr val="bg2"/>
                </a:solidFill>
                <a:latin typeface="Courier New" pitchFamily="49" charset="0"/>
                <a:cs typeface="Courier New" pitchFamily="49" charset="0"/>
              </a:rPr>
              <a:t>Pri</a:t>
            </a:r>
            <a:r>
              <a:rPr lang="fr-CA" sz="1600" dirty="0">
                <a:solidFill>
                  <a:schemeClr val="bg2"/>
                </a:solidFill>
                <a:latin typeface="Courier New" pitchFamily="49" charset="0"/>
                <a:cs typeface="Courier New" pitchFamily="49" charset="0"/>
              </a:rPr>
              <a:t> P State    Active        </a:t>
            </a:r>
            <a:r>
              <a:rPr lang="fr-CA" sz="1600" dirty="0" smtClean="0">
                <a:solidFill>
                  <a:schemeClr val="bg2"/>
                </a:solidFill>
                <a:latin typeface="Courier New" pitchFamily="49" charset="0"/>
                <a:cs typeface="Courier New" pitchFamily="49" charset="0"/>
              </a:rPr>
              <a:t>Standby        Virtual </a:t>
            </a:r>
            <a:r>
              <a:rPr lang="fr-CA" sz="1600" dirty="0">
                <a:solidFill>
                  <a:schemeClr val="bg2"/>
                </a:solidFill>
                <a:latin typeface="Courier New" pitchFamily="49" charset="0"/>
                <a:cs typeface="Courier New" pitchFamily="49" charset="0"/>
              </a:rPr>
              <a:t>IP</a:t>
            </a:r>
          </a:p>
          <a:p>
            <a:r>
              <a:rPr lang="fr-CA" sz="1600" dirty="0">
                <a:solidFill>
                  <a:schemeClr val="bg2"/>
                </a:solidFill>
                <a:latin typeface="Courier New" pitchFamily="49" charset="0"/>
                <a:cs typeface="Courier New" pitchFamily="49" charset="0"/>
              </a:rPr>
              <a:t>Gig0/0      1    </a:t>
            </a:r>
            <a:r>
              <a:rPr lang="fr-CA" sz="1600" dirty="0" smtClean="0">
                <a:solidFill>
                  <a:schemeClr val="bg2"/>
                </a:solidFill>
                <a:latin typeface="Courier New" pitchFamily="49" charset="0"/>
                <a:cs typeface="Courier New" pitchFamily="49" charset="0"/>
              </a:rPr>
              <a:t>110 </a:t>
            </a:r>
            <a:r>
              <a:rPr lang="fr-CA" sz="1600" dirty="0">
                <a:solidFill>
                  <a:schemeClr val="bg2"/>
                </a:solidFill>
                <a:latin typeface="Courier New" pitchFamily="49" charset="0"/>
                <a:cs typeface="Courier New" pitchFamily="49" charset="0"/>
              </a:rPr>
              <a:t>P Active   local         </a:t>
            </a:r>
            <a:r>
              <a:rPr lang="fr-CA" sz="1600" dirty="0" smtClean="0">
                <a:solidFill>
                  <a:schemeClr val="bg2"/>
                </a:solidFill>
                <a:latin typeface="Courier New" pitchFamily="49" charset="0"/>
                <a:cs typeface="Courier New" pitchFamily="49" charset="0"/>
              </a:rPr>
              <a:t>10.1.10.3      10.1.10.1 </a:t>
            </a:r>
            <a:endParaRPr lang="fr-CA" sz="16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2340499532"/>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Interface Tracking</a:t>
            </a:r>
            <a:endParaRPr lang="fr-C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03" y="1385048"/>
            <a:ext cx="8094090" cy="4208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088662"/>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Load Balancing</a:t>
            </a:r>
            <a:endParaRPr lang="fr-C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88" y="1433620"/>
            <a:ext cx="7956186" cy="4634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676229"/>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Gateway Load Balancing Protocol</a:t>
            </a:r>
            <a:endParaRPr lang="fr-CA" dirty="0"/>
          </a:p>
        </p:txBody>
      </p:sp>
      <p:sp>
        <p:nvSpPr>
          <p:cNvPr id="3" name="Espace réservé du texte 2"/>
          <p:cNvSpPr>
            <a:spLocks noGrp="1"/>
          </p:cNvSpPr>
          <p:nvPr>
            <p:ph type="body" sz="quarter" idx="10"/>
          </p:nvPr>
        </p:nvSpPr>
        <p:spPr>
          <a:xfrm>
            <a:off x="228600" y="1344168"/>
            <a:ext cx="4361688" cy="4965192"/>
          </a:xfrm>
        </p:spPr>
        <p:txBody>
          <a:bodyPr/>
          <a:lstStyle/>
          <a:p>
            <a:r>
              <a:rPr lang="en-US" dirty="0">
                <a:solidFill>
                  <a:schemeClr val="bg2"/>
                </a:solidFill>
              </a:rPr>
              <a:t>Allows full use of resources on </a:t>
            </a:r>
            <a:r>
              <a:rPr lang="en-US" dirty="0" smtClean="0">
                <a:solidFill>
                  <a:schemeClr val="bg2"/>
                </a:solidFill>
              </a:rPr>
              <a:t>all devices </a:t>
            </a:r>
            <a:r>
              <a:rPr lang="en-US" dirty="0">
                <a:solidFill>
                  <a:schemeClr val="bg2"/>
                </a:solidFill>
              </a:rPr>
              <a:t>without the </a:t>
            </a:r>
            <a:r>
              <a:rPr lang="en-US" dirty="0" smtClean="0">
                <a:solidFill>
                  <a:schemeClr val="bg2"/>
                </a:solidFill>
              </a:rPr>
              <a:t>administrative burden </a:t>
            </a:r>
            <a:r>
              <a:rPr lang="en-US" dirty="0">
                <a:solidFill>
                  <a:schemeClr val="bg2"/>
                </a:solidFill>
              </a:rPr>
              <a:t>of creating multiple groups</a:t>
            </a:r>
          </a:p>
          <a:p>
            <a:r>
              <a:rPr lang="en-US" dirty="0">
                <a:solidFill>
                  <a:schemeClr val="bg2"/>
                </a:solidFill>
              </a:rPr>
              <a:t>Provides a single virtual IP </a:t>
            </a:r>
            <a:r>
              <a:rPr lang="en-US" dirty="0" smtClean="0">
                <a:solidFill>
                  <a:schemeClr val="bg2"/>
                </a:solidFill>
              </a:rPr>
              <a:t>address and </a:t>
            </a:r>
            <a:r>
              <a:rPr lang="en-US" dirty="0">
                <a:solidFill>
                  <a:schemeClr val="bg2"/>
                </a:solidFill>
              </a:rPr>
              <a:t>multiple virtual MAC addresses</a:t>
            </a:r>
          </a:p>
          <a:p>
            <a:r>
              <a:rPr lang="en-US" dirty="0">
                <a:solidFill>
                  <a:schemeClr val="bg2"/>
                </a:solidFill>
              </a:rPr>
              <a:t>Routes traffic to single </a:t>
            </a:r>
            <a:r>
              <a:rPr lang="en-US" dirty="0" smtClean="0">
                <a:solidFill>
                  <a:schemeClr val="bg2"/>
                </a:solidFill>
              </a:rPr>
              <a:t>gateway distributed </a:t>
            </a:r>
            <a:r>
              <a:rPr lang="en-US" dirty="0">
                <a:solidFill>
                  <a:schemeClr val="bg2"/>
                </a:solidFill>
              </a:rPr>
              <a:t>across routers</a:t>
            </a:r>
          </a:p>
          <a:p>
            <a:r>
              <a:rPr lang="en-US" dirty="0">
                <a:solidFill>
                  <a:schemeClr val="bg2"/>
                </a:solidFill>
              </a:rPr>
              <a:t>Provides automatic rerouting in </a:t>
            </a:r>
            <a:r>
              <a:rPr lang="en-US" dirty="0" smtClean="0">
                <a:solidFill>
                  <a:schemeClr val="bg2"/>
                </a:solidFill>
              </a:rPr>
              <a:t>the event </a:t>
            </a:r>
            <a:r>
              <a:rPr lang="en-US" dirty="0">
                <a:solidFill>
                  <a:schemeClr val="bg2"/>
                </a:solidFill>
              </a:rPr>
              <a:t>of any failure</a:t>
            </a:r>
            <a:endParaRPr lang="fr-CA" dirty="0">
              <a:solidFill>
                <a:schemeClr val="bg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40" y="1481327"/>
            <a:ext cx="3806763" cy="4541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960204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Gateway Load Balancing </a:t>
            </a:r>
            <a:r>
              <a:rPr lang="en-CA" dirty="0" smtClean="0"/>
              <a:t>Protocol (Cont.)</a:t>
            </a:r>
            <a:endParaRPr lang="fr-CA" dirty="0"/>
          </a:p>
        </p:txBody>
      </p:sp>
      <p:sp>
        <p:nvSpPr>
          <p:cNvPr id="3" name="Espace réservé du texte 2"/>
          <p:cNvSpPr>
            <a:spLocks noGrp="1"/>
          </p:cNvSpPr>
          <p:nvPr>
            <p:ph type="body" sz="quarter" idx="10"/>
          </p:nvPr>
        </p:nvSpPr>
        <p:spPr>
          <a:xfrm>
            <a:off x="319316" y="5605376"/>
            <a:ext cx="8577072" cy="847628"/>
          </a:xfrm>
        </p:spPr>
        <p:txBody>
          <a:bodyPr/>
          <a:lstStyle/>
          <a:p>
            <a:r>
              <a:rPr lang="en-US" dirty="0" smtClean="0">
                <a:solidFill>
                  <a:schemeClr val="bg2"/>
                </a:solidFill>
              </a:rPr>
              <a:t>The </a:t>
            </a:r>
            <a:r>
              <a:rPr lang="en-US" b="1" dirty="0">
                <a:solidFill>
                  <a:schemeClr val="bg2"/>
                </a:solidFill>
                <a:latin typeface="Courier New" pitchFamily="49" charset="0"/>
                <a:cs typeface="Courier New" pitchFamily="49" charset="0"/>
              </a:rPr>
              <a:t>show </a:t>
            </a:r>
            <a:r>
              <a:rPr lang="en-US" b="1" dirty="0" err="1">
                <a:solidFill>
                  <a:schemeClr val="bg2"/>
                </a:solidFill>
                <a:latin typeface="Courier New" pitchFamily="49" charset="0"/>
                <a:cs typeface="Courier New" pitchFamily="49" charset="0"/>
              </a:rPr>
              <a:t>glbp</a:t>
            </a:r>
            <a:r>
              <a:rPr lang="en-US" b="1" dirty="0">
                <a:solidFill>
                  <a:schemeClr val="bg2"/>
                </a:solidFill>
                <a:latin typeface="Courier New" pitchFamily="49" charset="0"/>
                <a:cs typeface="Courier New" pitchFamily="49" charset="0"/>
              </a:rPr>
              <a:t> </a:t>
            </a:r>
            <a:r>
              <a:rPr lang="en-US" dirty="0">
                <a:solidFill>
                  <a:schemeClr val="bg2"/>
                </a:solidFill>
              </a:rPr>
              <a:t>command in this example displays information about the status of </a:t>
            </a:r>
            <a:r>
              <a:rPr lang="en-US" dirty="0" smtClean="0">
                <a:solidFill>
                  <a:schemeClr val="bg2"/>
                </a:solidFill>
              </a:rPr>
              <a:t>GLBP group </a:t>
            </a:r>
            <a:r>
              <a:rPr lang="en-US" dirty="0">
                <a:solidFill>
                  <a:schemeClr val="bg2"/>
                </a:solidFill>
              </a:rPr>
              <a:t>1.</a:t>
            </a:r>
            <a:endParaRPr lang="fr-CA" dirty="0">
              <a:solidFill>
                <a:schemeClr val="bg2"/>
              </a:solidFill>
            </a:endParaRPr>
          </a:p>
        </p:txBody>
      </p:sp>
      <p:sp>
        <p:nvSpPr>
          <p:cNvPr id="5" name="Rectangle 4"/>
          <p:cNvSpPr/>
          <p:nvPr/>
        </p:nvSpPr>
        <p:spPr>
          <a:xfrm>
            <a:off x="638629" y="1896059"/>
            <a:ext cx="2206171" cy="275771"/>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6" name="Rectangle 5"/>
          <p:cNvSpPr/>
          <p:nvPr/>
        </p:nvSpPr>
        <p:spPr>
          <a:xfrm>
            <a:off x="638629" y="2421844"/>
            <a:ext cx="4905828" cy="261257"/>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4" name="ZoneTexte 3"/>
          <p:cNvSpPr txBox="1"/>
          <p:nvPr/>
        </p:nvSpPr>
        <p:spPr>
          <a:xfrm>
            <a:off x="348344" y="1293408"/>
            <a:ext cx="8694057" cy="4247317"/>
          </a:xfrm>
          <a:prstGeom prst="rect">
            <a:avLst/>
          </a:prstGeom>
          <a:noFill/>
          <a:ln>
            <a:solidFill>
              <a:schemeClr val="bg2"/>
            </a:solidFill>
          </a:ln>
        </p:spPr>
        <p:txBody>
          <a:bodyPr wrap="square" rtlCol="0">
            <a:spAutoFit/>
          </a:bodyPr>
          <a:lstStyle/>
          <a:p>
            <a:r>
              <a:rPr lang="en-US" dirty="0" smtClean="0">
                <a:solidFill>
                  <a:schemeClr val="bg2"/>
                </a:solidFill>
                <a:latin typeface="Courier New" pitchFamily="49" charset="0"/>
                <a:cs typeface="Courier New" pitchFamily="49" charset="0"/>
              </a:rPr>
              <a:t>R1#</a:t>
            </a:r>
            <a:r>
              <a:rPr lang="en-US" b="1" dirty="0" smtClean="0">
                <a:solidFill>
                  <a:schemeClr val="bg2"/>
                </a:solidFill>
                <a:latin typeface="Courier New" pitchFamily="49" charset="0"/>
                <a:cs typeface="Courier New" pitchFamily="49" charset="0"/>
              </a:rPr>
              <a:t>show </a:t>
            </a:r>
            <a:r>
              <a:rPr lang="en-US" b="1" dirty="0" err="1">
                <a:solidFill>
                  <a:schemeClr val="bg2"/>
                </a:solidFill>
                <a:latin typeface="Courier New" pitchFamily="49" charset="0"/>
                <a:cs typeface="Courier New" pitchFamily="49" charset="0"/>
              </a:rPr>
              <a:t>glbp</a:t>
            </a:r>
            <a:endParaRPr lang="en-US" b="1" dirty="0">
              <a:solidFill>
                <a:schemeClr val="bg2"/>
              </a:solidFill>
              <a:latin typeface="Courier New" pitchFamily="49" charset="0"/>
              <a:cs typeface="Courier New" pitchFamily="49" charset="0"/>
            </a:endParaRPr>
          </a:p>
          <a:p>
            <a:r>
              <a:rPr lang="en-US" dirty="0" smtClean="0">
                <a:solidFill>
                  <a:schemeClr val="bg2"/>
                </a:solidFill>
                <a:latin typeface="Courier New" pitchFamily="49" charset="0"/>
                <a:cs typeface="Courier New" pitchFamily="49" charset="0"/>
              </a:rPr>
              <a:t>FastEthernet0/0 </a:t>
            </a:r>
            <a:r>
              <a:rPr lang="en-US" dirty="0">
                <a:solidFill>
                  <a:schemeClr val="bg2"/>
                </a:solidFill>
                <a:latin typeface="Courier New" pitchFamily="49" charset="0"/>
                <a:cs typeface="Courier New" pitchFamily="49" charset="0"/>
              </a:rPr>
              <a:t>- Group 1</a:t>
            </a:r>
          </a:p>
          <a:p>
            <a:r>
              <a:rPr lang="en-US" dirty="0">
                <a:solidFill>
                  <a:schemeClr val="bg2"/>
                </a:solidFill>
                <a:latin typeface="Courier New" pitchFamily="49" charset="0"/>
                <a:cs typeface="Courier New" pitchFamily="49" charset="0"/>
              </a:rPr>
              <a:t>  State is Active</a:t>
            </a:r>
          </a:p>
          <a:p>
            <a:r>
              <a:rPr lang="en-US" dirty="0">
                <a:solidFill>
                  <a:schemeClr val="bg2"/>
                </a:solidFill>
                <a:latin typeface="Courier New" pitchFamily="49" charset="0"/>
                <a:cs typeface="Courier New" pitchFamily="49" charset="0"/>
              </a:rPr>
              <a:t>    2 state changes, last state change 00:04:12</a:t>
            </a:r>
          </a:p>
          <a:p>
            <a:r>
              <a:rPr lang="en-US" dirty="0">
                <a:solidFill>
                  <a:schemeClr val="bg2"/>
                </a:solidFill>
                <a:latin typeface="Courier New" pitchFamily="49" charset="0"/>
                <a:cs typeface="Courier New" pitchFamily="49" charset="0"/>
              </a:rPr>
              <a:t>  Virtual IP address is 192.168.2.100</a:t>
            </a:r>
          </a:p>
          <a:p>
            <a:r>
              <a:rPr lang="en-US" dirty="0" smtClean="0">
                <a:solidFill>
                  <a:schemeClr val="bg2"/>
                </a:solidFill>
                <a:latin typeface="Courier New" pitchFamily="49" charset="0"/>
                <a:cs typeface="Courier New" pitchFamily="49" charset="0"/>
              </a:rPr>
              <a:t>&lt;output omitted&gt;</a:t>
            </a:r>
          </a:p>
          <a:p>
            <a:r>
              <a:rPr lang="en-US" dirty="0">
                <a:solidFill>
                  <a:schemeClr val="bg2"/>
                </a:solidFill>
                <a:latin typeface="Courier New" pitchFamily="49" charset="0"/>
                <a:cs typeface="Courier New" pitchFamily="49" charset="0"/>
              </a:rPr>
              <a:t> </a:t>
            </a:r>
            <a:r>
              <a:rPr lang="en-US" dirty="0" smtClean="0">
                <a:solidFill>
                  <a:schemeClr val="bg2"/>
                </a:solidFill>
                <a:latin typeface="Courier New" pitchFamily="49" charset="0"/>
                <a:cs typeface="Courier New" pitchFamily="49" charset="0"/>
              </a:rPr>
              <a:t> Active </a:t>
            </a:r>
            <a:r>
              <a:rPr lang="en-US" dirty="0">
                <a:solidFill>
                  <a:schemeClr val="bg2"/>
                </a:solidFill>
                <a:latin typeface="Courier New" pitchFamily="49" charset="0"/>
                <a:cs typeface="Courier New" pitchFamily="49" charset="0"/>
              </a:rPr>
              <a:t>is local</a:t>
            </a:r>
          </a:p>
          <a:p>
            <a:r>
              <a:rPr lang="en-US" dirty="0">
                <a:solidFill>
                  <a:schemeClr val="bg2"/>
                </a:solidFill>
                <a:latin typeface="Courier New" pitchFamily="49" charset="0"/>
                <a:cs typeface="Courier New" pitchFamily="49" charset="0"/>
              </a:rPr>
              <a:t>  Standby is 192.168.2.2, priority 100 (expires in 7.644 sec)</a:t>
            </a:r>
          </a:p>
          <a:p>
            <a:r>
              <a:rPr lang="en-US" dirty="0">
                <a:solidFill>
                  <a:schemeClr val="bg2"/>
                </a:solidFill>
                <a:latin typeface="Courier New" pitchFamily="49" charset="0"/>
                <a:cs typeface="Courier New" pitchFamily="49" charset="0"/>
              </a:rPr>
              <a:t>  Priority </a:t>
            </a:r>
            <a:r>
              <a:rPr lang="en-US" dirty="0" smtClean="0">
                <a:solidFill>
                  <a:schemeClr val="bg2"/>
                </a:solidFill>
                <a:latin typeface="Courier New" pitchFamily="49" charset="0"/>
                <a:cs typeface="Courier New" pitchFamily="49" charset="0"/>
              </a:rPr>
              <a:t>100 (default)</a:t>
            </a:r>
            <a:endParaRPr lang="en-US" dirty="0">
              <a:solidFill>
                <a:schemeClr val="bg2"/>
              </a:solidFill>
              <a:latin typeface="Courier New" pitchFamily="49" charset="0"/>
              <a:cs typeface="Courier New" pitchFamily="49" charset="0"/>
            </a:endParaRPr>
          </a:p>
          <a:p>
            <a:r>
              <a:rPr lang="en-US" dirty="0">
                <a:solidFill>
                  <a:schemeClr val="bg2"/>
                </a:solidFill>
                <a:latin typeface="Courier New" pitchFamily="49" charset="0"/>
                <a:cs typeface="Courier New" pitchFamily="49" charset="0"/>
              </a:rPr>
              <a:t>  Weighting 100 (default 100), thresholds: lower 1, upper 100</a:t>
            </a:r>
          </a:p>
          <a:p>
            <a:r>
              <a:rPr lang="en-US" dirty="0">
                <a:solidFill>
                  <a:schemeClr val="bg2"/>
                </a:solidFill>
                <a:latin typeface="Courier New" pitchFamily="49" charset="0"/>
                <a:cs typeface="Courier New" pitchFamily="49" charset="0"/>
              </a:rPr>
              <a:t>  Load balancing: round-robin</a:t>
            </a:r>
          </a:p>
          <a:p>
            <a:r>
              <a:rPr lang="en-US" dirty="0">
                <a:solidFill>
                  <a:schemeClr val="bg2"/>
                </a:solidFill>
                <a:latin typeface="Courier New" pitchFamily="49" charset="0"/>
                <a:cs typeface="Courier New" pitchFamily="49" charset="0"/>
              </a:rPr>
              <a:t>  Group members:</a:t>
            </a:r>
          </a:p>
          <a:p>
            <a:r>
              <a:rPr lang="en-US" dirty="0">
                <a:solidFill>
                  <a:schemeClr val="bg2"/>
                </a:solidFill>
                <a:latin typeface="Courier New" pitchFamily="49" charset="0"/>
                <a:cs typeface="Courier New" pitchFamily="49" charset="0"/>
              </a:rPr>
              <a:t>    c000.0ce0.0000 (192.168.2.1) local</a:t>
            </a:r>
          </a:p>
          <a:p>
            <a:r>
              <a:rPr lang="en-US" dirty="0">
                <a:solidFill>
                  <a:schemeClr val="bg2"/>
                </a:solidFill>
                <a:latin typeface="Courier New" pitchFamily="49" charset="0"/>
                <a:cs typeface="Courier New" pitchFamily="49" charset="0"/>
              </a:rPr>
              <a:t>    c001.0ce0.0000 (192.168.2.2</a:t>
            </a:r>
            <a:r>
              <a:rPr lang="en-US" dirty="0" smtClean="0">
                <a:solidFill>
                  <a:schemeClr val="bg2"/>
                </a:solidFill>
                <a:latin typeface="Courier New" pitchFamily="49" charset="0"/>
                <a:cs typeface="Courier New" pitchFamily="49" charset="0"/>
              </a:rPr>
              <a:t>)</a:t>
            </a:r>
          </a:p>
          <a:p>
            <a:r>
              <a:rPr lang="en-US" dirty="0">
                <a:solidFill>
                  <a:schemeClr val="bg2"/>
                </a:solidFill>
                <a:latin typeface="Courier New" pitchFamily="49" charset="0"/>
                <a:cs typeface="Courier New" pitchFamily="49" charset="0"/>
              </a:rPr>
              <a:t>&lt;output omitted</a:t>
            </a:r>
            <a:r>
              <a:rPr lang="en-US" dirty="0" smtClean="0">
                <a:solidFill>
                  <a:schemeClr val="bg2"/>
                </a:solidFill>
                <a:latin typeface="Courier New" pitchFamily="49" charset="0"/>
                <a:cs typeface="Courier New" pitchFamily="49" charset="0"/>
              </a:rPr>
              <a:t>&gt;</a:t>
            </a:r>
            <a:endParaRPr lang="fr-CA"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283655262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Gateway Load Balancing Protocol (Cont.)</a:t>
            </a:r>
            <a:endParaRPr lang="fr-CA" dirty="0"/>
          </a:p>
        </p:txBody>
      </p:sp>
      <p:sp>
        <p:nvSpPr>
          <p:cNvPr id="3" name="Espace réservé du texte 2"/>
          <p:cNvSpPr>
            <a:spLocks noGrp="1"/>
          </p:cNvSpPr>
          <p:nvPr>
            <p:ph type="body" sz="quarter" idx="10"/>
          </p:nvPr>
        </p:nvSpPr>
        <p:spPr>
          <a:xfrm>
            <a:off x="370269" y="5087930"/>
            <a:ext cx="8577072" cy="628996"/>
          </a:xfrm>
        </p:spPr>
        <p:txBody>
          <a:bodyPr/>
          <a:lstStyle/>
          <a:p>
            <a:r>
              <a:rPr lang="en-US" dirty="0">
                <a:solidFill>
                  <a:schemeClr val="bg2"/>
                </a:solidFill>
              </a:rPr>
              <a:t>The </a:t>
            </a:r>
            <a:r>
              <a:rPr lang="en-US" b="1" dirty="0">
                <a:solidFill>
                  <a:schemeClr val="bg2"/>
                </a:solidFill>
                <a:latin typeface="Courier New" pitchFamily="49" charset="0"/>
                <a:cs typeface="Courier New" pitchFamily="49" charset="0"/>
              </a:rPr>
              <a:t>show </a:t>
            </a:r>
            <a:r>
              <a:rPr lang="en-US" b="1" dirty="0" err="1">
                <a:solidFill>
                  <a:schemeClr val="bg2"/>
                </a:solidFill>
                <a:latin typeface="Courier New" pitchFamily="49" charset="0"/>
                <a:cs typeface="Courier New" pitchFamily="49" charset="0"/>
              </a:rPr>
              <a:t>glbp</a:t>
            </a:r>
            <a:r>
              <a:rPr lang="en-US" b="1" dirty="0">
                <a:solidFill>
                  <a:schemeClr val="bg2"/>
                </a:solidFill>
                <a:latin typeface="Courier New" pitchFamily="49" charset="0"/>
                <a:cs typeface="Courier New" pitchFamily="49" charset="0"/>
              </a:rPr>
              <a:t> </a:t>
            </a:r>
            <a:r>
              <a:rPr lang="en-US" dirty="0">
                <a:solidFill>
                  <a:schemeClr val="bg2"/>
                </a:solidFill>
              </a:rPr>
              <a:t>command in this example displays information about the status of GLBP group 1.</a:t>
            </a:r>
            <a:endParaRPr lang="fr-CA" dirty="0">
              <a:solidFill>
                <a:schemeClr val="bg2"/>
              </a:solidFill>
            </a:endParaRPr>
          </a:p>
          <a:p>
            <a:endParaRPr lang="fr-CA" dirty="0"/>
          </a:p>
        </p:txBody>
      </p:sp>
      <p:sp>
        <p:nvSpPr>
          <p:cNvPr id="5" name="Rectangle 4"/>
          <p:cNvSpPr/>
          <p:nvPr/>
        </p:nvSpPr>
        <p:spPr>
          <a:xfrm>
            <a:off x="734096" y="2150772"/>
            <a:ext cx="1558343" cy="28333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6" name="Rectangle 5"/>
          <p:cNvSpPr/>
          <p:nvPr/>
        </p:nvSpPr>
        <p:spPr>
          <a:xfrm>
            <a:off x="734096" y="4353059"/>
            <a:ext cx="1558343" cy="257578"/>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4" name="ZoneTexte 3"/>
          <p:cNvSpPr txBox="1"/>
          <p:nvPr/>
        </p:nvSpPr>
        <p:spPr>
          <a:xfrm>
            <a:off x="387927" y="1285152"/>
            <a:ext cx="8201891" cy="3693319"/>
          </a:xfrm>
          <a:prstGeom prst="rect">
            <a:avLst/>
          </a:prstGeom>
          <a:noFill/>
          <a:ln>
            <a:solidFill>
              <a:schemeClr val="bg2"/>
            </a:solidFill>
          </a:ln>
        </p:spPr>
        <p:txBody>
          <a:bodyPr wrap="square" rtlCol="0">
            <a:spAutoFit/>
          </a:bodyPr>
          <a:lstStyle/>
          <a:p>
            <a:r>
              <a:rPr lang="en-US" dirty="0">
                <a:solidFill>
                  <a:schemeClr val="bg2"/>
                </a:solidFill>
                <a:latin typeface="Courier New" pitchFamily="49" charset="0"/>
                <a:cs typeface="Courier New" pitchFamily="49" charset="0"/>
              </a:rPr>
              <a:t>R1#</a:t>
            </a:r>
            <a:r>
              <a:rPr lang="en-US" b="1" dirty="0">
                <a:solidFill>
                  <a:schemeClr val="bg2"/>
                </a:solidFill>
                <a:latin typeface="Courier New" pitchFamily="49" charset="0"/>
                <a:cs typeface="Courier New" pitchFamily="49" charset="0"/>
              </a:rPr>
              <a:t>show </a:t>
            </a:r>
            <a:r>
              <a:rPr lang="en-US" b="1" dirty="0" err="1">
                <a:solidFill>
                  <a:schemeClr val="bg2"/>
                </a:solidFill>
                <a:latin typeface="Courier New" pitchFamily="49" charset="0"/>
                <a:cs typeface="Courier New" pitchFamily="49" charset="0"/>
              </a:rPr>
              <a:t>glbp</a:t>
            </a:r>
            <a:endParaRPr lang="en-US" b="1" dirty="0">
              <a:solidFill>
                <a:schemeClr val="bg2"/>
              </a:solidFill>
              <a:latin typeface="Courier New" pitchFamily="49" charset="0"/>
              <a:cs typeface="Courier New" pitchFamily="49" charset="0"/>
            </a:endParaRPr>
          </a:p>
          <a:p>
            <a:r>
              <a:rPr lang="en-US" dirty="0" smtClean="0">
                <a:solidFill>
                  <a:schemeClr val="bg2"/>
                </a:solidFill>
                <a:latin typeface="Courier New" pitchFamily="49" charset="0"/>
                <a:cs typeface="Courier New" pitchFamily="49" charset="0"/>
              </a:rPr>
              <a:t>&lt;output omitted&gt; </a:t>
            </a:r>
          </a:p>
          <a:p>
            <a:r>
              <a:rPr lang="en-US" dirty="0" smtClean="0">
                <a:solidFill>
                  <a:schemeClr val="bg2"/>
                </a:solidFill>
                <a:latin typeface="Courier New" pitchFamily="49" charset="0"/>
                <a:cs typeface="Courier New" pitchFamily="49" charset="0"/>
              </a:rPr>
              <a:t>There </a:t>
            </a:r>
            <a:r>
              <a:rPr lang="en-US" dirty="0">
                <a:solidFill>
                  <a:schemeClr val="bg2"/>
                </a:solidFill>
                <a:latin typeface="Courier New" pitchFamily="49" charset="0"/>
                <a:cs typeface="Courier New" pitchFamily="49" charset="0"/>
              </a:rPr>
              <a:t>are 2 forwarders (1 active)</a:t>
            </a:r>
          </a:p>
          <a:p>
            <a:r>
              <a:rPr lang="en-US" dirty="0">
                <a:solidFill>
                  <a:schemeClr val="bg2"/>
                </a:solidFill>
                <a:latin typeface="Courier New" pitchFamily="49" charset="0"/>
                <a:cs typeface="Courier New" pitchFamily="49" charset="0"/>
              </a:rPr>
              <a:t>  Forwarder 1</a:t>
            </a:r>
          </a:p>
          <a:p>
            <a:r>
              <a:rPr lang="en-US" dirty="0">
                <a:solidFill>
                  <a:schemeClr val="bg2"/>
                </a:solidFill>
                <a:latin typeface="Courier New" pitchFamily="49" charset="0"/>
                <a:cs typeface="Courier New" pitchFamily="49" charset="0"/>
              </a:rPr>
              <a:t>    State is Active</a:t>
            </a:r>
          </a:p>
          <a:p>
            <a:r>
              <a:rPr lang="en-US" dirty="0">
                <a:solidFill>
                  <a:schemeClr val="bg2"/>
                </a:solidFill>
                <a:latin typeface="Courier New" pitchFamily="49" charset="0"/>
                <a:cs typeface="Courier New" pitchFamily="49" charset="0"/>
              </a:rPr>
              <a:t>      1 state change, last state change 00:04:02</a:t>
            </a:r>
          </a:p>
          <a:p>
            <a:r>
              <a:rPr lang="en-US" dirty="0">
                <a:solidFill>
                  <a:schemeClr val="bg2"/>
                </a:solidFill>
                <a:latin typeface="Courier New" pitchFamily="49" charset="0"/>
                <a:cs typeface="Courier New" pitchFamily="49" charset="0"/>
              </a:rPr>
              <a:t>    MAC address is 0007.b400.0101 (default)</a:t>
            </a:r>
          </a:p>
          <a:p>
            <a:r>
              <a:rPr lang="en-US" dirty="0">
                <a:solidFill>
                  <a:schemeClr val="bg2"/>
                </a:solidFill>
                <a:latin typeface="Courier New" pitchFamily="49" charset="0"/>
                <a:cs typeface="Courier New" pitchFamily="49" charset="0"/>
              </a:rPr>
              <a:t>    Owner ID is c000.0ce0.0000</a:t>
            </a:r>
          </a:p>
          <a:p>
            <a:r>
              <a:rPr lang="en-US" dirty="0">
                <a:solidFill>
                  <a:schemeClr val="bg2"/>
                </a:solidFill>
                <a:latin typeface="Courier New" pitchFamily="49" charset="0"/>
                <a:cs typeface="Courier New" pitchFamily="49" charset="0"/>
              </a:rPr>
              <a:t>    Redirection enabled</a:t>
            </a:r>
          </a:p>
          <a:p>
            <a:r>
              <a:rPr lang="en-US" dirty="0">
                <a:solidFill>
                  <a:schemeClr val="bg2"/>
                </a:solidFill>
                <a:latin typeface="Courier New" pitchFamily="49" charset="0"/>
                <a:cs typeface="Courier New" pitchFamily="49" charset="0"/>
              </a:rPr>
              <a:t>    Preemption enabled, min delay 30 sec</a:t>
            </a:r>
          </a:p>
          <a:p>
            <a:r>
              <a:rPr lang="en-US" dirty="0">
                <a:solidFill>
                  <a:schemeClr val="bg2"/>
                </a:solidFill>
                <a:latin typeface="Courier New" pitchFamily="49" charset="0"/>
                <a:cs typeface="Courier New" pitchFamily="49" charset="0"/>
              </a:rPr>
              <a:t>    Active is local, weighting 100</a:t>
            </a:r>
          </a:p>
          <a:p>
            <a:r>
              <a:rPr lang="en-US" dirty="0">
                <a:solidFill>
                  <a:schemeClr val="bg2"/>
                </a:solidFill>
                <a:latin typeface="Courier New" pitchFamily="49" charset="0"/>
                <a:cs typeface="Courier New" pitchFamily="49" charset="0"/>
              </a:rPr>
              <a:t>  Forwarder 2</a:t>
            </a:r>
          </a:p>
          <a:p>
            <a:r>
              <a:rPr lang="en-US" dirty="0">
                <a:solidFill>
                  <a:schemeClr val="bg2"/>
                </a:solidFill>
                <a:latin typeface="Courier New" pitchFamily="49" charset="0"/>
                <a:cs typeface="Courier New" pitchFamily="49" charset="0"/>
              </a:rPr>
              <a:t>    State is </a:t>
            </a:r>
            <a:r>
              <a:rPr lang="en-US" dirty="0" smtClean="0">
                <a:solidFill>
                  <a:schemeClr val="bg2"/>
                </a:solidFill>
                <a:latin typeface="Courier New" pitchFamily="49" charset="0"/>
                <a:cs typeface="Courier New" pitchFamily="49" charset="0"/>
              </a:rPr>
              <a:t>Listen</a:t>
            </a:r>
            <a:endParaRPr lang="en-US"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2164373846"/>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Summary</a:t>
            </a:r>
            <a:endParaRPr lang="fr-CA" dirty="0"/>
          </a:p>
        </p:txBody>
      </p:sp>
      <p:sp>
        <p:nvSpPr>
          <p:cNvPr id="3" name="Espace réservé du texte 2"/>
          <p:cNvSpPr>
            <a:spLocks noGrp="1"/>
          </p:cNvSpPr>
          <p:nvPr>
            <p:ph type="body" sz="quarter" idx="10"/>
          </p:nvPr>
        </p:nvSpPr>
        <p:spPr>
          <a:xfrm>
            <a:off x="228600" y="1305531"/>
            <a:ext cx="8577072" cy="4902087"/>
          </a:xfrm>
        </p:spPr>
        <p:txBody>
          <a:bodyPr/>
          <a:lstStyle/>
          <a:p>
            <a:r>
              <a:rPr lang="en-US" dirty="0">
                <a:solidFill>
                  <a:schemeClr val="bg2"/>
                </a:solidFill>
              </a:rPr>
              <a:t>End devices are typically configured with a single default gateway </a:t>
            </a:r>
            <a:r>
              <a:rPr lang="en-US" dirty="0" smtClean="0">
                <a:solidFill>
                  <a:schemeClr val="bg2"/>
                </a:solidFill>
              </a:rPr>
              <a:t>IP address </a:t>
            </a:r>
            <a:r>
              <a:rPr lang="en-US" dirty="0">
                <a:solidFill>
                  <a:schemeClr val="bg2"/>
                </a:solidFill>
              </a:rPr>
              <a:t>that does not change when the network topology changes.</a:t>
            </a:r>
          </a:p>
          <a:p>
            <a:r>
              <a:rPr lang="en-US" dirty="0">
                <a:solidFill>
                  <a:schemeClr val="bg2"/>
                </a:solidFill>
              </a:rPr>
              <a:t>Redundancy protocols provide a mechanism for determining </a:t>
            </a:r>
            <a:r>
              <a:rPr lang="en-US" dirty="0" smtClean="0">
                <a:solidFill>
                  <a:schemeClr val="bg2"/>
                </a:solidFill>
              </a:rPr>
              <a:t>which router </a:t>
            </a:r>
            <a:r>
              <a:rPr lang="en-US" dirty="0">
                <a:solidFill>
                  <a:schemeClr val="bg2"/>
                </a:solidFill>
              </a:rPr>
              <a:t>should take the active role in forwarding traffic and </a:t>
            </a:r>
            <a:r>
              <a:rPr lang="en-US" dirty="0" smtClean="0">
                <a:solidFill>
                  <a:schemeClr val="bg2"/>
                </a:solidFill>
              </a:rPr>
              <a:t>determining when </a:t>
            </a:r>
            <a:r>
              <a:rPr lang="en-US" dirty="0">
                <a:solidFill>
                  <a:schemeClr val="bg2"/>
                </a:solidFill>
              </a:rPr>
              <a:t>that role must be taken over by a standby router.</a:t>
            </a:r>
          </a:p>
          <a:p>
            <a:r>
              <a:rPr lang="en-US" dirty="0">
                <a:solidFill>
                  <a:schemeClr val="bg2"/>
                </a:solidFill>
              </a:rPr>
              <a:t>HSRP defines a standby group of routers, with one router as the </a:t>
            </a:r>
            <a:r>
              <a:rPr lang="en-US" dirty="0" smtClean="0">
                <a:solidFill>
                  <a:schemeClr val="bg2"/>
                </a:solidFill>
              </a:rPr>
              <a:t>active router</a:t>
            </a:r>
            <a:r>
              <a:rPr lang="en-US" dirty="0">
                <a:solidFill>
                  <a:schemeClr val="bg2"/>
                </a:solidFill>
              </a:rPr>
              <a:t>. VRRP is standard protocol that provides a similar function.</a:t>
            </a:r>
          </a:p>
          <a:p>
            <a:r>
              <a:rPr lang="en-US" dirty="0">
                <a:solidFill>
                  <a:schemeClr val="bg2"/>
                </a:solidFill>
              </a:rPr>
              <a:t>GLBP is a Cisco proprietary solution to allow automatic selection </a:t>
            </a:r>
            <a:r>
              <a:rPr lang="en-US" dirty="0" smtClean="0">
                <a:solidFill>
                  <a:schemeClr val="bg2"/>
                </a:solidFill>
              </a:rPr>
              <a:t>and simultaneous </a:t>
            </a:r>
            <a:r>
              <a:rPr lang="en-US" dirty="0">
                <a:solidFill>
                  <a:schemeClr val="bg2"/>
                </a:solidFill>
              </a:rPr>
              <a:t>use of multiple available gateways in addition to </a:t>
            </a:r>
            <a:r>
              <a:rPr lang="en-US" dirty="0" smtClean="0">
                <a:solidFill>
                  <a:schemeClr val="bg2"/>
                </a:solidFill>
              </a:rPr>
              <a:t>automatic </a:t>
            </a:r>
            <a:r>
              <a:rPr lang="fr-CA" dirty="0" err="1" smtClean="0">
                <a:solidFill>
                  <a:schemeClr val="bg2"/>
                </a:solidFill>
              </a:rPr>
              <a:t>failover</a:t>
            </a:r>
            <a:r>
              <a:rPr lang="fr-CA" dirty="0" smtClean="0">
                <a:solidFill>
                  <a:schemeClr val="bg2"/>
                </a:solidFill>
              </a:rPr>
              <a:t> </a:t>
            </a:r>
            <a:r>
              <a:rPr lang="fr-CA" dirty="0">
                <a:solidFill>
                  <a:schemeClr val="bg2"/>
                </a:solidFill>
              </a:rPr>
              <a:t>between those gateways.</a:t>
            </a:r>
          </a:p>
        </p:txBody>
      </p:sp>
    </p:spTree>
    <p:extLst>
      <p:ext uri="{BB962C8B-B14F-4D97-AF65-F5344CB8AC3E}">
        <p14:creationId xmlns:p14="http://schemas.microsoft.com/office/powerpoint/2010/main" val="492806961"/>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Objectives</a:t>
            </a:r>
            <a:endParaRPr lang="fr-CA" dirty="0"/>
          </a:p>
        </p:txBody>
      </p:sp>
      <p:sp>
        <p:nvSpPr>
          <p:cNvPr id="3" name="Espace réservé du texte 2"/>
          <p:cNvSpPr>
            <a:spLocks noGrp="1"/>
          </p:cNvSpPr>
          <p:nvPr>
            <p:ph type="body" sz="quarter" idx="10"/>
          </p:nvPr>
        </p:nvSpPr>
        <p:spPr/>
        <p:txBody>
          <a:bodyPr/>
          <a:lstStyle/>
          <a:p>
            <a:pPr marL="0" indent="0">
              <a:buNone/>
            </a:pPr>
            <a:r>
              <a:rPr lang="en-US" dirty="0">
                <a:solidFill>
                  <a:schemeClr val="bg2"/>
                </a:solidFill>
              </a:rPr>
              <a:t>Upon completing this lesson, you will be able to meet these objectives</a:t>
            </a:r>
            <a:r>
              <a:rPr lang="en-US" dirty="0" smtClean="0">
                <a:solidFill>
                  <a:schemeClr val="bg2"/>
                </a:solidFill>
              </a:rPr>
              <a:t>:</a:t>
            </a:r>
          </a:p>
          <a:p>
            <a:r>
              <a:rPr lang="fr-CA" dirty="0" err="1">
                <a:solidFill>
                  <a:schemeClr val="bg2"/>
                </a:solidFill>
              </a:rPr>
              <a:t>Describe</a:t>
            </a:r>
            <a:r>
              <a:rPr lang="fr-CA" dirty="0">
                <a:solidFill>
                  <a:schemeClr val="bg2"/>
                </a:solidFill>
              </a:rPr>
              <a:t> </a:t>
            </a:r>
            <a:r>
              <a:rPr lang="fr-CA" dirty="0" err="1">
                <a:solidFill>
                  <a:schemeClr val="bg2"/>
                </a:solidFill>
              </a:rPr>
              <a:t>routing</a:t>
            </a:r>
            <a:r>
              <a:rPr lang="fr-CA" dirty="0">
                <a:solidFill>
                  <a:schemeClr val="bg2"/>
                </a:solidFill>
              </a:rPr>
              <a:t> issues in </a:t>
            </a:r>
            <a:r>
              <a:rPr lang="fr-CA" dirty="0" err="1">
                <a:solidFill>
                  <a:schemeClr val="bg2"/>
                </a:solidFill>
              </a:rPr>
              <a:t>connection</a:t>
            </a:r>
            <a:r>
              <a:rPr lang="fr-CA" dirty="0">
                <a:solidFill>
                  <a:schemeClr val="bg2"/>
                </a:solidFill>
              </a:rPr>
              <a:t> to </a:t>
            </a:r>
            <a:r>
              <a:rPr lang="fr-CA" dirty="0" err="1">
                <a:solidFill>
                  <a:schemeClr val="bg2"/>
                </a:solidFill>
              </a:rPr>
              <a:t>redundancy</a:t>
            </a:r>
            <a:endParaRPr lang="fr-CA" dirty="0">
              <a:solidFill>
                <a:schemeClr val="bg2"/>
              </a:solidFill>
            </a:endParaRPr>
          </a:p>
          <a:p>
            <a:r>
              <a:rPr lang="fr-CA" dirty="0" err="1">
                <a:solidFill>
                  <a:schemeClr val="bg2"/>
                </a:solidFill>
              </a:rPr>
              <a:t>Explain</a:t>
            </a:r>
            <a:r>
              <a:rPr lang="fr-CA" dirty="0">
                <a:solidFill>
                  <a:schemeClr val="bg2"/>
                </a:solidFill>
              </a:rPr>
              <a:t> the router </a:t>
            </a:r>
            <a:r>
              <a:rPr lang="fr-CA" dirty="0" err="1">
                <a:solidFill>
                  <a:schemeClr val="bg2"/>
                </a:solidFill>
              </a:rPr>
              <a:t>redundancy</a:t>
            </a:r>
            <a:r>
              <a:rPr lang="fr-CA" dirty="0">
                <a:solidFill>
                  <a:schemeClr val="bg2"/>
                </a:solidFill>
              </a:rPr>
              <a:t> </a:t>
            </a:r>
            <a:r>
              <a:rPr lang="fr-CA" dirty="0" err="1">
                <a:solidFill>
                  <a:schemeClr val="bg2"/>
                </a:solidFill>
              </a:rPr>
              <a:t>process</a:t>
            </a:r>
            <a:r>
              <a:rPr lang="fr-CA" dirty="0">
                <a:solidFill>
                  <a:schemeClr val="bg2"/>
                </a:solidFill>
              </a:rPr>
              <a:t> and </a:t>
            </a:r>
            <a:r>
              <a:rPr lang="fr-CA" dirty="0" err="1">
                <a:solidFill>
                  <a:schemeClr val="bg2"/>
                </a:solidFill>
              </a:rPr>
              <a:t>what</a:t>
            </a:r>
            <a:r>
              <a:rPr lang="fr-CA" dirty="0">
                <a:solidFill>
                  <a:schemeClr val="bg2"/>
                </a:solidFill>
              </a:rPr>
              <a:t> </a:t>
            </a:r>
            <a:r>
              <a:rPr lang="fr-CA" dirty="0" err="1">
                <a:solidFill>
                  <a:schemeClr val="bg2"/>
                </a:solidFill>
              </a:rPr>
              <a:t>happens</a:t>
            </a:r>
            <a:r>
              <a:rPr lang="fr-CA" dirty="0">
                <a:solidFill>
                  <a:schemeClr val="bg2"/>
                </a:solidFill>
              </a:rPr>
              <a:t> </a:t>
            </a:r>
            <a:r>
              <a:rPr lang="fr-CA" dirty="0" err="1">
                <a:solidFill>
                  <a:schemeClr val="bg2"/>
                </a:solidFill>
              </a:rPr>
              <a:t>when</a:t>
            </a:r>
            <a:r>
              <a:rPr lang="fr-CA" dirty="0">
                <a:solidFill>
                  <a:schemeClr val="bg2"/>
                </a:solidFill>
              </a:rPr>
              <a:t> a </a:t>
            </a:r>
            <a:r>
              <a:rPr lang="fr-CA" dirty="0" err="1">
                <a:solidFill>
                  <a:schemeClr val="bg2"/>
                </a:solidFill>
              </a:rPr>
              <a:t>failover</a:t>
            </a:r>
            <a:r>
              <a:rPr lang="fr-CA" dirty="0">
                <a:solidFill>
                  <a:schemeClr val="bg2"/>
                </a:solidFill>
              </a:rPr>
              <a:t> </a:t>
            </a:r>
            <a:r>
              <a:rPr lang="fr-CA" dirty="0" err="1">
                <a:solidFill>
                  <a:schemeClr val="bg2"/>
                </a:solidFill>
              </a:rPr>
              <a:t>occurs</a:t>
            </a:r>
            <a:endParaRPr lang="fr-CA" dirty="0">
              <a:solidFill>
                <a:schemeClr val="bg2"/>
              </a:solidFill>
            </a:endParaRPr>
          </a:p>
          <a:p>
            <a:r>
              <a:rPr lang="fr-CA" dirty="0" err="1">
                <a:solidFill>
                  <a:schemeClr val="bg2"/>
                </a:solidFill>
              </a:rPr>
              <a:t>Identify</a:t>
            </a:r>
            <a:r>
              <a:rPr lang="fr-CA" dirty="0">
                <a:solidFill>
                  <a:schemeClr val="bg2"/>
                </a:solidFill>
              </a:rPr>
              <a:t> HSRP and VRRP as Layer 3 </a:t>
            </a:r>
            <a:r>
              <a:rPr lang="fr-CA" dirty="0" err="1">
                <a:solidFill>
                  <a:schemeClr val="bg2"/>
                </a:solidFill>
              </a:rPr>
              <a:t>redundancy</a:t>
            </a:r>
            <a:r>
              <a:rPr lang="fr-CA" dirty="0">
                <a:solidFill>
                  <a:schemeClr val="bg2"/>
                </a:solidFill>
              </a:rPr>
              <a:t> </a:t>
            </a:r>
            <a:r>
              <a:rPr lang="fr-CA" dirty="0" err="1" smtClean="0">
                <a:solidFill>
                  <a:schemeClr val="bg2"/>
                </a:solidFill>
              </a:rPr>
              <a:t>protocols</a:t>
            </a:r>
            <a:endParaRPr lang="fr-CA" dirty="0" smtClean="0">
              <a:solidFill>
                <a:schemeClr val="bg2"/>
              </a:solidFill>
            </a:endParaRPr>
          </a:p>
          <a:p>
            <a:r>
              <a:rPr lang="en-CA" dirty="0">
                <a:solidFill>
                  <a:schemeClr val="bg2"/>
                </a:solidFill>
              </a:rPr>
              <a:t>Configure basic HSRP</a:t>
            </a:r>
            <a:endParaRPr lang="fr-CA" dirty="0">
              <a:solidFill>
                <a:schemeClr val="bg2"/>
              </a:solidFill>
            </a:endParaRPr>
          </a:p>
          <a:p>
            <a:r>
              <a:rPr lang="fr-CA" dirty="0" err="1" smtClean="0">
                <a:solidFill>
                  <a:schemeClr val="bg2"/>
                </a:solidFill>
              </a:rPr>
              <a:t>Describe</a:t>
            </a:r>
            <a:r>
              <a:rPr lang="fr-CA" dirty="0" smtClean="0">
                <a:solidFill>
                  <a:schemeClr val="bg2"/>
                </a:solidFill>
              </a:rPr>
              <a:t> </a:t>
            </a:r>
            <a:r>
              <a:rPr lang="fr-CA" dirty="0">
                <a:solidFill>
                  <a:schemeClr val="bg2"/>
                </a:solidFill>
              </a:rPr>
              <a:t>the </a:t>
            </a:r>
            <a:r>
              <a:rPr lang="fr-CA" dirty="0" err="1">
                <a:solidFill>
                  <a:schemeClr val="bg2"/>
                </a:solidFill>
              </a:rPr>
              <a:t>idea</a:t>
            </a:r>
            <a:r>
              <a:rPr lang="fr-CA" dirty="0">
                <a:solidFill>
                  <a:schemeClr val="bg2"/>
                </a:solidFill>
              </a:rPr>
              <a:t> </a:t>
            </a:r>
            <a:r>
              <a:rPr lang="fr-CA" dirty="0" err="1">
                <a:solidFill>
                  <a:schemeClr val="bg2"/>
                </a:solidFill>
              </a:rPr>
              <a:t>behind</a:t>
            </a:r>
            <a:r>
              <a:rPr lang="fr-CA" dirty="0">
                <a:solidFill>
                  <a:schemeClr val="bg2"/>
                </a:solidFill>
              </a:rPr>
              <a:t> HSRP interface </a:t>
            </a:r>
            <a:r>
              <a:rPr lang="fr-CA" dirty="0" err="1">
                <a:solidFill>
                  <a:schemeClr val="bg2"/>
                </a:solidFill>
              </a:rPr>
              <a:t>tracking</a:t>
            </a:r>
            <a:endParaRPr lang="fr-CA" dirty="0">
              <a:solidFill>
                <a:schemeClr val="bg2"/>
              </a:solidFill>
            </a:endParaRPr>
          </a:p>
          <a:p>
            <a:r>
              <a:rPr lang="fr-CA" dirty="0" err="1">
                <a:solidFill>
                  <a:schemeClr val="bg2"/>
                </a:solidFill>
              </a:rPr>
              <a:t>Describe</a:t>
            </a:r>
            <a:r>
              <a:rPr lang="fr-CA" dirty="0">
                <a:solidFill>
                  <a:schemeClr val="bg2"/>
                </a:solidFill>
              </a:rPr>
              <a:t> the </a:t>
            </a:r>
            <a:r>
              <a:rPr lang="fr-CA" dirty="0" err="1">
                <a:solidFill>
                  <a:schemeClr val="bg2"/>
                </a:solidFill>
              </a:rPr>
              <a:t>idea</a:t>
            </a:r>
            <a:r>
              <a:rPr lang="fr-CA" dirty="0">
                <a:solidFill>
                  <a:schemeClr val="bg2"/>
                </a:solidFill>
              </a:rPr>
              <a:t> </a:t>
            </a:r>
            <a:r>
              <a:rPr lang="fr-CA" dirty="0" err="1">
                <a:solidFill>
                  <a:schemeClr val="bg2"/>
                </a:solidFill>
              </a:rPr>
              <a:t>behind</a:t>
            </a:r>
            <a:r>
              <a:rPr lang="fr-CA" dirty="0">
                <a:solidFill>
                  <a:schemeClr val="bg2"/>
                </a:solidFill>
              </a:rPr>
              <a:t> HSRP </a:t>
            </a:r>
            <a:r>
              <a:rPr lang="fr-CA" dirty="0" err="1">
                <a:solidFill>
                  <a:schemeClr val="bg2"/>
                </a:solidFill>
              </a:rPr>
              <a:t>load</a:t>
            </a:r>
            <a:r>
              <a:rPr lang="fr-CA" dirty="0">
                <a:solidFill>
                  <a:schemeClr val="bg2"/>
                </a:solidFill>
              </a:rPr>
              <a:t> </a:t>
            </a:r>
            <a:r>
              <a:rPr lang="fr-CA" dirty="0" err="1" smtClean="0">
                <a:solidFill>
                  <a:schemeClr val="bg2"/>
                </a:solidFill>
              </a:rPr>
              <a:t>balancing</a:t>
            </a:r>
            <a:endParaRPr lang="fr-CA" dirty="0">
              <a:solidFill>
                <a:schemeClr val="bg2"/>
              </a:solidFill>
            </a:endParaRPr>
          </a:p>
          <a:p>
            <a:r>
              <a:rPr lang="fr-CA" dirty="0" err="1" smtClean="0">
                <a:solidFill>
                  <a:schemeClr val="bg2"/>
                </a:solidFill>
              </a:rPr>
              <a:t>Identify</a:t>
            </a:r>
            <a:r>
              <a:rPr lang="fr-CA" dirty="0" smtClean="0">
                <a:solidFill>
                  <a:schemeClr val="bg2"/>
                </a:solidFill>
              </a:rPr>
              <a:t> GLBP </a:t>
            </a:r>
            <a:r>
              <a:rPr lang="fr-CA" dirty="0">
                <a:solidFill>
                  <a:schemeClr val="bg2"/>
                </a:solidFill>
              </a:rPr>
              <a:t>as a </a:t>
            </a:r>
            <a:r>
              <a:rPr lang="fr-CA" dirty="0" err="1" smtClean="0">
                <a:solidFill>
                  <a:schemeClr val="bg2"/>
                </a:solidFill>
              </a:rPr>
              <a:t>load-balancing</a:t>
            </a:r>
            <a:r>
              <a:rPr lang="fr-CA" dirty="0" smtClean="0">
                <a:solidFill>
                  <a:schemeClr val="bg2"/>
                </a:solidFill>
              </a:rPr>
              <a:t> </a:t>
            </a:r>
            <a:r>
              <a:rPr lang="fr-CA" dirty="0" err="1" smtClean="0">
                <a:solidFill>
                  <a:schemeClr val="bg2"/>
                </a:solidFill>
              </a:rPr>
              <a:t>redundancy</a:t>
            </a:r>
            <a:r>
              <a:rPr lang="fr-CA" dirty="0" smtClean="0">
                <a:solidFill>
                  <a:schemeClr val="bg2"/>
                </a:solidFill>
              </a:rPr>
              <a:t> </a:t>
            </a:r>
            <a:r>
              <a:rPr lang="fr-CA" dirty="0" err="1">
                <a:solidFill>
                  <a:schemeClr val="bg2"/>
                </a:solidFill>
              </a:rPr>
              <a:t>protocol</a:t>
            </a:r>
            <a:endParaRPr lang="fr-CA" dirty="0">
              <a:solidFill>
                <a:schemeClr val="bg2"/>
              </a:solidFill>
            </a:endParaRPr>
          </a:p>
        </p:txBody>
      </p:sp>
    </p:spTree>
    <p:extLst>
      <p:ext uri="{BB962C8B-B14F-4D97-AF65-F5344CB8AC3E}">
        <p14:creationId xmlns:p14="http://schemas.microsoft.com/office/powerpoint/2010/main" val="33579363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9701" y="432215"/>
            <a:ext cx="8914299" cy="838200"/>
          </a:xfrm>
        </p:spPr>
        <p:txBody>
          <a:bodyPr/>
          <a:lstStyle/>
          <a:p>
            <a:r>
              <a:rPr lang="en-CA" sz="3400" dirty="0" smtClean="0"/>
              <a:t>The Need for Default Gateway Redundancy</a:t>
            </a:r>
            <a:endParaRPr lang="fr-CA" sz="3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59" y="1541414"/>
            <a:ext cx="7364278" cy="4433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26687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Default Gateway Redundancy</a:t>
            </a:r>
            <a:endParaRPr lang="fr-CA"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40" y="1280159"/>
            <a:ext cx="4720599" cy="5022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15818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Default Gateway Redundancy (Cont.)</a:t>
            </a:r>
            <a:endParaRPr lang="fr-CA"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1258629"/>
            <a:ext cx="5669975" cy="5015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617273"/>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a:t>
            </a:r>
            <a:endParaRPr lang="fr-CA" dirty="0"/>
          </a:p>
        </p:txBody>
      </p:sp>
      <p:sp>
        <p:nvSpPr>
          <p:cNvPr id="3" name="Espace réservé du texte 2"/>
          <p:cNvSpPr>
            <a:spLocks noGrp="1"/>
          </p:cNvSpPr>
          <p:nvPr>
            <p:ph type="body" sz="quarter" idx="10"/>
          </p:nvPr>
        </p:nvSpPr>
        <p:spPr/>
        <p:txBody>
          <a:bodyPr/>
          <a:lstStyle/>
          <a:p>
            <a:r>
              <a:rPr lang="en-US" dirty="0">
                <a:solidFill>
                  <a:schemeClr val="bg2"/>
                </a:solidFill>
              </a:rPr>
              <a:t>HSRP defines a group of </a:t>
            </a:r>
            <a:r>
              <a:rPr lang="en-US" dirty="0" smtClean="0">
                <a:solidFill>
                  <a:schemeClr val="bg2"/>
                </a:solidFill>
              </a:rPr>
              <a:t>routers -- one </a:t>
            </a:r>
            <a:r>
              <a:rPr lang="en-US" dirty="0">
                <a:solidFill>
                  <a:schemeClr val="bg2"/>
                </a:solidFill>
              </a:rPr>
              <a:t>active and one standby.</a:t>
            </a:r>
          </a:p>
          <a:p>
            <a:r>
              <a:rPr lang="en-US" dirty="0">
                <a:solidFill>
                  <a:schemeClr val="bg2"/>
                </a:solidFill>
              </a:rPr>
              <a:t>Virtual IP and MAC addresses are shared between the two routers.</a:t>
            </a:r>
          </a:p>
          <a:p>
            <a:r>
              <a:rPr lang="en-US" dirty="0">
                <a:solidFill>
                  <a:schemeClr val="bg2"/>
                </a:solidFill>
              </a:rPr>
              <a:t>To verify HSRP state, use the </a:t>
            </a:r>
            <a:r>
              <a:rPr lang="en-US" b="1" dirty="0">
                <a:solidFill>
                  <a:schemeClr val="bg2"/>
                </a:solidFill>
              </a:rPr>
              <a:t>show standby</a:t>
            </a:r>
            <a:r>
              <a:rPr lang="en-US" dirty="0">
                <a:solidFill>
                  <a:schemeClr val="bg2"/>
                </a:solidFill>
              </a:rPr>
              <a:t> command.</a:t>
            </a:r>
          </a:p>
          <a:p>
            <a:r>
              <a:rPr lang="en-US" dirty="0">
                <a:solidFill>
                  <a:schemeClr val="bg2"/>
                </a:solidFill>
              </a:rPr>
              <a:t>HSRP is Cisco proprietary, and VRRP is a standard protocol.</a:t>
            </a:r>
            <a:endParaRPr lang="fr-CA" dirty="0">
              <a:solidFill>
                <a:schemeClr val="bg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218" y="3792869"/>
            <a:ext cx="6984460" cy="1666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92339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(Cont.)</a:t>
            </a:r>
            <a:endParaRPr lang="fr-CA" dirty="0"/>
          </a:p>
        </p:txBody>
      </p:sp>
      <p:sp>
        <p:nvSpPr>
          <p:cNvPr id="3" name="Espace réservé du texte 2"/>
          <p:cNvSpPr>
            <a:spLocks noGrp="1"/>
          </p:cNvSpPr>
          <p:nvPr>
            <p:ph type="body" sz="quarter" idx="10"/>
          </p:nvPr>
        </p:nvSpPr>
        <p:spPr>
          <a:xfrm>
            <a:off x="228600" y="1344168"/>
            <a:ext cx="4498145" cy="4965192"/>
          </a:xfrm>
        </p:spPr>
        <p:txBody>
          <a:bodyPr/>
          <a:lstStyle/>
          <a:p>
            <a:r>
              <a:rPr lang="en-US" dirty="0">
                <a:solidFill>
                  <a:schemeClr val="bg2"/>
                </a:solidFill>
              </a:rPr>
              <a:t>Active </a:t>
            </a:r>
            <a:r>
              <a:rPr lang="en-US" dirty="0" smtClean="0">
                <a:solidFill>
                  <a:schemeClr val="bg2"/>
                </a:solidFill>
              </a:rPr>
              <a:t>router:</a:t>
            </a:r>
          </a:p>
          <a:p>
            <a:pPr lvl="1"/>
            <a:r>
              <a:rPr lang="en-US" dirty="0" smtClean="0">
                <a:solidFill>
                  <a:schemeClr val="bg2"/>
                </a:solidFill>
              </a:rPr>
              <a:t>Responds </a:t>
            </a:r>
            <a:r>
              <a:rPr lang="en-US" dirty="0">
                <a:solidFill>
                  <a:schemeClr val="bg2"/>
                </a:solidFill>
              </a:rPr>
              <a:t>to default gateway </a:t>
            </a:r>
            <a:r>
              <a:rPr lang="en-US" dirty="0" smtClean="0">
                <a:solidFill>
                  <a:schemeClr val="bg2"/>
                </a:solidFill>
              </a:rPr>
              <a:t>ARP requests </a:t>
            </a:r>
            <a:r>
              <a:rPr lang="en-US" dirty="0">
                <a:solidFill>
                  <a:schemeClr val="bg2"/>
                </a:solidFill>
              </a:rPr>
              <a:t>with the virtual router </a:t>
            </a:r>
            <a:r>
              <a:rPr lang="en-US" dirty="0" smtClean="0">
                <a:solidFill>
                  <a:schemeClr val="bg2"/>
                </a:solidFill>
              </a:rPr>
              <a:t>MAC address</a:t>
            </a:r>
            <a:endParaRPr lang="en-US" dirty="0">
              <a:solidFill>
                <a:schemeClr val="bg2"/>
              </a:solidFill>
            </a:endParaRPr>
          </a:p>
          <a:p>
            <a:pPr lvl="1"/>
            <a:r>
              <a:rPr lang="en-US" dirty="0">
                <a:solidFill>
                  <a:schemeClr val="bg2"/>
                </a:solidFill>
              </a:rPr>
              <a:t>Assumes active forwarding of packets </a:t>
            </a:r>
            <a:r>
              <a:rPr lang="en-US" dirty="0" smtClean="0">
                <a:solidFill>
                  <a:schemeClr val="bg2"/>
                </a:solidFill>
              </a:rPr>
              <a:t>for the </a:t>
            </a:r>
            <a:r>
              <a:rPr lang="en-US" dirty="0">
                <a:solidFill>
                  <a:schemeClr val="bg2"/>
                </a:solidFill>
              </a:rPr>
              <a:t>virtual router</a:t>
            </a:r>
          </a:p>
          <a:p>
            <a:pPr lvl="1"/>
            <a:r>
              <a:rPr lang="en-US" dirty="0">
                <a:solidFill>
                  <a:schemeClr val="bg2"/>
                </a:solidFill>
              </a:rPr>
              <a:t>Sends hello messages</a:t>
            </a:r>
          </a:p>
          <a:p>
            <a:pPr lvl="1"/>
            <a:r>
              <a:rPr lang="en-US" dirty="0">
                <a:solidFill>
                  <a:schemeClr val="bg2"/>
                </a:solidFill>
              </a:rPr>
              <a:t>Knows the virtual router IP address</a:t>
            </a:r>
          </a:p>
          <a:p>
            <a:r>
              <a:rPr lang="en-US" dirty="0">
                <a:solidFill>
                  <a:schemeClr val="bg2"/>
                </a:solidFill>
              </a:rPr>
              <a:t>Standby Router</a:t>
            </a:r>
          </a:p>
          <a:p>
            <a:pPr lvl="1"/>
            <a:r>
              <a:rPr lang="en-US" dirty="0">
                <a:solidFill>
                  <a:schemeClr val="bg2"/>
                </a:solidFill>
              </a:rPr>
              <a:t>Listens for periodic hello messages</a:t>
            </a:r>
          </a:p>
          <a:p>
            <a:pPr lvl="1"/>
            <a:r>
              <a:rPr lang="en-US" dirty="0">
                <a:solidFill>
                  <a:schemeClr val="bg2"/>
                </a:solidFill>
              </a:rPr>
              <a:t>Assumes active forwarding of packets if </a:t>
            </a:r>
            <a:r>
              <a:rPr lang="en-US" dirty="0" smtClean="0">
                <a:solidFill>
                  <a:schemeClr val="bg2"/>
                </a:solidFill>
              </a:rPr>
              <a:t>it does </a:t>
            </a:r>
            <a:r>
              <a:rPr lang="en-US" dirty="0">
                <a:solidFill>
                  <a:schemeClr val="bg2"/>
                </a:solidFill>
              </a:rPr>
              <a:t>not hear from active router</a:t>
            </a:r>
            <a:endParaRPr lang="fr-CA" dirty="0">
              <a:solidFill>
                <a:schemeClr val="bg2"/>
              </a:solidFil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77"/>
          <a:stretch/>
        </p:blipFill>
        <p:spPr bwMode="auto">
          <a:xfrm>
            <a:off x="4740809" y="634952"/>
            <a:ext cx="4065559"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254066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15"/>
          <p:cNvCxnSpPr>
            <a:cxnSpLocks noChangeShapeType="1"/>
          </p:cNvCxnSpPr>
          <p:nvPr/>
        </p:nvCxnSpPr>
        <p:spPr bwMode="auto">
          <a:xfrm flipH="1">
            <a:off x="3456628" y="3598624"/>
            <a:ext cx="1979668" cy="0"/>
          </a:xfrm>
          <a:prstGeom prst="line">
            <a:avLst/>
          </a:prstGeom>
          <a:noFill/>
          <a:ln w="38100">
            <a:solidFill>
              <a:srgbClr val="C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re 1"/>
          <p:cNvSpPr>
            <a:spLocks noGrp="1"/>
          </p:cNvSpPr>
          <p:nvPr>
            <p:ph type="title"/>
          </p:nvPr>
        </p:nvSpPr>
        <p:spPr/>
        <p:txBody>
          <a:bodyPr/>
          <a:lstStyle/>
          <a:p>
            <a:r>
              <a:rPr lang="en-CA" dirty="0" smtClean="0"/>
              <a:t>Configuring HSRP</a:t>
            </a:r>
            <a:endParaRPr lang="fr-CA" dirty="0"/>
          </a:p>
        </p:txBody>
      </p:sp>
      <p:sp>
        <p:nvSpPr>
          <p:cNvPr id="3" name="Espace réservé du texte 2"/>
          <p:cNvSpPr>
            <a:spLocks noGrp="1"/>
          </p:cNvSpPr>
          <p:nvPr>
            <p:ph type="body" sz="quarter" idx="10"/>
          </p:nvPr>
        </p:nvSpPr>
        <p:spPr/>
        <p:txBody>
          <a:bodyPr/>
          <a:lstStyle/>
          <a:p>
            <a:r>
              <a:rPr lang="en-US" dirty="0"/>
              <a:t>Routers A and B are configured with priorities of 110 and 90, respectively. The configuration of Router A is displayed</a:t>
            </a:r>
            <a:r>
              <a:rPr lang="en-US" dirty="0" smtClean="0"/>
              <a:t>.  A similar configuration is required on Router B. </a:t>
            </a:r>
            <a:endParaRPr lang="en-US" dirty="0"/>
          </a:p>
          <a:p>
            <a:r>
              <a:rPr lang="en-US" dirty="0"/>
              <a:t>The </a:t>
            </a:r>
            <a:r>
              <a:rPr lang="en-US" b="1" dirty="0">
                <a:latin typeface="Courier New" pitchFamily="49" charset="0"/>
                <a:cs typeface="Courier New" pitchFamily="49" charset="0"/>
              </a:rPr>
              <a:t>preempt</a:t>
            </a:r>
            <a:r>
              <a:rPr lang="en-US" dirty="0"/>
              <a:t> keyword ensures that Router A will be the HSRP active router as long its interface is </a:t>
            </a:r>
            <a:r>
              <a:rPr lang="en-US" dirty="0" smtClean="0"/>
              <a:t>active and sending hellos.</a:t>
            </a:r>
            <a:endParaRPr lang="en-US" dirty="0"/>
          </a:p>
        </p:txBody>
      </p:sp>
      <p:sp>
        <p:nvSpPr>
          <p:cNvPr id="7" name="ZoneTexte 6"/>
          <p:cNvSpPr txBox="1"/>
          <p:nvPr/>
        </p:nvSpPr>
        <p:spPr>
          <a:xfrm>
            <a:off x="753294" y="4818477"/>
            <a:ext cx="7653403" cy="1477328"/>
          </a:xfrm>
          <a:prstGeom prst="rect">
            <a:avLst/>
          </a:prstGeom>
          <a:noFill/>
          <a:ln>
            <a:solidFill>
              <a:schemeClr val="bg2"/>
            </a:solidFill>
          </a:ln>
        </p:spPr>
        <p:txBody>
          <a:bodyPr wrap="square" rtlCol="0">
            <a:spAutoFit/>
          </a:bodyPr>
          <a:lstStyle/>
          <a:p>
            <a:r>
              <a:rPr lang="en-US" dirty="0" err="1">
                <a:solidFill>
                  <a:schemeClr val="bg2"/>
                </a:solidFill>
                <a:latin typeface="Courier New" pitchFamily="49" charset="0"/>
                <a:cs typeface="Courier New" pitchFamily="49" charset="0"/>
              </a:rPr>
              <a:t>RouterA</a:t>
            </a:r>
            <a:r>
              <a:rPr lang="en-US" dirty="0">
                <a:solidFill>
                  <a:schemeClr val="bg2"/>
                </a:solidFill>
                <a:latin typeface="Courier New" pitchFamily="49" charset="0"/>
                <a:cs typeface="Courier New" pitchFamily="49" charset="0"/>
              </a:rPr>
              <a:t>(</a:t>
            </a:r>
            <a:r>
              <a:rPr lang="en-US" dirty="0" err="1">
                <a:solidFill>
                  <a:schemeClr val="bg2"/>
                </a:solidFill>
                <a:latin typeface="Courier New" pitchFamily="49" charset="0"/>
                <a:cs typeface="Courier New" pitchFamily="49" charset="0"/>
              </a:rPr>
              <a:t>config</a:t>
            </a:r>
            <a:r>
              <a:rPr lang="en-US" dirty="0">
                <a:solidFill>
                  <a:schemeClr val="bg2"/>
                </a:solidFill>
                <a:latin typeface="Courier New" pitchFamily="49" charset="0"/>
                <a:cs typeface="Courier New" pitchFamily="49" charset="0"/>
              </a:rPr>
              <a:t>)# </a:t>
            </a:r>
            <a:r>
              <a:rPr lang="en-US" b="1" dirty="0">
                <a:solidFill>
                  <a:schemeClr val="bg2"/>
                </a:solidFill>
                <a:latin typeface="Courier New" pitchFamily="49" charset="0"/>
                <a:cs typeface="Courier New" pitchFamily="49" charset="0"/>
              </a:rPr>
              <a:t>interface </a:t>
            </a:r>
            <a:r>
              <a:rPr lang="en-US" b="1" dirty="0" smtClean="0">
                <a:solidFill>
                  <a:schemeClr val="bg2"/>
                </a:solidFill>
                <a:latin typeface="Courier New" pitchFamily="49" charset="0"/>
                <a:cs typeface="Courier New" pitchFamily="49" charset="0"/>
              </a:rPr>
              <a:t>GigabitEthernet0/0</a:t>
            </a:r>
            <a:endParaRPr lang="en-US" b="1" dirty="0">
              <a:solidFill>
                <a:schemeClr val="bg2"/>
              </a:solidFill>
              <a:latin typeface="Courier New" pitchFamily="49" charset="0"/>
              <a:cs typeface="Courier New" pitchFamily="49" charset="0"/>
            </a:endParaRPr>
          </a:p>
          <a:p>
            <a:r>
              <a:rPr lang="en-US" dirty="0" err="1">
                <a:solidFill>
                  <a:schemeClr val="bg2"/>
                </a:solidFill>
                <a:latin typeface="Courier New" pitchFamily="49" charset="0"/>
                <a:cs typeface="Courier New" pitchFamily="49" charset="0"/>
              </a:rPr>
              <a:t>RouterA</a:t>
            </a:r>
            <a:r>
              <a:rPr lang="en-US" dirty="0">
                <a:solidFill>
                  <a:schemeClr val="bg2"/>
                </a:solidFill>
                <a:latin typeface="Courier New" pitchFamily="49" charset="0"/>
                <a:cs typeface="Courier New" pitchFamily="49" charset="0"/>
              </a:rPr>
              <a:t>(</a:t>
            </a:r>
            <a:r>
              <a:rPr lang="en-US" dirty="0" err="1">
                <a:solidFill>
                  <a:schemeClr val="bg2"/>
                </a:solidFill>
                <a:latin typeface="Courier New" pitchFamily="49" charset="0"/>
                <a:cs typeface="Courier New" pitchFamily="49" charset="0"/>
              </a:rPr>
              <a:t>config</a:t>
            </a:r>
            <a:r>
              <a:rPr lang="en-US" dirty="0">
                <a:solidFill>
                  <a:schemeClr val="bg2"/>
                </a:solidFill>
                <a:latin typeface="Courier New" pitchFamily="49" charset="0"/>
                <a:cs typeface="Courier New" pitchFamily="49" charset="0"/>
              </a:rPr>
              <a:t>-if)# </a:t>
            </a:r>
            <a:r>
              <a:rPr lang="en-US" b="1" dirty="0" err="1">
                <a:solidFill>
                  <a:schemeClr val="bg2"/>
                </a:solidFill>
                <a:latin typeface="Courier New" pitchFamily="49" charset="0"/>
                <a:cs typeface="Courier New" pitchFamily="49" charset="0"/>
              </a:rPr>
              <a:t>ip</a:t>
            </a:r>
            <a:r>
              <a:rPr lang="en-US" b="1" dirty="0">
                <a:solidFill>
                  <a:schemeClr val="bg2"/>
                </a:solidFill>
                <a:latin typeface="Courier New" pitchFamily="49" charset="0"/>
                <a:cs typeface="Courier New" pitchFamily="49" charset="0"/>
              </a:rPr>
              <a:t> address </a:t>
            </a:r>
            <a:r>
              <a:rPr lang="en-US" b="1" dirty="0" smtClean="0">
                <a:solidFill>
                  <a:schemeClr val="bg2"/>
                </a:solidFill>
                <a:latin typeface="Courier New" pitchFamily="49" charset="0"/>
                <a:cs typeface="Courier New" pitchFamily="49" charset="0"/>
              </a:rPr>
              <a:t>10.1.10.2 </a:t>
            </a:r>
            <a:r>
              <a:rPr lang="en-US" b="1" dirty="0">
                <a:solidFill>
                  <a:schemeClr val="bg2"/>
                </a:solidFill>
                <a:latin typeface="Courier New" pitchFamily="49" charset="0"/>
                <a:cs typeface="Courier New" pitchFamily="49" charset="0"/>
              </a:rPr>
              <a:t>255.255.255.0</a:t>
            </a:r>
          </a:p>
          <a:p>
            <a:r>
              <a:rPr lang="en-US" dirty="0" err="1">
                <a:solidFill>
                  <a:schemeClr val="bg2"/>
                </a:solidFill>
                <a:latin typeface="Courier New" pitchFamily="49" charset="0"/>
                <a:cs typeface="Courier New" pitchFamily="49" charset="0"/>
              </a:rPr>
              <a:t>RouterA</a:t>
            </a:r>
            <a:r>
              <a:rPr lang="en-US" dirty="0">
                <a:solidFill>
                  <a:schemeClr val="bg2"/>
                </a:solidFill>
                <a:latin typeface="Courier New" pitchFamily="49" charset="0"/>
                <a:cs typeface="Courier New" pitchFamily="49" charset="0"/>
              </a:rPr>
              <a:t>(</a:t>
            </a:r>
            <a:r>
              <a:rPr lang="en-US" dirty="0" err="1">
                <a:solidFill>
                  <a:schemeClr val="bg2"/>
                </a:solidFill>
                <a:latin typeface="Courier New" pitchFamily="49" charset="0"/>
                <a:cs typeface="Courier New" pitchFamily="49" charset="0"/>
              </a:rPr>
              <a:t>config</a:t>
            </a:r>
            <a:r>
              <a:rPr lang="en-US" dirty="0">
                <a:solidFill>
                  <a:schemeClr val="bg2"/>
                </a:solidFill>
                <a:latin typeface="Courier New" pitchFamily="49" charset="0"/>
                <a:cs typeface="Courier New" pitchFamily="49" charset="0"/>
              </a:rPr>
              <a:t>-if)# </a:t>
            </a:r>
            <a:r>
              <a:rPr lang="en-US" b="1" dirty="0">
                <a:solidFill>
                  <a:schemeClr val="bg2"/>
                </a:solidFill>
                <a:latin typeface="Courier New" pitchFamily="49" charset="0"/>
                <a:cs typeface="Courier New" pitchFamily="49" charset="0"/>
              </a:rPr>
              <a:t>standby </a:t>
            </a:r>
            <a:r>
              <a:rPr lang="en-US" b="1" dirty="0" smtClean="0">
                <a:solidFill>
                  <a:schemeClr val="bg2"/>
                </a:solidFill>
                <a:latin typeface="Courier New" pitchFamily="49" charset="0"/>
                <a:cs typeface="Courier New" pitchFamily="49" charset="0"/>
              </a:rPr>
              <a:t>1 </a:t>
            </a:r>
            <a:r>
              <a:rPr lang="en-US" b="1" dirty="0" err="1">
                <a:solidFill>
                  <a:schemeClr val="bg2"/>
                </a:solidFill>
                <a:latin typeface="Courier New" pitchFamily="49" charset="0"/>
                <a:cs typeface="Courier New" pitchFamily="49" charset="0"/>
              </a:rPr>
              <a:t>ip</a:t>
            </a:r>
            <a:r>
              <a:rPr lang="en-US" b="1" dirty="0">
                <a:solidFill>
                  <a:schemeClr val="bg2"/>
                </a:solidFill>
                <a:latin typeface="Courier New" pitchFamily="49" charset="0"/>
                <a:cs typeface="Courier New" pitchFamily="49" charset="0"/>
              </a:rPr>
              <a:t> </a:t>
            </a:r>
            <a:r>
              <a:rPr lang="en-US" b="1" dirty="0" smtClean="0">
                <a:solidFill>
                  <a:schemeClr val="bg2"/>
                </a:solidFill>
                <a:latin typeface="Courier New" pitchFamily="49" charset="0"/>
                <a:cs typeface="Courier New" pitchFamily="49" charset="0"/>
              </a:rPr>
              <a:t>10.1.10.1</a:t>
            </a:r>
            <a:endParaRPr lang="en-US" b="1" dirty="0">
              <a:solidFill>
                <a:schemeClr val="bg2"/>
              </a:solidFill>
              <a:latin typeface="Courier New" pitchFamily="49" charset="0"/>
              <a:cs typeface="Courier New" pitchFamily="49" charset="0"/>
            </a:endParaRPr>
          </a:p>
          <a:p>
            <a:r>
              <a:rPr lang="en-US" dirty="0" err="1">
                <a:solidFill>
                  <a:schemeClr val="bg2"/>
                </a:solidFill>
                <a:latin typeface="Courier New" pitchFamily="49" charset="0"/>
                <a:cs typeface="Courier New" pitchFamily="49" charset="0"/>
              </a:rPr>
              <a:t>RouterA</a:t>
            </a:r>
            <a:r>
              <a:rPr lang="en-US" dirty="0">
                <a:solidFill>
                  <a:schemeClr val="bg2"/>
                </a:solidFill>
                <a:latin typeface="Courier New" pitchFamily="49" charset="0"/>
                <a:cs typeface="Courier New" pitchFamily="49" charset="0"/>
              </a:rPr>
              <a:t>(</a:t>
            </a:r>
            <a:r>
              <a:rPr lang="en-US" dirty="0" err="1">
                <a:solidFill>
                  <a:schemeClr val="bg2"/>
                </a:solidFill>
                <a:latin typeface="Courier New" pitchFamily="49" charset="0"/>
                <a:cs typeface="Courier New" pitchFamily="49" charset="0"/>
              </a:rPr>
              <a:t>config</a:t>
            </a:r>
            <a:r>
              <a:rPr lang="en-US" dirty="0">
                <a:solidFill>
                  <a:schemeClr val="bg2"/>
                </a:solidFill>
                <a:latin typeface="Courier New" pitchFamily="49" charset="0"/>
                <a:cs typeface="Courier New" pitchFamily="49" charset="0"/>
              </a:rPr>
              <a:t>-if)# </a:t>
            </a:r>
            <a:r>
              <a:rPr lang="en-US" b="1" dirty="0">
                <a:solidFill>
                  <a:schemeClr val="bg2"/>
                </a:solidFill>
                <a:latin typeface="Courier New" pitchFamily="49" charset="0"/>
                <a:cs typeface="Courier New" pitchFamily="49" charset="0"/>
              </a:rPr>
              <a:t>standby </a:t>
            </a:r>
            <a:r>
              <a:rPr lang="en-US" b="1" dirty="0" smtClean="0">
                <a:solidFill>
                  <a:schemeClr val="bg2"/>
                </a:solidFill>
                <a:latin typeface="Courier New" pitchFamily="49" charset="0"/>
                <a:cs typeface="Courier New" pitchFamily="49" charset="0"/>
              </a:rPr>
              <a:t>1 </a:t>
            </a:r>
            <a:r>
              <a:rPr lang="en-US" b="1" dirty="0">
                <a:solidFill>
                  <a:schemeClr val="bg2"/>
                </a:solidFill>
                <a:latin typeface="Courier New" pitchFamily="49" charset="0"/>
                <a:cs typeface="Courier New" pitchFamily="49" charset="0"/>
              </a:rPr>
              <a:t>priority 110</a:t>
            </a:r>
          </a:p>
          <a:p>
            <a:r>
              <a:rPr lang="en-US" dirty="0" err="1">
                <a:solidFill>
                  <a:schemeClr val="bg2"/>
                </a:solidFill>
                <a:latin typeface="Courier New" pitchFamily="49" charset="0"/>
                <a:cs typeface="Courier New" pitchFamily="49" charset="0"/>
              </a:rPr>
              <a:t>RouterA</a:t>
            </a:r>
            <a:r>
              <a:rPr lang="en-US" dirty="0">
                <a:solidFill>
                  <a:schemeClr val="bg2"/>
                </a:solidFill>
                <a:latin typeface="Courier New" pitchFamily="49" charset="0"/>
                <a:cs typeface="Courier New" pitchFamily="49" charset="0"/>
              </a:rPr>
              <a:t>(</a:t>
            </a:r>
            <a:r>
              <a:rPr lang="en-US" dirty="0" err="1">
                <a:solidFill>
                  <a:schemeClr val="bg2"/>
                </a:solidFill>
                <a:latin typeface="Courier New" pitchFamily="49" charset="0"/>
                <a:cs typeface="Courier New" pitchFamily="49" charset="0"/>
              </a:rPr>
              <a:t>config</a:t>
            </a:r>
            <a:r>
              <a:rPr lang="en-US" dirty="0">
                <a:solidFill>
                  <a:schemeClr val="bg2"/>
                </a:solidFill>
                <a:latin typeface="Courier New" pitchFamily="49" charset="0"/>
                <a:cs typeface="Courier New" pitchFamily="49" charset="0"/>
              </a:rPr>
              <a:t>-if)# </a:t>
            </a:r>
            <a:r>
              <a:rPr lang="en-US" b="1" dirty="0">
                <a:solidFill>
                  <a:schemeClr val="bg2"/>
                </a:solidFill>
                <a:latin typeface="Courier New" pitchFamily="49" charset="0"/>
                <a:cs typeface="Courier New" pitchFamily="49" charset="0"/>
              </a:rPr>
              <a:t>standby </a:t>
            </a:r>
            <a:r>
              <a:rPr lang="en-US" b="1" dirty="0" smtClean="0">
                <a:solidFill>
                  <a:schemeClr val="bg2"/>
                </a:solidFill>
                <a:latin typeface="Courier New" pitchFamily="49" charset="0"/>
                <a:cs typeface="Courier New" pitchFamily="49" charset="0"/>
              </a:rPr>
              <a:t>1 preempt</a:t>
            </a:r>
            <a:endParaRPr lang="en-US" b="1" dirty="0">
              <a:solidFill>
                <a:schemeClr val="bg2"/>
              </a:solidFill>
              <a:latin typeface="Courier New" pitchFamily="49" charset="0"/>
              <a:cs typeface="Courier New" pitchFamily="49" charset="0"/>
            </a:endParaRPr>
          </a:p>
        </p:txBody>
      </p:sp>
      <p:pic>
        <p:nvPicPr>
          <p:cNvPr id="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339" y="3331924"/>
            <a:ext cx="906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968" y="3331924"/>
            <a:ext cx="906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ZoneTexte 12"/>
          <p:cNvSpPr txBox="1"/>
          <p:nvPr/>
        </p:nvSpPr>
        <p:spPr>
          <a:xfrm>
            <a:off x="2609153" y="3964518"/>
            <a:ext cx="982833" cy="830997"/>
          </a:xfrm>
          <a:prstGeom prst="rect">
            <a:avLst/>
          </a:prstGeom>
          <a:noFill/>
        </p:spPr>
        <p:txBody>
          <a:bodyPr wrap="none" rtlCol="0">
            <a:spAutoFit/>
          </a:bodyPr>
          <a:lstStyle/>
          <a:p>
            <a:pPr algn="ctr"/>
            <a:r>
              <a:rPr lang="en-CA" sz="1600" dirty="0" smtClean="0">
                <a:solidFill>
                  <a:schemeClr val="bg2"/>
                </a:solidFill>
              </a:rPr>
              <a:t>Router A</a:t>
            </a:r>
          </a:p>
          <a:p>
            <a:pPr algn="ctr"/>
            <a:r>
              <a:rPr lang="en-CA" sz="1600" dirty="0" smtClean="0">
                <a:solidFill>
                  <a:schemeClr val="bg2"/>
                </a:solidFill>
              </a:rPr>
              <a:t>Priority</a:t>
            </a:r>
          </a:p>
          <a:p>
            <a:pPr algn="ctr"/>
            <a:r>
              <a:rPr lang="en-CA" sz="1600" dirty="0" smtClean="0">
                <a:solidFill>
                  <a:schemeClr val="bg2"/>
                </a:solidFill>
              </a:rPr>
              <a:t>110</a:t>
            </a:r>
            <a:endParaRPr lang="fr-CA" sz="1600" dirty="0">
              <a:solidFill>
                <a:schemeClr val="bg2"/>
              </a:solidFill>
            </a:endParaRPr>
          </a:p>
        </p:txBody>
      </p:sp>
      <p:sp>
        <p:nvSpPr>
          <p:cNvPr id="14" name="ZoneTexte 13"/>
          <p:cNvSpPr txBox="1"/>
          <p:nvPr/>
        </p:nvSpPr>
        <p:spPr>
          <a:xfrm>
            <a:off x="5052108" y="3964517"/>
            <a:ext cx="994182" cy="830997"/>
          </a:xfrm>
          <a:prstGeom prst="rect">
            <a:avLst/>
          </a:prstGeom>
          <a:noFill/>
        </p:spPr>
        <p:txBody>
          <a:bodyPr wrap="none" rtlCol="0">
            <a:spAutoFit/>
          </a:bodyPr>
          <a:lstStyle/>
          <a:p>
            <a:pPr algn="ctr"/>
            <a:r>
              <a:rPr lang="en-CA" sz="1600" dirty="0" smtClean="0">
                <a:solidFill>
                  <a:schemeClr val="bg2"/>
                </a:solidFill>
              </a:rPr>
              <a:t>Router B</a:t>
            </a:r>
          </a:p>
          <a:p>
            <a:pPr algn="ctr"/>
            <a:r>
              <a:rPr lang="en-CA" sz="1600" dirty="0" smtClean="0">
                <a:solidFill>
                  <a:schemeClr val="bg2"/>
                </a:solidFill>
              </a:rPr>
              <a:t>Priority</a:t>
            </a:r>
          </a:p>
          <a:p>
            <a:pPr algn="ctr"/>
            <a:r>
              <a:rPr lang="en-CA" sz="1600" dirty="0" smtClean="0">
                <a:solidFill>
                  <a:schemeClr val="bg2"/>
                </a:solidFill>
              </a:rPr>
              <a:t>90</a:t>
            </a:r>
            <a:endParaRPr lang="fr-CA" sz="1600" dirty="0">
              <a:solidFill>
                <a:schemeClr val="bg2"/>
              </a:solidFill>
            </a:endParaRPr>
          </a:p>
        </p:txBody>
      </p:sp>
      <p:sp>
        <p:nvSpPr>
          <p:cNvPr id="15" name="ZoneTexte 14"/>
          <p:cNvSpPr txBox="1"/>
          <p:nvPr/>
        </p:nvSpPr>
        <p:spPr>
          <a:xfrm>
            <a:off x="3782256" y="3281695"/>
            <a:ext cx="1018227" cy="646331"/>
          </a:xfrm>
          <a:prstGeom prst="rect">
            <a:avLst/>
          </a:prstGeom>
          <a:noFill/>
        </p:spPr>
        <p:txBody>
          <a:bodyPr wrap="none" rtlCol="0">
            <a:spAutoFit/>
          </a:bodyPr>
          <a:lstStyle/>
          <a:p>
            <a:pPr algn="ctr"/>
            <a:r>
              <a:rPr lang="en-CA" dirty="0" smtClean="0">
                <a:solidFill>
                  <a:schemeClr val="bg2"/>
                </a:solidFill>
              </a:rPr>
              <a:t>HSRP </a:t>
            </a:r>
          </a:p>
          <a:p>
            <a:pPr algn="ctr"/>
            <a:r>
              <a:rPr lang="en-CA" dirty="0" smtClean="0">
                <a:solidFill>
                  <a:schemeClr val="bg2"/>
                </a:solidFill>
              </a:rPr>
              <a:t>Group 1</a:t>
            </a:r>
            <a:endParaRPr lang="fr-CA" dirty="0">
              <a:solidFill>
                <a:schemeClr val="bg2"/>
              </a:solidFill>
            </a:endParaRPr>
          </a:p>
        </p:txBody>
      </p:sp>
    </p:spTree>
    <p:extLst>
      <p:ext uri="{BB962C8B-B14F-4D97-AF65-F5344CB8AC3E}">
        <p14:creationId xmlns:p14="http://schemas.microsoft.com/office/powerpoint/2010/main" val="272190164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Verification</a:t>
            </a:r>
            <a:endParaRPr lang="fr-CA" dirty="0"/>
          </a:p>
        </p:txBody>
      </p:sp>
      <p:sp>
        <p:nvSpPr>
          <p:cNvPr id="4" name="ZoneTexte 3"/>
          <p:cNvSpPr txBox="1"/>
          <p:nvPr/>
        </p:nvSpPr>
        <p:spPr>
          <a:xfrm>
            <a:off x="266006" y="1280163"/>
            <a:ext cx="8582572" cy="461665"/>
          </a:xfrm>
          <a:prstGeom prst="rect">
            <a:avLst/>
          </a:prstGeom>
          <a:noFill/>
        </p:spPr>
        <p:txBody>
          <a:bodyPr wrap="square" rtlCol="0">
            <a:spAutoFit/>
          </a:bodyPr>
          <a:lstStyle/>
          <a:p>
            <a:r>
              <a:rPr lang="en-CA" sz="2400" dirty="0" smtClean="0">
                <a:solidFill>
                  <a:schemeClr val="bg2"/>
                </a:solidFill>
              </a:rPr>
              <a:t>Use the </a:t>
            </a:r>
            <a:r>
              <a:rPr lang="en-CA" sz="2400" b="1" dirty="0" smtClean="0">
                <a:solidFill>
                  <a:schemeClr val="bg2"/>
                </a:solidFill>
                <a:latin typeface="Courier New" pitchFamily="49" charset="0"/>
                <a:cs typeface="Courier New" pitchFamily="49" charset="0"/>
              </a:rPr>
              <a:t>show standby </a:t>
            </a:r>
            <a:r>
              <a:rPr lang="en-CA" sz="2400" dirty="0" smtClean="0">
                <a:solidFill>
                  <a:schemeClr val="bg2"/>
                </a:solidFill>
              </a:rPr>
              <a:t>command to verify the HSRP state.</a:t>
            </a:r>
            <a:endParaRPr lang="fr-CA" sz="2400" dirty="0">
              <a:solidFill>
                <a:schemeClr val="bg2"/>
              </a:solidFill>
            </a:endParaRPr>
          </a:p>
        </p:txBody>
      </p:sp>
      <p:sp>
        <p:nvSpPr>
          <p:cNvPr id="6" name="Rectangle 5"/>
          <p:cNvSpPr/>
          <p:nvPr/>
        </p:nvSpPr>
        <p:spPr>
          <a:xfrm>
            <a:off x="633046" y="2419636"/>
            <a:ext cx="1899139" cy="225083"/>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7" name="Rectangle 6"/>
          <p:cNvSpPr/>
          <p:nvPr/>
        </p:nvSpPr>
        <p:spPr>
          <a:xfrm>
            <a:off x="633046" y="2912005"/>
            <a:ext cx="3839200" cy="211016"/>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5" name="ZoneTexte 4"/>
          <p:cNvSpPr txBox="1"/>
          <p:nvPr/>
        </p:nvSpPr>
        <p:spPr>
          <a:xfrm>
            <a:off x="332506" y="1887628"/>
            <a:ext cx="7830590" cy="3539430"/>
          </a:xfrm>
          <a:prstGeom prst="rect">
            <a:avLst/>
          </a:prstGeom>
          <a:noFill/>
          <a:ln>
            <a:solidFill>
              <a:schemeClr val="bg2"/>
            </a:solidFill>
          </a:ln>
        </p:spPr>
        <p:txBody>
          <a:bodyPr wrap="square" rtlCol="0">
            <a:spAutoFit/>
          </a:bodyPr>
          <a:lstStyle/>
          <a:p>
            <a:r>
              <a:rPr lang="fr-CA" sz="1600" dirty="0" err="1" smtClean="0">
                <a:solidFill>
                  <a:schemeClr val="bg2"/>
                </a:solidFill>
                <a:latin typeface="Courier New" pitchFamily="49" charset="0"/>
                <a:cs typeface="Courier New" pitchFamily="49" charset="0"/>
              </a:rPr>
              <a:t>RouterA</a:t>
            </a:r>
            <a:r>
              <a:rPr lang="fr-CA" sz="1600" dirty="0" smtClean="0">
                <a:solidFill>
                  <a:schemeClr val="bg2"/>
                </a:solidFill>
                <a:latin typeface="Courier New" pitchFamily="49" charset="0"/>
                <a:cs typeface="Courier New" pitchFamily="49" charset="0"/>
              </a:rPr>
              <a:t># </a:t>
            </a:r>
            <a:r>
              <a:rPr lang="fr-CA" sz="1600" b="1" dirty="0" smtClean="0">
                <a:solidFill>
                  <a:schemeClr val="bg2"/>
                </a:solidFill>
                <a:latin typeface="Courier New" pitchFamily="49" charset="0"/>
                <a:cs typeface="Courier New" pitchFamily="49" charset="0"/>
              </a:rPr>
              <a:t>show </a:t>
            </a:r>
            <a:r>
              <a:rPr lang="fr-CA" sz="1600" b="1" dirty="0">
                <a:solidFill>
                  <a:schemeClr val="bg2"/>
                </a:solidFill>
                <a:latin typeface="Courier New" pitchFamily="49" charset="0"/>
                <a:cs typeface="Courier New" pitchFamily="49" charset="0"/>
              </a:rPr>
              <a:t>standby</a:t>
            </a:r>
          </a:p>
          <a:p>
            <a:r>
              <a:rPr lang="fr-CA" sz="1600" dirty="0">
                <a:solidFill>
                  <a:schemeClr val="bg2"/>
                </a:solidFill>
                <a:latin typeface="Courier New" pitchFamily="49" charset="0"/>
                <a:cs typeface="Courier New" pitchFamily="49" charset="0"/>
              </a:rPr>
              <a:t>GigabitEthernet0/0 - Group 1 (version 2)</a:t>
            </a:r>
          </a:p>
          <a:p>
            <a:r>
              <a:rPr lang="fr-CA" sz="1600" dirty="0">
                <a:solidFill>
                  <a:schemeClr val="bg2"/>
                </a:solidFill>
                <a:latin typeface="Courier New" pitchFamily="49" charset="0"/>
                <a:cs typeface="Courier New" pitchFamily="49" charset="0"/>
              </a:rPr>
              <a:t>  </a:t>
            </a:r>
            <a:r>
              <a:rPr lang="fr-CA" sz="1600" b="1" dirty="0">
                <a:solidFill>
                  <a:schemeClr val="bg2"/>
                </a:solidFill>
                <a:latin typeface="Courier New" pitchFamily="49" charset="0"/>
                <a:cs typeface="Courier New" pitchFamily="49" charset="0"/>
              </a:rPr>
              <a:t>State </a:t>
            </a:r>
            <a:r>
              <a:rPr lang="fr-CA" sz="1600" b="1" dirty="0" err="1">
                <a:solidFill>
                  <a:schemeClr val="bg2"/>
                </a:solidFill>
                <a:latin typeface="Courier New" pitchFamily="49" charset="0"/>
                <a:cs typeface="Courier New" pitchFamily="49" charset="0"/>
              </a:rPr>
              <a:t>is</a:t>
            </a:r>
            <a:r>
              <a:rPr lang="fr-CA" sz="1600" b="1" dirty="0">
                <a:solidFill>
                  <a:schemeClr val="bg2"/>
                </a:solidFill>
                <a:latin typeface="Courier New" pitchFamily="49" charset="0"/>
                <a:cs typeface="Courier New" pitchFamily="49" charset="0"/>
              </a:rPr>
              <a:t> Active</a:t>
            </a:r>
          </a:p>
          <a:p>
            <a:r>
              <a:rPr lang="fr-CA" sz="1600" dirty="0">
                <a:solidFill>
                  <a:schemeClr val="bg2"/>
                </a:solidFill>
                <a:latin typeface="Courier New" pitchFamily="49" charset="0"/>
                <a:cs typeface="Courier New" pitchFamily="49" charset="0"/>
              </a:rPr>
              <a:t>    </a:t>
            </a:r>
            <a:r>
              <a:rPr lang="fr-CA" sz="1600" dirty="0" smtClean="0">
                <a:solidFill>
                  <a:schemeClr val="bg2"/>
                </a:solidFill>
                <a:latin typeface="Courier New" pitchFamily="49" charset="0"/>
                <a:cs typeface="Courier New" pitchFamily="49" charset="0"/>
              </a:rPr>
              <a:t>2 </a:t>
            </a:r>
            <a:r>
              <a:rPr lang="fr-CA" sz="1600" dirty="0">
                <a:solidFill>
                  <a:schemeClr val="bg2"/>
                </a:solidFill>
                <a:latin typeface="Courier New" pitchFamily="49" charset="0"/>
                <a:cs typeface="Courier New" pitchFamily="49" charset="0"/>
              </a:rPr>
              <a:t>state changes, last state change 00:00:18</a:t>
            </a:r>
          </a:p>
          <a:p>
            <a:r>
              <a:rPr lang="fr-CA" sz="1600" dirty="0">
                <a:solidFill>
                  <a:schemeClr val="bg2"/>
                </a:solidFill>
                <a:latin typeface="Courier New" pitchFamily="49" charset="0"/>
                <a:cs typeface="Courier New" pitchFamily="49" charset="0"/>
              </a:rPr>
              <a:t>  </a:t>
            </a:r>
            <a:r>
              <a:rPr lang="fr-CA" sz="1600" b="1" dirty="0">
                <a:solidFill>
                  <a:schemeClr val="bg2"/>
                </a:solidFill>
                <a:latin typeface="Courier New" pitchFamily="49" charset="0"/>
                <a:cs typeface="Courier New" pitchFamily="49" charset="0"/>
              </a:rPr>
              <a:t>Virtual IP </a:t>
            </a:r>
            <a:r>
              <a:rPr lang="fr-CA" sz="1600" b="1" dirty="0" err="1">
                <a:solidFill>
                  <a:schemeClr val="bg2"/>
                </a:solidFill>
                <a:latin typeface="Courier New" pitchFamily="49" charset="0"/>
                <a:cs typeface="Courier New" pitchFamily="49" charset="0"/>
              </a:rPr>
              <a:t>address</a:t>
            </a:r>
            <a:r>
              <a:rPr lang="fr-CA" sz="1600" b="1" dirty="0">
                <a:solidFill>
                  <a:schemeClr val="bg2"/>
                </a:solidFill>
                <a:latin typeface="Courier New" pitchFamily="49" charset="0"/>
                <a:cs typeface="Courier New" pitchFamily="49" charset="0"/>
              </a:rPr>
              <a:t> </a:t>
            </a:r>
            <a:r>
              <a:rPr lang="fr-CA" sz="1600" b="1" dirty="0" err="1">
                <a:solidFill>
                  <a:schemeClr val="bg2"/>
                </a:solidFill>
                <a:latin typeface="Courier New" pitchFamily="49" charset="0"/>
                <a:cs typeface="Courier New" pitchFamily="49" charset="0"/>
              </a:rPr>
              <a:t>is</a:t>
            </a:r>
            <a:r>
              <a:rPr lang="fr-CA" sz="1600" b="1" dirty="0">
                <a:solidFill>
                  <a:schemeClr val="bg2"/>
                </a:solidFill>
                <a:latin typeface="Courier New" pitchFamily="49" charset="0"/>
                <a:cs typeface="Courier New" pitchFamily="49" charset="0"/>
              </a:rPr>
              <a:t> </a:t>
            </a:r>
            <a:r>
              <a:rPr lang="fr-CA" sz="1600" b="1" dirty="0" smtClean="0">
                <a:solidFill>
                  <a:schemeClr val="bg2"/>
                </a:solidFill>
                <a:latin typeface="Courier New" pitchFamily="49" charset="0"/>
                <a:cs typeface="Courier New" pitchFamily="49" charset="0"/>
              </a:rPr>
              <a:t>10.1.10.1</a:t>
            </a:r>
            <a:endParaRPr lang="fr-CA" sz="1600" b="1" dirty="0">
              <a:solidFill>
                <a:schemeClr val="bg2"/>
              </a:solidFill>
              <a:latin typeface="Courier New" pitchFamily="49" charset="0"/>
              <a:cs typeface="Courier New" pitchFamily="49" charset="0"/>
            </a:endParaRPr>
          </a:p>
          <a:p>
            <a:r>
              <a:rPr lang="fr-CA" sz="1600" dirty="0">
                <a:solidFill>
                  <a:schemeClr val="bg2"/>
                </a:solidFill>
                <a:latin typeface="Courier New" pitchFamily="49" charset="0"/>
                <a:cs typeface="Courier New" pitchFamily="49" charset="0"/>
              </a:rPr>
              <a:t>  Active </a:t>
            </a:r>
            <a:r>
              <a:rPr lang="fr-CA" sz="1600" dirty="0" err="1">
                <a:solidFill>
                  <a:schemeClr val="bg2"/>
                </a:solidFill>
                <a:latin typeface="Courier New" pitchFamily="49" charset="0"/>
                <a:cs typeface="Courier New" pitchFamily="49" charset="0"/>
              </a:rPr>
              <a:t>virtual</a:t>
            </a:r>
            <a:r>
              <a:rPr lang="fr-CA" sz="1600" dirty="0">
                <a:solidFill>
                  <a:schemeClr val="bg2"/>
                </a:solidFill>
                <a:latin typeface="Courier New" pitchFamily="49" charset="0"/>
                <a:cs typeface="Courier New" pitchFamily="49" charset="0"/>
              </a:rPr>
              <a:t> MAC </a:t>
            </a:r>
            <a:r>
              <a:rPr lang="fr-CA" sz="1600" dirty="0" err="1">
                <a:solidFill>
                  <a:schemeClr val="bg2"/>
                </a:solidFill>
                <a:latin typeface="Courier New" pitchFamily="49" charset="0"/>
                <a:cs typeface="Courier New" pitchFamily="49" charset="0"/>
              </a:rPr>
              <a:t>address</a:t>
            </a:r>
            <a:r>
              <a:rPr lang="fr-CA" sz="1600" dirty="0">
                <a:solidFill>
                  <a:schemeClr val="bg2"/>
                </a:solidFill>
                <a:latin typeface="Courier New" pitchFamily="49" charset="0"/>
                <a:cs typeface="Courier New" pitchFamily="49" charset="0"/>
              </a:rPr>
              <a:t> </a:t>
            </a:r>
            <a:r>
              <a:rPr lang="fr-CA" sz="1600" dirty="0" err="1">
                <a:solidFill>
                  <a:schemeClr val="bg2"/>
                </a:solidFill>
                <a:latin typeface="Courier New" pitchFamily="49" charset="0"/>
                <a:cs typeface="Courier New" pitchFamily="49" charset="0"/>
              </a:rPr>
              <a:t>is</a:t>
            </a:r>
            <a:r>
              <a:rPr lang="fr-CA" sz="1600" dirty="0">
                <a:solidFill>
                  <a:schemeClr val="bg2"/>
                </a:solidFill>
                <a:latin typeface="Courier New" pitchFamily="49" charset="0"/>
                <a:cs typeface="Courier New" pitchFamily="49" charset="0"/>
              </a:rPr>
              <a:t> 0000.0C9F.F001</a:t>
            </a:r>
          </a:p>
          <a:p>
            <a:r>
              <a:rPr lang="fr-CA" sz="1600" dirty="0">
                <a:solidFill>
                  <a:schemeClr val="bg2"/>
                </a:solidFill>
                <a:latin typeface="Courier New" pitchFamily="49" charset="0"/>
                <a:cs typeface="Courier New" pitchFamily="49" charset="0"/>
              </a:rPr>
              <a:t>    Local </a:t>
            </a:r>
            <a:r>
              <a:rPr lang="fr-CA" sz="1600" dirty="0" err="1">
                <a:solidFill>
                  <a:schemeClr val="bg2"/>
                </a:solidFill>
                <a:latin typeface="Courier New" pitchFamily="49" charset="0"/>
                <a:cs typeface="Courier New" pitchFamily="49" charset="0"/>
              </a:rPr>
              <a:t>virtual</a:t>
            </a:r>
            <a:r>
              <a:rPr lang="fr-CA" sz="1600" dirty="0">
                <a:solidFill>
                  <a:schemeClr val="bg2"/>
                </a:solidFill>
                <a:latin typeface="Courier New" pitchFamily="49" charset="0"/>
                <a:cs typeface="Courier New" pitchFamily="49" charset="0"/>
              </a:rPr>
              <a:t> MAC </a:t>
            </a:r>
            <a:r>
              <a:rPr lang="fr-CA" sz="1600" dirty="0" err="1">
                <a:solidFill>
                  <a:schemeClr val="bg2"/>
                </a:solidFill>
                <a:latin typeface="Courier New" pitchFamily="49" charset="0"/>
                <a:cs typeface="Courier New" pitchFamily="49" charset="0"/>
              </a:rPr>
              <a:t>address</a:t>
            </a:r>
            <a:r>
              <a:rPr lang="fr-CA" sz="1600" dirty="0">
                <a:solidFill>
                  <a:schemeClr val="bg2"/>
                </a:solidFill>
                <a:latin typeface="Courier New" pitchFamily="49" charset="0"/>
                <a:cs typeface="Courier New" pitchFamily="49" charset="0"/>
              </a:rPr>
              <a:t> </a:t>
            </a:r>
            <a:r>
              <a:rPr lang="fr-CA" sz="1600" dirty="0" err="1">
                <a:solidFill>
                  <a:schemeClr val="bg2"/>
                </a:solidFill>
                <a:latin typeface="Courier New" pitchFamily="49" charset="0"/>
                <a:cs typeface="Courier New" pitchFamily="49" charset="0"/>
              </a:rPr>
              <a:t>is</a:t>
            </a:r>
            <a:r>
              <a:rPr lang="fr-CA" sz="1600" dirty="0">
                <a:solidFill>
                  <a:schemeClr val="bg2"/>
                </a:solidFill>
                <a:latin typeface="Courier New" pitchFamily="49" charset="0"/>
                <a:cs typeface="Courier New" pitchFamily="49" charset="0"/>
              </a:rPr>
              <a:t> 0000.0C9F.F001 (v2 default)</a:t>
            </a:r>
          </a:p>
          <a:p>
            <a:r>
              <a:rPr lang="fr-CA" sz="1600" dirty="0">
                <a:solidFill>
                  <a:schemeClr val="bg2"/>
                </a:solidFill>
                <a:latin typeface="Courier New" pitchFamily="49" charset="0"/>
                <a:cs typeface="Courier New" pitchFamily="49" charset="0"/>
              </a:rPr>
              <a:t>  Hello time 3 sec, </a:t>
            </a:r>
            <a:r>
              <a:rPr lang="fr-CA" sz="1600" dirty="0" err="1">
                <a:solidFill>
                  <a:schemeClr val="bg2"/>
                </a:solidFill>
                <a:latin typeface="Courier New" pitchFamily="49" charset="0"/>
                <a:cs typeface="Courier New" pitchFamily="49" charset="0"/>
              </a:rPr>
              <a:t>hold</a:t>
            </a:r>
            <a:r>
              <a:rPr lang="fr-CA" sz="1600" dirty="0">
                <a:solidFill>
                  <a:schemeClr val="bg2"/>
                </a:solidFill>
                <a:latin typeface="Courier New" pitchFamily="49" charset="0"/>
                <a:cs typeface="Courier New" pitchFamily="49" charset="0"/>
              </a:rPr>
              <a:t> time 10 sec</a:t>
            </a:r>
          </a:p>
          <a:p>
            <a:r>
              <a:rPr lang="fr-CA" sz="1600" dirty="0">
                <a:solidFill>
                  <a:schemeClr val="bg2"/>
                </a:solidFill>
                <a:latin typeface="Courier New" pitchFamily="49" charset="0"/>
                <a:cs typeface="Courier New" pitchFamily="49" charset="0"/>
              </a:rPr>
              <a:t>    </a:t>
            </a:r>
            <a:r>
              <a:rPr lang="fr-CA" sz="1600" dirty="0" err="1">
                <a:solidFill>
                  <a:schemeClr val="bg2"/>
                </a:solidFill>
                <a:latin typeface="Courier New" pitchFamily="49" charset="0"/>
                <a:cs typeface="Courier New" pitchFamily="49" charset="0"/>
              </a:rPr>
              <a:t>Next</a:t>
            </a:r>
            <a:r>
              <a:rPr lang="fr-CA" sz="1600" dirty="0">
                <a:solidFill>
                  <a:schemeClr val="bg2"/>
                </a:solidFill>
                <a:latin typeface="Courier New" pitchFamily="49" charset="0"/>
                <a:cs typeface="Courier New" pitchFamily="49" charset="0"/>
              </a:rPr>
              <a:t> hello sent in 2.278 secs</a:t>
            </a:r>
          </a:p>
          <a:p>
            <a:r>
              <a:rPr lang="fr-CA" sz="1600" dirty="0">
                <a:solidFill>
                  <a:schemeClr val="bg2"/>
                </a:solidFill>
                <a:latin typeface="Courier New" pitchFamily="49" charset="0"/>
                <a:cs typeface="Courier New" pitchFamily="49" charset="0"/>
              </a:rPr>
              <a:t>  </a:t>
            </a:r>
            <a:r>
              <a:rPr lang="fr-CA" sz="1600" dirty="0" err="1">
                <a:solidFill>
                  <a:schemeClr val="bg2"/>
                </a:solidFill>
                <a:latin typeface="Courier New" pitchFamily="49" charset="0"/>
                <a:cs typeface="Courier New" pitchFamily="49" charset="0"/>
              </a:rPr>
              <a:t>Preemption</a:t>
            </a:r>
            <a:r>
              <a:rPr lang="fr-CA" sz="1600" dirty="0">
                <a:solidFill>
                  <a:schemeClr val="bg2"/>
                </a:solidFill>
                <a:latin typeface="Courier New" pitchFamily="49" charset="0"/>
                <a:cs typeface="Courier New" pitchFamily="49" charset="0"/>
              </a:rPr>
              <a:t> </a:t>
            </a:r>
            <a:r>
              <a:rPr lang="fr-CA" sz="1600" dirty="0" err="1">
                <a:solidFill>
                  <a:schemeClr val="bg2"/>
                </a:solidFill>
                <a:latin typeface="Courier New" pitchFamily="49" charset="0"/>
                <a:cs typeface="Courier New" pitchFamily="49" charset="0"/>
              </a:rPr>
              <a:t>enabled</a:t>
            </a:r>
            <a:endParaRPr lang="fr-CA" sz="1600" dirty="0">
              <a:solidFill>
                <a:schemeClr val="bg2"/>
              </a:solidFill>
              <a:latin typeface="Courier New" pitchFamily="49" charset="0"/>
              <a:cs typeface="Courier New" pitchFamily="49" charset="0"/>
            </a:endParaRPr>
          </a:p>
          <a:p>
            <a:r>
              <a:rPr lang="fr-CA" sz="1600" dirty="0">
                <a:solidFill>
                  <a:schemeClr val="bg2"/>
                </a:solidFill>
                <a:latin typeface="Courier New" pitchFamily="49" charset="0"/>
                <a:cs typeface="Courier New" pitchFamily="49" charset="0"/>
              </a:rPr>
              <a:t>  Active router </a:t>
            </a:r>
            <a:r>
              <a:rPr lang="fr-CA" sz="1600" dirty="0" err="1">
                <a:solidFill>
                  <a:schemeClr val="bg2"/>
                </a:solidFill>
                <a:latin typeface="Courier New" pitchFamily="49" charset="0"/>
                <a:cs typeface="Courier New" pitchFamily="49" charset="0"/>
              </a:rPr>
              <a:t>is</a:t>
            </a:r>
            <a:r>
              <a:rPr lang="fr-CA" sz="1600" dirty="0">
                <a:solidFill>
                  <a:schemeClr val="bg2"/>
                </a:solidFill>
                <a:latin typeface="Courier New" pitchFamily="49" charset="0"/>
                <a:cs typeface="Courier New" pitchFamily="49" charset="0"/>
              </a:rPr>
              <a:t> local</a:t>
            </a:r>
          </a:p>
          <a:p>
            <a:r>
              <a:rPr lang="fr-CA" sz="1600" dirty="0">
                <a:solidFill>
                  <a:schemeClr val="bg2"/>
                </a:solidFill>
                <a:latin typeface="Courier New" pitchFamily="49" charset="0"/>
                <a:cs typeface="Courier New" pitchFamily="49" charset="0"/>
              </a:rPr>
              <a:t>  </a:t>
            </a:r>
            <a:r>
              <a:rPr lang="fr-CA" sz="1600" dirty="0" smtClean="0">
                <a:solidFill>
                  <a:schemeClr val="bg2"/>
                </a:solidFill>
                <a:latin typeface="Courier New" pitchFamily="49" charset="0"/>
                <a:cs typeface="Courier New" pitchFamily="49" charset="0"/>
              </a:rPr>
              <a:t>Standby router </a:t>
            </a:r>
            <a:r>
              <a:rPr lang="fr-CA" sz="1600" dirty="0" err="1" smtClean="0">
                <a:solidFill>
                  <a:schemeClr val="bg2"/>
                </a:solidFill>
                <a:latin typeface="Courier New" pitchFamily="49" charset="0"/>
                <a:cs typeface="Courier New" pitchFamily="49" charset="0"/>
              </a:rPr>
              <a:t>is</a:t>
            </a:r>
            <a:r>
              <a:rPr lang="fr-CA" sz="1600" dirty="0" smtClean="0">
                <a:solidFill>
                  <a:schemeClr val="bg2"/>
                </a:solidFill>
                <a:latin typeface="Courier New" pitchFamily="49" charset="0"/>
                <a:cs typeface="Courier New" pitchFamily="49" charset="0"/>
              </a:rPr>
              <a:t> 10.1.10.3, </a:t>
            </a:r>
            <a:r>
              <a:rPr lang="fr-CA" sz="1600" dirty="0" err="1" smtClean="0">
                <a:solidFill>
                  <a:schemeClr val="bg2"/>
                </a:solidFill>
                <a:latin typeface="Courier New" pitchFamily="49" charset="0"/>
                <a:cs typeface="Courier New" pitchFamily="49" charset="0"/>
              </a:rPr>
              <a:t>priority</a:t>
            </a:r>
            <a:r>
              <a:rPr lang="fr-CA" sz="1600" dirty="0" smtClean="0">
                <a:solidFill>
                  <a:schemeClr val="bg2"/>
                </a:solidFill>
                <a:latin typeface="Courier New" pitchFamily="49" charset="0"/>
                <a:cs typeface="Courier New" pitchFamily="49" charset="0"/>
              </a:rPr>
              <a:t> 90 (expires in 9 sec)</a:t>
            </a:r>
          </a:p>
          <a:p>
            <a:r>
              <a:rPr lang="fr-CA" sz="1600" dirty="0" smtClean="0">
                <a:solidFill>
                  <a:schemeClr val="bg2"/>
                </a:solidFill>
                <a:latin typeface="Courier New" pitchFamily="49" charset="0"/>
                <a:cs typeface="Courier New" pitchFamily="49" charset="0"/>
              </a:rPr>
              <a:t>  </a:t>
            </a:r>
            <a:r>
              <a:rPr lang="fr-CA" sz="1600" dirty="0" err="1" smtClean="0">
                <a:solidFill>
                  <a:schemeClr val="bg2"/>
                </a:solidFill>
                <a:latin typeface="Courier New" pitchFamily="49" charset="0"/>
                <a:cs typeface="Courier New" pitchFamily="49" charset="0"/>
              </a:rPr>
              <a:t>Priority</a:t>
            </a:r>
            <a:r>
              <a:rPr lang="fr-CA" sz="1600" dirty="0" smtClean="0">
                <a:solidFill>
                  <a:schemeClr val="bg2"/>
                </a:solidFill>
                <a:latin typeface="Courier New" pitchFamily="49" charset="0"/>
                <a:cs typeface="Courier New" pitchFamily="49" charset="0"/>
              </a:rPr>
              <a:t> 110 (</a:t>
            </a:r>
            <a:r>
              <a:rPr lang="fr-CA" sz="1600" dirty="0" err="1" smtClean="0">
                <a:solidFill>
                  <a:schemeClr val="bg2"/>
                </a:solidFill>
                <a:latin typeface="Courier New" pitchFamily="49" charset="0"/>
                <a:cs typeface="Courier New" pitchFamily="49" charset="0"/>
              </a:rPr>
              <a:t>configured</a:t>
            </a:r>
            <a:r>
              <a:rPr lang="fr-CA" sz="1600" dirty="0" smtClean="0">
                <a:solidFill>
                  <a:schemeClr val="bg2"/>
                </a:solidFill>
                <a:latin typeface="Courier New" pitchFamily="49" charset="0"/>
                <a:cs typeface="Courier New" pitchFamily="49" charset="0"/>
              </a:rPr>
              <a:t> 110)</a:t>
            </a:r>
          </a:p>
          <a:p>
            <a:r>
              <a:rPr lang="fr-CA" sz="1600" dirty="0" smtClean="0">
                <a:solidFill>
                  <a:schemeClr val="bg2"/>
                </a:solidFill>
                <a:latin typeface="Courier New" pitchFamily="49" charset="0"/>
                <a:cs typeface="Courier New" pitchFamily="49" charset="0"/>
              </a:rPr>
              <a:t>  </a:t>
            </a:r>
            <a:r>
              <a:rPr lang="fr-CA" sz="1600" dirty="0">
                <a:solidFill>
                  <a:schemeClr val="bg2"/>
                </a:solidFill>
                <a:latin typeface="Courier New" pitchFamily="49" charset="0"/>
                <a:cs typeface="Courier New" pitchFamily="49" charset="0"/>
              </a:rPr>
              <a:t>Group </a:t>
            </a:r>
            <a:r>
              <a:rPr lang="fr-CA" sz="1600" dirty="0" err="1">
                <a:solidFill>
                  <a:schemeClr val="bg2"/>
                </a:solidFill>
                <a:latin typeface="Courier New" pitchFamily="49" charset="0"/>
                <a:cs typeface="Courier New" pitchFamily="49" charset="0"/>
              </a:rPr>
              <a:t>name</a:t>
            </a:r>
            <a:r>
              <a:rPr lang="fr-CA" sz="1600" dirty="0">
                <a:solidFill>
                  <a:schemeClr val="bg2"/>
                </a:solidFill>
                <a:latin typeface="Courier New" pitchFamily="49" charset="0"/>
                <a:cs typeface="Courier New" pitchFamily="49" charset="0"/>
              </a:rPr>
              <a:t> </a:t>
            </a:r>
            <a:r>
              <a:rPr lang="fr-CA" sz="1600" dirty="0" err="1">
                <a:solidFill>
                  <a:schemeClr val="bg2"/>
                </a:solidFill>
                <a:latin typeface="Courier New" pitchFamily="49" charset="0"/>
                <a:cs typeface="Courier New" pitchFamily="49" charset="0"/>
              </a:rPr>
              <a:t>is</a:t>
            </a:r>
            <a:r>
              <a:rPr lang="fr-CA" sz="1600" dirty="0">
                <a:solidFill>
                  <a:schemeClr val="bg2"/>
                </a:solidFill>
                <a:latin typeface="Courier New" pitchFamily="49" charset="0"/>
                <a:cs typeface="Courier New" pitchFamily="49" charset="0"/>
              </a:rPr>
              <a:t> hsrp-Gig0/0-1 (default)</a:t>
            </a:r>
          </a:p>
        </p:txBody>
      </p:sp>
    </p:spTree>
    <p:extLst>
      <p:ext uri="{BB962C8B-B14F-4D97-AF65-F5344CB8AC3E}">
        <p14:creationId xmlns:p14="http://schemas.microsoft.com/office/powerpoint/2010/main" val="3759674882"/>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273</TotalTime>
  <Words>2532</Words>
  <Application>Microsoft Office PowerPoint</Application>
  <PresentationFormat>On-screen Show (4:3)</PresentationFormat>
  <Paragraphs>200</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NetAcad_White_PPT_Template 05Oct12</vt:lpstr>
      <vt:lpstr>Understanding Layer 3 Redundancy</vt:lpstr>
      <vt:lpstr>Objectives</vt:lpstr>
      <vt:lpstr>The Need for Default Gateway Redundancy</vt:lpstr>
      <vt:lpstr>Default Gateway Redundancy</vt:lpstr>
      <vt:lpstr>Default Gateway Redundancy (Cont.)</vt:lpstr>
      <vt:lpstr>HSRP</vt:lpstr>
      <vt:lpstr>HSRP (Cont.)</vt:lpstr>
      <vt:lpstr>Configuring HSRP</vt:lpstr>
      <vt:lpstr>HSRP Verification</vt:lpstr>
      <vt:lpstr>HSRP Verification (Cont.)</vt:lpstr>
      <vt:lpstr>HSRP Interface Tracking</vt:lpstr>
      <vt:lpstr>HSRP Load Balancing</vt:lpstr>
      <vt:lpstr>Gateway Load Balancing Protocol</vt:lpstr>
      <vt:lpstr>Gateway Load Balancing Protocol (Cont.)</vt:lpstr>
      <vt:lpstr>Gateway Load Balancing Protocol (Cont.)</vt:lpstr>
      <vt:lpstr>Summary</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khaled Awdallah</cp:lastModifiedBy>
  <cp:revision>73</cp:revision>
  <dcterms:created xsi:type="dcterms:W3CDTF">2012-10-09T16:58:47Z</dcterms:created>
  <dcterms:modified xsi:type="dcterms:W3CDTF">2013-12-21T10:09:16Z</dcterms:modified>
</cp:coreProperties>
</file>