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</p:sldIdLst>
  <p:sldSz cx="9144000" cy="5715000" type="screen16x10"/>
  <p:notesSz cx="6858000" cy="9144000"/>
  <p:defaultTextStyle>
    <a:defPPr>
      <a:defRPr lang="en-US"/>
    </a:defPPr>
    <a:lvl1pPr marL="0" algn="l" defTabSz="9142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2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03" algn="l" defTabSz="9142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03" algn="l" defTabSz="9142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03" algn="l" defTabSz="9142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05" algn="l" defTabSz="9142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05" algn="l" defTabSz="9142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07" algn="l" defTabSz="9142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08" algn="l" defTabSz="9142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5432" autoAdjust="0"/>
  </p:normalViewPr>
  <p:slideViewPr>
    <p:cSldViewPr>
      <p:cViewPr>
        <p:scale>
          <a:sx n="91" d="100"/>
          <a:sy n="91" d="100"/>
        </p:scale>
        <p:origin x="-774" y="-3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6EBB-1843-4AA1-A078-BD5B5B5B3C44}" type="datetimeFigureOut">
              <a:rPr lang="en-US" smtClean="0"/>
              <a:t>12/21/2013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69A4D-831C-456F-9D82-42180B1E6C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5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2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4203" algn="l" defTabSz="9142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1303" algn="l" defTabSz="9142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8403" algn="l" defTabSz="9142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505" algn="l" defTabSz="9142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605" algn="l" defTabSz="9142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07" algn="l" defTabSz="9142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808" algn="l" defTabSz="91420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69A4D-831C-456F-9D82-42180B1E6C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30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StackPower</a:t>
            </a:r>
            <a:r>
              <a:rPr lang="en-US" baseline="0" dirty="0" smtClean="0"/>
              <a:t> lab: </a:t>
            </a:r>
            <a:r>
              <a:rPr lang="en-US" baseline="0" dirty="0" err="1" smtClean="0"/>
              <a:t>PoD</a:t>
            </a:r>
            <a:r>
              <a:rPr lang="en-US" baseline="0" dirty="0" smtClean="0"/>
              <a:t> 3 has all </a:t>
            </a:r>
            <a:r>
              <a:rPr lang="en-US" baseline="0" dirty="0" err="1" smtClean="0"/>
              <a:t>stackpower</a:t>
            </a:r>
            <a:r>
              <a:rPr lang="en-US" baseline="0" dirty="0" smtClean="0"/>
              <a:t> cables are connected and working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69A4D-831C-456F-9D82-42180B1E6C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66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StackPower</a:t>
            </a:r>
            <a:r>
              <a:rPr lang="en-US" baseline="0" dirty="0" smtClean="0"/>
              <a:t> lab: </a:t>
            </a:r>
            <a:r>
              <a:rPr lang="en-US" baseline="0" dirty="0" err="1" smtClean="0"/>
              <a:t>PoD</a:t>
            </a:r>
            <a:r>
              <a:rPr lang="en-US" baseline="0" dirty="0" smtClean="0"/>
              <a:t> 3 has all </a:t>
            </a:r>
            <a:r>
              <a:rPr lang="en-US" baseline="0" dirty="0" err="1" smtClean="0"/>
              <a:t>stackpower</a:t>
            </a:r>
            <a:r>
              <a:rPr lang="en-US" baseline="0" dirty="0" smtClean="0"/>
              <a:t> cables are connected and working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69A4D-831C-456F-9D82-42180B1E6C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6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886789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460501"/>
            <a:ext cx="7772400" cy="152480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009673"/>
            <a:ext cx="7772400" cy="999753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127500"/>
            <a:ext cx="9147765" cy="1593407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12/21/2013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5339954"/>
            <a:ext cx="36576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34441"/>
            <a:ext cx="8229600" cy="3655059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5339954"/>
            <a:ext cx="365760" cy="304271"/>
          </a:xfrm>
          <a:prstGeom prst="rect">
            <a:avLst/>
          </a:prstGeo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28867"/>
            <a:ext cx="1777470" cy="466063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324600" cy="46606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5339954"/>
            <a:ext cx="365760" cy="304271"/>
          </a:xfrm>
          <a:prstGeom prst="rect">
            <a:avLst/>
          </a:prstGeo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3250A7-F2AC-4A3A-BAC6-4433188AF404}" type="datetime1">
              <a:rPr lang="en-US" smtClean="0"/>
              <a:pPr/>
              <a:t>12/21/2013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Khaled Awdallah CCIE#35993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5339954"/>
            <a:ext cx="365760" cy="304271"/>
          </a:xfrm>
          <a:prstGeom prst="rect">
            <a:avLst/>
          </a:prstGeom>
        </p:spPr>
        <p:txBody>
          <a:bodyPr/>
          <a:lstStyle>
            <a:extLst/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360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5419142"/>
            <a:ext cx="2057400" cy="304271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203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00" algn="l" defTabSz="9142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3" algn="l" defTabSz="9142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3" algn="l" defTabSz="9142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03" algn="l" defTabSz="9142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05" algn="l" defTabSz="9142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05" algn="l" defTabSz="9142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07" algn="l" defTabSz="9142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08" algn="l" defTabSz="91420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Switching Course Extra Topics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883093"/>
            <a:ext cx="7772400" cy="15240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443093"/>
            <a:ext cx="4572000" cy="1212407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5339954"/>
            <a:ext cx="365760" cy="304271"/>
          </a:xfrm>
          <a:prstGeom prst="rect">
            <a:avLst/>
          </a:prstGeo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2504560"/>
            <a:ext cx="182880" cy="190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2504560"/>
            <a:ext cx="182880" cy="190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44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444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5339954"/>
            <a:ext cx="365760" cy="304271"/>
          </a:xfrm>
          <a:prstGeom prst="rect">
            <a:avLst/>
          </a:prstGeo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8229600" cy="9525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08500"/>
            <a:ext cx="4040188" cy="635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508500"/>
            <a:ext cx="4041775" cy="635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203579"/>
            <a:ext cx="4040188" cy="328480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03579"/>
            <a:ext cx="4041775" cy="328480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5339954"/>
            <a:ext cx="365760" cy="304271"/>
          </a:xfrm>
          <a:prstGeom prst="rect">
            <a:avLst/>
          </a:prstGeo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5339954"/>
            <a:ext cx="365760" cy="304271"/>
          </a:xfrm>
          <a:prstGeom prst="rect">
            <a:avLst/>
          </a:prstGeo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5339954"/>
            <a:ext cx="365760" cy="304271"/>
          </a:xfrm>
          <a:prstGeom prst="rect">
            <a:avLst/>
          </a:prstGeo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64000"/>
            <a:ext cx="7481776" cy="3810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462585"/>
            <a:ext cx="3974592" cy="7620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28600"/>
            <a:ext cx="7479792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5339953"/>
            <a:ext cx="1920240" cy="30480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5339954"/>
            <a:ext cx="365760" cy="304271"/>
          </a:xfrm>
          <a:prstGeom prst="rect">
            <a:avLst/>
          </a:prstGeo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536169"/>
            <a:ext cx="7162800" cy="540193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58307"/>
            <a:ext cx="8686800" cy="36576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5339954"/>
            <a:ext cx="2350681" cy="3042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5339954"/>
            <a:ext cx="36576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054269"/>
            <a:ext cx="8075432" cy="468893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954114"/>
            <a:ext cx="4940624" cy="7675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949176"/>
            <a:ext cx="3690451" cy="7778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826044"/>
            <a:ext cx="3402314" cy="900723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823115"/>
            <a:ext cx="3405509" cy="90365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157033"/>
            <a:ext cx="182880" cy="190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157033"/>
            <a:ext cx="182880" cy="190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954114"/>
            <a:ext cx="4940624" cy="7675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949176"/>
            <a:ext cx="3690451" cy="7778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826044"/>
            <a:ext cx="3402314" cy="90072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823115"/>
            <a:ext cx="3405509" cy="90365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34440"/>
            <a:ext cx="8229600" cy="3771636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5410200"/>
            <a:ext cx="2416968" cy="30480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Khaled Awdallah CCIE#35993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-9237" y="5422496"/>
            <a:ext cx="2350681" cy="304271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100" b="1"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Switching Course Extra Topics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cisco.com/cpc/launch.jsp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www.cisco.com/en/US/products/hw/switches/ps4324/prod_models_comparison.html#~tw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sco.com/en/US/prod/collateral/modules/ps2710/ps5494/product_data_sheet0900aecd802109ea_ps4324_Products_Data_Sheet.html" TargetMode="External"/><Relationship Id="rId5" Type="http://schemas.openxmlformats.org/officeDocument/2006/relationships/hyperlink" Target="http://www.cisco.com/en/US/products/ps13204/index.html" TargetMode="External"/><Relationship Id="rId4" Type="http://schemas.openxmlformats.org/officeDocument/2006/relationships/hyperlink" Target="http://www.cisco.com/en/US/docs/switches/lan/catalyst4500/hardware/catalyst4500e/installation/guide/01intro.html#wp114761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dc_content_elements/flash/1600/index.html" TargetMode="External"/><Relationship Id="rId2" Type="http://schemas.openxmlformats.org/officeDocument/2006/relationships/hyperlink" Target="http://www.cisco.com/en/US/prod/collateral/switches/ps5718/ps708/lippis_report_203_b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cisco.com/cpc/" TargetMode="External"/><Relationship Id="rId2" Type="http://schemas.openxmlformats.org/officeDocument/2006/relationships/hyperlink" Target="http://www.cisco.com/en/US/products/hw/switches/ps708/prod_models_ho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isco.com/en/US/products/hw/switches/ps708/products_relevant_interfaces_and_modules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co.com/en/US/products/hw/switches/ps708/products_relevant_interfaces_and_modules.html#ais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co.com/en/US/prod/collateral/switches/ps5718/ps708/white_paper_c11-676346.html#wp900112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co.com/en/US/products/hw/switches/products_category_buyers_guide.html#mod_s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co.com/en/US/products/ps9441/Products_Sub_Category_Home.html#~one,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cisco.com/ITDIT/CFN/jsp/by-feature-technology.jsp" TargetMode="External"/><Relationship Id="rId2" Type="http://schemas.openxmlformats.org/officeDocument/2006/relationships/hyperlink" Target="http://www.cisco.com/assets/cdc_content_elements/flash/switch_solutions/demo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isco.com/en/US/prod/collateral/switches/ps9441/ps10596/6701_catswitch_guide_v7_r5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en/US/products/ps10195/index.html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://www.cisco.com/en/US/products/hw/switches/ps5023/index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hyperlink" Target="http://www.cisco.com/en/US/prod/collateral/switches/ps5718/ps6406/white_paper_c11-578931.html" TargetMode="External"/><Relationship Id="rId4" Type="http://schemas.openxmlformats.org/officeDocument/2006/relationships/hyperlink" Target="http://www.cisco.com/en/US/prod/collateral/switches/ps5718/ps5023/prod_white_paper09186a00801b096a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_WzxAuVn-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isco.com/en/US/prod/collateral/switches/ps5718/ps6406/white_paper_c11-578928.html" TargetMode="External"/><Relationship Id="rId4" Type="http://schemas.openxmlformats.org/officeDocument/2006/relationships/hyperlink" Target="http://www.cisco.com/en/US/prod/collateral/switches/ps5718/ps5023/prod_white_paper09186a00801b096a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isco.com/en/US/products/ps12332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 rtl="1"/>
            <a:r>
              <a:rPr lang="en-US" dirty="0" smtClean="0"/>
              <a:t>Switching course extra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400" y="3009673"/>
            <a:ext cx="3352800" cy="99975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Khaled Awdallah</a:t>
            </a:r>
          </a:p>
          <a:p>
            <a:pPr algn="ctr"/>
            <a:r>
              <a:rPr lang="en-US" dirty="0" smtClean="0"/>
              <a:t>CCIE#35993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952500"/>
            <a:ext cx="9144000" cy="4762500"/>
          </a:xfrm>
        </p:spPr>
        <p:txBody>
          <a:bodyPr/>
          <a:lstStyle/>
          <a:p>
            <a:r>
              <a:rPr lang="en-US" dirty="0" smtClean="0"/>
              <a:t>The 4500-E switch is a modular switch:</a:t>
            </a:r>
          </a:p>
          <a:p>
            <a:pPr lvl="1"/>
            <a:r>
              <a:rPr lang="en-US" dirty="0" smtClean="0"/>
              <a:t>It supports up to 928Gbps switching capacity with the 8-E supervisor.</a:t>
            </a:r>
          </a:p>
          <a:p>
            <a:pPr lvl="1"/>
            <a:r>
              <a:rPr lang="en-US" dirty="0" smtClean="0"/>
              <a:t>It is supports Cisco VSS technology for speed up to 1.8Tbps.</a:t>
            </a:r>
          </a:p>
          <a:p>
            <a:pPr lvl="1"/>
            <a:r>
              <a:rPr lang="en-US" dirty="0" smtClean="0"/>
              <a:t>This switch is consists of many components:</a:t>
            </a:r>
          </a:p>
          <a:p>
            <a:pPr lvl="2"/>
            <a:r>
              <a:rPr lang="en-US" dirty="0" smtClean="0">
                <a:hlinkClick r:id="rId2"/>
              </a:rPr>
              <a:t>Chassis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Dual Power Supply</a:t>
            </a:r>
            <a:r>
              <a:rPr lang="en-US" dirty="0" smtClean="0"/>
              <a:t> “use Cisco power calculator to know how much power do you need.</a:t>
            </a:r>
          </a:p>
          <a:p>
            <a:pPr lvl="2"/>
            <a:r>
              <a:rPr lang="en-US" dirty="0" smtClean="0">
                <a:hlinkClick r:id="rId4"/>
              </a:rPr>
              <a:t>Fan Tray</a:t>
            </a:r>
            <a:endParaRPr lang="en-US" dirty="0" smtClean="0"/>
          </a:p>
          <a:p>
            <a:pPr lvl="2"/>
            <a:r>
              <a:rPr lang="en-US" dirty="0" smtClean="0">
                <a:hlinkClick r:id="rId5"/>
              </a:rPr>
              <a:t>Supervisor</a:t>
            </a:r>
            <a:endParaRPr lang="en-US" dirty="0" smtClean="0"/>
          </a:p>
          <a:p>
            <a:pPr lvl="2"/>
            <a:r>
              <a:rPr lang="en-US" dirty="0" smtClean="0">
                <a:hlinkClick r:id="rId6"/>
              </a:rPr>
              <a:t>Line Cards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812"/>
            <a:ext cx="9144000" cy="952500"/>
          </a:xfrm>
        </p:spPr>
        <p:txBody>
          <a:bodyPr>
            <a:normAutofit/>
          </a:bodyPr>
          <a:lstStyle/>
          <a:p>
            <a:r>
              <a:rPr lang="en-US" dirty="0"/>
              <a:t>Cisco Catalyst Switches “4500 switches”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314700"/>
            <a:ext cx="2667000" cy="243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65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00100"/>
            <a:ext cx="9144000" cy="4914900"/>
          </a:xfrm>
        </p:spPr>
        <p:txBody>
          <a:bodyPr/>
          <a:lstStyle/>
          <a:p>
            <a:r>
              <a:rPr lang="en-US" dirty="0" smtClean="0"/>
              <a:t>One of the most powerful Cisco LAN switches:</a:t>
            </a:r>
          </a:p>
          <a:p>
            <a:pPr lvl="1"/>
            <a:r>
              <a:rPr lang="en-US" dirty="0" smtClean="0"/>
              <a:t>The most useful investment for the customers in LAN switching as Cisco claims that it may be useable till 2025 as per </a:t>
            </a:r>
            <a:r>
              <a:rPr lang="en-US" dirty="0" smtClean="0">
                <a:hlinkClick r:id="rId2"/>
              </a:rPr>
              <a:t>this report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>
                <a:hlinkClick r:id="rId3"/>
              </a:rPr>
              <a:t>Physical H/W separation between Data Plane and Control Plane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can forward up to 2Tbps frames with the new Supervisor 2T.</a:t>
            </a:r>
          </a:p>
          <a:p>
            <a:pPr lvl="1"/>
            <a:r>
              <a:rPr lang="en-US" dirty="0" smtClean="0"/>
              <a:t>Forwarding speed can be increased to be 4Tbps using Cisco VSS and it may be much larger in VSS Phase II.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2057"/>
            <a:ext cx="9144000" cy="952500"/>
          </a:xfrm>
        </p:spPr>
        <p:txBody>
          <a:bodyPr>
            <a:normAutofit/>
          </a:bodyPr>
          <a:lstStyle/>
          <a:p>
            <a:r>
              <a:rPr lang="en-US" dirty="0"/>
              <a:t>Cisco Catalyst Switches </a:t>
            </a:r>
            <a:r>
              <a:rPr lang="en-US" dirty="0" smtClean="0"/>
              <a:t>“6500 </a:t>
            </a:r>
            <a:r>
              <a:rPr lang="en-US" dirty="0"/>
              <a:t>switches”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470" y="3162300"/>
            <a:ext cx="4329317" cy="255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6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23900"/>
            <a:ext cx="9144000" cy="4991100"/>
          </a:xfrm>
        </p:spPr>
        <p:txBody>
          <a:bodyPr/>
          <a:lstStyle/>
          <a:p>
            <a:r>
              <a:rPr lang="en-US" dirty="0" smtClean="0"/>
              <a:t>Cisco 6500 switch was working using Cisco Cat-OS which was old OS used in Cat 6000 series.</a:t>
            </a:r>
          </a:p>
          <a:p>
            <a:r>
              <a:rPr lang="en-US" dirty="0" smtClean="0"/>
              <a:t>Cat 6500 now is working using Cisco IOS which all Cisco engineers are familiar with.</a:t>
            </a:r>
          </a:p>
          <a:p>
            <a:r>
              <a:rPr lang="en-US" dirty="0" smtClean="0"/>
              <a:t>It configuration is typically as all other Cisco Catalyst switches with some new features.</a:t>
            </a:r>
          </a:p>
          <a:p>
            <a:r>
              <a:rPr lang="en-US" dirty="0" smtClean="0"/>
              <a:t>It was working on IOS 12.2 but now it supports IOS 15.0 which add many new features to it as VSS.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972" y="0"/>
            <a:ext cx="9116028" cy="952500"/>
          </a:xfrm>
        </p:spPr>
        <p:txBody>
          <a:bodyPr/>
          <a:lstStyle/>
          <a:p>
            <a:r>
              <a:rPr lang="en-US" dirty="0" smtClean="0"/>
              <a:t>Cisco Cat 6500 Switch 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4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47700"/>
            <a:ext cx="9144000" cy="5067300"/>
          </a:xfrm>
        </p:spPr>
        <p:txBody>
          <a:bodyPr/>
          <a:lstStyle/>
          <a:p>
            <a:r>
              <a:rPr lang="en-US" dirty="0" smtClean="0"/>
              <a:t>It has many models:</a:t>
            </a:r>
          </a:p>
          <a:p>
            <a:pPr lvl="1"/>
            <a:r>
              <a:rPr lang="en-US" dirty="0" smtClean="0"/>
              <a:t>6503-E</a:t>
            </a:r>
          </a:p>
          <a:p>
            <a:pPr lvl="1"/>
            <a:r>
              <a:rPr lang="en-US" dirty="0" smtClean="0"/>
              <a:t>6504-E</a:t>
            </a:r>
          </a:p>
          <a:p>
            <a:pPr lvl="1"/>
            <a:r>
              <a:rPr lang="en-US" dirty="0" smtClean="0"/>
              <a:t>6506-E</a:t>
            </a:r>
          </a:p>
          <a:p>
            <a:pPr lvl="1"/>
            <a:r>
              <a:rPr lang="en-US" dirty="0" smtClean="0"/>
              <a:t>6509-E</a:t>
            </a:r>
          </a:p>
          <a:p>
            <a:pPr lvl="1"/>
            <a:r>
              <a:rPr lang="en-US" dirty="0" smtClean="0"/>
              <a:t>6509-V-E</a:t>
            </a:r>
          </a:p>
          <a:p>
            <a:pPr lvl="1"/>
            <a:r>
              <a:rPr lang="en-US" dirty="0" smtClean="0"/>
              <a:t>6513-E</a:t>
            </a:r>
          </a:p>
          <a:p>
            <a:r>
              <a:rPr lang="en-US" sz="2000" dirty="0"/>
              <a:t>It naming as 65xx where xx is the number of slots.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6509-V-E is a version of 6509-E but using vertical line cards and its air flow from front to back for customers who has a problem in right to left air flow in all other models.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2500"/>
          </a:xfrm>
        </p:spPr>
        <p:txBody>
          <a:bodyPr/>
          <a:lstStyle/>
          <a:p>
            <a:r>
              <a:rPr lang="en-US" dirty="0"/>
              <a:t>Cisco Cat 6500 </a:t>
            </a:r>
            <a:r>
              <a:rPr lang="en-US" dirty="0" smtClean="0"/>
              <a:t>Switch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00100"/>
            <a:ext cx="9144000" cy="4914900"/>
          </a:xfrm>
        </p:spPr>
        <p:txBody>
          <a:bodyPr/>
          <a:lstStyle/>
          <a:p>
            <a:r>
              <a:rPr lang="en-US" dirty="0" smtClean="0"/>
              <a:t>It consists of many components:</a:t>
            </a:r>
          </a:p>
          <a:p>
            <a:pPr lvl="1"/>
            <a:r>
              <a:rPr lang="en-US" dirty="0" smtClean="0"/>
              <a:t>Chassis</a:t>
            </a:r>
          </a:p>
          <a:p>
            <a:pPr lvl="1"/>
            <a:r>
              <a:rPr lang="en-US" dirty="0" smtClean="0"/>
              <a:t>One of two power supply</a:t>
            </a:r>
          </a:p>
          <a:p>
            <a:pPr lvl="1"/>
            <a:r>
              <a:rPr lang="en-US" dirty="0" smtClean="0"/>
              <a:t>Fan Tray</a:t>
            </a:r>
          </a:p>
          <a:p>
            <a:pPr lvl="1"/>
            <a:r>
              <a:rPr lang="en-US" dirty="0" smtClean="0"/>
              <a:t>Supervisor</a:t>
            </a:r>
          </a:p>
          <a:p>
            <a:pPr lvl="1"/>
            <a:r>
              <a:rPr lang="en-US" dirty="0" smtClean="0"/>
              <a:t>Line cards</a:t>
            </a:r>
          </a:p>
          <a:p>
            <a:pPr lvl="1"/>
            <a:r>
              <a:rPr lang="en-US" dirty="0" smtClean="0"/>
              <a:t>Service Modules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2500"/>
          </a:xfrm>
        </p:spPr>
        <p:txBody>
          <a:bodyPr/>
          <a:lstStyle/>
          <a:p>
            <a:r>
              <a:rPr lang="en-US" dirty="0"/>
              <a:t>Cisco Cat 6500 </a:t>
            </a:r>
            <a:r>
              <a:rPr lang="en-US" dirty="0" smtClean="0"/>
              <a:t>Switch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00100"/>
            <a:ext cx="9144000" cy="49149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Chassis</a:t>
            </a:r>
            <a:r>
              <a:rPr lang="en-US" dirty="0" smtClean="0"/>
              <a:t>: it has multiple chassis depending on the customer requirement.</a:t>
            </a:r>
          </a:p>
          <a:p>
            <a:r>
              <a:rPr lang="en-US" dirty="0" smtClean="0">
                <a:hlinkClick r:id="rId3"/>
              </a:rPr>
              <a:t>Power supply</a:t>
            </a:r>
            <a:r>
              <a:rPr lang="en-US" dirty="0" smtClean="0"/>
              <a:t>: it can contain one or two power supplies in redundant mode or power-share mode.</a:t>
            </a:r>
          </a:p>
          <a:p>
            <a:r>
              <a:rPr lang="en-US" dirty="0" smtClean="0"/>
              <a:t>Fan tray: is the fans card for each model, a single fan can’t be changed the full tray should be changed.</a:t>
            </a:r>
          </a:p>
          <a:p>
            <a:r>
              <a:rPr lang="en-US" dirty="0" smtClean="0">
                <a:hlinkClick r:id="rId4"/>
              </a:rPr>
              <a:t>Line cards</a:t>
            </a:r>
            <a:r>
              <a:rPr lang="en-US" dirty="0" smtClean="0"/>
              <a:t>: many types of Line cards are supported covering all customer requirements.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2500"/>
          </a:xfrm>
        </p:spPr>
        <p:txBody>
          <a:bodyPr/>
          <a:lstStyle/>
          <a:p>
            <a:r>
              <a:rPr lang="en-US" dirty="0"/>
              <a:t>Cisco Cat 6500 </a:t>
            </a:r>
            <a:r>
              <a:rPr lang="en-US" dirty="0" smtClean="0"/>
              <a:t>Switch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0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00100"/>
            <a:ext cx="9144000" cy="4914900"/>
          </a:xfrm>
        </p:spPr>
        <p:txBody>
          <a:bodyPr/>
          <a:lstStyle/>
          <a:p>
            <a:r>
              <a:rPr lang="en-US" dirty="0" smtClean="0"/>
              <a:t>Service Modules: </a:t>
            </a:r>
          </a:p>
          <a:p>
            <a:pPr lvl="1"/>
            <a:r>
              <a:rPr lang="en-US" dirty="0" smtClean="0"/>
              <a:t>cards can be installed on 6500 switch to support certain functions.</a:t>
            </a:r>
          </a:p>
          <a:p>
            <a:pPr lvl="1"/>
            <a:r>
              <a:rPr lang="en-US" dirty="0" smtClean="0"/>
              <a:t>It provide very high capability and functionality due to its application dedicated H/W.</a:t>
            </a:r>
          </a:p>
          <a:p>
            <a:pPr lvl="1"/>
            <a:r>
              <a:rPr lang="en-US" dirty="0" smtClean="0"/>
              <a:t>There are many modules for different security features, network analysis and wireless services.</a:t>
            </a:r>
          </a:p>
          <a:p>
            <a:pPr lvl="1"/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 you can find all types of supported service modules.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2500"/>
          </a:xfrm>
        </p:spPr>
        <p:txBody>
          <a:bodyPr/>
          <a:lstStyle/>
          <a:p>
            <a:r>
              <a:rPr lang="en-US" dirty="0"/>
              <a:t>Cisco Cat 6500 </a:t>
            </a:r>
            <a:r>
              <a:rPr lang="en-US" dirty="0" smtClean="0"/>
              <a:t>Switch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0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00100"/>
            <a:ext cx="9144000" cy="4914900"/>
          </a:xfrm>
        </p:spPr>
        <p:txBody>
          <a:bodyPr/>
          <a:lstStyle/>
          <a:p>
            <a:r>
              <a:rPr lang="en-US" dirty="0" smtClean="0"/>
              <a:t>Supervisor: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is the main component of modular switches.</a:t>
            </a:r>
          </a:p>
          <a:p>
            <a:pPr lvl="1"/>
            <a:r>
              <a:rPr lang="en-US" dirty="0" smtClean="0"/>
              <a:t>It is the processing card of the switch which play the control plane role and controls the forwarding plan.</a:t>
            </a:r>
          </a:p>
          <a:p>
            <a:pPr lvl="1"/>
            <a:r>
              <a:rPr lang="en-US" dirty="0" smtClean="0"/>
              <a:t>There are many types of supervisors depending on its speed.</a:t>
            </a:r>
          </a:p>
          <a:p>
            <a:pPr lvl="1"/>
            <a:r>
              <a:rPr lang="en-US" dirty="0" smtClean="0"/>
              <a:t>The latest one is the SUP-2T which supports 2Tbps forwarding speed in full-duplex mode.</a:t>
            </a:r>
          </a:p>
          <a:p>
            <a:pPr lvl="1"/>
            <a:r>
              <a:rPr lang="en-US" dirty="0" smtClean="0"/>
              <a:t>All 6500 switch models support up two SUP-2T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2500"/>
          </a:xfrm>
        </p:spPr>
        <p:txBody>
          <a:bodyPr/>
          <a:lstStyle/>
          <a:p>
            <a:r>
              <a:rPr lang="en-US" dirty="0"/>
              <a:t>Cisco Cat 6500 </a:t>
            </a:r>
            <a:r>
              <a:rPr lang="en-US" dirty="0" smtClean="0"/>
              <a:t>Switch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0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00100"/>
            <a:ext cx="9144000" cy="49149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SUP-2T</a:t>
            </a:r>
            <a:r>
              <a:rPr lang="en-US" dirty="0" smtClean="0"/>
              <a:t> supports many new features:</a:t>
            </a:r>
          </a:p>
          <a:p>
            <a:pPr lvl="1"/>
            <a:r>
              <a:rPr lang="en-US" dirty="0" smtClean="0"/>
              <a:t>VSS support up to 4Tbps forwarding speed.</a:t>
            </a:r>
          </a:p>
          <a:p>
            <a:pPr lvl="1"/>
            <a:r>
              <a:rPr lang="en-US" dirty="0" smtClean="0"/>
              <a:t>A configurable Out Of Band Configuration management port (CMP) for remote access the switch in case of supervisor Route Processor failure.</a:t>
            </a:r>
          </a:p>
          <a:p>
            <a:pPr lvl="1"/>
            <a:r>
              <a:rPr lang="en-US" dirty="0" smtClean="0"/>
              <a:t>It contains daughter card called MSFCv5 which is responsible of control plane processing for the whole switch.</a:t>
            </a:r>
          </a:p>
          <a:p>
            <a:pPr lvl="1"/>
            <a:r>
              <a:rPr lang="en-US" dirty="0" smtClean="0"/>
              <a:t>It also contains another daughter card called PFC4 which is responsible for all forwarding plane and other features line L2 rewrite and ACL apply.</a:t>
            </a:r>
          </a:p>
          <a:p>
            <a:pPr lvl="1"/>
            <a:r>
              <a:rPr lang="en-US" dirty="0" smtClean="0"/>
              <a:t>It support Line cards with DFC4 for maximum forwarding speed.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2500"/>
          </a:xfrm>
        </p:spPr>
        <p:txBody>
          <a:bodyPr/>
          <a:lstStyle/>
          <a:p>
            <a:r>
              <a:rPr lang="en-US" dirty="0"/>
              <a:t>Cisco Cat 6500 </a:t>
            </a:r>
            <a:r>
              <a:rPr lang="en-US" dirty="0" smtClean="0"/>
              <a:t>Switch SUP-2T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0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Cisco Nexus Switches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5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8700"/>
            <a:ext cx="9143999" cy="4686300"/>
          </a:xfrm>
        </p:spPr>
        <p:txBody>
          <a:bodyPr/>
          <a:lstStyle/>
          <a:p>
            <a:r>
              <a:rPr lang="en-US" dirty="0" smtClean="0"/>
              <a:t>We can divide Cisco switches into two main categories based on H/W as follows:</a:t>
            </a:r>
          </a:p>
          <a:p>
            <a:pPr lvl="1"/>
            <a:r>
              <a:rPr lang="en-US" dirty="0" smtClean="0"/>
              <a:t>Modular Switches:</a:t>
            </a:r>
          </a:p>
          <a:p>
            <a:pPr lvl="2"/>
            <a:r>
              <a:rPr lang="en-US" dirty="0" smtClean="0"/>
              <a:t>Catalyst 6500 Series.</a:t>
            </a:r>
          </a:p>
          <a:p>
            <a:pPr lvl="2"/>
            <a:r>
              <a:rPr lang="en-US" dirty="0" smtClean="0"/>
              <a:t>Catalyst 4500 Series.</a:t>
            </a:r>
          </a:p>
          <a:p>
            <a:pPr lvl="2"/>
            <a:r>
              <a:rPr lang="en-US" dirty="0" smtClean="0"/>
              <a:t>Nexus 7000 Series.</a:t>
            </a:r>
          </a:p>
          <a:p>
            <a:pPr lvl="1"/>
            <a:r>
              <a:rPr lang="en-US" dirty="0"/>
              <a:t>Fixed Configuration </a:t>
            </a:r>
            <a:r>
              <a:rPr lang="en-US" dirty="0" smtClean="0"/>
              <a:t>Switches:</a:t>
            </a:r>
          </a:p>
          <a:p>
            <a:pPr lvl="2"/>
            <a:r>
              <a:rPr lang="en-US" dirty="0"/>
              <a:t>Cisco Catalyst 4500-X Series                  </a:t>
            </a:r>
          </a:p>
          <a:p>
            <a:pPr lvl="2"/>
            <a:r>
              <a:rPr lang="en-US" dirty="0"/>
              <a:t>Cisco Catalyst 3750-X Series</a:t>
            </a:r>
          </a:p>
          <a:p>
            <a:pPr lvl="2"/>
            <a:r>
              <a:rPr lang="en-US" dirty="0"/>
              <a:t>Cisco Catalyst 3750-E Series</a:t>
            </a:r>
          </a:p>
          <a:p>
            <a:pPr lvl="2"/>
            <a:r>
              <a:rPr lang="en-US" dirty="0"/>
              <a:t>Many other series you can find it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 smtClean="0"/>
              <a:t>Cisco Switches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28700"/>
            <a:ext cx="9144000" cy="4686300"/>
          </a:xfrm>
        </p:spPr>
        <p:txBody>
          <a:bodyPr/>
          <a:lstStyle/>
          <a:p>
            <a:r>
              <a:rPr lang="en-US" dirty="0" smtClean="0"/>
              <a:t>Data centers was supported by Cisco 6500 switches.</a:t>
            </a:r>
          </a:p>
          <a:p>
            <a:r>
              <a:rPr lang="en-US" dirty="0" smtClean="0"/>
              <a:t>Cisco Nexus switches is a new series of switches that made specially for Data Centers.</a:t>
            </a:r>
          </a:p>
          <a:p>
            <a:r>
              <a:rPr lang="en-US" dirty="0" smtClean="0"/>
              <a:t>It provides many features that are very useful for Data Centers and port density and forwarding speed that are suitable for large data centers.</a:t>
            </a:r>
          </a:p>
          <a:p>
            <a:r>
              <a:rPr lang="en-US" dirty="0" smtClean="0"/>
              <a:t>It has many </a:t>
            </a:r>
            <a:r>
              <a:rPr lang="en-US" dirty="0" smtClean="0">
                <a:hlinkClick r:id="rId2"/>
              </a:rPr>
              <a:t>models</a:t>
            </a:r>
            <a:r>
              <a:rPr lang="en-US" dirty="0" smtClean="0"/>
              <a:t> that fits all data centers sizes.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Cisco Nexus switches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Cisco Nexus switches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1333500"/>
            <a:ext cx="45624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4" descr="data:image/jpeg;base64,/9j/4AAQSkZJRgABAQAAAQABAAD/2wCEAAkGBhQSEBUUExIUFRUUFBgUGBgWGRUWGhUXFhYWGBkVGBgaHCYeHBolGhUVHzAgJCcpLC0tFR4xNjAqNScsLCkBCQoKDgwOFw8PFykcFBwpKSkpKTUqKTUpKSkpKSksKSktKSw1NSksMiwpNSwpLCk2NSk1LSwsKS4pKTYpNi8sKf/AABEIAMcA6AMBIgACEQEDEQH/xAAbAAEAAgMBAQAAAAAAAAAAAAAABQYCAwQHAf/EAEgQAAECBAMEBQcICAYCAwAAAAECEQADBCEFEjEGE0FRFCJhcZEHFSMyQlKBJDNDU5KhsdEWFzRUYoLB0kRzouHi8GNyZIPD/8QAFwEBAQEBAAAAAAAAAAAAAAAAAAECA//EAB8RAQEBAAEEAwEAAAAAAAAAAAABEQIDMUGBIZKxEv/aAAwDAQACEQMRAD8A9xhCEAhCEAhCEAhCEAhCEAhCEAhCEAhCEAhCEAhCEAhCEAhCEAhCEAhCEAhCEAhCEAhCEAhCEAhCEAhCEAhCEAhCEAhCEAhCEAhCEAhCEAhCEAhCEAhCEAhCEAhCEAhCEAhCEAhCEAhCNU2pSn1lJHeQIDbCI+Zj0ke2/cCY4521SB6qFq8BATkIq6tr1cJSftH8o+fpir6ofaP5QFphFW/TQ/Uj7X/GPn6bn6j/AF/8YC1QiqHbr/wf6/8AjGJ29/8AB/rH9sBbYRT/ANYI/dz9sf2xifKIP3c/bH9sBcoRTP1kJ/d1fbH5Q/WUj93X9pMBc4RTP1mS/qJnij84frOlfUTfFH5wFzhFMHlPk8ZM7/R/dGX6zqfjKnD4I/ugLjCKePKdTcUTh/KPzjL9ZtLym/Z/3gLdCIfANqJVYV7rP6PK+ZLetmZvsmPsBLwhCARjMmBIckADibAfGExTA90eYYzWqmpWueJi0oSpbOyWSHsGaAu83bKkT/iEHuLxyr27keyc38yR/WPEJflKomL007sbd/3Xjenyj4epnkTxzsj7gFfjAewL21f1d0O9T/lHPM2lmK+lQO7LHlydvcMJNpwHB0F/ixjP9OMMZ80wfyLbxaA9HXXqVrNJ/m/3jUG5j7ooH6ZYY7byYP8A65j89MsZS9ssMIPplDTVMwav/D2QF+jEiKMdqsPs1Qb9iuP8sZDaigLtV2Hf+UBdCIwUmK/hc+nqETFyqklMoOsgk5QxLxwy9oqM/wCOSP5oC1KTGtSYroxylOlcj4rH5xuGISCWFbL+2PziaJdSY1KTEcKmUQ4rJf20/n2Rk6eFXLP86fzho6lJMalIMfEyHcdIQSP4h+cfBRqIffIPxho1qSY1KEdJw6Z76YDC5hLBSSe+GjhUDGsxJpwOcQ4yqF7ggi3aIHZyo93nxDltWEc71unPi8pPcXKiC8ayTEt5in+4fu/7wPhEdXSFIUEkEEjMe3sH5xrjz48u10xzGaXYXPL8zHRJpzxhKAAZm7IlqCjVNWESxmUdAB9/YO2NItPkult0nvlf/pHyLFsxs6KRCutmXMIKjwDOwHZcwiibhHDW4jkVlCcxy5rlgztqxiMrdoZktClqEpKUgkklarDsAENE9O9U9x/CPLqkqCF7uUhfolEXclQFk5eRNvjExK22M85Jc5DqBsEKFgEk3I/iEQNVg2ZBBnnIsMwAuPsvy8IgoyMYr8hCsKSbv8yr2iCWbllDf+xjPz/U5hmwkCzfMTfaYFzl4M/eYnKjZillKyLqMhABYjgQTwHY3hGIw+mAcVps5tmewBtbt8XiYqAO0kxlZsISM1z6KcGsofV9r96RGMzaYdV8Jl9UvdE0OA9vm7Px7hFykbMKVKVNRWLMtObrJUtuo7kXvpHFuUcMSUdfamHRu3t+48oYarA2gk5uthUo6O+cOzEv6PixB740DG6TLlOGyrADM7XfVsnDK2vtRckSSSEpxDMScoAUsuSrKAL8SXHZfSOjEMJnSW3tYE5goh3L5crtzNxaGCkTccoSQrzagWIsoWJLJPqgMNfhDzphxKk9AAdyGWLAOGfvKT/LFt3K/wB+lHhqnm3Ltd+V9Lxup8JnzUqVLqZSkobMeowd9XT2E90MNcexlVSrk1ipMgy5SZeWYkEdcgKKikgsHSQPhFVlzcKUkjos0MyrLGhPUBOe5DKfvFzFyUJ0t0GpkJOig8sZhYMrq9vgXjkNKpy02l109F72UD1eb/jpeGCr5cHICzJnhL36yuwFgFe9m+DRslYdhOYJUmeFEOWKj7udtQ11N8ItczZ6fu85RTFBSVBRTKunioW0s8cKsPLuU0J9bhL4EBQ8SBDBX04XhBQ/pwUnrDrM9mGhsxVoeUF4DhBykTqgBQsW00ZhkuSSoXfQRPJwdzlEiiUVFmCZd1ZsmgVcuWj7V7NqQxmUdMAnRwBlYPwmWtf4QwQMvZbCiop6VPBFzZLsfWtk0BeNQ2UwwywoVsztcIsp/VfLazn4RMrwpAJJpqd2IJCyNGJ+l4OPEQRsyhY3Yokqck5UzZj9ukwm2a//ALCHyIlWxmHZgPOJDixKUjT1e97+Ed+AbMUkqrQuTXbyYmYg5GAz5iHFjbK58I2VGz8sKBXRqSUhx8oWlgNTd424bh0uRPTNFMsKCwpR35V6qr2KWs+loD5jWz0ueinUquFORISnLZyMymV66Y7MJwIS5BlCrE3Omqac/wA3mlyAz5yzM+o1iSxbZCgnS0LqDPO6QJeYKyWezgJN3OsKDBsNlSTJl1E1KFCcCD1lHfJQksrKwYSxwOscOXXnG2Xjy+tv41/Kv4HszORUylHFN6EzEko3hOcBWjbwu/dHZVKCZNPwHR0aWa6uEbMJ2DwyTOlzZdTUZpagsBRlkOLsWQC1h4x8xfDwoyZaF5kypQQVgM5c6Dm0b6fOc9yWesSzGzZ7CJ1bNySRYNnmEHKgdvM/wiPZMA2el0kvKi5PrLPrKP8AQdkQnkxkBNGoJDDeq/BMXCO2MkIQgKhtjVqlz5GVeXOuWg9YJzArU4LgvFWxLajJMIUmYpOZQykD2SlnctYlzy6vO1l23mNOp+2bK9pafbV7oL/G0edbc7R1MvF6RCJy0oXPCFJBGVSRUBLEMxtY90ZVOq2pk5SdysBXVLBOYgrUCDp2ln1JHbDDdpJO7IQiYAgA6pPrOdX5/d4RV9t9rKqXQSZiJ6kLNQoFSQkEghSuXAhxyiy0OOTiJySsECQluqm3ojcW7TDRkdp6dagFSlE3AKkoPIga8x/pEYzNoqNJLytDru0cFO+vJRV4iK5sDtbUzpIM2YJhNQpJzIQp0iSk5WA0JZ+4dkacM2uqlVmIIVNCkyVTBLBRLORp5Yjq3IIBDveAus3aaRISEXSgAdUJTlAKcxtyDpf/ANo4peNUWUqEodVg27TqkG32lFPeYrnlM2uqKYUpkKRLzpVmyy5d8qZRSbg6bxbM3rR27VbRzZVFULQmSlSJwSlpabIBTLytoxST46wExSYxRlRMuUHlpMz5tNggAAh+8gdqSeUMU2mkTFgLUhWV2zyipiSA7uLEXbs5xw7N48qYmUZkuQrPSmYt5aRnUvLmJZrMlI8IhMN2rmrqKxK0SFCVnyPKT1TvyHPb1QeUBYpVdSe2mWxAZpahxKSTc8AFf7iNtJjEuXnyoSJUwb0DdIUwSBLu6xwzHX2jELiG060YtJp0yafdLCVFO7B0MxTAvo6fvMY1+0KpNLMqEypBWJTBKk5paQqpEspCH90tztFiJVaJE+apZJBUoP6GSwsUkAFbtlIU3YOUcKqeQUkJV1yCBnp5ZD5MpciY7Bwe9Tx3YRiSZyaWdMkSc82RvFZQZYKklWUgA6DKHA14mInZbaY11NPXMp6dCpM6QlJlIUj54TMxPWb2Es9g8UTy8dl5N2tKHSFSgoSiWyPLf5xiySpTWs4iJGFU4D70MnKH6NyzJe0/3Tn7bRxV+1G4qKeT0anWJ9RNSpUxKlKANSZZKS4Z0sW4HnHXjeLopKeomJpULKZwlALVMKCkrmDm+cEPmfiLcYUZ0qZcpaJstUte6aYQZKkEZUkC4mqfQE2u8dmJVUmekJGRJC8xJlzl5t24SGzgiyndzy1aOeZORMp0TRKTL39GictKCcrqcMkF2tx/6Y+h2hl1E6skmklo6PnIWhcwKUUL3YBckMRqOJ5QGa8DkpZ5snQEPKqA7KKeE3i/9NbR04QqXTLmH0a0KQmWFo3yCW3ilAgkt6iftcGvz4nj0mRPpJHRBM6RlGda1pUgrWUEBI9kPYG9g5e8bMRmIk5lCXnTJnTMqFLPW3aZgDqAFiOQt2wgzxOlpp6woKlpCRopM86Osl0tYlfwbhx5Ts/ToLGdK6uvVnj1UgnxzDw4cdGDYrIqqZM4U5kgTVSSETCvqoQhefri6hnLXA5vw3y8WkTq2ppeiqSZUtat6JpJVurg5ChnL31Fog2YjjRXJKFJSCsLuFHRC2BCSH6wAIHfyvplUj3PgP6mNE6Z1UX1TNtm5zBZm7Pi3BryUlPVHwhIPgQwtH0JjOYQkOeYHiWEZNGh6N5OR8kV/mq/BMWqKv5O/wBlV/mq/BMWiIEIQgKZtw++p2f52VpvPfV7h/G33x5d5QKxXnmiZVt+E2A0FQzFh/vHqm28t5tOwf00r2SpuurkoN3x5Vt/Uq880XWPz4SWb1RUs1hwEZ8qjtvKgjDJDNaoVwT7SF9mnjFswqYc0+wLyE6gH6Phy74qm36lpwuQCCkioNiGLLRMLszkHUH8IteFLIVOLWXIABIF+pfKSLkHUjSJ4FU8m887hKiAWql6pDH0CbEDXSNOGzya3FAwsuboGtvzqRrGzyazzuEqYEpqVnQEMJCNQ2lhrGGHzVdPxMEaLmAWAPz5bvs0WjZ5WqhpdF1UnqTBdOvUpy55ntiS2xnNh9V1Un5Q7kOfnEBtdOxuAiL8qtU0mhZKfUmD1RfqU934m+vdEptfObD6rqpPyl7pv84gN2C7t8YDq2SnWp1Mk/I3yn1e5g1uyKzg6nqsRDD113Gt6g+MWXZGf+zKISfkb5SLdzAi3xiuYVN+VYkGAZS7gXPyg684CRxmcDjtP1EjqDTMWtO0JPZH3HVgYZMdIPok6kj/ABqeUMZng49T9RA6guM1rThYknlxeMsemAYZMdIU8lB1I/xg5Hnd4sRNbMTAKeidL/I1WBIykmYx4k93GK75MSDR1LJb5TRjUl7TufH84sWzix0eidL/ACIsHIyk578/gdYr/kwUDR1DJb5VRg3Je03n+EUadolJ6dQDIXNSq+Y69NLlm48okNuykUFS6VE9LS5BYEZ5rJFixdzqdeER+0Ck9Pw4ZS5qOf8A8y5ZuMdu3RQKCodKielJcggApzzmA6pu7knt0EBK0wHQ6exY4dK72zGzs33RXdnCOm4owUCBOdyCPnz2WixUjdFptW83yOTtmPH/AGivbOFJrcUYKcCa7kF/lB0YBoDPanJ5xwxs+slny678O7DR9Il9oCN3Pd/nanRuS+cRO1RQcSwxis3ks+XXfh3azPpEtjbbue7/ADlVo3I84CF2HKOgJusI6ZNc9UkASJLkCwcdpAjLCinz1XkEvuql7ABmSxBfWMdhgjoCRmUEdNmuSA49BIuA7FtdRGWEN56ryCc26qdQAPZYu5/CA61r6soOPVnBn5zE9nFtPabhlvMyk2HcPwiHzWlB2tODZm1mDg3Fvi3BrzctPVHdCd6MVIBAfm/hcR8jY0YGKPRvJ3+yq/zVfgmLRFW8nf7If81X4CLTECEIQFO26Q8yms/ppfBB9o+8Q3wvHlu31Ss41Q9ZR+UAW5JqAAC2oAj1LbpQEymcj5+W3zY9o++D2aflHlu3U9Zxmi6yj6dj63qioYA9gEZHL5TMWmTsPkrWrrGoNgwABRMsALsw4k98XCl2gmzEzJSsmVElIFr2lEcX1f7rRRtvJ6vNcgZjaoU3YCmY/wCEWbCZpC5+l5AHDQoBOvaOETw0gvJbjUyXSrSnL6WoKVFQBYJkiwGl+0HSMNmsWXIxPElpCSUKmhIUGAJnHrWYuNdY5fJvOIkpPEVKzdvqENrbhyhRzT0/ExwCltYfW9ghe6OjyxYgVppF5EJziaWCRZ0U51a+pv3comvKDi5mYfOO6lpEqYmWlku7TEO6tLkksBr3RX/KtUkSqJgPUmJ9UXGSnN31117IlNsJ2XD6uySekO5S5+clhn5X0iiZ2QxwCkp5W4ln5LnKjxVdrACwDhn4xV9k8REnEcQWqUmZkVMIBYdbfllEkHRn0iX2SmsKZRCS1G7EWNtGDWiu4ZNerxFLAMtYcAAv0g37TASmKVKTtBTPLTlZJIDksN66QSXux8Y6ts65M2inTEyUoSqTLZAJZIFWlIHVa/HvjjxqeDjtP1EXl8H5TtHUf+mMsfWBha3Tm9AjUn98FrEf9EWFTeza09HoyUuDRKYBRSxdd+JIHLtvFf8AJgodDqGGX5VR8SXtN5xP7NLHR6N0O9EbAkMXWx4ktyPOK/5LP2Oos3yuj7fZmeHHxio148R0/DeqX3/OwPTLlmjr25KfN84qStzVpcuA4zzmD5Td3+DWjmx8o84YaMqn34a+h6ZctlvHRtzkGHznCyelJcggAjPPZrEu7u55aQEtRt0am1bzfIs4diruivbPKT0zFWd/Su7N+0HTlFiom6NS6hPm+RycDN4PFcwDL0vFWd/Su7N8+dIDbtVk86YYxWetI9bK778O5B74lsaA3c9yR16vQcwW1PKIvaoI86YaylnrSGcDXfh3vEpjCRup7269Xp3HtgIbYNCegI6ygnps11NdPoJGl2Pc4ePuEBPnrECCX3VU4AZrpu8fNhUI6CgZjl6ZOdRSbDcSHsC57rExlhCB56xBlX3VVZja6e2A60KtJuBadbM2sxPDlbTi3DLeeR6oeIFEy0oO1p9swHtjg3FtOLcMt5PpFoQdZ0jUpQjiqKxhb3h+Ij4icpaglNybBoo9T8nR+SK/zVfgmLTEHsjhpk06Um3H4nUmJyIEIQgKXt/MaZS3Z5yOID9bS6S+vZ98eU7czlnF6IuotPAPrWSKi2p0aPVPKHMIXSs/zydM4sDqcoNu+0VitoKxSiUTUalszc0tqm2n/XviqoW3VQrzXIAUbVCmY80reLPhVQQuffWSkHTQo0L90SCqKuKQM8pTGz5CAMx4ZbBm4aeEKOnrQFZhKPVAFpblwcwLDU2+LawVRvJzUndJL3FSouW+oTzDcOMKOpJrsSBNgpYGh+m7oukmnrUKcSJFsx6qJb3CRbttbuV2RhMpqsLUU0dOSVXORHW64162j3v7PjDyin+VKqIlUTMOpMGibjLTnVr98Sm1dSRQVdkn073S/wBJLDPyvpzibxKimzEywugkzcgAAXLfLmBcA5uOUPyyp5x8niauSpMzD5agTmIKF9YtmcjM5v1mezBMBG7JzbU6mSWo3Yix7CARbwivYXOesxIMLLmXAAJ9OdecXChmqQpugIl5JasrpnN1UpZGrZeuS3HMBYoL8W7ly5sxQw1QMxRKyFT+v6QEvZtSQWa5GmkUR2N1AON03VSHRwezCaLEk/11jZj8wDClukKeSjUkW6YOXwv2RJVS5C6hFQuim71IDFC5nV6yktlKWe5Z9VPHVWUNNMpMkyXM3S5KQRLmAqSrebwDMoEF1BzaweEKx2YWno9G6X+RKADkZSSpiNdOR1/Gv+S5Q6HPYMel0fF3tNv2cTFjw2ppkmTLlom5ZUsSUZ1pzHM7qOVIDhy3AxyYFQ0dKhUqmVUq306UsmaZTJ3JVlIyi4VvNP4deekQ20Kk+csNGVT75LdbQ9LuWy37o3bcFHm6c4WT0pLsUhLZ57ZbO7u7kjTSJjEMHpFVFPOmzJ6JlPMK0pSlCknLNMwEk3YkNGGK4XTVVPNlrnTUAzBNcISrQzSENa/XN9NNNSG2hA6PS65fN8jvbN4RV9niOl4qzv6Xu/aDyi306ZQCJcuYpaZFMiSVFOXMJd8wD/cWaIui2ekSZtZMFYlRqcwyGWpOUrXnFyWIGj+DwEdtSEedMN6yj1pLWDPvw49bQaRLYwBu6hy3Xqu17K42j7imz0qfV0lR0uWgU6kEpWlTqyTM5YhwxykA8Ty0jdUUonpmgTUJExc5lrBCRvAps3ugPcnSEFd2Flp6CkBXV6ZNclJLDcSHOUXIHZGzB0Dz1iBCnO5qeqx/hvEngGy/R6QSelSFkz5k3MkkgJVLQi6SxcFJs73hR7NmViFZVLn027nSpqUgTHUDNICHSz3KSGF4DllKtLv7NRbMHuscG4tpxbhlL/Zk60fZNsgf2akNmHvjS3Fvi3DKX5KhcSd6MZlQTYXJsBHpvk+2QyjezRc3vEDsDsgZyxMWCw0j2CTKCQANBFGQEfYQgEIQgILabD1TACklwkhgH14xS0YZUpAdC1kBiWAdnuwNtY9RaPmWA8wmyp5b0Sgz8DfvvGE5c9w0teViFApLvwKSCwHeI9RyDlHzdDkIDzBFTMGsuZ4GEuvW5zJW3cTxNmaPTjITyEfOip90RMHl0rFplsyCk3sHIZwxcp5RsXi9rZuHCPSzQo9weEYHDZfuDwhg83m42yUkAqU4Cg7MObtH1GNC7q/pz7Y9FOESvq0+EazgUk/Rjwhg8/8APXWbMGtxHa/td0Rjq30xp6whRQsBIlKSVDLxUlWjOBbVWvD087NyD9GPCNatlac/RiGCgSkkMd6XtrKk8C/1fMnxjR0YrlqAWlJyM4koCh1T6pbW5+6PQlbG031YjWdiaf3Io87pipaEFZkPl0VIJZlFg5UCS3E3Mb10uXQUhFvoljR20ndpi9K2HkH3vExrVsFJ5q8TEHn1TL3QlzEinSApIIG8SJjggBSlLNrk2uWFxG04Wgk+hlFifpJo1Vfn3d3beLyvYGWQ2dbcnjUfJ6jhMV4wFJn4eg9UyQzDSesWzE8ZfaR3dt45lyFpUtAkhSZiHT6VjLIzZl592XN0gJy+yXMXxXk+H1qvujVO8nmY5jNJIDAkBwDwdu2Ao4wQK+gWHB0nIVZrayxoXPa7WjGfhaVLKt3PdyfWkkaBhwfi/MMAzObwNgFjSafCMP0BmAuJgfugKGMMmpAUQyUCocZgS0xTpcAMSwDjmQxDF/uzWz6qqcLdUMecXidsNPUCneJYhjYaRZtnNnk0svKNeJhB3YbhyZMsISGYR1whFCEIQCEIQCEIQCEIQCEIQCEIQCEIQCEIQCEIQCEIQCEIQCEIQCEIQCEIQCEIQCEIQCEIQCEIQCEIQCEIQCEIQCEIQCEIQCEIQCEIQCEIQCEIQCEIQCEIQCEIQCEIQCEIQCEIQCEIQCEIQCEIQCEIQCEIQCEIQCEIQCEIQCEIQCEIQCEIQCEIQCEIQCEI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eg;base64,/9j/4AAQSkZJRgABAQAAAQABAAD/2wCEAAkGBhQSEBUUExIUFRUUFBgUGBgWGRUWGhUXFhYWGBkVGBgaHCYeHBolGhUVHzAgJCcpLC0tFR4xNjAqNScsLCkBCQoKDgwOFw8PFykcFBwpKSkpKTUqKTUpKSkpKSksKSktKSw1NSksMiwpNSwpLCk2NSk1LSwsKS4pKTYpNi8sKf/AABEIAMcA6AMBIgACEQEDEQH/xAAbAAEAAgMBAQAAAAAAAAAAAAAABQYCAwQHAf/EAEgQAAECBAMEBQcICAYCAwAAAAECEQADBCEFEjEGE0FRFCJhcZEHFSMyQlKBJDNDU5KhsdEWFzRUYoLB0kRzouHi8GNyZIPD/8QAFwEBAQEBAAAAAAAAAAAAAAAAAAECA//EAB8RAQEBAAEEAwEAAAAAAAAAAAABEQIDMUGBIZKxEv/aAAwDAQACEQMRAD8A9xhCEAhCEAhCEAhCEAhCEAhCEAhCEAhCEAhCEAhCEAhCEAhCEAhCEAhCEAhCEAhCEAhCEAhCEAhCEAhCEAhCEAhCEAhCEAhCEAhCEAhCEAhCEAhCEAhCEAhCEAhCEAhCEAhCEAhCEAhCNU2pSn1lJHeQIDbCI+Zj0ke2/cCY4521SB6qFq8BATkIq6tr1cJSftH8o+fpir6ofaP5QFphFW/TQ/Uj7X/GPn6bn6j/AF/8YC1QiqHbr/wf6/8AjGJ29/8AB/rH9sBbYRT/ANYI/dz9sf2xifKIP3c/bH9sBcoRTP1kJ/d1fbH5Q/WUj93X9pMBc4RTP1mS/qJnij84frOlfUTfFH5wFzhFMHlPk8ZM7/R/dGX6zqfjKnD4I/ugLjCKePKdTcUTh/KPzjL9ZtLym/Z/3gLdCIfANqJVYV7rP6PK+ZLetmZvsmPsBLwhCARjMmBIckADibAfGExTA90eYYzWqmpWueJi0oSpbOyWSHsGaAu83bKkT/iEHuLxyr27keyc38yR/WPEJflKomL007sbd/3Xjenyj4epnkTxzsj7gFfjAewL21f1d0O9T/lHPM2lmK+lQO7LHlydvcMJNpwHB0F/ixjP9OMMZ80wfyLbxaA9HXXqVrNJ/m/3jUG5j7ooH6ZYY7byYP8A65j89MsZS9ssMIPplDTVMwav/D2QF+jEiKMdqsPs1Qb9iuP8sZDaigLtV2Hf+UBdCIwUmK/hc+nqETFyqklMoOsgk5QxLxwy9oqM/wCOSP5oC1KTGtSYroxylOlcj4rH5xuGISCWFbL+2PziaJdSY1KTEcKmUQ4rJf20/n2Rk6eFXLP86fzho6lJMalIMfEyHcdIQSP4h+cfBRqIffIPxho1qSY1KEdJw6Z76YDC5hLBSSe+GjhUDGsxJpwOcQ4yqF7ggi3aIHZyo93nxDltWEc71unPi8pPcXKiC8ayTEt5in+4fu/7wPhEdXSFIUEkEEjMe3sH5xrjz48u10xzGaXYXPL8zHRJpzxhKAAZm7IlqCjVNWESxmUdAB9/YO2NItPkult0nvlf/pHyLFsxs6KRCutmXMIKjwDOwHZcwiibhHDW4jkVlCcxy5rlgztqxiMrdoZktClqEpKUgkklarDsAENE9O9U9x/CPLqkqCF7uUhfolEXclQFk5eRNvjExK22M85Jc5DqBsEKFgEk3I/iEQNVg2ZBBnnIsMwAuPsvy8IgoyMYr8hCsKSbv8yr2iCWbllDf+xjPz/U5hmwkCzfMTfaYFzl4M/eYnKjZillKyLqMhABYjgQTwHY3hGIw+mAcVps5tmewBtbt8XiYqAO0kxlZsISM1z6KcGsofV9r96RGMzaYdV8Jl9UvdE0OA9vm7Px7hFykbMKVKVNRWLMtObrJUtuo7kXvpHFuUcMSUdfamHRu3t+48oYarA2gk5uthUo6O+cOzEv6PixB740DG6TLlOGyrADM7XfVsnDK2vtRckSSSEpxDMScoAUsuSrKAL8SXHZfSOjEMJnSW3tYE5goh3L5crtzNxaGCkTccoSQrzagWIsoWJLJPqgMNfhDzphxKk9AAdyGWLAOGfvKT/LFt3K/wB+lHhqnm3Ltd+V9Lxup8JnzUqVLqZSkobMeowd9XT2E90MNcexlVSrk1ipMgy5SZeWYkEdcgKKikgsHSQPhFVlzcKUkjos0MyrLGhPUBOe5DKfvFzFyUJ0t0GpkJOig8sZhYMrq9vgXjkNKpy02l109F72UD1eb/jpeGCr5cHICzJnhL36yuwFgFe9m+DRslYdhOYJUmeFEOWKj7udtQ11N8ItczZ6fu85RTFBSVBRTKunioW0s8cKsPLuU0J9bhL4EBQ8SBDBX04XhBQ/pwUnrDrM9mGhsxVoeUF4DhBykTqgBQsW00ZhkuSSoXfQRPJwdzlEiiUVFmCZd1ZsmgVcuWj7V7NqQxmUdMAnRwBlYPwmWtf4QwQMvZbCiop6VPBFzZLsfWtk0BeNQ2UwwywoVsztcIsp/VfLazn4RMrwpAJJpqd2IJCyNGJ+l4OPEQRsyhY3Yokqck5UzZj9ukwm2a//ALCHyIlWxmHZgPOJDixKUjT1e97+Ed+AbMUkqrQuTXbyYmYg5GAz5iHFjbK58I2VGz8sKBXRqSUhx8oWlgNTd424bh0uRPTNFMsKCwpR35V6qr2KWs+loD5jWz0ueinUquFORISnLZyMymV66Y7MJwIS5BlCrE3Omqac/wA3mlyAz5yzM+o1iSxbZCgnS0LqDPO6QJeYKyWezgJN3OsKDBsNlSTJl1E1KFCcCD1lHfJQksrKwYSxwOscOXXnG2Xjy+tv41/Kv4HszORUylHFN6EzEko3hOcBWjbwu/dHZVKCZNPwHR0aWa6uEbMJ2DwyTOlzZdTUZpagsBRlkOLsWQC1h4x8xfDwoyZaF5kypQQVgM5c6Dm0b6fOc9yWesSzGzZ7CJ1bNySRYNnmEHKgdvM/wiPZMA2el0kvKi5PrLPrKP8AQdkQnkxkBNGoJDDeq/BMXCO2MkIQgKhtjVqlz5GVeXOuWg9YJzArU4LgvFWxLajJMIUmYpOZQykD2SlnctYlzy6vO1l23mNOp+2bK9pafbV7oL/G0edbc7R1MvF6RCJy0oXPCFJBGVSRUBLEMxtY90ZVOq2pk5SdysBXVLBOYgrUCDp2ln1JHbDDdpJO7IQiYAgA6pPrOdX5/d4RV9t9rKqXQSZiJ6kLNQoFSQkEghSuXAhxyiy0OOTiJySsECQluqm3ojcW7TDRkdp6dagFSlE3AKkoPIga8x/pEYzNoqNJLytDru0cFO+vJRV4iK5sDtbUzpIM2YJhNQpJzIQp0iSk5WA0JZ+4dkacM2uqlVmIIVNCkyVTBLBRLORp5Yjq3IIBDveAus3aaRISEXSgAdUJTlAKcxtyDpf/ANo4peNUWUqEodVg27TqkG32lFPeYrnlM2uqKYUpkKRLzpVmyy5d8qZRSbg6bxbM3rR27VbRzZVFULQmSlSJwSlpabIBTLytoxST46wExSYxRlRMuUHlpMz5tNggAAh+8gdqSeUMU2mkTFgLUhWV2zyipiSA7uLEXbs5xw7N48qYmUZkuQrPSmYt5aRnUvLmJZrMlI8IhMN2rmrqKxK0SFCVnyPKT1TvyHPb1QeUBYpVdSe2mWxAZpahxKSTc8AFf7iNtJjEuXnyoSJUwb0DdIUwSBLu6xwzHX2jELiG060YtJp0yafdLCVFO7B0MxTAvo6fvMY1+0KpNLMqEypBWJTBKk5paQqpEspCH90tztFiJVaJE+apZJBUoP6GSwsUkAFbtlIU3YOUcKqeQUkJV1yCBnp5ZD5MpciY7Bwe9Tx3YRiSZyaWdMkSc82RvFZQZYKklWUgA6DKHA14mInZbaY11NPXMp6dCpM6QlJlIUj54TMxPWb2Es9g8UTy8dl5N2tKHSFSgoSiWyPLf5xiySpTWs4iJGFU4D70MnKH6NyzJe0/3Tn7bRxV+1G4qKeT0anWJ9RNSpUxKlKANSZZKS4Z0sW4HnHXjeLopKeomJpULKZwlALVMKCkrmDm+cEPmfiLcYUZ0qZcpaJstUte6aYQZKkEZUkC4mqfQE2u8dmJVUmekJGRJC8xJlzl5t24SGzgiyndzy1aOeZORMp0TRKTL39GictKCcrqcMkF2tx/6Y+h2hl1E6skmklo6PnIWhcwKUUL3YBckMRqOJ5QGa8DkpZ5snQEPKqA7KKeE3i/9NbR04QqXTLmH0a0KQmWFo3yCW3ilAgkt6iftcGvz4nj0mRPpJHRBM6RlGda1pUgrWUEBI9kPYG9g5e8bMRmIk5lCXnTJnTMqFLPW3aZgDqAFiOQt2wgzxOlpp6woKlpCRopM86Osl0tYlfwbhx5Ts/ToLGdK6uvVnj1UgnxzDw4cdGDYrIqqZM4U5kgTVSSETCvqoQhefri6hnLXA5vw3y8WkTq2ppeiqSZUtat6JpJVurg5ChnL31Fog2YjjRXJKFJSCsLuFHRC2BCSH6wAIHfyvplUj3PgP6mNE6Z1UX1TNtm5zBZm7Pi3BryUlPVHwhIPgQwtH0JjOYQkOeYHiWEZNGh6N5OR8kV/mq/BMWqKv5O/wBlV/mq/BMWiIEIQgKZtw++p2f52VpvPfV7h/G33x5d5QKxXnmiZVt+E2A0FQzFh/vHqm28t5tOwf00r2SpuurkoN3x5Vt/Uq880XWPz4SWb1RUs1hwEZ8qjtvKgjDJDNaoVwT7SF9mnjFswqYc0+wLyE6gH6Phy74qm36lpwuQCCkioNiGLLRMLszkHUH8IteFLIVOLWXIABIF+pfKSLkHUjSJ4FU8m887hKiAWql6pDH0CbEDXSNOGzya3FAwsuboGtvzqRrGzyazzuEqYEpqVnQEMJCNQ2lhrGGHzVdPxMEaLmAWAPz5bvs0WjZ5WqhpdF1UnqTBdOvUpy55ntiS2xnNh9V1Un5Q7kOfnEBtdOxuAiL8qtU0mhZKfUmD1RfqU934m+vdEptfObD6rqpPyl7pv84gN2C7t8YDq2SnWp1Mk/I3yn1e5g1uyKzg6nqsRDD113Gt6g+MWXZGf+zKISfkb5SLdzAi3xiuYVN+VYkGAZS7gXPyg684CRxmcDjtP1EjqDTMWtO0JPZH3HVgYZMdIPok6kj/ABqeUMZng49T9RA6guM1rThYknlxeMsemAYZMdIU8lB1I/xg5Hnd4sRNbMTAKeidL/I1WBIykmYx4k93GK75MSDR1LJb5TRjUl7TufH84sWzix0eidL/ACIsHIyk578/gdYr/kwUDR1DJb5VRg3Je03n+EUadolJ6dQDIXNSq+Y69NLlm48okNuykUFS6VE9LS5BYEZ5rJFixdzqdeER+0Ck9Pw4ZS5qOf8A8y5ZuMdu3RQKCodKielJcggApzzmA6pu7knt0EBK0wHQ6exY4dK72zGzs33RXdnCOm4owUCBOdyCPnz2WixUjdFptW83yOTtmPH/AGivbOFJrcUYKcCa7kF/lB0YBoDPanJ5xwxs+slny678O7DR9Il9oCN3Pd/nanRuS+cRO1RQcSwxis3ks+XXfh3azPpEtjbbue7/ADlVo3I84CF2HKOgJusI6ZNc9UkASJLkCwcdpAjLCinz1XkEvuql7ABmSxBfWMdhgjoCRmUEdNmuSA49BIuA7FtdRGWEN56ryCc26qdQAPZYu5/CA61r6soOPVnBn5zE9nFtPabhlvMyk2HcPwiHzWlB2tODZm1mDg3Fvi3BrzctPVHdCd6MVIBAfm/hcR8jY0YGKPRvJ3+yq/zVfgmLRFW8nf7If81X4CLTECEIQFO26Q8yms/ppfBB9o+8Q3wvHlu31Ss41Q9ZR+UAW5JqAAC2oAj1LbpQEymcj5+W3zY9o++D2aflHlu3U9Zxmi6yj6dj63qioYA9gEZHL5TMWmTsPkrWrrGoNgwABRMsALsw4k98XCl2gmzEzJSsmVElIFr2lEcX1f7rRRtvJ6vNcgZjaoU3YCmY/wCEWbCZpC5+l5AHDQoBOvaOETw0gvJbjUyXSrSnL6WoKVFQBYJkiwGl+0HSMNmsWXIxPElpCSUKmhIUGAJnHrWYuNdY5fJvOIkpPEVKzdvqENrbhyhRzT0/ExwCltYfW9ghe6OjyxYgVppF5EJziaWCRZ0U51a+pv3comvKDi5mYfOO6lpEqYmWlku7TEO6tLkksBr3RX/KtUkSqJgPUmJ9UXGSnN31117IlNsJ2XD6uySekO5S5+clhn5X0iiZ2QxwCkp5W4ln5LnKjxVdrACwDhn4xV9k8REnEcQWqUmZkVMIBYdbfllEkHRn0iX2SmsKZRCS1G7EWNtGDWiu4ZNerxFLAMtYcAAv0g37TASmKVKTtBTPLTlZJIDksN66QSXux8Y6ts65M2inTEyUoSqTLZAJZIFWlIHVa/HvjjxqeDjtP1EXl8H5TtHUf+mMsfWBha3Tm9AjUn98FrEf9EWFTeza09HoyUuDRKYBRSxdd+JIHLtvFf8AJgodDqGGX5VR8SXtN5xP7NLHR6N0O9EbAkMXWx4ktyPOK/5LP2Oos3yuj7fZmeHHxio148R0/DeqX3/OwPTLlmjr25KfN84qStzVpcuA4zzmD5Td3+DWjmx8o84YaMqn34a+h6ZctlvHRtzkGHznCyelJcggAjPPZrEu7u55aQEtRt0am1bzfIs4diruivbPKT0zFWd/Su7N+0HTlFiom6NS6hPm+RycDN4PFcwDL0vFWd/Su7N8+dIDbtVk86YYxWetI9bK778O5B74lsaA3c9yR16vQcwW1PKIvaoI86YaylnrSGcDXfh3vEpjCRup7269Xp3HtgIbYNCegI6ygnps11NdPoJGl2Pc4ePuEBPnrECCX3VU4AZrpu8fNhUI6CgZjl6ZOdRSbDcSHsC57rExlhCB56xBlX3VVZja6e2A60KtJuBadbM2sxPDlbTi3DLeeR6oeIFEy0oO1p9swHtjg3FtOLcMt5PpFoQdZ0jUpQjiqKxhb3h+Ij4icpaglNybBoo9T8nR+SK/zVfgmLTEHsjhpk06Um3H4nUmJyIEIQgKXt/MaZS3Z5yOID9bS6S+vZ98eU7czlnF6IuotPAPrWSKi2p0aPVPKHMIXSs/zydM4sDqcoNu+0VitoKxSiUTUalszc0tqm2n/XviqoW3VQrzXIAUbVCmY80reLPhVQQuffWSkHTQo0L90SCqKuKQM8pTGz5CAMx4ZbBm4aeEKOnrQFZhKPVAFpblwcwLDU2+LawVRvJzUndJL3FSouW+oTzDcOMKOpJrsSBNgpYGh+m7oukmnrUKcSJFsx6qJb3CRbttbuV2RhMpqsLUU0dOSVXORHW64162j3v7PjDyin+VKqIlUTMOpMGibjLTnVr98Sm1dSRQVdkn073S/wBJLDPyvpzibxKimzEywugkzcgAAXLfLmBcA5uOUPyyp5x8niauSpMzD5agTmIKF9YtmcjM5v1mezBMBG7JzbU6mSWo3Yix7CARbwivYXOesxIMLLmXAAJ9OdecXChmqQpugIl5JasrpnN1UpZGrZeuS3HMBYoL8W7ly5sxQw1QMxRKyFT+v6QEvZtSQWa5GmkUR2N1AON03VSHRwezCaLEk/11jZj8wDClukKeSjUkW6YOXwv2RJVS5C6hFQuim71IDFC5nV6yktlKWe5Z9VPHVWUNNMpMkyXM3S5KQRLmAqSrebwDMoEF1BzaweEKx2YWno9G6X+RKADkZSSpiNdOR1/Gv+S5Q6HPYMel0fF3tNv2cTFjw2ppkmTLlom5ZUsSUZ1pzHM7qOVIDhy3AxyYFQ0dKhUqmVUq306UsmaZTJ3JVlIyi4VvNP4deekQ20Kk+csNGVT75LdbQ9LuWy37o3bcFHm6c4WT0pLsUhLZ57ZbO7u7kjTSJjEMHpFVFPOmzJ6JlPMK0pSlCknLNMwEk3YkNGGK4XTVVPNlrnTUAzBNcISrQzSENa/XN9NNNSG2hA6PS65fN8jvbN4RV9niOl4qzv6Xu/aDyi306ZQCJcuYpaZFMiSVFOXMJd8wD/cWaIui2ekSZtZMFYlRqcwyGWpOUrXnFyWIGj+DwEdtSEedMN6yj1pLWDPvw49bQaRLYwBu6hy3Xqu17K42j7imz0qfV0lR0uWgU6kEpWlTqyTM5YhwxykA8Ty0jdUUonpmgTUJExc5lrBCRvAps3ugPcnSEFd2Flp6CkBXV6ZNclJLDcSHOUXIHZGzB0Dz1iBCnO5qeqx/hvEngGy/R6QSelSFkz5k3MkkgJVLQi6SxcFJs73hR7NmViFZVLn027nSpqUgTHUDNICHSz3KSGF4DllKtLv7NRbMHuscG4tpxbhlL/Zk60fZNsgf2akNmHvjS3Fvi3DKX5KhcSd6MZlQTYXJsBHpvk+2QyjezRc3vEDsDsgZyxMWCw0j2CTKCQANBFGQEfYQgEIQgILabD1TACklwkhgH14xS0YZUpAdC1kBiWAdnuwNtY9RaPmWA8wmyp5b0Sgz8DfvvGE5c9w0teViFApLvwKSCwHeI9RyDlHzdDkIDzBFTMGsuZ4GEuvW5zJW3cTxNmaPTjITyEfOip90RMHl0rFplsyCk3sHIZwxcp5RsXi9rZuHCPSzQo9weEYHDZfuDwhg83m42yUkAqU4Cg7MObtH1GNC7q/pz7Y9FOESvq0+EazgUk/Rjwhg8/8APXWbMGtxHa/td0Rjq30xp6whRQsBIlKSVDLxUlWjOBbVWvD087NyD9GPCNatlac/RiGCgSkkMd6XtrKk8C/1fMnxjR0YrlqAWlJyM4koCh1T6pbW5+6PQlbG031YjWdiaf3Io87pipaEFZkPl0VIJZlFg5UCS3E3Mb10uXQUhFvoljR20ndpi9K2HkH3vExrVsFJ5q8TEHn1TL3QlzEinSApIIG8SJjggBSlLNrk2uWFxG04Wgk+hlFifpJo1Vfn3d3beLyvYGWQ2dbcnjUfJ6jhMV4wFJn4eg9UyQzDSesWzE8ZfaR3dt45lyFpUtAkhSZiHT6VjLIzZl592XN0gJy+yXMXxXk+H1qvujVO8nmY5jNJIDAkBwDwdu2Ao4wQK+gWHB0nIVZrayxoXPa7WjGfhaVLKt3PdyfWkkaBhwfi/MMAzObwNgFjSafCMP0BmAuJgfugKGMMmpAUQyUCocZgS0xTpcAMSwDjmQxDF/uzWz6qqcLdUMecXidsNPUCneJYhjYaRZtnNnk0svKNeJhB3YbhyZMsISGYR1whFCEIQCEIQCEIQCEIQCEIQCEIQCEIQCEIQCEIQCEIQCEIQCEIQCEIQCEIQCEIQCEIQCEIQCEIQCEIQCEIQCEIQCEIQCEIQCEIQCEIQCEIQCEIQCEIQCEIQCEIQCEIQCEIQCEIQCEIQCEIQCEIQCEIQCEIQCEIQCEIQCEIQCEIQCEIQCEIQCEIQCEIQCEI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 descr="C:\Users\khaled\Desktop\Nexus6000_switches_290x24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66775"/>
            <a:ext cx="27622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khaled\Desktop\downlo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33700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93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34440"/>
            <a:ext cx="9144000" cy="3771636"/>
          </a:xfrm>
        </p:spPr>
        <p:txBody>
          <a:bodyPr/>
          <a:lstStyle/>
          <a:p>
            <a:r>
              <a:rPr lang="en-US" dirty="0" smtClean="0"/>
              <a:t>Cisco Nexus switches use the Cisco NX-OS which much like the normal IOS but with some differences that accommodates with data centers nature.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Cisco Nexus </a:t>
            </a:r>
            <a:r>
              <a:rPr lang="en-US" dirty="0" smtClean="0"/>
              <a:t>switches IOS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8700"/>
            <a:ext cx="9143999" cy="4686300"/>
          </a:xfrm>
        </p:spPr>
        <p:txBody>
          <a:bodyPr/>
          <a:lstStyle/>
          <a:p>
            <a:r>
              <a:rPr lang="en-US" dirty="0" smtClean="0"/>
              <a:t>Now the question is how could you choose the appropriate switch for your LAN which fits your network with minimum cost?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hlinkClick r:id="rId2"/>
              </a:rPr>
              <a:t>Cisco </a:t>
            </a:r>
            <a:r>
              <a:rPr lang="en-US" dirty="0">
                <a:hlinkClick r:id="rId2"/>
              </a:rPr>
              <a:t>Catalyst Switch Solution </a:t>
            </a:r>
            <a:r>
              <a:rPr lang="en-US" dirty="0" smtClean="0">
                <a:hlinkClick r:id="rId2"/>
              </a:rPr>
              <a:t>Finder</a:t>
            </a:r>
            <a:r>
              <a:rPr lang="en-US" dirty="0" smtClean="0"/>
              <a:t>” helps you to find what you need.</a:t>
            </a:r>
            <a:endParaRPr lang="en-US" dirty="0"/>
          </a:p>
          <a:p>
            <a:pPr lvl="1"/>
            <a:r>
              <a:rPr lang="en-US" dirty="0" smtClean="0"/>
              <a:t>Also you can use “</a:t>
            </a:r>
            <a:r>
              <a:rPr lang="en-US" dirty="0" smtClean="0">
                <a:hlinkClick r:id="rId3"/>
              </a:rPr>
              <a:t>Cisco Feature Navigation</a:t>
            </a:r>
            <a:r>
              <a:rPr lang="en-US" dirty="0" smtClean="0"/>
              <a:t>” to select precisely the IOS which support features you need.</a:t>
            </a:r>
          </a:p>
          <a:p>
            <a:pPr lvl="1"/>
            <a:r>
              <a:rPr lang="en-US" dirty="0" smtClean="0"/>
              <a:t>Also you can find all Cisco switches guide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 smtClean="0"/>
              <a:t>Cisco Switches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Cisco Catalyst Switches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9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8700"/>
            <a:ext cx="9143999" cy="4686300"/>
          </a:xfrm>
        </p:spPr>
        <p:txBody>
          <a:bodyPr/>
          <a:lstStyle/>
          <a:p>
            <a:pPr marL="630936" lvl="2" indent="0">
              <a:buNone/>
            </a:pPr>
            <a:endParaRPr lang="en-US" dirty="0"/>
          </a:p>
          <a:p>
            <a:pPr lvl="1"/>
            <a:r>
              <a:rPr lang="en-US" dirty="0" smtClean="0"/>
              <a:t>We will talk here about 4 series of Cisco Catalyst switches and navigate some of its new H/W and S/W features:</a:t>
            </a:r>
          </a:p>
          <a:p>
            <a:pPr lvl="2"/>
            <a:r>
              <a:rPr lang="en-US" dirty="0" smtClean="0"/>
              <a:t>Cisco Catalyst 3750 stackable switches.</a:t>
            </a:r>
          </a:p>
          <a:p>
            <a:pPr lvl="2"/>
            <a:r>
              <a:rPr lang="en-US" dirty="0" smtClean="0"/>
              <a:t>Cisco Catalyst 4500-E switches.</a:t>
            </a:r>
          </a:p>
          <a:p>
            <a:pPr lvl="2"/>
            <a:r>
              <a:rPr lang="en-US" dirty="0" smtClean="0"/>
              <a:t>Cisco Catalyst 6500 Switches.</a:t>
            </a:r>
          </a:p>
          <a:p>
            <a:pPr lvl="2"/>
            <a:r>
              <a:rPr lang="en-US" dirty="0" smtClean="0"/>
              <a:t>Cisco Catalyst 6800 Switches.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 smtClean="0"/>
              <a:t>Cisco Catalyst Switches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Cisco Catalyst </a:t>
            </a:r>
            <a:r>
              <a:rPr lang="en-US" dirty="0" smtClean="0"/>
              <a:t>Switches “3750 switches”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102225" y="4991100"/>
            <a:ext cx="4041775" cy="635000"/>
          </a:xfrm>
        </p:spPr>
        <p:txBody>
          <a:bodyPr/>
          <a:lstStyle/>
          <a:p>
            <a:r>
              <a:rPr lang="en-US" dirty="0" smtClean="0"/>
              <a:t>Cat 3750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76200" y="1028701"/>
            <a:ext cx="51816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Cisco Catalyst 3750 series</a:t>
            </a:r>
            <a:r>
              <a:rPr lang="en-US" dirty="0" smtClean="0"/>
              <a:t> is a small to medium size switches.</a:t>
            </a:r>
          </a:p>
          <a:p>
            <a:r>
              <a:rPr lang="en-US" dirty="0" smtClean="0"/>
              <a:t>Cat 3750 V2 switches is using </a:t>
            </a:r>
            <a:r>
              <a:rPr lang="en-US" dirty="0" smtClean="0">
                <a:hlinkClick r:id="rId3"/>
              </a:rPr>
              <a:t>Cisco </a:t>
            </a:r>
            <a:r>
              <a:rPr lang="en-US" dirty="0" err="1" smtClean="0">
                <a:hlinkClick r:id="rId3"/>
              </a:rPr>
              <a:t>EnergyWise</a:t>
            </a:r>
            <a:r>
              <a:rPr lang="en-US" dirty="0" smtClean="0"/>
              <a:t> technology which save more power and therefore reduce energy.</a:t>
            </a:r>
          </a:p>
          <a:p>
            <a:r>
              <a:rPr lang="en-US" dirty="0" smtClean="0"/>
              <a:t>The most interesting feature of 3750 series is the </a:t>
            </a:r>
            <a:r>
              <a:rPr lang="en-US" dirty="0">
                <a:hlinkClick r:id="rId4"/>
              </a:rPr>
              <a:t>Cisco </a:t>
            </a:r>
            <a:r>
              <a:rPr lang="en-US" dirty="0" err="1" smtClean="0">
                <a:hlinkClick r:id="rId4"/>
              </a:rPr>
              <a:t>StackWise</a:t>
            </a:r>
            <a:r>
              <a:rPr lang="en-US" dirty="0" smtClean="0"/>
              <a:t> feature and </a:t>
            </a:r>
            <a:r>
              <a:rPr lang="en-US" dirty="0" smtClean="0">
                <a:hlinkClick r:id="rId5"/>
              </a:rPr>
              <a:t>Cisco </a:t>
            </a:r>
            <a:r>
              <a:rPr lang="en-US" dirty="0" err="1" smtClean="0">
                <a:hlinkClick r:id="rId5"/>
              </a:rPr>
              <a:t>StackPower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technology.</a:t>
            </a:r>
          </a:p>
          <a:p>
            <a:pPr marL="630936" lvl="2" indent="0">
              <a:buNone/>
            </a:pPr>
            <a:endParaRPr lang="en-US" dirty="0"/>
          </a:p>
        </p:txBody>
      </p:sp>
      <p:pic>
        <p:nvPicPr>
          <p:cNvPr id="1026" name="Picture 2" descr="C:\Users\khaled.awdallah\Desktop\product_data_sheet0900aecd80371991-5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177" y="1034941"/>
            <a:ext cx="31051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haled.awdallah\Desktop\cisco-375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81300"/>
            <a:ext cx="2992437" cy="203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4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952500"/>
            <a:ext cx="9144000" cy="4762500"/>
          </a:xfrm>
        </p:spPr>
        <p:txBody>
          <a:bodyPr/>
          <a:lstStyle/>
          <a:p>
            <a:r>
              <a:rPr lang="en-US" dirty="0"/>
              <a:t>LAB 1 </a:t>
            </a:r>
            <a:r>
              <a:rPr lang="en-US" dirty="0" err="1" smtClean="0"/>
              <a:t>StackWise</a:t>
            </a:r>
            <a:r>
              <a:rPr lang="en-US" dirty="0" smtClean="0"/>
              <a:t> &amp; </a:t>
            </a:r>
            <a:r>
              <a:rPr lang="en-US" dirty="0" err="1" smtClean="0"/>
              <a:t>StackPower</a:t>
            </a:r>
            <a:r>
              <a:rPr lang="en-US" dirty="0" smtClean="0"/>
              <a:t> Technology</a:t>
            </a:r>
          </a:p>
          <a:p>
            <a:pPr lvl="1"/>
            <a:r>
              <a:rPr lang="en-US" dirty="0" smtClean="0"/>
              <a:t>Let’s have here a small lab introducing the Cisco </a:t>
            </a:r>
            <a:r>
              <a:rPr lang="en-US" dirty="0" err="1" smtClean="0"/>
              <a:t>StackWise</a:t>
            </a:r>
            <a:r>
              <a:rPr lang="en-US" dirty="0" smtClean="0"/>
              <a:t> technology on Cisco 3750X and Cisco 2960S switches.</a:t>
            </a:r>
          </a:p>
          <a:p>
            <a:pPr lvl="1"/>
            <a:r>
              <a:rPr lang="en-US" dirty="0" smtClean="0"/>
              <a:t>There are many helpful </a:t>
            </a:r>
            <a:r>
              <a:rPr lang="en-US" dirty="0" err="1" smtClean="0"/>
              <a:t>youtube</a:t>
            </a:r>
            <a:r>
              <a:rPr lang="en-US" dirty="0" smtClean="0"/>
              <a:t> videos to understand Cisco </a:t>
            </a:r>
            <a:r>
              <a:rPr lang="en-US" dirty="0" err="1" smtClean="0"/>
              <a:t>StackWise</a:t>
            </a:r>
            <a:r>
              <a:rPr lang="en-US" dirty="0" smtClean="0"/>
              <a:t> tech. and </a:t>
            </a:r>
            <a:r>
              <a:rPr lang="en-US" dirty="0" smtClean="0">
                <a:hlinkClick r:id="rId3"/>
              </a:rPr>
              <a:t>Cisco </a:t>
            </a:r>
            <a:r>
              <a:rPr lang="en-US" dirty="0" err="1" smtClean="0">
                <a:hlinkClick r:id="rId3"/>
              </a:rPr>
              <a:t>StackPower</a:t>
            </a:r>
            <a:r>
              <a:rPr lang="en-US" dirty="0" smtClean="0"/>
              <a:t> tech.</a:t>
            </a:r>
          </a:p>
          <a:p>
            <a:pPr lvl="1"/>
            <a:r>
              <a:rPr lang="en-US" dirty="0" smtClean="0"/>
              <a:t>Refer to this </a:t>
            </a:r>
            <a:r>
              <a:rPr lang="en-US" dirty="0" smtClean="0">
                <a:hlinkClick r:id="rId4"/>
              </a:rPr>
              <a:t>web page</a:t>
            </a:r>
            <a:r>
              <a:rPr lang="en-US" dirty="0" smtClean="0"/>
              <a:t> to know the difference between </a:t>
            </a:r>
            <a:r>
              <a:rPr lang="en-US" dirty="0" err="1" smtClean="0"/>
              <a:t>StackWise</a:t>
            </a:r>
            <a:r>
              <a:rPr lang="en-US" dirty="0" smtClean="0"/>
              <a:t> and </a:t>
            </a:r>
            <a:r>
              <a:rPr lang="en-US" dirty="0" err="1" smtClean="0"/>
              <a:t>StackWisePlus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Cisco 2960-S switches is using sub-technology </a:t>
            </a:r>
            <a:r>
              <a:rPr lang="en-US" dirty="0"/>
              <a:t>from </a:t>
            </a:r>
            <a:r>
              <a:rPr lang="en-US" dirty="0" err="1" smtClean="0"/>
              <a:t>StackWisePlus</a:t>
            </a:r>
            <a:r>
              <a:rPr lang="en-US" dirty="0" smtClean="0"/>
              <a:t> called Cisco </a:t>
            </a:r>
            <a:r>
              <a:rPr lang="en-US" dirty="0" err="1" smtClean="0"/>
              <a:t>FlexStack</a:t>
            </a:r>
            <a:r>
              <a:rPr lang="en-US" dirty="0" smtClean="0"/>
              <a:t> , to know more about it and the difference between then, refer to this </a:t>
            </a:r>
            <a:r>
              <a:rPr lang="en-US" dirty="0" smtClean="0">
                <a:hlinkClick r:id="rId5"/>
              </a:rPr>
              <a:t>page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52500"/>
          </a:xfrm>
        </p:spPr>
        <p:txBody>
          <a:bodyPr>
            <a:normAutofit fontScale="90000"/>
          </a:bodyPr>
          <a:lstStyle/>
          <a:p>
            <a:r>
              <a:rPr lang="en-US" dirty="0"/>
              <a:t>Cisco Catalyst </a:t>
            </a:r>
            <a:r>
              <a:rPr lang="en-US" dirty="0" smtClean="0"/>
              <a:t>Switches “3750 switches”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Cisco Catalyst </a:t>
            </a:r>
            <a:r>
              <a:rPr lang="en-US" dirty="0" smtClean="0"/>
              <a:t>Switches “4500 switches”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4762500"/>
            <a:ext cx="4040188" cy="635000"/>
          </a:xfrm>
        </p:spPr>
        <p:txBody>
          <a:bodyPr/>
          <a:lstStyle/>
          <a:p>
            <a:r>
              <a:rPr lang="en-US" dirty="0" smtClean="0"/>
              <a:t>4500-X series	</a:t>
            </a:r>
            <a:endParaRPr lang="en-US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4724400" y="4762500"/>
            <a:ext cx="4041775" cy="635000"/>
          </a:xfrm>
        </p:spPr>
        <p:txBody>
          <a:bodyPr/>
          <a:lstStyle/>
          <a:p>
            <a:r>
              <a:rPr lang="en-US" dirty="0" smtClean="0"/>
              <a:t>4500-E series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2466"/>
            <a:ext cx="4724400" cy="3133834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532" y="1203324"/>
            <a:ext cx="4301467" cy="3559175"/>
          </a:xfrm>
        </p:spPr>
      </p:pic>
    </p:spTree>
    <p:extLst>
      <p:ext uri="{BB962C8B-B14F-4D97-AF65-F5344CB8AC3E}">
        <p14:creationId xmlns:p14="http://schemas.microsoft.com/office/powerpoint/2010/main" val="172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952500"/>
            <a:ext cx="9144000" cy="47625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4500-X</a:t>
            </a:r>
            <a:r>
              <a:rPr lang="en-US" dirty="0" smtClean="0"/>
              <a:t> is a fixed configuration switch.</a:t>
            </a:r>
          </a:p>
          <a:p>
            <a:pPr lvl="1"/>
            <a:r>
              <a:rPr lang="en-US" dirty="0" smtClean="0"/>
              <a:t>It is the bigger brother of 3750-X series as it is supports more features like VSS with forwarding speed of 1.6Tbps and with high performance of H/W based features.</a:t>
            </a:r>
          </a:p>
          <a:p>
            <a:pPr lvl="1"/>
            <a:r>
              <a:rPr lang="en-US" dirty="0" smtClean="0"/>
              <a:t>Although it is a fixed configuration which means that its ports are fixed but it has a small module can be changed which supports the 10G interfaces.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812"/>
            <a:ext cx="9144000" cy="952500"/>
          </a:xfrm>
        </p:spPr>
        <p:txBody>
          <a:bodyPr>
            <a:normAutofit/>
          </a:bodyPr>
          <a:lstStyle/>
          <a:p>
            <a:r>
              <a:rPr lang="en-US" dirty="0"/>
              <a:t>Cisco Catalyst Switches “4500 switches”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914650"/>
            <a:ext cx="57150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7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789</TotalTime>
  <Words>1168</Words>
  <Application>Microsoft Office PowerPoint</Application>
  <PresentationFormat>On-screen Show (16:10)</PresentationFormat>
  <Paragraphs>126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Switching course extra topics</vt:lpstr>
      <vt:lpstr>Cisco Switches Models</vt:lpstr>
      <vt:lpstr>Cisco Switches Models</vt:lpstr>
      <vt:lpstr>Cisco Catalyst Switches</vt:lpstr>
      <vt:lpstr>Cisco Catalyst Switches</vt:lpstr>
      <vt:lpstr>Cisco Catalyst Switches “3750 switches”</vt:lpstr>
      <vt:lpstr>Cisco Catalyst Switches “3750 switches”</vt:lpstr>
      <vt:lpstr>Cisco Catalyst Switches “4500 switches”</vt:lpstr>
      <vt:lpstr>Cisco Catalyst Switches “4500 switches”</vt:lpstr>
      <vt:lpstr>Cisco Catalyst Switches “4500 switches”</vt:lpstr>
      <vt:lpstr>Cisco Catalyst Switches “6500 switches”</vt:lpstr>
      <vt:lpstr>Cisco Cat 6500 Switch IOS</vt:lpstr>
      <vt:lpstr>Cisco Cat 6500 Switch Models</vt:lpstr>
      <vt:lpstr>Cisco Cat 6500 Switch component</vt:lpstr>
      <vt:lpstr>Cisco Cat 6500 Switch component</vt:lpstr>
      <vt:lpstr>Cisco Cat 6500 Switch component</vt:lpstr>
      <vt:lpstr>Cisco Cat 6500 Switch component</vt:lpstr>
      <vt:lpstr>Cisco Cat 6500 Switch SUP-2T</vt:lpstr>
      <vt:lpstr>Cisco Nexus Switches</vt:lpstr>
      <vt:lpstr>Cisco Nexus switches</vt:lpstr>
      <vt:lpstr>Cisco Nexus switches</vt:lpstr>
      <vt:lpstr>Cisco Nexus switches IOS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Switchinf course extra topics</dc:title>
  <dc:creator>Khaled Mohamed Awdallah</dc:creator>
  <cp:lastModifiedBy>khaled Awdallah</cp:lastModifiedBy>
  <cp:revision>76</cp:revision>
  <dcterms:created xsi:type="dcterms:W3CDTF">2006-08-16T00:00:00Z</dcterms:created>
  <dcterms:modified xsi:type="dcterms:W3CDTF">2013-12-21T09:58:15Z</dcterms:modified>
</cp:coreProperties>
</file>