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6"/>
  </p:notesMasterIdLst>
  <p:sldIdLst>
    <p:sldId id="306" r:id="rId2"/>
    <p:sldId id="267" r:id="rId3"/>
    <p:sldId id="316" r:id="rId4"/>
    <p:sldId id="317" r:id="rId5"/>
    <p:sldId id="318" r:id="rId6"/>
    <p:sldId id="320" r:id="rId7"/>
    <p:sldId id="322" r:id="rId8"/>
    <p:sldId id="324" r:id="rId9"/>
    <p:sldId id="325" r:id="rId10"/>
    <p:sldId id="326" r:id="rId11"/>
    <p:sldId id="328" r:id="rId12"/>
    <p:sldId id="329" r:id="rId13"/>
    <p:sldId id="270" r:id="rId14"/>
    <p:sldId id="303" r:id="rId1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264DAE"/>
    <a:srgbClr val="4ADAD7"/>
    <a:srgbClr val="8A8A8A"/>
    <a:srgbClr val="90A3A6"/>
    <a:srgbClr val="435153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4" autoAdjust="0"/>
    <p:restoredTop sz="91681" autoAdjust="0"/>
  </p:normalViewPr>
  <p:slideViewPr>
    <p:cSldViewPr snapToGrid="0">
      <p:cViewPr>
        <p:scale>
          <a:sx n="104" d="100"/>
          <a:sy n="104" d="100"/>
        </p:scale>
        <p:origin x="-78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pPr/>
              <a:t>8/2/2013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1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chemeClr val="bg1"/>
                </a:solidFill>
                <a:latin typeface="+mj-lt"/>
              </a:rPr>
              <a:t>Public</a:t>
            </a:r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FF"/>
                </a:solidFill>
                <a:latin typeface="+mj-lt"/>
              </a:rPr>
              <a:t>Thank you.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</a:t>
            </a: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Public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 smtClean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  <a:endParaRPr lang="en-US" sz="600" kern="1200" dirty="0">
              <a:solidFill>
                <a:srgbClr val="808080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Cisco </a:t>
            </a:r>
            <a:r>
              <a:rPr lang="en-US" sz="600" dirty="0" smtClean="0">
                <a:solidFill>
                  <a:srgbClr val="808080"/>
                </a:solidFill>
                <a:latin typeface="+mj-lt"/>
              </a:rPr>
              <a:t>Public</a:t>
            </a:r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1" y="4464066"/>
            <a:ext cx="4375375" cy="2139047"/>
          </a:xfrm>
        </p:spPr>
        <p:txBody>
          <a:bodyPr/>
          <a:lstStyle/>
          <a:p>
            <a:r>
              <a:rPr lang="en-US" b="1" dirty="0" smtClean="0"/>
              <a:t>John Rullan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Cisco Certified Instructor Trainer</a:t>
            </a:r>
            <a:br>
              <a:rPr lang="en-US" dirty="0" smtClean="0"/>
            </a:br>
            <a:r>
              <a:rPr lang="en-US" dirty="0" smtClean="0"/>
              <a:t>Thomas A. Edison CTE HS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Stephen Lynch</a:t>
            </a:r>
            <a:br>
              <a:rPr lang="en-US" b="1" dirty="0" smtClean="0"/>
            </a:br>
            <a:r>
              <a:rPr lang="en-US" dirty="0" smtClean="0"/>
              <a:t>Network Architect, CCIE #36243</a:t>
            </a:r>
            <a:br>
              <a:rPr lang="en-US" dirty="0" smtClean="0"/>
            </a:br>
            <a:r>
              <a:rPr lang="en-US" dirty="0" smtClean="0"/>
              <a:t>ABS Technology Architects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213" y="1384962"/>
            <a:ext cx="5722021" cy="1677415"/>
          </a:xfrm>
        </p:spPr>
        <p:txBody>
          <a:bodyPr/>
          <a:lstStyle/>
          <a:p>
            <a:r>
              <a:rPr lang="en-US" dirty="0" smtClean="0"/>
              <a:t>IPv6 Addressing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723485"/>
          </a:xfrm>
        </p:spPr>
        <p:txBody>
          <a:bodyPr/>
          <a:lstStyle/>
          <a:p>
            <a:pPr algn="ctr"/>
            <a:r>
              <a:rPr smtClean="0"/>
              <a:t>Types of IPv6 Addresses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0" y="1231900"/>
            <a:ext cx="8577072" cy="5077460"/>
          </a:xfrm>
        </p:spPr>
        <p:txBody>
          <a:bodyPr/>
          <a:lstStyle/>
          <a:p>
            <a:r>
              <a:rPr dirty="0">
                <a:solidFill>
                  <a:schemeClr val="tx2"/>
                </a:solidFill>
              </a:rPr>
              <a:t>Unicast Address</a:t>
            </a:r>
          </a:p>
          <a:p>
            <a:pPr marL="6921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dirty="0" smtClean="0"/>
              <a:t>Uniquely identifies a single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dirty="0" smtClean="0"/>
              <a:t>interface on an IPv6 device.</a:t>
            </a:r>
          </a:p>
          <a:p>
            <a:pPr marL="6921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dirty="0" smtClean="0"/>
              <a:t>A </a:t>
            </a:r>
            <a:r>
              <a:rPr dirty="0"/>
              <a:t>packet sent to a unicast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dirty="0" smtClean="0"/>
              <a:t>address </a:t>
            </a:r>
            <a:r>
              <a:rPr dirty="0"/>
              <a:t>destination travels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dirty="0" smtClean="0"/>
              <a:t>from one host to the destination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dirty="0" smtClean="0"/>
              <a:t>host</a:t>
            </a:r>
            <a:r>
              <a:rPr dirty="0"/>
              <a:t>.</a:t>
            </a:r>
            <a:endParaRPr dirty="0" smtClean="0"/>
          </a:p>
          <a:p>
            <a:pPr marL="6921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dirty="0" smtClean="0"/>
              <a:t>An interface may have more than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o</a:t>
            </a:r>
            <a:r>
              <a:rPr dirty="0" smtClean="0"/>
              <a:t>ne IPv6 address or an IPv6 and an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dirty="0" smtClean="0"/>
              <a:t>IPv4 addresses which is referred as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dirty="0" smtClean="0"/>
              <a:t>"Double Stack".</a:t>
            </a:r>
          </a:p>
          <a:p>
            <a:pPr marL="6921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dirty="0" smtClean="0"/>
              <a:t>When mistakes are made on 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</a:t>
            </a:r>
            <a:r>
              <a:rPr dirty="0" smtClean="0"/>
              <a:t>ntering </a:t>
            </a:r>
            <a:r>
              <a:rPr lang="en-US" dirty="0" smtClean="0"/>
              <a:t>a</a:t>
            </a:r>
            <a:r>
              <a:rPr dirty="0" smtClean="0"/>
              <a:t>n address to the IPv6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dirty="0" smtClean="0"/>
              <a:t>interface, the user must issue the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b="1" dirty="0" smtClean="0">
                <a:solidFill>
                  <a:schemeClr val="tx2"/>
                </a:solidFill>
              </a:rPr>
              <a:t>no ipv6 address </a:t>
            </a:r>
            <a:r>
              <a:rPr dirty="0" smtClean="0"/>
              <a:t>command before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dirty="0" smtClean="0"/>
              <a:t>entering the correct one or the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dirty="0" smtClean="0"/>
              <a:t>address will remain on the interface.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i="1" dirty="0" smtClean="0"/>
              <a:t>(see figure)</a:t>
            </a:r>
          </a:p>
          <a:p>
            <a:pPr lvl="1"/>
            <a:endParaRPr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7701" y="1644161"/>
            <a:ext cx="4554416" cy="401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02" y="228599"/>
            <a:ext cx="8588861" cy="825915"/>
          </a:xfrm>
        </p:spPr>
        <p:txBody>
          <a:bodyPr/>
          <a:lstStyle/>
          <a:p>
            <a:pPr algn="ctr"/>
            <a:r>
              <a:rPr dirty="0" smtClean="0"/>
              <a:t>Types of IPv6 Addresses (cont'd)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4000" y="1064768"/>
            <a:ext cx="8577072" cy="5323332"/>
          </a:xfrm>
        </p:spPr>
        <p:txBody>
          <a:bodyPr/>
          <a:lstStyle/>
          <a:p>
            <a:r>
              <a:rPr b="1" dirty="0" smtClean="0">
                <a:solidFill>
                  <a:schemeClr val="tx2"/>
                </a:solidFill>
              </a:rPr>
              <a:t>Multicast Address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dirty="0" smtClean="0"/>
              <a:t>A Multicast address identifies a group of interfaces.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dirty="0" smtClean="0"/>
              <a:t>All Multicast address are identified by their reserved address range FF00::0/8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dirty="0" smtClean="0"/>
              <a:t>A packet sent to a multicast address is delivered to all devices that are identified by that address.</a:t>
            </a:r>
          </a:p>
          <a:p>
            <a:pPr lvl="1"/>
            <a:endParaRPr dirty="0" smtClean="0"/>
          </a:p>
          <a:p>
            <a:pPr>
              <a:buNone/>
            </a:pPr>
            <a:endParaRPr b="1" dirty="0" smtClean="0"/>
          </a:p>
          <a:p>
            <a:r>
              <a:rPr b="1" dirty="0" err="1" smtClean="0">
                <a:solidFill>
                  <a:schemeClr val="tx2"/>
                </a:solidFill>
              </a:rPr>
              <a:t>Anycast</a:t>
            </a:r>
            <a:r>
              <a:rPr b="1" dirty="0" smtClean="0">
                <a:solidFill>
                  <a:schemeClr val="tx2"/>
                </a:solidFill>
              </a:rPr>
              <a:t> Address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dirty="0" smtClean="0"/>
              <a:t>A unicast address can be assigned to several interfaces/devices.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dirty="0" smtClean="0"/>
              <a:t>A packet sent to an </a:t>
            </a:r>
            <a:r>
              <a:rPr dirty="0" err="1"/>
              <a:t>A</a:t>
            </a:r>
            <a:r>
              <a:rPr dirty="0" err="1" smtClean="0"/>
              <a:t>nycast</a:t>
            </a:r>
            <a:r>
              <a:rPr dirty="0" smtClean="0"/>
              <a:t> address goes only to the nearest member of the group, according to the routing protocols measures of distance.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dirty="0" err="1" smtClean="0"/>
              <a:t>Anycast</a:t>
            </a:r>
            <a:r>
              <a:rPr dirty="0" smtClean="0"/>
              <a:t> is described as a cross between a Unicast and Multicast.</a:t>
            </a:r>
          </a:p>
          <a:p>
            <a:pPr marL="692150" lvl="1" indent="-285750">
              <a:buFont typeface="Arial" panose="020B0604020202020204" pitchFamily="34" charset="0"/>
              <a:buChar char="•"/>
            </a:pPr>
            <a:r>
              <a:rPr dirty="0" smtClean="0"/>
              <a:t>The difference between an </a:t>
            </a:r>
            <a:r>
              <a:rPr dirty="0" err="1" smtClean="0"/>
              <a:t>Anycast</a:t>
            </a:r>
            <a:r>
              <a:rPr dirty="0" smtClean="0"/>
              <a:t> and Multicast is that in </a:t>
            </a:r>
            <a:r>
              <a:rPr dirty="0" err="1" smtClean="0"/>
              <a:t>Anycast</a:t>
            </a:r>
            <a:r>
              <a:rPr dirty="0" smtClean="0"/>
              <a:t> packet is only delivered to a single device, while Multicast send it to multiple devices.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55378" y="3087502"/>
            <a:ext cx="5671348" cy="9565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bg2"/>
                </a:solidFill>
              </a:rPr>
              <a:t>    Protocol		IPv4 Multicast	IPv6 Multicast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OSPF (Router)	    224.0.0.5		     </a:t>
            </a:r>
            <a:r>
              <a:rPr lang="en-US" sz="1200" b="1" dirty="0" smtClean="0">
                <a:solidFill>
                  <a:srgbClr val="FF0000"/>
                </a:solidFill>
              </a:rPr>
              <a:t>FF02::5</a:t>
            </a:r>
            <a:r>
              <a:rPr lang="en-US" sz="1200" dirty="0" smtClean="0">
                <a:solidFill>
                  <a:schemeClr val="bg2"/>
                </a:solidFill>
              </a:rPr>
              <a:t>		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OSPF (DR/BDR)	    224.0.0.6		     </a:t>
            </a:r>
            <a:r>
              <a:rPr lang="en-US" sz="1200" b="1" dirty="0" smtClean="0">
                <a:solidFill>
                  <a:srgbClr val="FF0000"/>
                </a:solidFill>
              </a:rPr>
              <a:t>FF02::6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RIPv2		    224.0.0.9		     </a:t>
            </a:r>
            <a:r>
              <a:rPr lang="en-US" sz="1200" b="1" dirty="0" smtClean="0">
                <a:solidFill>
                  <a:srgbClr val="FF0000"/>
                </a:solidFill>
              </a:rPr>
              <a:t>FF02::9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EIGRP		    224.0.0.10		     </a:t>
            </a:r>
            <a:r>
              <a:rPr lang="en-US" sz="1200" b="1" dirty="0" smtClean="0">
                <a:solidFill>
                  <a:srgbClr val="FF0000"/>
                </a:solidFill>
              </a:rPr>
              <a:t>FF02::A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254415"/>
            <a:ext cx="8588861" cy="838200"/>
          </a:xfrm>
        </p:spPr>
        <p:txBody>
          <a:bodyPr/>
          <a:lstStyle/>
          <a:p>
            <a:pPr algn="ctr"/>
            <a:r>
              <a:rPr dirty="0" smtClean="0"/>
              <a:t/>
            </a:r>
            <a:br>
              <a:rPr dirty="0" smtClean="0"/>
            </a:br>
            <a:r>
              <a:rPr dirty="0" smtClean="0"/>
              <a:t>Types of IPv6 Addresses (cont'd)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 smtClean="0">
                <a:solidFill>
                  <a:schemeClr val="tx2"/>
                </a:solidFill>
              </a:rPr>
              <a:t>Link-Local Address</a:t>
            </a:r>
          </a:p>
          <a:p>
            <a:pPr marL="692150" lvl="1" indent="-285750">
              <a:buFont typeface="Arial" pitchFamily="34" charset="0"/>
              <a:buChar char="•"/>
            </a:pPr>
            <a:r>
              <a:rPr dirty="0" smtClean="0"/>
              <a:t>Link-Local address are designed for use on a single local link.</a:t>
            </a:r>
          </a:p>
          <a:p>
            <a:pPr marL="692150" lvl="1" indent="-285750">
              <a:buFont typeface="Arial" pitchFamily="34" charset="0"/>
              <a:buChar char="•"/>
            </a:pPr>
            <a:r>
              <a:rPr dirty="0" smtClean="0"/>
              <a:t>Link-Local </a:t>
            </a:r>
            <a:r>
              <a:rPr dirty="0"/>
              <a:t>address are automatically configured on all interfaces.</a:t>
            </a:r>
          </a:p>
          <a:p>
            <a:pPr marL="692150" lvl="1" indent="-285750">
              <a:buFont typeface="Arial" pitchFamily="34" charset="0"/>
              <a:buChar char="•"/>
            </a:pPr>
            <a:r>
              <a:rPr dirty="0" smtClean="0"/>
              <a:t>The </a:t>
            </a:r>
            <a:r>
              <a:rPr dirty="0"/>
              <a:t>prefix used for </a:t>
            </a:r>
            <a:r>
              <a:rPr dirty="0" smtClean="0"/>
              <a:t>a Link-Local address is FE80::X/10.</a:t>
            </a:r>
          </a:p>
          <a:p>
            <a:pPr marL="692150" lvl="1" indent="-285750">
              <a:buFont typeface="Arial" pitchFamily="34" charset="0"/>
              <a:buChar char="•"/>
            </a:pPr>
            <a:r>
              <a:rPr dirty="0" smtClean="0"/>
              <a:t>Routers do not forward packet with a destination and source address containing a link-local address.</a:t>
            </a:r>
          </a:p>
          <a:p>
            <a:pPr marL="0" indent="0">
              <a:buNone/>
            </a:pPr>
            <a:r>
              <a:rPr b="1" dirty="0" smtClean="0">
                <a:solidFill>
                  <a:schemeClr val="tx2"/>
                </a:solidFill>
              </a:rPr>
              <a:t>Loopback Address</a:t>
            </a:r>
          </a:p>
          <a:p>
            <a:pPr marL="692150" lvl="1" indent="-285750">
              <a:buFont typeface="Arial" pitchFamily="34" charset="0"/>
              <a:buChar char="•"/>
            </a:pPr>
            <a:r>
              <a:rPr dirty="0" smtClean="0"/>
              <a:t>Similar function to IPv4 127.0.0.1 address</a:t>
            </a:r>
          </a:p>
          <a:p>
            <a:pPr marL="692150" lvl="1" indent="-285750">
              <a:buFont typeface="Arial" pitchFamily="34" charset="0"/>
              <a:buChar char="•"/>
            </a:pPr>
            <a:r>
              <a:rPr dirty="0" smtClean="0"/>
              <a:t>The Loopback address is 0:0:0:0:0:0:0:1 or may be simplify by using double colons as ::1.</a:t>
            </a:r>
          </a:p>
          <a:p>
            <a:pPr marL="692150" lvl="1" indent="-285750">
              <a:buFont typeface="Arial" pitchFamily="34" charset="0"/>
              <a:buChar char="•"/>
            </a:pPr>
            <a:r>
              <a:rPr dirty="0" smtClean="0"/>
              <a:t>It is used by a device to send a packet to itself </a:t>
            </a:r>
            <a:endParaRPr dirty="0"/>
          </a:p>
          <a:p>
            <a:endParaRPr b="1" dirty="0" smtClean="0"/>
          </a:p>
          <a:p>
            <a:endParaRPr b="1" dirty="0"/>
          </a:p>
          <a:p>
            <a:endParaRPr b="1" dirty="0" smtClean="0"/>
          </a:p>
          <a:p>
            <a:pPr lvl="1"/>
            <a:endParaRPr dirty="0" smtClean="0"/>
          </a:p>
        </p:txBody>
      </p:sp>
      <p:sp>
        <p:nvSpPr>
          <p:cNvPr id="5" name="Rectangle 4"/>
          <p:cNvSpPr/>
          <p:nvPr/>
        </p:nvSpPr>
        <p:spPr>
          <a:xfrm>
            <a:off x="1854868" y="5284178"/>
            <a:ext cx="5671348" cy="10287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bg2"/>
                </a:solidFill>
              </a:rPr>
              <a:t>Representation	              IPv6 Loopback Address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Preferred		0000:0000:0000:0000:0000:0000:0000:0001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No Leading 0’s		     0:0:0:0:0:0:0:1</a:t>
            </a:r>
          </a:p>
          <a:p>
            <a:r>
              <a:rPr lang="en-US" sz="1400" dirty="0" smtClean="0">
                <a:solidFill>
                  <a:schemeClr val="bg2"/>
                </a:solidFill>
              </a:rPr>
              <a:t>Compresses		               ::1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1"/>
          </p:nvPr>
        </p:nvSpPr>
        <p:spPr>
          <a:xfrm>
            <a:off x="219455" y="914400"/>
            <a:ext cx="4142232" cy="53898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dirty="0" smtClean="0"/>
              <a:t> 128-bits address containing global routing prefix, subnet ID and interface ID.</a:t>
            </a:r>
          </a:p>
          <a:p>
            <a:pPr>
              <a:buFont typeface="Arial" pitchFamily="34" charset="0"/>
              <a:buChar char="•"/>
            </a:pPr>
            <a:r>
              <a:rPr dirty="0" smtClean="0"/>
              <a:t> Uses a hexadecimal format ranging from 0-9, A-F.</a:t>
            </a:r>
          </a:p>
          <a:p>
            <a:pPr>
              <a:buFont typeface="Arial" pitchFamily="34" charset="0"/>
              <a:buChar char="•"/>
            </a:pPr>
            <a:r>
              <a:rPr dirty="0" smtClean="0"/>
              <a:t> Maximum Transmission Unit up to 1280 bytes.</a:t>
            </a:r>
          </a:p>
          <a:p>
            <a:pPr>
              <a:buFont typeface="Arial" pitchFamily="34" charset="0"/>
              <a:buChar char="•"/>
            </a:pPr>
            <a:r>
              <a:rPr dirty="0" smtClean="0"/>
              <a:t> Network address and broadcasts address can be assigned to an interface or end device.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Native IPsec encryption</a:t>
            </a:r>
            <a:endParaRPr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  <p:sp>
        <p:nvSpPr>
          <p:cNvPr id="18" name="Content Placeholder 17"/>
          <p:cNvSpPr>
            <a:spLocks noGrp="1"/>
          </p:cNvSpPr>
          <p:nvPr>
            <p:ph type="body" sz="quarter" idx="12"/>
          </p:nvPr>
        </p:nvSpPr>
        <p:spPr>
          <a:xfrm>
            <a:off x="4818888" y="914400"/>
            <a:ext cx="4005072" cy="533908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dirty="0" smtClean="0">
                <a:solidFill>
                  <a:schemeClr val="accent4"/>
                </a:solidFill>
              </a:rPr>
              <a:t> 32-bits addressing scheme containing a host and a network portion.</a:t>
            </a:r>
          </a:p>
          <a:p>
            <a:pPr>
              <a:buFont typeface="Arial" pitchFamily="34" charset="0"/>
              <a:buChar char="•"/>
            </a:pPr>
            <a:r>
              <a:rPr dirty="0" smtClean="0">
                <a:solidFill>
                  <a:schemeClr val="accent4"/>
                </a:solidFill>
              </a:rPr>
              <a:t>Use binary format between 0 and 1.</a:t>
            </a:r>
          </a:p>
          <a:p>
            <a:pPr>
              <a:buFont typeface="Arial" pitchFamily="34" charset="0"/>
              <a:buChar char="•"/>
            </a:pPr>
            <a:r>
              <a:rPr dirty="0" smtClean="0">
                <a:solidFill>
                  <a:schemeClr val="accent4"/>
                </a:solidFill>
              </a:rPr>
              <a:t> Maximum Transmission Unit up to 576 bytes.</a:t>
            </a:r>
          </a:p>
          <a:p>
            <a:pPr>
              <a:buFont typeface="Arial" pitchFamily="34" charset="0"/>
              <a:buChar char="•"/>
            </a:pPr>
            <a:r>
              <a:rPr dirty="0" smtClean="0">
                <a:solidFill>
                  <a:schemeClr val="accent4"/>
                </a:solidFill>
              </a:rPr>
              <a:t> Network address and broadcasts address cannot be assigned to an interface or end device.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4"/>
                </a:solidFill>
              </a:rPr>
              <a:t> VPN technologies must be used to encrypt IPv4 packets. </a:t>
            </a:r>
            <a:endParaRPr dirty="0" smtClean="0">
              <a:solidFill>
                <a:schemeClr val="accent4"/>
              </a:solidFill>
            </a:endParaRPr>
          </a:p>
          <a:p>
            <a:endParaRPr dirty="0" smtClean="0">
              <a:solidFill>
                <a:schemeClr val="accent4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dirty="0" smtClean="0"/>
              <a:t>IPv4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IPv6 Addressing Structure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128-bit hexadecimal format (0-9, A-F)</a:t>
            </a:r>
          </a:p>
          <a:p>
            <a:r>
              <a:rPr lang="en-US" dirty="0" smtClean="0"/>
              <a:t>Uses 16-bit hexadecimal number fields separated by colons (:)</a:t>
            </a:r>
          </a:p>
          <a:p>
            <a:r>
              <a:rPr lang="en-US" dirty="0" smtClean="0"/>
              <a:t>Every 4-hexadecimal digits are equivalent to 16-bits.</a:t>
            </a:r>
          </a:p>
          <a:p>
            <a:r>
              <a:rPr lang="en-US" dirty="0" smtClean="0"/>
              <a:t>Consists of 8 </a:t>
            </a:r>
            <a:r>
              <a:rPr lang="en-US" dirty="0" err="1" smtClean="0"/>
              <a:t>hextets</a:t>
            </a:r>
            <a:r>
              <a:rPr lang="en-US" dirty="0" smtClean="0"/>
              <a:t>/quartets which is the equivalent to 16-bits per-</a:t>
            </a:r>
            <a:r>
              <a:rPr lang="en-US" dirty="0" err="1" smtClean="0"/>
              <a:t>hextet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2001:</a:t>
            </a:r>
            <a:r>
              <a:rPr lang="en-US" sz="2400" dirty="0" smtClean="0"/>
              <a:t>0DB8:0001:5270:0127:00AB:CAFE:0E1F </a:t>
            </a:r>
            <a:r>
              <a:rPr lang="en-US" sz="2400" dirty="0"/>
              <a:t>/64</a:t>
            </a:r>
          </a:p>
          <a:p>
            <a:pPr marL="0" indent="0">
              <a:buNone/>
            </a:pPr>
            <a:r>
              <a:rPr lang="en-US" dirty="0" smtClean="0"/>
              <a:t>	- 2001 in hexadecimal is 0010 0000 0000 0001 in binary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IPv6 Addressing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Site Prefix or Global Routing Prefix 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is the first 3 </a:t>
            </a:r>
            <a:r>
              <a:rPr lang="en-US" dirty="0" err="1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hextets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 or 48-bits of the address. It is assigned by the service provider.</a:t>
            </a:r>
          </a:p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Site Topology or Subnet ID 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Is the 4</a:t>
            </a:r>
            <a:r>
              <a:rPr lang="en-US" baseline="30000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th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hextet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 of the address. </a:t>
            </a:r>
          </a:p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Interface ID 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is the last 4 </a:t>
            </a:r>
            <a:r>
              <a:rPr lang="en-US" dirty="0" err="1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hextets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 or 64-bits of the address. It can be manually or dynamically assigned using the EUI-64 command. (Extended Unique Identifier)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 smtClean="0">
              <a:solidFill>
                <a:schemeClr val="bg2">
                  <a:lumMod val="65000"/>
                  <a:lumOff val="35000"/>
                </a:schemeClr>
              </a:solidFill>
            </a:endParaRPr>
          </a:p>
          <a:p>
            <a:endParaRPr lang="en-US" b="1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554" y="1893206"/>
            <a:ext cx="801052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IPv6 Addressing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First 3 bits are fixed at 001 or 200::/12 (IANA Global Routing Number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r>
              <a:rPr lang="en-US" sz="2400" dirty="0" smtClean="0"/>
              <a:t>Bits 16-24 identifies the Regional Registry: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- </a:t>
            </a:r>
            <a:r>
              <a:rPr lang="en-US" sz="2000" dirty="0" err="1" smtClean="0"/>
              <a:t>AfriNIC</a:t>
            </a:r>
            <a:r>
              <a:rPr lang="en-US" sz="2000" dirty="0" smtClean="0"/>
              <a:t>, APNIC, LACNIC, RIPE NCC and ARIN</a:t>
            </a:r>
          </a:p>
          <a:p>
            <a:pPr lvl="1"/>
            <a:endParaRPr lang="en-US" sz="2000" dirty="0" smtClean="0"/>
          </a:p>
          <a:p>
            <a:pPr lvl="1"/>
            <a:endParaRPr lang="en-US" sz="2400" dirty="0"/>
          </a:p>
          <a:p>
            <a:pPr lvl="1"/>
            <a:r>
              <a:rPr lang="en-US" sz="2400" dirty="0" smtClean="0"/>
              <a:t>		</a:t>
            </a:r>
            <a:r>
              <a:rPr lang="en-US" sz="2000" dirty="0" smtClean="0"/>
              <a:t>2001:0000::/23 – IANA </a:t>
            </a:r>
          </a:p>
          <a:p>
            <a:pPr lvl="1"/>
            <a:r>
              <a:rPr lang="en-US" sz="2000" dirty="0" smtClean="0"/>
              <a:t>		2001:0200::/23 – APNIC </a:t>
            </a:r>
            <a:r>
              <a:rPr lang="en-US" sz="1700" dirty="0" smtClean="0"/>
              <a:t>(Asia/Pacific Region)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	2001:0400::/23 – ARIN </a:t>
            </a:r>
            <a:r>
              <a:rPr lang="en-US" sz="1700" dirty="0" smtClean="0"/>
              <a:t>(North America Region)</a:t>
            </a:r>
          </a:p>
          <a:p>
            <a:pPr lvl="1"/>
            <a:r>
              <a:rPr lang="en-US" sz="2000" dirty="0" smtClean="0"/>
              <a:t>		2001:0600::/23 – RIPE</a:t>
            </a:r>
            <a:r>
              <a:rPr lang="en-US" sz="2000" dirty="0"/>
              <a:t> </a:t>
            </a:r>
            <a:r>
              <a:rPr lang="en-US" sz="1700" dirty="0" smtClean="0"/>
              <a:t>(Europe, Middle East and Central Asia)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85" y="2059720"/>
            <a:ext cx="5334000" cy="7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290" y="3603476"/>
            <a:ext cx="5417559" cy="79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IPv6 Addressing Structure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Remaining 8-bits up to /32 identifies the ISP.</a:t>
            </a:r>
          </a:p>
          <a:p>
            <a:endParaRPr lang="en-US" dirty="0"/>
          </a:p>
          <a:p>
            <a:r>
              <a:rPr lang="en-US" dirty="0" smtClean="0"/>
              <a:t>The 3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err="1" smtClean="0"/>
              <a:t>hextet</a:t>
            </a:r>
            <a:r>
              <a:rPr lang="en-US" dirty="0" smtClean="0"/>
              <a:t> represents the Site/Customer Identifier.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hextet</a:t>
            </a:r>
            <a:r>
              <a:rPr lang="en-US" dirty="0" smtClean="0"/>
              <a:t> represent the Site Topology/Subnet ID.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- Allows 65,536 subnets with 18,446,744,073,709,551,616 (18 quintillion) 	  for each subnet.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- Not part of the host address field.</a:t>
            </a:r>
          </a:p>
          <a:p>
            <a:pPr lvl="1"/>
            <a:r>
              <a:rPr lang="en-US" dirty="0"/>
              <a:t>	</a:t>
            </a:r>
            <a:r>
              <a:rPr lang="en-US" dirty="0" smtClean="0"/>
              <a:t>						</a:t>
            </a:r>
            <a:endParaRPr lang="en-US" sz="970" dirty="0" smtClean="0"/>
          </a:p>
          <a:p>
            <a:pPr lvl="1"/>
            <a:endParaRPr lang="en-US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8476" y="1711073"/>
            <a:ext cx="5210709" cy="69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871" y="2780232"/>
            <a:ext cx="5343221" cy="10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6414" y="5236436"/>
            <a:ext cx="53435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IPv6 Addressing Scheme and Subnets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dirty="0" smtClean="0"/>
          </a:p>
          <a:p>
            <a:endParaRPr dirty="0" smtClean="0"/>
          </a:p>
          <a:p>
            <a:r>
              <a:rPr dirty="0" smtClean="0"/>
              <a:t>The </a:t>
            </a:r>
            <a:r>
              <a:rPr b="1" dirty="0" smtClean="0">
                <a:solidFill>
                  <a:schemeClr val="tx2"/>
                </a:solidFill>
              </a:rPr>
              <a:t>Interface ID </a:t>
            </a:r>
            <a:r>
              <a:rPr dirty="0" smtClean="0"/>
              <a:t>are the remaining 64-bits of the address.</a:t>
            </a:r>
          </a:p>
          <a:p>
            <a:r>
              <a:rPr dirty="0" smtClean="0"/>
              <a:t>Can be manually configured or dynamically by using the EUI-64 (Extended Unique Identifier).</a:t>
            </a:r>
          </a:p>
          <a:p>
            <a:r>
              <a:rPr dirty="0" smtClean="0"/>
              <a:t>The EUI-64 command uses the device 48-bits MAC Address and convert it into 64-bits by adding FF:FE in the middle of the address.</a:t>
            </a:r>
          </a:p>
          <a:p>
            <a:r>
              <a:rPr dirty="0" smtClean="0"/>
              <a:t>The first (</a:t>
            </a:r>
            <a:r>
              <a:rPr dirty="0"/>
              <a:t>n</a:t>
            </a:r>
            <a:r>
              <a:rPr dirty="0" smtClean="0"/>
              <a:t>etwork) and last (broadcast) address may be assigned to an interface. An interface may contain more than one IPv6 address.</a:t>
            </a:r>
          </a:p>
          <a:p>
            <a:r>
              <a:rPr dirty="0" smtClean="0"/>
              <a:t>There are no broadcast addresses, mul</a:t>
            </a:r>
            <a:r>
              <a:rPr lang="en-US" dirty="0" smtClean="0"/>
              <a:t>ti</a:t>
            </a:r>
            <a:r>
              <a:rPr dirty="0" smtClean="0"/>
              <a:t>cast is used instead.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557" y="1377812"/>
            <a:ext cx="7494777" cy="96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IPv6 Addressing Scheme and Subnets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dirty="0" smtClean="0"/>
          </a:p>
          <a:p>
            <a:r>
              <a:rPr dirty="0" smtClean="0"/>
              <a:t>IPv6 uses the same method as IPv4 to subnet their addresses. </a:t>
            </a:r>
          </a:p>
          <a:p>
            <a:r>
              <a:rPr dirty="0" smtClean="0"/>
              <a:t>/127 gives you 2 addresses.</a:t>
            </a:r>
          </a:p>
          <a:p>
            <a:r>
              <a:rPr dirty="0" smtClean="0"/>
              <a:t>/124 gives you 16 addresses</a:t>
            </a:r>
          </a:p>
          <a:p>
            <a:r>
              <a:rPr dirty="0" smtClean="0"/>
              <a:t>/120 gives you 256 addresses</a:t>
            </a:r>
          </a:p>
          <a:p>
            <a:r>
              <a:rPr dirty="0" smtClean="0"/>
              <a:t>The first address in a network consists of all 0's and the last address consists of all F's.</a:t>
            </a:r>
          </a:p>
          <a:p>
            <a:r>
              <a:rPr lang="en-US" dirty="0" smtClean="0"/>
              <a:t>It’s recommended for simplicity and design purposes to use /64 everywhere. Using anything less than /64 could potentially break IPv6 features and cause increased design complexity. </a:t>
            </a:r>
            <a:endParaRPr dirty="0" smtClean="0"/>
          </a:p>
          <a:p>
            <a:pPr>
              <a:buNone/>
            </a:pPr>
            <a:endParaRPr dirty="0" smtClean="0"/>
          </a:p>
          <a:p>
            <a:pPr>
              <a:buNone/>
            </a:pPr>
            <a:endParaRPr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Leading Zeroes and Double Colons (::)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Leading 0s (zeroes) in any 16-bit section can be omitted.</a:t>
            </a:r>
          </a:p>
          <a:p>
            <a:pPr>
              <a:buNone/>
            </a:pPr>
            <a:r>
              <a:rPr dirty="0" smtClean="0"/>
              <a:t>		Address </a:t>
            </a:r>
            <a:r>
              <a:rPr b="1" u="sng" dirty="0" smtClean="0">
                <a:solidFill>
                  <a:srgbClr val="FF0000"/>
                </a:solidFill>
              </a:rPr>
              <a:t>before</a:t>
            </a:r>
            <a:r>
              <a:rPr dirty="0" smtClean="0"/>
              <a:t> omission:</a:t>
            </a:r>
          </a:p>
          <a:p>
            <a:pPr>
              <a:buNone/>
            </a:pPr>
            <a:r>
              <a:rPr dirty="0"/>
              <a:t>	</a:t>
            </a:r>
            <a:r>
              <a:rPr dirty="0" smtClean="0"/>
              <a:t>	2001:0DB8:0001:5270:0127:00AB:CAFE:0E1F </a:t>
            </a:r>
            <a:r>
              <a:rPr dirty="0"/>
              <a:t>/</a:t>
            </a:r>
            <a:r>
              <a:rPr dirty="0" smtClean="0"/>
              <a:t>64</a:t>
            </a:r>
          </a:p>
          <a:p>
            <a:pPr>
              <a:buNone/>
            </a:pPr>
            <a:r>
              <a:rPr dirty="0"/>
              <a:t>	</a:t>
            </a:r>
            <a:r>
              <a:rPr dirty="0" smtClean="0"/>
              <a:t>	Address </a:t>
            </a:r>
            <a:r>
              <a:rPr b="1" u="sng" dirty="0" smtClean="0">
                <a:solidFill>
                  <a:srgbClr val="FF0000"/>
                </a:solidFill>
              </a:rPr>
              <a:t>after</a:t>
            </a:r>
            <a:r>
              <a:rPr dirty="0" smtClean="0"/>
              <a:t> omission:</a:t>
            </a:r>
          </a:p>
          <a:p>
            <a:pPr>
              <a:buNone/>
            </a:pPr>
            <a:r>
              <a:rPr dirty="0"/>
              <a:t>	</a:t>
            </a:r>
            <a:r>
              <a:rPr dirty="0" smtClean="0"/>
              <a:t>	2001:DB8:1:5270:127:AB:CAFE:E1F </a:t>
            </a:r>
            <a:r>
              <a:rPr dirty="0"/>
              <a:t>/</a:t>
            </a:r>
            <a:r>
              <a:rPr dirty="0" smtClean="0"/>
              <a:t>64</a:t>
            </a:r>
          </a:p>
          <a:p>
            <a:r>
              <a:rPr dirty="0" smtClean="0"/>
              <a:t>This rule applies only to leading 0s; if trailing 0s are omitted, the address would be vague.</a:t>
            </a:r>
          </a:p>
          <a:p>
            <a:endParaRPr sz="2000" dirty="0"/>
          </a:p>
          <a:p>
            <a:pPr>
              <a:buNone/>
            </a:pPr>
            <a:endParaRPr sz="2000" dirty="0" smtClean="0"/>
          </a:p>
          <a:p>
            <a:endParaRPr sz="2000" dirty="0" smtClean="0"/>
          </a:p>
          <a:p>
            <a:pPr>
              <a:buNone/>
            </a:pPr>
            <a:endParaRPr sz="20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4847343"/>
            <a:ext cx="6324600" cy="512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Leading Zeroes and Double Colons (::)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A Double Colons or Compressing Zeroes can be used to shorten an IPv6 address when one or more hextets consist of all 0s.</a:t>
            </a:r>
          </a:p>
          <a:p>
            <a:endParaRPr/>
          </a:p>
          <a:p>
            <a:r>
              <a:rPr smtClean="0"/>
              <a:t>Double Colons can only be used to compress a single contiguous 16-bits blocks. You cannot use double colons to include part of a block.</a:t>
            </a:r>
          </a:p>
          <a:p>
            <a:endParaRPr smtClean="0"/>
          </a:p>
          <a:p>
            <a:r>
              <a:rPr smtClean="0"/>
              <a:t>Double Colons can only be used once in an address, if it's used more than once the address could be ambiguous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00" y="3333750"/>
            <a:ext cx="4038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7963" y="2020888"/>
            <a:ext cx="524827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2738" y="5029200"/>
            <a:ext cx="6181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537</TotalTime>
  <Words>888</Words>
  <Application>Microsoft Office PowerPoint</Application>
  <PresentationFormat>On-screen Show (4:3)</PresentationFormat>
  <Paragraphs>134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NetAcad_White_PPT_Template 05Oct12</vt:lpstr>
      <vt:lpstr>IPv6 Addressing</vt:lpstr>
      <vt:lpstr>IPv6 Addressing Structure</vt:lpstr>
      <vt:lpstr>IPv6 Addressing Structure</vt:lpstr>
      <vt:lpstr>IPv6 Addressing Structure</vt:lpstr>
      <vt:lpstr>IPv6 Addressing Structure</vt:lpstr>
      <vt:lpstr>IPv6 Addressing Scheme and Subnets</vt:lpstr>
      <vt:lpstr>IPv6 Addressing Scheme and Subnets</vt:lpstr>
      <vt:lpstr>Leading Zeroes and Double Colons (::)</vt:lpstr>
      <vt:lpstr>Leading Zeroes and Double Colons (::)</vt:lpstr>
      <vt:lpstr>Types of IPv6 Addresses</vt:lpstr>
      <vt:lpstr>Types of IPv6 Addresses (cont'd)</vt:lpstr>
      <vt:lpstr> Types of IPv6 Addresses (cont'd)</vt:lpstr>
      <vt:lpstr>IPv6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Cisco</cp:lastModifiedBy>
  <cp:revision>62</cp:revision>
  <dcterms:created xsi:type="dcterms:W3CDTF">2012-10-09T16:58:47Z</dcterms:created>
  <dcterms:modified xsi:type="dcterms:W3CDTF">2013-08-02T18:32:06Z</dcterms:modified>
</cp:coreProperties>
</file>