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"/>
  </p:notesMasterIdLst>
  <p:sldIdLst>
    <p:sldId id="306" r:id="rId2"/>
    <p:sldId id="267" r:id="rId3"/>
    <p:sldId id="308" r:id="rId4"/>
    <p:sldId id="309" r:id="rId5"/>
    <p:sldId id="310" r:id="rId6"/>
    <p:sldId id="311" r:id="rId7"/>
    <p:sldId id="315" r:id="rId8"/>
    <p:sldId id="319" r:id="rId9"/>
    <p:sldId id="316" r:id="rId10"/>
    <p:sldId id="314" r:id="rId11"/>
    <p:sldId id="318" r:id="rId12"/>
    <p:sldId id="327" r:id="rId13"/>
    <p:sldId id="328" r:id="rId14"/>
    <p:sldId id="320" r:id="rId15"/>
    <p:sldId id="312" r:id="rId16"/>
    <p:sldId id="321" r:id="rId17"/>
    <p:sldId id="322" r:id="rId18"/>
    <p:sldId id="303" r:id="rId1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1681" autoAdjust="0"/>
  </p:normalViewPr>
  <p:slideViewPr>
    <p:cSldViewPr snapToGrid="0">
      <p:cViewPr>
        <p:scale>
          <a:sx n="100" d="100"/>
          <a:sy n="100" d="100"/>
        </p:scale>
        <p:origin x="-3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parameters to</a:t>
            </a:r>
            <a:r>
              <a:rPr lang="en-US" baseline="0" dirty="0" smtClean="0"/>
              <a:t> configure a router as a DHCP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6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r>
              <a:rPr lang="en-US" baseline="0" dirty="0" smtClean="0"/>
              <a:t> to allow a router to act as a DHCP client.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9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show</a:t>
            </a:r>
            <a:r>
              <a:rPr lang="en-US" b="1" baseline="0" dirty="0" smtClean="0"/>
              <a:t> ipv6 </a:t>
            </a:r>
            <a:r>
              <a:rPr lang="en-US" b="1" baseline="0" dirty="0" err="1" smtClean="0"/>
              <a:t>dhcp</a:t>
            </a:r>
            <a:r>
              <a:rPr lang="en-US" b="1" baseline="0" dirty="0" smtClean="0"/>
              <a:t> interface</a:t>
            </a:r>
            <a:r>
              <a:rPr lang="en-US" b="0" baseline="0" dirty="0" smtClean="0"/>
              <a:t> command displays the interfaces that were configured via DHCP. It also displays the link-local address of the DHCP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1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Using the same topology, we will configure stateless DHCP servers and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ipv6 interface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shows that the router has “Stateless address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autoconfig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enabled” and has an IPv6 global unicast address (2001:DB8:ACAD:1::2)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displays the subnet address (2001:DB8:ACAD:1::/64) as well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IPv6 global unicast address was created using SLAAC which includes the prefix contained in the RA message. The Interface ID was generated using EUI-64 which is displayed to the right of the subnet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address. The Duplicate Address Detection (DAD) is used to verify no one else on the network is using the address that you created.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4" y="1384962"/>
            <a:ext cx="4077142" cy="1264235"/>
          </a:xfrm>
        </p:spPr>
        <p:txBody>
          <a:bodyPr/>
          <a:lstStyle/>
          <a:p>
            <a:r>
              <a:rPr lang="en-US" dirty="0" smtClean="0"/>
              <a:t>DHCPv6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7" y="0"/>
            <a:ext cx="8588861" cy="838200"/>
          </a:xfrm>
        </p:spPr>
        <p:txBody>
          <a:bodyPr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DHCPv6 </a:t>
            </a:r>
            <a:r>
              <a:rPr lang="en-US" dirty="0" smtClean="0"/>
              <a:t>Server </a:t>
            </a:r>
            <a:r>
              <a:rPr lang="en-US" dirty="0" smtClean="0"/>
              <a:t>Verification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95425" y="902970"/>
            <a:ext cx="5715000" cy="181588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R1#show ipv6 </a:t>
            </a:r>
            <a:r>
              <a:rPr lang="en-US" sz="1600" dirty="0" err="1">
                <a:solidFill>
                  <a:schemeClr val="bg2"/>
                </a:solidFill>
              </a:rPr>
              <a:t>dhcp</a:t>
            </a:r>
            <a:r>
              <a:rPr lang="en-US" sz="1600" dirty="0">
                <a:solidFill>
                  <a:schemeClr val="bg2"/>
                </a:solidFill>
              </a:rPr>
              <a:t> pool</a:t>
            </a:r>
          </a:p>
          <a:p>
            <a:r>
              <a:rPr lang="en-US" sz="1600" dirty="0">
                <a:solidFill>
                  <a:schemeClr val="bg2"/>
                </a:solidFill>
              </a:rPr>
              <a:t>DHCPv6 pool: </a:t>
            </a:r>
            <a:r>
              <a:rPr lang="en-US" sz="1600" dirty="0" err="1">
                <a:solidFill>
                  <a:schemeClr val="bg2"/>
                </a:solidFill>
              </a:rPr>
              <a:t>Stateful_DHCP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  Address allocation prefix: 2001:DB8:ACAD:1::/64 valid 4294967295 preferred 4294967295 (1 in use, 0 conflicts)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DNS server: AAAA:BBBB:CCCC:DDDD::FFFF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Domain name: StatefulDHCP.com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Active clients: </a:t>
            </a:r>
            <a:r>
              <a:rPr lang="en-US" sz="1600" dirty="0" smtClean="0">
                <a:solidFill>
                  <a:schemeClr val="bg2"/>
                </a:solidFill>
              </a:rPr>
              <a:t>1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5425" y="4478715"/>
            <a:ext cx="5715000" cy="181588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R1#show ipv6 </a:t>
            </a:r>
            <a:r>
              <a:rPr lang="en-US" sz="1600" dirty="0" err="1">
                <a:solidFill>
                  <a:schemeClr val="bg2"/>
                </a:solidFill>
              </a:rPr>
              <a:t>dhcp</a:t>
            </a:r>
            <a:r>
              <a:rPr lang="en-US" sz="1600" dirty="0">
                <a:solidFill>
                  <a:schemeClr val="bg2"/>
                </a:solidFill>
              </a:rPr>
              <a:t> binding</a:t>
            </a:r>
          </a:p>
          <a:p>
            <a:r>
              <a:rPr lang="en-US" sz="1600" dirty="0">
                <a:solidFill>
                  <a:schemeClr val="bg2"/>
                </a:solidFill>
              </a:rPr>
              <a:t>Client: FE80</a:t>
            </a:r>
            <a:r>
              <a:rPr lang="en-US" sz="1600" dirty="0" smtClean="0">
                <a:solidFill>
                  <a:schemeClr val="bg2"/>
                </a:solidFill>
              </a:rPr>
              <a:t>::2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  DUID: 000300016C2056EC6F18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Username : unassigned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IA NA: IA ID 0x00070001, T1 43200, T2 69120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Address: 2001:DB8:ACAD:1:2CFA:91CC:C683:D1F5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       preferred lifetime INFINITY, , valid lifetime INFINITY,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2861727"/>
            <a:ext cx="8743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</a:t>
            </a:r>
            <a:r>
              <a:rPr lang="en-CA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 </a:t>
            </a:r>
            <a:r>
              <a:rPr lang="en-CA" b="1" dirty="0">
                <a:solidFill>
                  <a:schemeClr val="tx2"/>
                </a:solidFill>
              </a:rPr>
              <a:t>show ipv6 </a:t>
            </a:r>
            <a:r>
              <a:rPr lang="en-CA" b="1" dirty="0" err="1">
                <a:solidFill>
                  <a:schemeClr val="tx2"/>
                </a:solidFill>
              </a:rPr>
              <a:t>dhcp</a:t>
            </a:r>
            <a:r>
              <a:rPr lang="en-CA" b="1" dirty="0">
                <a:solidFill>
                  <a:schemeClr val="tx2"/>
                </a:solidFill>
              </a:rPr>
              <a:t> pool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>
                <a:solidFill>
                  <a:schemeClr val="bg2">
                    <a:lumMod val="65000"/>
                    <a:lumOff val="35000"/>
                  </a:schemeClr>
                </a:solidFill>
              </a:rPr>
              <a:t>command verifies the name of the DHCPv6 pool and its parameters. The number of active clients is 1, which reflects client </a:t>
            </a:r>
            <a:r>
              <a:rPr lang="en-CA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R2 </a:t>
            </a:r>
            <a:r>
              <a:rPr lang="en-CA" dirty="0">
                <a:solidFill>
                  <a:schemeClr val="bg2">
                    <a:lumMod val="65000"/>
                    <a:lumOff val="35000"/>
                  </a:schemeClr>
                </a:solidFill>
              </a:rPr>
              <a:t>receiving its IPv6 global unicast address from this server.</a:t>
            </a:r>
            <a:endParaRPr lang="en-US" dirty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CA" b="1" dirty="0">
                <a:solidFill>
                  <a:schemeClr val="tx2"/>
                </a:solidFill>
              </a:rPr>
              <a:t>show ipv6 </a:t>
            </a:r>
            <a:r>
              <a:rPr lang="en-CA" b="1" dirty="0" err="1">
                <a:solidFill>
                  <a:schemeClr val="tx2"/>
                </a:solidFill>
              </a:rPr>
              <a:t>dhcp</a:t>
            </a:r>
            <a:r>
              <a:rPr lang="en-CA" b="1" dirty="0">
                <a:solidFill>
                  <a:schemeClr val="tx2"/>
                </a:solidFill>
              </a:rPr>
              <a:t> binding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command, </a:t>
            </a:r>
            <a:r>
              <a:rPr lang="en-CA" dirty="0">
                <a:solidFill>
                  <a:schemeClr val="bg2">
                    <a:lumMod val="65000"/>
                    <a:lumOff val="35000"/>
                  </a:schemeClr>
                </a:solidFill>
              </a:rPr>
              <a:t>displays the automatic binding between the link-local address of the client and the address assigned by the server.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endParaRPr lang="en-US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91778" y="4801552"/>
            <a:ext cx="1389547" cy="18097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1800224" y="5773102"/>
            <a:ext cx="4810125" cy="18097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7" y="0"/>
            <a:ext cx="8588861" cy="742950"/>
          </a:xfrm>
        </p:spPr>
        <p:txBody>
          <a:bodyPr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DHCPv6 </a:t>
            </a:r>
            <a:r>
              <a:rPr lang="en-US" dirty="0" smtClean="0"/>
              <a:t>Client Verification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34956" y="2286788"/>
            <a:ext cx="5108735" cy="397031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R2#show ipv6 </a:t>
            </a:r>
            <a:r>
              <a:rPr lang="en-US" sz="1400" dirty="0" err="1">
                <a:solidFill>
                  <a:schemeClr val="bg2"/>
                </a:solidFill>
              </a:rPr>
              <a:t>dhcp</a:t>
            </a:r>
            <a:r>
              <a:rPr lang="en-US" sz="1400" dirty="0">
                <a:solidFill>
                  <a:schemeClr val="bg2"/>
                </a:solidFill>
              </a:rPr>
              <a:t> interface</a:t>
            </a:r>
          </a:p>
          <a:p>
            <a:r>
              <a:rPr lang="en-US" sz="1400" dirty="0">
                <a:solidFill>
                  <a:schemeClr val="bg2"/>
                </a:solidFill>
              </a:rPr>
              <a:t>Serial0/0/0 is in client mode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Prefix State is IDLE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Address State is OPEN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Renew for address will be sent in 11:59:44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List of known servers: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Reachable via address: FE80::1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DUID: 000300016C2056FF38A0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Preference: 0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Configuration parameters: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IA NA: IA ID 0x00070001, T1 43200, T2 69120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Address: 2001:DB8:ACAD:1:B0A4:64F:CA3F:FA2D/128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          preferred lifetime INFINITY, valid lifetime INFINITY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DNS server: AAAA:BBBB:CCCC:DDDD::FFFF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Domain name: StatefulDHCP.com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    Information refresh time: 0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Prefix Rapid-Commit: disabled</a:t>
            </a:r>
          </a:p>
          <a:p>
            <a:r>
              <a:rPr lang="en-US" sz="1400" dirty="0">
                <a:solidFill>
                  <a:schemeClr val="bg2"/>
                </a:solidFill>
              </a:rPr>
              <a:t>  Address Rapid-Commit: disabled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25178" y="3629977"/>
            <a:ext cx="2552700" cy="18097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2253151" y="2363926"/>
            <a:ext cx="1970870" cy="18097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20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7" y="1085347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141384" y="1496755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76785" y="1463272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23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75" y="1100329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331293" y="1560575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01411" y="103809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2245" y="1348854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7" name="Freeform 9"/>
          <p:cNvSpPr>
            <a:spLocks/>
          </p:cNvSpPr>
          <p:nvPr/>
        </p:nvSpPr>
        <p:spPr bwMode="auto">
          <a:xfrm rot="158231" flipV="1">
            <a:off x="2143575" y="1453164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50223" y="7593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083757" y="7504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11361" y="1870180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8096" y="1851987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713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7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DHCPv6 Configuration Example 2</a:t>
            </a:r>
            <a:endParaRPr lang="en-US" dirty="0"/>
          </a:p>
        </p:txBody>
      </p:sp>
      <p:pic>
        <p:nvPicPr>
          <p:cNvPr id="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8" y="1533849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4845" y="1945257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246" y="1911774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6" y="1548831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14754" y="2009077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4872" y="1486597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5706" y="1797356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58231" flipV="1">
            <a:off x="2227036" y="1901666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3684" y="12078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59472" y="9585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2364" y="1293134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57" y="2300489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6" name="Line 47"/>
          <p:cNvSpPr>
            <a:spLocks noChangeShapeType="1"/>
          </p:cNvSpPr>
          <p:nvPr/>
        </p:nvSpPr>
        <p:spPr bwMode="auto">
          <a:xfrm flipV="1">
            <a:off x="7618623" y="230048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 flipV="1">
            <a:off x="7591768" y="353313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33" y="3024389"/>
            <a:ext cx="1208492" cy="50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6949" y="4257039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048272" y="5075880"/>
            <a:ext cx="1001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DHCP Host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3367" y="3275113"/>
            <a:ext cx="7648689" cy="255454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)#ipv6 unicast-routing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)#ipv6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dhcp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 pool MY_DHCP_POOL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R1(config-dhcpv6)#address prefix 2001:DB8:cc1e:1::/64 lifetime infinite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infinite</a:t>
            </a:r>
            <a:endParaRPr lang="en-US" sz="1600" dirty="0" smtClean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dns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-server AAAA:BBBB:CCCC:DDDD::FFFF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R1(config-dhcpv6)#domain-name HOSTdhcp.com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R1(config-dhcpv6)#exit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)#interface g0/0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-if)#ipv6 address 2001:db8:cc1e:1::/64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-if)#ipv6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dhcp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 server MY_DHCP_POOL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-if)#ipv6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nd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 managed-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-flag</a:t>
            </a:r>
            <a:endParaRPr lang="en-US" sz="1600" dirty="0">
              <a:solidFill>
                <a:schemeClr val="bg2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902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77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DHCPv6 Host Verification</a:t>
            </a:r>
            <a:endParaRPr lang="en-US" dirty="0"/>
          </a:p>
        </p:txBody>
      </p:sp>
      <p:pic>
        <p:nvPicPr>
          <p:cNvPr id="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18" y="1533849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24845" y="1945257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0246" y="1911774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436" y="1548831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14754" y="2009077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4872" y="1486597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15706" y="1797356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58231" flipV="1">
            <a:off x="2227036" y="1901666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3684" y="12078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259472" y="9585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2364" y="1293134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1557" y="2300489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6" name="Line 47"/>
          <p:cNvSpPr>
            <a:spLocks noChangeShapeType="1"/>
          </p:cNvSpPr>
          <p:nvPr/>
        </p:nvSpPr>
        <p:spPr bwMode="auto">
          <a:xfrm flipV="1">
            <a:off x="7618623" y="230048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47"/>
          <p:cNvSpPr>
            <a:spLocks noChangeShapeType="1"/>
          </p:cNvSpPr>
          <p:nvPr/>
        </p:nvSpPr>
        <p:spPr bwMode="auto">
          <a:xfrm flipV="1">
            <a:off x="7591768" y="353313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33" y="3024389"/>
            <a:ext cx="1208492" cy="50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36949" y="4257039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7048272" y="5075880"/>
            <a:ext cx="1001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DHCP Host</a:t>
            </a:r>
            <a:endParaRPr lang="en-US" sz="1200" b="1" dirty="0">
              <a:solidFill>
                <a:schemeClr val="bg2"/>
              </a:solidFill>
            </a:endParaRPr>
          </a:p>
        </p:txBody>
      </p:sp>
      <p:pic>
        <p:nvPicPr>
          <p:cNvPr id="21" name="Pictur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7" y="2623501"/>
            <a:ext cx="5943600" cy="328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17399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7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Stateless DHCPv6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866775"/>
            <a:ext cx="8577072" cy="5442585"/>
          </a:xfrm>
        </p:spPr>
        <p:txBody>
          <a:bodyPr/>
          <a:lstStyle/>
          <a:p>
            <a:r>
              <a:rPr lang="en-CA" sz="2000" dirty="0" smtClean="0"/>
              <a:t>During </a:t>
            </a:r>
            <a:r>
              <a:rPr lang="en-CA" sz="2000" dirty="0"/>
              <a:t>the SLAAC </a:t>
            </a:r>
            <a:r>
              <a:rPr lang="en-CA" sz="2000" dirty="0" smtClean="0"/>
              <a:t>process, </a:t>
            </a:r>
            <a:r>
              <a:rPr lang="en-CA" sz="2000" dirty="0"/>
              <a:t>the client </a:t>
            </a:r>
            <a:r>
              <a:rPr lang="en-CA" sz="2000" dirty="0" smtClean="0"/>
              <a:t>receives information to </a:t>
            </a:r>
            <a:r>
              <a:rPr lang="en-CA" sz="2000" dirty="0"/>
              <a:t>create an IPv6 global unicast address. </a:t>
            </a:r>
            <a:r>
              <a:rPr lang="en-CA" sz="2000" dirty="0" smtClean="0"/>
              <a:t>This includes the </a:t>
            </a:r>
            <a:r>
              <a:rPr lang="en-CA" sz="2000" dirty="0"/>
              <a:t>default gateway information </a:t>
            </a:r>
            <a:r>
              <a:rPr lang="en-CA" sz="2000" dirty="0" smtClean="0"/>
              <a:t>from </a:t>
            </a:r>
            <a:r>
              <a:rPr lang="en-CA" sz="2000" dirty="0"/>
              <a:t>the source IPv6 address </a:t>
            </a:r>
            <a:r>
              <a:rPr lang="en-CA" sz="2000" dirty="0" smtClean="0"/>
              <a:t>in </a:t>
            </a:r>
            <a:r>
              <a:rPr lang="en-CA" sz="2000" dirty="0"/>
              <a:t>the RA message, which is the link-local address of the router. </a:t>
            </a:r>
            <a:r>
              <a:rPr lang="en-CA" sz="2000" dirty="0" smtClean="0"/>
              <a:t>A stateless </a:t>
            </a:r>
            <a:r>
              <a:rPr lang="en-CA" sz="2000" dirty="0"/>
              <a:t>DHCPv6 server can be </a:t>
            </a:r>
            <a:r>
              <a:rPr lang="en-CA" sz="2000" dirty="0" smtClean="0"/>
              <a:t>used to </a:t>
            </a:r>
            <a:r>
              <a:rPr lang="en-CA" sz="2000" dirty="0"/>
              <a:t>provide </a:t>
            </a:r>
            <a:r>
              <a:rPr lang="en-CA" sz="2000" dirty="0" smtClean="0"/>
              <a:t>information </a:t>
            </a:r>
            <a:r>
              <a:rPr lang="en-CA" sz="2000" dirty="0"/>
              <a:t>that might not </a:t>
            </a:r>
            <a:r>
              <a:rPr lang="en-CA" sz="2000" dirty="0" smtClean="0"/>
              <a:t>be </a:t>
            </a:r>
            <a:r>
              <a:rPr lang="en-CA" sz="2000" dirty="0"/>
              <a:t>included in the RA message </a:t>
            </a:r>
            <a:r>
              <a:rPr lang="en-CA" sz="2000" dirty="0" smtClean="0"/>
              <a:t>(DNS </a:t>
            </a:r>
            <a:r>
              <a:rPr lang="en-CA" sz="2000" dirty="0"/>
              <a:t>server address and the domain </a:t>
            </a:r>
            <a:r>
              <a:rPr lang="en-CA" sz="2000" dirty="0" smtClean="0"/>
              <a:t>name).</a:t>
            </a:r>
            <a:endParaRPr lang="en-US" sz="2000" dirty="0"/>
          </a:p>
          <a:p>
            <a:r>
              <a:rPr lang="en-CA" dirty="0" smtClean="0"/>
              <a:t>The </a:t>
            </a:r>
            <a:r>
              <a:rPr lang="en-CA" b="1" dirty="0">
                <a:solidFill>
                  <a:schemeClr val="tx2"/>
                </a:solidFill>
              </a:rPr>
              <a:t>ipv6 </a:t>
            </a:r>
            <a:r>
              <a:rPr lang="en-CA" b="1" dirty="0">
                <a:solidFill>
                  <a:schemeClr val="tx2"/>
                </a:solidFill>
              </a:rPr>
              <a:t>dhcp</a:t>
            </a:r>
            <a:r>
              <a:rPr lang="en-CA" b="1" dirty="0">
                <a:solidFill>
                  <a:schemeClr val="tx2"/>
                </a:solidFill>
              </a:rPr>
              <a:t> server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 smtClean="0"/>
              <a:t>interface </a:t>
            </a:r>
            <a:r>
              <a:rPr lang="en-CA" dirty="0"/>
              <a:t>command binds the DHCPv6 pool to </a:t>
            </a:r>
            <a:r>
              <a:rPr lang="en-CA" dirty="0">
                <a:solidFill>
                  <a:schemeClr val="bg2"/>
                </a:solidFill>
              </a:rPr>
              <a:t>the interface</a:t>
            </a:r>
            <a:r>
              <a:rPr lang="en-CA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CA" dirty="0"/>
              <a:t>The O flag needs to be changed from 0 to 1 using the interface command </a:t>
            </a:r>
            <a:r>
              <a:rPr lang="en-CA" b="1" dirty="0">
                <a:solidFill>
                  <a:schemeClr val="tx2"/>
                </a:solidFill>
              </a:rPr>
              <a:t>ipv6 nd other-config-flag</a:t>
            </a:r>
            <a:r>
              <a:rPr lang="en-CA" dirty="0"/>
              <a:t>. </a:t>
            </a:r>
            <a:endParaRPr lang="en-CA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2" y="4704847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9009" y="5116255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410" y="5082772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00" y="4719829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78918" y="5180075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9036" y="465759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9870" y="4968354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58231" flipV="1">
            <a:off x="2191200" y="5072664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7848" y="437885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1382" y="436990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986" y="5489680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721" y="5471487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780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12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Stateless DHCPv6 Server Configuration</a:t>
            </a:r>
            <a:endParaRPr lang="en-US" dirty="0"/>
          </a:p>
        </p:txBody>
      </p:sp>
      <p:pic>
        <p:nvPicPr>
          <p:cNvPr id="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2" y="1418722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9009" y="1830130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410" y="1796647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00" y="1433704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78918" y="1893950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9036" y="1371470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9870" y="1682229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58231" flipV="1">
            <a:off x="2191200" y="1786539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7848" y="10927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1382" y="10837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986" y="2203555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721" y="2185362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8350" y="2953167"/>
            <a:ext cx="7191985" cy="258532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)#ipv6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unicast-routing</a:t>
            </a:r>
          </a:p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)#ipv6 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dhcp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 pool 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Stateless_DHCP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R1(config-dhcpv6)#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dns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-server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AAAA:BBBB:CCCC:DDDD::FFFF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R1(config-dhcpv6)#domain-name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StatelessDHCP.com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R1(config-dhcpv6)#exit</a:t>
            </a: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)#interface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s0/0/0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-if)#ipv6 address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2001:db8:acad:1::1/64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-if)#ipv6 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dhcp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 server 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Stateless_DHCP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-if)#ipv6 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nd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 other-</a:t>
            </a:r>
            <a:r>
              <a:rPr lang="en-US" dirty="0" err="1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-flag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191086" y="3267075"/>
            <a:ext cx="3247689" cy="27622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2400299" y="4924425"/>
            <a:ext cx="3438525" cy="27622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12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Stateless DHCPv6 Client Configuration</a:t>
            </a:r>
            <a:endParaRPr lang="en-US" dirty="0"/>
          </a:p>
        </p:txBody>
      </p:sp>
      <p:pic>
        <p:nvPicPr>
          <p:cNvPr id="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2" y="1418722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9009" y="1830130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4410" y="1796647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600" y="1433704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78918" y="1893950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49036" y="1371470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9870" y="1682229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158231" flipV="1">
            <a:off x="2191200" y="1786539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7848" y="10927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1382" y="10837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986" y="2203555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721" y="2185362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4152" y="2971622"/>
            <a:ext cx="4027907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R2(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)#interface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s0/0/0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R2(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-if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)#ipv6 enable</a:t>
            </a:r>
          </a:p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R2(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-if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)#ipv6 address 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autoconfig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4343400"/>
            <a:ext cx="8577072" cy="1899284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b="1" dirty="0">
                <a:solidFill>
                  <a:schemeClr val="tx2"/>
                </a:solidFill>
              </a:rPr>
              <a:t>ipv6 enable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/>
              <a:t>command is used because the router does not </a:t>
            </a:r>
            <a:r>
              <a:rPr lang="en-CA" dirty="0" smtClean="0"/>
              <a:t>have </a:t>
            </a:r>
            <a:r>
              <a:rPr lang="en-CA" dirty="0"/>
              <a:t>a global unicast address</a:t>
            </a:r>
            <a:r>
              <a:rPr lang="en-CA" dirty="0" smtClean="0"/>
              <a:t>.</a:t>
            </a:r>
            <a:endParaRPr lang="en-US" dirty="0"/>
          </a:p>
          <a:p>
            <a:r>
              <a:rPr lang="en-CA" dirty="0"/>
              <a:t>The </a:t>
            </a:r>
            <a:r>
              <a:rPr lang="en-CA" b="1" dirty="0">
                <a:solidFill>
                  <a:schemeClr val="tx2"/>
                </a:solidFill>
              </a:rPr>
              <a:t>ipv6 address autoconfig</a:t>
            </a:r>
            <a:r>
              <a:rPr lang="en-CA" dirty="0">
                <a:solidFill>
                  <a:schemeClr val="tx2"/>
                </a:solidFill>
              </a:rPr>
              <a:t> </a:t>
            </a:r>
            <a:r>
              <a:rPr lang="en-CA" dirty="0"/>
              <a:t>command enables automatic configuration of IPv6 addressing using SLAAC.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24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4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Stateless DHCPv6 Verification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162973"/>
            <a:ext cx="6877049" cy="477053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R2#show ipv6 interface s0/0/0</a:t>
            </a:r>
          </a:p>
          <a:p>
            <a:r>
              <a:rPr lang="en-US" sz="1600" dirty="0">
                <a:solidFill>
                  <a:schemeClr val="bg2"/>
                </a:solidFill>
              </a:rPr>
              <a:t>Serial0/0/0 is up, line protocol is up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IPv6 is enabled, link-local address is FE80::2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No Virtual link-local address(</a:t>
            </a:r>
            <a:r>
              <a:rPr lang="en-US" sz="1600" dirty="0" err="1">
                <a:solidFill>
                  <a:schemeClr val="bg2"/>
                </a:solidFill>
              </a:rPr>
              <a:t>es</a:t>
            </a:r>
            <a:r>
              <a:rPr lang="en-US" sz="1600" dirty="0">
                <a:solidFill>
                  <a:schemeClr val="bg2"/>
                </a:solidFill>
              </a:rPr>
              <a:t>):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Stateless address </a:t>
            </a:r>
            <a:r>
              <a:rPr lang="en-US" sz="1600" dirty="0" err="1">
                <a:solidFill>
                  <a:schemeClr val="bg2"/>
                </a:solidFill>
              </a:rPr>
              <a:t>autoconfig</a:t>
            </a:r>
            <a:r>
              <a:rPr lang="en-US" sz="1600" dirty="0">
                <a:solidFill>
                  <a:schemeClr val="bg2"/>
                </a:solidFill>
              </a:rPr>
              <a:t> enabled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Global unicast address(</a:t>
            </a:r>
            <a:r>
              <a:rPr lang="en-US" sz="1600" dirty="0" err="1">
                <a:solidFill>
                  <a:schemeClr val="bg2"/>
                </a:solidFill>
              </a:rPr>
              <a:t>es</a:t>
            </a:r>
            <a:r>
              <a:rPr lang="en-US" sz="1600" dirty="0">
                <a:solidFill>
                  <a:schemeClr val="bg2"/>
                </a:solidFill>
              </a:rPr>
              <a:t>):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2001:DB8:ACAD:1::2, subnet is 2001:DB8:ACAD:1::/64 [EUI/CAL/PRE]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  valid lifetime 2591259 preferred lifetime 604059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Joined group address(</a:t>
            </a:r>
            <a:r>
              <a:rPr lang="en-US" sz="1600" dirty="0" err="1">
                <a:solidFill>
                  <a:schemeClr val="bg2"/>
                </a:solidFill>
              </a:rPr>
              <a:t>es</a:t>
            </a:r>
            <a:r>
              <a:rPr lang="en-US" sz="1600" dirty="0">
                <a:solidFill>
                  <a:schemeClr val="bg2"/>
                </a:solidFill>
              </a:rPr>
              <a:t>):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FF02::1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  FF02::1:FF00:2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MTU is 1500 bytes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ICMP error messages limited to one every 100 milliseconds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ICMP redirects are enabled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ICMP </a:t>
            </a:r>
            <a:r>
              <a:rPr lang="en-US" sz="1600" dirty="0" err="1">
                <a:solidFill>
                  <a:schemeClr val="bg2"/>
                </a:solidFill>
              </a:rPr>
              <a:t>unreachables</a:t>
            </a:r>
            <a:r>
              <a:rPr lang="en-US" sz="1600" dirty="0">
                <a:solidFill>
                  <a:schemeClr val="bg2"/>
                </a:solidFill>
              </a:rPr>
              <a:t> are sent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ND DAD is enabled, number of DAD attempts: 1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ND reachable time is 30000 milliseconds (using 30000)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ND RAs are suppressed (periodic)</a:t>
            </a:r>
          </a:p>
          <a:p>
            <a:r>
              <a:rPr lang="en-US" sz="1600" dirty="0">
                <a:solidFill>
                  <a:schemeClr val="bg2"/>
                </a:solidFill>
              </a:rPr>
              <a:t>  Hosts use stateless </a:t>
            </a:r>
            <a:r>
              <a:rPr lang="en-US" sz="1600" dirty="0" err="1">
                <a:solidFill>
                  <a:schemeClr val="bg2"/>
                </a:solidFill>
              </a:rPr>
              <a:t>autoconfig</a:t>
            </a:r>
            <a:r>
              <a:rPr lang="en-US" sz="1600" dirty="0">
                <a:solidFill>
                  <a:schemeClr val="bg2"/>
                </a:solidFill>
              </a:rPr>
              <a:t> for addresses.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53051" y="1249499"/>
            <a:ext cx="2395049" cy="18097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176826" y="2182951"/>
            <a:ext cx="3433274" cy="274499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267716" y="2716351"/>
            <a:ext cx="1970870" cy="18097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3333922" y="2710001"/>
            <a:ext cx="2990678" cy="18732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423025" y="2710001"/>
            <a:ext cx="323850" cy="19367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505497" y="1738451"/>
            <a:ext cx="780878" cy="1873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1176825" y="4900751"/>
            <a:ext cx="4376249" cy="1873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2846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15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Stateful DHCPv6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874268"/>
            <a:ext cx="8577072" cy="5437632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Stateful</a:t>
            </a:r>
            <a:r>
              <a:rPr lang="en-US" dirty="0"/>
              <a:t> </a:t>
            </a:r>
            <a:r>
              <a:rPr lang="en-US" dirty="0" smtClean="0"/>
              <a:t>DHCP, </a:t>
            </a:r>
            <a:r>
              <a:rPr lang="en-US" dirty="0"/>
              <a:t>the adddress </a:t>
            </a:r>
            <a:r>
              <a:rPr lang="en-US" dirty="0" smtClean="0"/>
              <a:t>assignment </a:t>
            </a:r>
            <a:r>
              <a:rPr lang="en-US" dirty="0"/>
              <a:t>is centrally managed and clients must obtain configuration </a:t>
            </a:r>
            <a:r>
              <a:rPr lang="en-US" dirty="0" smtClean="0"/>
              <a:t>information </a:t>
            </a:r>
            <a:r>
              <a:rPr lang="en-US" dirty="0"/>
              <a:t>such as address autoconfiguration and neighbor discovery </a:t>
            </a:r>
            <a:r>
              <a:rPr lang="en-US" dirty="0" smtClean="0"/>
              <a:t>that </a:t>
            </a:r>
            <a:r>
              <a:rPr lang="en-US" dirty="0"/>
              <a:t>is not available through protocols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DHCPv6 can be implemented in two ways</a:t>
            </a:r>
          </a:p>
          <a:p>
            <a:pPr lvl="1">
              <a:buFontTx/>
              <a:buChar char="-"/>
            </a:pP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Rapid Commit </a:t>
            </a:r>
            <a:r>
              <a:rPr lang="en-US" dirty="0"/>
              <a:t>- DHCP client </a:t>
            </a:r>
            <a:r>
              <a:rPr lang="en-US" dirty="0" smtClean="0"/>
              <a:t>obtains </a:t>
            </a:r>
            <a:r>
              <a:rPr lang="en-US" dirty="0"/>
              <a:t>configuration parameters from the server through a rapid two message exchange (solicit and reply).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Normal Commit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- DHCP client uses four message  exchanges (solicit, advertise, request and reply</a:t>
            </a:r>
            <a:r>
              <a:rPr lang="en-US" dirty="0" smtClean="0"/>
              <a:t>).</a:t>
            </a:r>
          </a:p>
          <a:p>
            <a:r>
              <a:rPr lang="en-US" dirty="0"/>
              <a:t>By default normal-commit is used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order to use the rapid-commit option, it has to be enabled by both client and server so that it </a:t>
            </a:r>
            <a:r>
              <a:rPr lang="en-US" dirty="0" smtClean="0"/>
              <a:t>uses the </a:t>
            </a:r>
            <a:r>
              <a:rPr lang="en-US" dirty="0"/>
              <a:t>two-message exchange.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1750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Stateless Address Autoconfiguration (SLAAC)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70000"/>
            <a:ext cx="8577072" cy="5369560"/>
          </a:xfrm>
        </p:spPr>
        <p:txBody>
          <a:bodyPr/>
          <a:lstStyle/>
          <a:p>
            <a:r>
              <a:rPr lang="en-US" sz="2100" dirty="0" smtClean="0"/>
              <a:t>Requires no manual configuration of hosts, minimal (if any) configuration of routers, and no additional servers. </a:t>
            </a:r>
          </a:p>
          <a:p>
            <a:r>
              <a:rPr lang="en-US" sz="2100" dirty="0"/>
              <a:t>DHCP clients autoconfigure their own </a:t>
            </a:r>
            <a:r>
              <a:rPr lang="en-US" sz="2100" dirty="0" smtClean="0"/>
              <a:t>IPv6 address </a:t>
            </a:r>
            <a:r>
              <a:rPr lang="en-US" sz="2100" dirty="0"/>
              <a:t>based on router </a:t>
            </a:r>
            <a:r>
              <a:rPr lang="en-US" sz="2100" dirty="0" smtClean="0"/>
              <a:t>advertisements. </a:t>
            </a:r>
            <a:r>
              <a:rPr lang="en-US" sz="2000" dirty="0"/>
              <a:t>Routers advertise prefixes that identify the subnet(s) associated with a link, while hosts generate an "interface identifier" that uniquely identifies an interface on a subnet.</a:t>
            </a:r>
            <a:endParaRPr lang="en-US" sz="2100" dirty="0" smtClean="0"/>
          </a:p>
          <a:p>
            <a:r>
              <a:rPr lang="en-US" sz="2100" dirty="0" smtClean="0"/>
              <a:t>DHCP clients uses the DHCP server </a:t>
            </a:r>
            <a:r>
              <a:rPr lang="en-US" sz="2100" dirty="0"/>
              <a:t>to obtain the other useful configuration </a:t>
            </a:r>
            <a:r>
              <a:rPr lang="en-US" sz="2100" dirty="0" smtClean="0"/>
              <a:t>information (such as the address </a:t>
            </a:r>
            <a:r>
              <a:rPr lang="en-US" sz="2100" dirty="0"/>
              <a:t>of DNS servers</a:t>
            </a:r>
            <a:r>
              <a:rPr lang="en-US" sz="2100" dirty="0" smtClean="0"/>
              <a:t>).</a:t>
            </a:r>
          </a:p>
          <a:p>
            <a:r>
              <a:rPr lang="en-US" sz="2100" dirty="0" smtClean="0"/>
              <a:t>By using the </a:t>
            </a:r>
            <a:r>
              <a:rPr lang="en-US" sz="2100" b="1" dirty="0" smtClean="0">
                <a:solidFill>
                  <a:schemeClr val="tx2"/>
                </a:solidFill>
              </a:rPr>
              <a:t>eui-64</a:t>
            </a:r>
            <a:r>
              <a:rPr lang="en-US" sz="2100" dirty="0" smtClean="0"/>
              <a:t> command, </a:t>
            </a:r>
            <a:r>
              <a:rPr lang="en-US" sz="2100" dirty="0"/>
              <a:t>a host can automatically assign itself a unique 64-bit IPv6 interface identifier without the need for manual configuration or DHCP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This approach is used when a network is not concerned with the exact addresses hosts use on a network so long as they are unique and routable. </a:t>
            </a:r>
            <a:endParaRPr lang="en-US" sz="21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DHCPv6 Message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76300"/>
          <a:ext cx="4737100" cy="544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/>
                <a:gridCol w="2368550"/>
              </a:tblGrid>
              <a:tr h="600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DHCPv6 Message</a:t>
                      </a:r>
                      <a:r>
                        <a:rPr lang="en-US" sz="1600" baseline="0" dirty="0" smtClean="0"/>
                        <a:t> Types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DHCPv4</a:t>
                      </a:r>
                      <a:r>
                        <a:rPr lang="en-US" sz="1600" baseline="0" dirty="0" smtClean="0"/>
                        <a:t> Message Types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SOLICIT(1)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DHCPDISCOVER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ADVERTISE(2)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DHCPOFFER</a:t>
                      </a:r>
                      <a:endParaRPr lang="en-US" sz="1600" dirty="0"/>
                    </a:p>
                  </a:txBody>
                  <a:tcPr/>
                </a:tc>
              </a:tr>
              <a:tr h="8582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REQUEST (3), RENEW (5), REBIND 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DHCPREQUEST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REPLY (7)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DHCPACK/DHCPNAK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RELEASE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DHCPRELEASE</a:t>
                      </a:r>
                      <a:endParaRPr lang="en-US" sz="1600" dirty="0"/>
                    </a:p>
                  </a:txBody>
                  <a:tcPr/>
                </a:tc>
              </a:tr>
              <a:tr h="600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INFORMATION-REQUEST (11)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DHCPINFORM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DECLINE (9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DHCPDECLINE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CONFIRM 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RECONFIGURE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DHCPFORCERENEW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RELAY-FORW (12), RELAY-REPLY (13)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2300" y="1524000"/>
            <a:ext cx="1092200" cy="279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44500" y="1917700"/>
            <a:ext cx="1473200" cy="279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0" y="2349500"/>
            <a:ext cx="2362200" cy="469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60400" y="3187700"/>
            <a:ext cx="1028700" cy="2413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46100" y="3594100"/>
            <a:ext cx="1270000" cy="2413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19100" y="4000500"/>
            <a:ext cx="1549400" cy="533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584700"/>
            <a:ext cx="1143000" cy="2413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2" name="Rounded Rectangle 11"/>
          <p:cNvSpPr/>
          <p:nvPr/>
        </p:nvSpPr>
        <p:spPr>
          <a:xfrm>
            <a:off x="546100" y="5003800"/>
            <a:ext cx="1282700" cy="2286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190500" y="5397500"/>
            <a:ext cx="1993900" cy="2667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266700" y="5803900"/>
            <a:ext cx="1866900" cy="5588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65300" y="1790700"/>
            <a:ext cx="3492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0500" y="1549400"/>
            <a:ext cx="3251200" cy="36933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Used to locate DHCP Servers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30400" y="2209800"/>
            <a:ext cx="332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0500" y="1968500"/>
            <a:ext cx="3810000" cy="64633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servers to indicate that it is available for DHCP service.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00300" y="2781300"/>
            <a:ext cx="284480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70500" y="2717800"/>
            <a:ext cx="3873500" cy="12003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hosts to request addressing information from the server, renew an old IP address and extend the lifetime of an address. 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DHCPv6 Message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876300"/>
          <a:ext cx="4737100" cy="5444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/>
                <a:gridCol w="2368550"/>
              </a:tblGrid>
              <a:tr h="600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DHCPv6 Message</a:t>
                      </a:r>
                      <a:r>
                        <a:rPr lang="en-US" sz="1600" baseline="0" dirty="0" smtClean="0"/>
                        <a:t> Types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DHCPv4</a:t>
                      </a:r>
                      <a:r>
                        <a:rPr lang="en-US" sz="1600" baseline="0" dirty="0" smtClean="0"/>
                        <a:t> Message Types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SOLICIT(1)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DHCPDISCOVER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ADVERTISE(2)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DHCPOFFER</a:t>
                      </a:r>
                      <a:endParaRPr lang="en-US" sz="1600" dirty="0"/>
                    </a:p>
                  </a:txBody>
                  <a:tcPr/>
                </a:tc>
              </a:tr>
              <a:tr h="8582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REQUEST (3), RENEW (5), REBIND (6)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DHCPREQUEST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REPLY (7)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DHCPACK/DHCPNAK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RELEASE (8)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DHCPRELEASE</a:t>
                      </a:r>
                      <a:endParaRPr lang="en-US" sz="1600" dirty="0"/>
                    </a:p>
                  </a:txBody>
                  <a:tcPr/>
                </a:tc>
              </a:tr>
              <a:tr h="6007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INFORMATION-REQUEST (11)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DHCPINFORM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DECLINE (9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DHCPDECLINE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CONFIRM 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RECONFIGURE (10)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DHCPFORCERENEW</a:t>
                      </a:r>
                      <a:endParaRPr lang="en-US" sz="1600" dirty="0"/>
                    </a:p>
                  </a:txBody>
                  <a:tcPr/>
                </a:tc>
              </a:tr>
              <a:tr h="4008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RELAY-FORW (12), RELAY-REPLY (13)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None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622300" y="1524000"/>
            <a:ext cx="1092200" cy="279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44500" y="1917700"/>
            <a:ext cx="1473200" cy="279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0" y="2349500"/>
            <a:ext cx="2362200" cy="4699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660400" y="3187700"/>
            <a:ext cx="1028700" cy="2413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46100" y="3594100"/>
            <a:ext cx="1270000" cy="2413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419100" y="4000500"/>
            <a:ext cx="1549400" cy="533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584700"/>
            <a:ext cx="1143000" cy="2413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3" name="Rounded Rectangle 12"/>
          <p:cNvSpPr/>
          <p:nvPr/>
        </p:nvSpPr>
        <p:spPr>
          <a:xfrm>
            <a:off x="190500" y="5397500"/>
            <a:ext cx="1993900" cy="2667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 flipV="1">
            <a:off x="1689100" y="1961466"/>
            <a:ext cx="3581400" cy="921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70500" y="1638300"/>
            <a:ext cx="3251200" cy="64633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the server containing address configuration.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981200" y="3898900"/>
            <a:ext cx="321310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95900" y="2362200"/>
            <a:ext cx="3810000" cy="64633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hosts to indicate that the host will no longer use an address.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1841500" y="2685366"/>
            <a:ext cx="3454400" cy="603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70500" y="3073400"/>
            <a:ext cx="3873500" cy="12003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hosts to request configuration parameters without the assignment of any address to the client.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790700" y="4673600"/>
            <a:ext cx="3390900" cy="10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5100" y="4343400"/>
            <a:ext cx="3873500" cy="64633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hosts to deny updates sent from the server.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35200" y="5651500"/>
            <a:ext cx="29591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57800" y="5054601"/>
            <a:ext cx="3581400" cy="1200329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Sent by the server to inform clients  of changes in addressing configuration.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DHCPv6 Messages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3 DHCPv6 message types exclusive to only DHCPv6:</a:t>
            </a:r>
          </a:p>
          <a:p>
            <a:pPr lvl="1"/>
            <a:r>
              <a:rPr lang="en-US" dirty="0"/>
              <a:t>- </a:t>
            </a:r>
            <a:r>
              <a:rPr lang="en-US" sz="2000" b="1" dirty="0">
                <a:solidFill>
                  <a:schemeClr val="tx2"/>
                </a:solidFill>
              </a:rPr>
              <a:t>CONFIRM (4)</a:t>
            </a:r>
          </a:p>
          <a:p>
            <a:pPr lvl="1"/>
            <a:r>
              <a:rPr lang="en-US" sz="2000" dirty="0"/>
              <a:t>A client sends a Confirm message to any available </a:t>
            </a:r>
            <a:r>
              <a:rPr lang="en-US" sz="2000" dirty="0" smtClean="0"/>
              <a:t>server </a:t>
            </a:r>
            <a:r>
              <a:rPr lang="en-US" sz="2000" dirty="0"/>
              <a:t>to </a:t>
            </a:r>
            <a:r>
              <a:rPr lang="en-US" sz="2000" dirty="0" smtClean="0"/>
              <a:t>determine whether </a:t>
            </a:r>
            <a:r>
              <a:rPr lang="en-US" sz="2000" dirty="0"/>
              <a:t>the addresses it was </a:t>
            </a:r>
            <a:r>
              <a:rPr lang="en-US" sz="2000" dirty="0" smtClean="0"/>
              <a:t>assigned </a:t>
            </a:r>
            <a:r>
              <a:rPr lang="en-US" sz="2000" dirty="0"/>
              <a:t>are still appropriate to the link to which the </a:t>
            </a:r>
            <a:r>
              <a:rPr lang="en-US" sz="2000" dirty="0" smtClean="0"/>
              <a:t>client is connected.</a:t>
            </a:r>
          </a:p>
          <a:p>
            <a:pPr lvl="1"/>
            <a:r>
              <a:rPr lang="en-US" sz="2000" dirty="0"/>
              <a:t>- </a:t>
            </a:r>
            <a:r>
              <a:rPr lang="en-US" sz="2000" b="1" dirty="0" smtClean="0">
                <a:solidFill>
                  <a:schemeClr val="tx2"/>
                </a:solidFill>
              </a:rPr>
              <a:t>RELAY-FORW </a:t>
            </a:r>
            <a:r>
              <a:rPr lang="en-US" sz="2000" b="1" dirty="0">
                <a:solidFill>
                  <a:schemeClr val="tx2"/>
                </a:solidFill>
              </a:rPr>
              <a:t>(12)</a:t>
            </a:r>
          </a:p>
          <a:p>
            <a:pPr lvl="1"/>
            <a:r>
              <a:rPr lang="en-US" sz="2000" dirty="0"/>
              <a:t>A relay agent sends a Relay-forward message to relay </a:t>
            </a:r>
            <a:r>
              <a:rPr lang="en-US" sz="2000" dirty="0" smtClean="0"/>
              <a:t>messages </a:t>
            </a:r>
            <a:r>
              <a:rPr lang="en-US" sz="2000" dirty="0"/>
              <a:t>to servers, either directly or through another </a:t>
            </a:r>
            <a:r>
              <a:rPr lang="en-US" sz="2000" dirty="0" smtClean="0"/>
              <a:t>relay </a:t>
            </a:r>
            <a:r>
              <a:rPr lang="en-US" sz="2000" dirty="0"/>
              <a:t>agent. </a:t>
            </a:r>
            <a:endParaRPr lang="en-US" sz="2000" dirty="0" smtClean="0"/>
          </a:p>
          <a:p>
            <a:pPr lvl="1"/>
            <a:r>
              <a:rPr lang="en-US" sz="2000" dirty="0"/>
              <a:t>- </a:t>
            </a:r>
            <a:r>
              <a:rPr lang="en-US" sz="2000" b="1" dirty="0">
                <a:solidFill>
                  <a:schemeClr val="tx2"/>
                </a:solidFill>
              </a:rPr>
              <a:t>RELAY-REPL (13)</a:t>
            </a:r>
          </a:p>
          <a:p>
            <a:pPr lvl="1"/>
            <a:r>
              <a:rPr lang="en-US" sz="2000" dirty="0"/>
              <a:t>A server sends a Relay-reply message to a relay </a:t>
            </a:r>
            <a:r>
              <a:rPr lang="en-US" sz="2000" dirty="0" smtClean="0"/>
              <a:t>agent </a:t>
            </a:r>
            <a:r>
              <a:rPr lang="en-US" sz="2000" dirty="0"/>
              <a:t>containing a message that the relay agent </a:t>
            </a:r>
            <a:r>
              <a:rPr lang="en-US" sz="2000" dirty="0" smtClean="0"/>
              <a:t>delivers </a:t>
            </a:r>
            <a:r>
              <a:rPr lang="en-US" sz="2000" dirty="0"/>
              <a:t>to a client.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14325"/>
            <a:ext cx="8588861" cy="742950"/>
          </a:xfrm>
        </p:spPr>
        <p:txBody>
          <a:bodyPr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> DHCPv6 </a:t>
            </a:r>
            <a:r>
              <a:rPr lang="en-US" dirty="0" smtClean="0"/>
              <a:t>Server Configuration Example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8125" y="2806699"/>
            <a:ext cx="8577072" cy="3079751"/>
          </a:xfrm>
        </p:spPr>
        <p:txBody>
          <a:bodyPr/>
          <a:lstStyle/>
          <a:p>
            <a:r>
              <a:rPr lang="en-CA" sz="1800" dirty="0" smtClean="0"/>
              <a:t>The </a:t>
            </a:r>
            <a:r>
              <a:rPr lang="en-CA" sz="1800" b="1" dirty="0">
                <a:solidFill>
                  <a:schemeClr val="tx2"/>
                </a:solidFill>
              </a:rPr>
              <a:t>ipv6 dhcp pool</a:t>
            </a:r>
            <a:r>
              <a:rPr lang="en-CA" sz="1800" dirty="0">
                <a:solidFill>
                  <a:schemeClr val="tx2"/>
                </a:solidFill>
              </a:rPr>
              <a:t> </a:t>
            </a:r>
            <a:r>
              <a:rPr lang="en-CA" sz="1800" dirty="0" smtClean="0"/>
              <a:t>command </a:t>
            </a:r>
            <a:r>
              <a:rPr lang="en-CA" sz="1800" dirty="0"/>
              <a:t>creates a pool and enters the router in DHCPv6 configuration </a:t>
            </a:r>
            <a:r>
              <a:rPr lang="en-CA" sz="1800" dirty="0" smtClean="0"/>
              <a:t>mode.</a:t>
            </a:r>
            <a:endParaRPr lang="en-CA" sz="1800" dirty="0" smtClean="0"/>
          </a:p>
          <a:p>
            <a:r>
              <a:rPr lang="en-CA" sz="1800" dirty="0"/>
              <a:t>The </a:t>
            </a:r>
            <a:r>
              <a:rPr lang="en-CA" sz="1800" b="1" dirty="0">
                <a:solidFill>
                  <a:schemeClr val="tx2"/>
                </a:solidFill>
              </a:rPr>
              <a:t>address</a:t>
            </a:r>
            <a:r>
              <a:rPr lang="en-CA" sz="1800" dirty="0"/>
              <a:t> </a:t>
            </a:r>
            <a:r>
              <a:rPr lang="en-CA" sz="1800" dirty="0" smtClean="0"/>
              <a:t>command </a:t>
            </a:r>
            <a:r>
              <a:rPr lang="en-CA" sz="1800" dirty="0"/>
              <a:t>is used to indicate the pool of addresses to be allocated by the server. </a:t>
            </a:r>
            <a:r>
              <a:rPr lang="en-CA" sz="1800" dirty="0" smtClean="0"/>
              <a:t>The </a:t>
            </a:r>
            <a:r>
              <a:rPr lang="en-CA" sz="1800" b="1" dirty="0">
                <a:solidFill>
                  <a:schemeClr val="tx2"/>
                </a:solidFill>
              </a:rPr>
              <a:t>lifetime</a:t>
            </a:r>
            <a:r>
              <a:rPr lang="en-CA" sz="1800" dirty="0"/>
              <a:t> option indicates the valid and preferred lease times in seconds. </a:t>
            </a:r>
            <a:endParaRPr lang="en-CA" sz="1800" dirty="0" smtClean="0"/>
          </a:p>
          <a:p>
            <a:r>
              <a:rPr lang="en-CA" sz="1800" dirty="0"/>
              <a:t>The </a:t>
            </a:r>
            <a:r>
              <a:rPr lang="en-CA" sz="1800" b="1" dirty="0">
                <a:solidFill>
                  <a:schemeClr val="tx2"/>
                </a:solidFill>
              </a:rPr>
              <a:t>ipv6 dhcp</a:t>
            </a:r>
            <a:r>
              <a:rPr lang="en-CA" sz="1800" b="1" dirty="0">
                <a:solidFill>
                  <a:schemeClr val="tx2"/>
                </a:solidFill>
              </a:rPr>
              <a:t> server</a:t>
            </a:r>
            <a:r>
              <a:rPr lang="en-CA" sz="1800" dirty="0"/>
              <a:t> </a:t>
            </a:r>
            <a:r>
              <a:rPr lang="en-CA" sz="1800" dirty="0" smtClean="0"/>
              <a:t>interface </a:t>
            </a:r>
            <a:r>
              <a:rPr lang="en-CA" sz="1800" dirty="0"/>
              <a:t>command binds the DHCPv6 pool to the interface</a:t>
            </a:r>
            <a:r>
              <a:rPr lang="en-CA" sz="1800" dirty="0" smtClean="0"/>
              <a:t>.</a:t>
            </a:r>
          </a:p>
          <a:p>
            <a:r>
              <a:rPr lang="en-CA" sz="1800" dirty="0"/>
              <a:t>The M flag needs to be changed from 0 to 1 using the interface command </a:t>
            </a:r>
            <a:r>
              <a:rPr lang="en-CA" sz="1800" b="1" dirty="0">
                <a:solidFill>
                  <a:schemeClr val="tx2"/>
                </a:solidFill>
              </a:rPr>
              <a:t>ipv6 nd managed-config-flag</a:t>
            </a:r>
            <a:r>
              <a:rPr lang="en-CA" sz="1800" dirty="0">
                <a:solidFill>
                  <a:schemeClr val="tx2"/>
                </a:solidFill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7" y="1447297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41384" y="1858705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6785" y="1825222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21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75" y="1462279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31293" y="1922525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01411" y="140004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2245" y="1710804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rot="158231" flipV="1">
            <a:off x="2143575" y="1815114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50223" y="11213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83757" y="11123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11361" y="2232130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8096" y="2213937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94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77" y="0"/>
            <a:ext cx="8588861" cy="838200"/>
          </a:xfrm>
        </p:spPr>
        <p:txBody>
          <a:bodyPr/>
          <a:lstStyle/>
          <a:p>
            <a:pPr algn="ctr"/>
            <a:r>
              <a:rPr lang="en-US" dirty="0" err="1"/>
              <a:t>Stateful</a:t>
            </a:r>
            <a:r>
              <a:rPr lang="en-US" dirty="0"/>
              <a:t> DHCPv6 Server Configuration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3367" y="3275113"/>
            <a:ext cx="7648689" cy="255454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)#ipv6 unicast-routing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)#ipv6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dhcp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 pool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Stateful_DHCP</a:t>
            </a:r>
            <a:endParaRPr lang="en-US" sz="1600" dirty="0" smtClean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R1(config-dhcpv6)#address prefix 2001:DB8:acad:1::/64 lifetime infinite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infinite</a:t>
            </a:r>
            <a:endParaRPr lang="en-US" sz="1600" dirty="0" smtClean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dns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-server AAAA:BBBB:CCCC:DDDD::FFFF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R1(config-dhcpv6)#domain-name StatefulDHCP.com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R1(config-dhcpv6)#exit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)#interface s0/0/0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-if)#ipv6 address 2001:db8:acad:1::1/64</a:t>
            </a: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-if)#ipv6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dhcp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 server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Stateful_DHCP</a:t>
            </a:r>
            <a:endParaRPr lang="en-US" sz="1600" dirty="0" smtClean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R1(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-if)#ipv6 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nd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 managed-</a:t>
            </a:r>
            <a:r>
              <a:rPr lang="en-US" sz="1600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sz="1600" dirty="0" smtClean="0">
                <a:solidFill>
                  <a:schemeClr val="bg2"/>
                </a:solidFill>
                <a:cs typeface="Courier New" pitchFamily="49" charset="0"/>
              </a:rPr>
              <a:t>-flag</a:t>
            </a:r>
            <a:endParaRPr lang="en-US" sz="1600" dirty="0">
              <a:solidFill>
                <a:schemeClr val="bg2"/>
              </a:solidFill>
              <a:cs typeface="Courier New" pitchFamily="49" charset="0"/>
            </a:endParaRPr>
          </a:p>
        </p:txBody>
      </p:sp>
      <p:pic>
        <p:nvPicPr>
          <p:cNvPr id="15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57" y="1561597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179484" y="1973005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14885" y="1939522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18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075" y="1576579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369393" y="2036825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9511" y="1514345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0345" y="1825104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158231" flipV="1">
            <a:off x="2181675" y="1929414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88323" y="1235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21857" y="122665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49461" y="2346430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86196" y="2328237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840821" y="3543300"/>
            <a:ext cx="2788329" cy="276225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20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0"/>
            <a:ext cx="8588861" cy="742950"/>
          </a:xfrm>
        </p:spPr>
        <p:txBody>
          <a:bodyPr/>
          <a:lstStyle/>
          <a:p>
            <a:pPr algn="ctr"/>
            <a:r>
              <a:rPr lang="en-US" dirty="0" err="1" smtClean="0"/>
              <a:t>Stateful</a:t>
            </a:r>
            <a:r>
              <a:rPr lang="en-US" dirty="0" smtClean="0"/>
              <a:t> DHCPv6 </a:t>
            </a:r>
            <a:r>
              <a:rPr lang="en-US" dirty="0" smtClean="0"/>
              <a:t>Client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063624"/>
            <a:ext cx="8577072" cy="1736725"/>
          </a:xfrm>
        </p:spPr>
        <p:txBody>
          <a:bodyPr/>
          <a:lstStyle/>
          <a:p>
            <a:r>
              <a:rPr lang="en-CA" sz="2000" dirty="0" smtClean="0"/>
              <a:t>The </a:t>
            </a:r>
            <a:r>
              <a:rPr lang="en-CA" sz="2000" b="1" dirty="0" smtClean="0">
                <a:solidFill>
                  <a:schemeClr val="tx2"/>
                </a:solidFill>
              </a:rPr>
              <a:t>ipv6 </a:t>
            </a:r>
            <a:r>
              <a:rPr lang="en-CA" sz="2000" b="1" dirty="0">
                <a:solidFill>
                  <a:schemeClr val="tx2"/>
                </a:solidFill>
              </a:rPr>
              <a:t>enable</a:t>
            </a:r>
            <a:r>
              <a:rPr lang="en-CA" sz="2000" dirty="0"/>
              <a:t> interface </a:t>
            </a:r>
            <a:r>
              <a:rPr lang="en-CA" sz="2000" dirty="0" smtClean="0"/>
              <a:t>command </a:t>
            </a:r>
            <a:r>
              <a:rPr lang="en-CA" sz="2000" dirty="0"/>
              <a:t>allow the router to receive a link-local address in order to send RS messages and participate in DHCPv6</a:t>
            </a:r>
            <a:r>
              <a:rPr lang="en-CA" sz="2000" dirty="0" smtClean="0"/>
              <a:t>.</a:t>
            </a:r>
            <a:endParaRPr lang="en-US" sz="2000" dirty="0"/>
          </a:p>
          <a:p>
            <a:r>
              <a:rPr lang="en-CA" sz="2000" dirty="0"/>
              <a:t>The </a:t>
            </a:r>
            <a:r>
              <a:rPr lang="en-CA" sz="2000" b="1" dirty="0">
                <a:solidFill>
                  <a:schemeClr val="tx2"/>
                </a:solidFill>
              </a:rPr>
              <a:t>ipv6 address dhcp</a:t>
            </a:r>
            <a:r>
              <a:rPr lang="en-CA" sz="2000" dirty="0"/>
              <a:t> interface command enables the router as a DHCPv6 client on this interface</a:t>
            </a:r>
            <a:r>
              <a:rPr lang="en-CA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781668" y="3276422"/>
            <a:ext cx="3448050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R2(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)#interface 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s0/0/0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R2(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-if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)#ipv6 enable</a:t>
            </a:r>
          </a:p>
          <a:p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R2(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config</a:t>
            </a:r>
            <a:r>
              <a:rPr lang="en-US" dirty="0" smtClean="0">
                <a:solidFill>
                  <a:schemeClr val="bg2"/>
                </a:solidFill>
                <a:cs typeface="Courier New" pitchFamily="49" charset="0"/>
              </a:rPr>
              <a:t>-if</a:t>
            </a:r>
            <a:r>
              <a:rPr lang="en-US" dirty="0">
                <a:solidFill>
                  <a:schemeClr val="bg2"/>
                </a:solidFill>
                <a:cs typeface="Courier New" pitchFamily="49" charset="0"/>
              </a:rPr>
              <a:t>)#ipv6 address </a:t>
            </a:r>
            <a:r>
              <a:rPr lang="en-US" dirty="0" err="1" smtClean="0">
                <a:solidFill>
                  <a:schemeClr val="bg2"/>
                </a:solidFill>
                <a:cs typeface="Courier New" pitchFamily="49" charset="0"/>
              </a:rPr>
              <a:t>dhcp</a:t>
            </a:r>
            <a:endParaRPr lang="en-US" dirty="0">
              <a:solidFill>
                <a:schemeClr val="bg2"/>
              </a:solidFill>
              <a:cs typeface="Courier New" pitchFamily="49" charset="0"/>
            </a:endParaRPr>
          </a:p>
        </p:txBody>
      </p:sp>
      <p:pic>
        <p:nvPicPr>
          <p:cNvPr id="6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2" y="5076322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9409" y="5487730"/>
            <a:ext cx="59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4810" y="5454247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11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091304"/>
            <a:ext cx="1411904" cy="78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79318" y="5551550"/>
            <a:ext cx="592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R1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49436" y="5029070"/>
            <a:ext cx="18790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2001:DB8:ACAD:1</a:t>
            </a:r>
            <a:r>
              <a:rPr lang="en-US" sz="1400" b="1" dirty="0" smtClean="0">
                <a:solidFill>
                  <a:schemeClr val="bg2"/>
                </a:solidFill>
              </a:rPr>
              <a:t>::/64</a:t>
            </a:r>
            <a:endParaRPr lang="en-US" sz="14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80270" y="5339829"/>
            <a:ext cx="859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158231" flipV="1">
            <a:off x="2191600" y="5444139"/>
            <a:ext cx="4666286" cy="112373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98248" y="475033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Client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31782" y="47413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Server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9386" y="5861155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Link-Local FE80::1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6121" y="5842962"/>
            <a:ext cx="15536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Link-Local FE80</a:t>
            </a:r>
            <a:r>
              <a:rPr lang="en-US" sz="1200" b="1" dirty="0" smtClean="0">
                <a:solidFill>
                  <a:schemeClr val="bg2"/>
                </a:solidFill>
              </a:rPr>
              <a:t>::2</a:t>
            </a:r>
            <a:endParaRPr lang="en-US" sz="1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626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876</TotalTime>
  <Words>1700</Words>
  <Application>Microsoft Office PowerPoint</Application>
  <PresentationFormat>On-screen Show (4:3)</PresentationFormat>
  <Paragraphs>278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NetAcad_White_PPT_Template 05Oct12</vt:lpstr>
      <vt:lpstr>DHCPv6</vt:lpstr>
      <vt:lpstr>Stateful DHCPv6 </vt:lpstr>
      <vt:lpstr>Stateless Address Autoconfiguration (SLAAC)</vt:lpstr>
      <vt:lpstr>DHCPv6 Message Types</vt:lpstr>
      <vt:lpstr>DHCPv6 Message Types</vt:lpstr>
      <vt:lpstr>DHCPv6 Messages Types</vt:lpstr>
      <vt:lpstr>Stateful DHCPv6 Server Configuration Example 1</vt:lpstr>
      <vt:lpstr>Stateful DHCPv6 Server Configuration</vt:lpstr>
      <vt:lpstr>Stateful DHCPv6 Client Configuration</vt:lpstr>
      <vt:lpstr>Stateful DHCPv6 Server Verification </vt:lpstr>
      <vt:lpstr>Stateful DHCPv6 Client Verification</vt:lpstr>
      <vt:lpstr>DHCPv6 Configuration Example 2</vt:lpstr>
      <vt:lpstr>DHCPv6 Host Verification</vt:lpstr>
      <vt:lpstr>Stateless DHCPv6</vt:lpstr>
      <vt:lpstr>Stateless DHCPv6 Server Configuration</vt:lpstr>
      <vt:lpstr>Stateless DHCPv6 Client Configuration</vt:lpstr>
      <vt:lpstr>Stateless DHCPv6 Verification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Cisco</cp:lastModifiedBy>
  <cp:revision>83</cp:revision>
  <dcterms:created xsi:type="dcterms:W3CDTF">2012-10-09T16:58:47Z</dcterms:created>
  <dcterms:modified xsi:type="dcterms:W3CDTF">2013-08-02T18:05:21Z</dcterms:modified>
</cp:coreProperties>
</file>