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8"/>
  </p:notesMasterIdLst>
  <p:sldIdLst>
    <p:sldId id="306" r:id="rId2"/>
    <p:sldId id="347" r:id="rId3"/>
    <p:sldId id="349" r:id="rId4"/>
    <p:sldId id="350" r:id="rId5"/>
    <p:sldId id="351" r:id="rId6"/>
    <p:sldId id="352" r:id="rId7"/>
    <p:sldId id="353" r:id="rId8"/>
    <p:sldId id="359" r:id="rId9"/>
    <p:sldId id="356" r:id="rId10"/>
    <p:sldId id="361" r:id="rId11"/>
    <p:sldId id="357" r:id="rId12"/>
    <p:sldId id="360" r:id="rId13"/>
    <p:sldId id="358" r:id="rId14"/>
    <p:sldId id="354" r:id="rId15"/>
    <p:sldId id="355" r:id="rId16"/>
    <p:sldId id="303" r:id="rId17"/>
  </p:sldIdLst>
  <p:sldSz cx="9144000" cy="6858000" type="screen4x3"/>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4" autoAdjust="0"/>
    <p:restoredTop sz="91681" autoAdjust="0"/>
  </p:normalViewPr>
  <p:slideViewPr>
    <p:cSldViewPr snapToGrid="0">
      <p:cViewPr varScale="1">
        <p:scale>
          <a:sx n="103" d="100"/>
          <a:sy n="103" d="100"/>
        </p:scale>
        <p:origin x="-11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3853" y="0"/>
            <a:ext cx="3024770" cy="457513"/>
          </a:xfrm>
          <a:prstGeom prst="rect">
            <a:avLst/>
          </a:prstGeom>
        </p:spPr>
        <p:txBody>
          <a:bodyPr vert="horz" lIns="91440" tIns="45720" rIns="91440" bIns="45720" rtlCol="0"/>
          <a:lstStyle>
            <a:lvl1pPr algn="r">
              <a:defRPr sz="1200"/>
            </a:lvl1pPr>
          </a:lstStyle>
          <a:p>
            <a:fld id="{0AD33006-993C-46CE-BE81-A42F2D8A6269}" type="datetimeFigureOut">
              <a:rPr lang="en-US" smtClean="0"/>
              <a:pPr/>
              <a:t>8/8/2013</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024" y="4344025"/>
            <a:ext cx="5584190" cy="4114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926"/>
            <a:ext cx="3024770" cy="4575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684926"/>
            <a:ext cx="3024770" cy="457513"/>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for Branch-1 to forward a packet to Branch-2’s LANs, it has to send the packet out of its serial 0/0/1 interface. The exit interface is also considered the direction in which to reach these networks. </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a:t>
            </a:fld>
            <a:endParaRPr lang="en-US"/>
          </a:p>
        </p:txBody>
      </p:sp>
    </p:spTree>
    <p:extLst>
      <p:ext uri="{BB962C8B-B14F-4D97-AF65-F5344CB8AC3E}">
        <p14:creationId xmlns:p14="http://schemas.microsoft.com/office/powerpoint/2010/main" val="1041227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of the output was omitted</a:t>
            </a:r>
            <a:r>
              <a:rPr lang="en-US" baseline="0" dirty="0" smtClean="0"/>
              <a:t> because it didn’t fit on the slide. 5 floating static routes were configured with an administrative distance of 91, one more that the routing protocol which in this case is EIGRP. The output to the left displays the IPv6 routing table with only the dynamic routes installed. When the primary path (interface s0/0/0) goes down, the dynamic routes are removed from the routing table and the floating static routes replace them. The Branch-1 will now route traffic to Branch-2 through the backup path (Serial 0/0/1).</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15</a:t>
            </a:fld>
            <a:endParaRPr lang="en-US"/>
          </a:p>
        </p:txBody>
      </p:sp>
    </p:spTree>
    <p:extLst>
      <p:ext uri="{BB962C8B-B14F-4D97-AF65-F5344CB8AC3E}">
        <p14:creationId xmlns:p14="http://schemas.microsoft.com/office/powerpoint/2010/main" val="153371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Using the exit interface displays the static route as being directly connected, hence the name Directly connected static route. Read the “L” on the slide. Explain how the link shows a 128 bit prefix and the “C” displays the actual prefix used. In this example, the subnet identified by the “C” is the 2001:DB8:A::2/127 and the address configured on the interface identified by the  “L” or local host route is 2001:DB8:A::3/128  </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a:t>
            </a:fld>
            <a:endParaRPr lang="en-US"/>
          </a:p>
        </p:txBody>
      </p:sp>
    </p:spTree>
    <p:extLst>
      <p:ext uri="{BB962C8B-B14F-4D97-AF65-F5344CB8AC3E}">
        <p14:creationId xmlns:p14="http://schemas.microsoft.com/office/powerpoint/2010/main" val="372751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example, in order for Branch-1 to forward a packet to Branch-2’s LANs it must forward the packet to the next hop router in the direction of those networks. In this example, that would be the IPv6 address of Branch-2. </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6</a:t>
            </a:fld>
            <a:endParaRPr lang="en-US"/>
          </a:p>
        </p:txBody>
      </p:sp>
    </p:spTree>
    <p:extLst>
      <p:ext uri="{BB962C8B-B14F-4D97-AF65-F5344CB8AC3E}">
        <p14:creationId xmlns:p14="http://schemas.microsoft.com/office/powerpoint/2010/main" val="348213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noticeable difference how a directly connected and a recursive static route are displayed in the routing table. A directly connected static route shows that it is directly connected to an interface, while the recursive static route shows via the next hop router identified by its IPv6 address. In this example, in order for  Branch-1 to route traffic to Brnach-2’s LANs, it will send it to the 2001:DB8:A::2 address which happens to be the IPv6 address configured on Branch-2. Now the router has to do a second routing table lookup to determine how to get to the 2001:DB8:A::2 network. Based on this information, the router will now forward the packet out of its serial 0/0/1 interface. </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extLst>
      <p:ext uri="{BB962C8B-B14F-4D97-AF65-F5344CB8AC3E}">
        <p14:creationId xmlns:p14="http://schemas.microsoft.com/office/powerpoint/2010/main" val="279565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Fully specified static routes displays both the next hop router’s IPv6 address as well as the exit interface. </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8</a:t>
            </a:fld>
            <a:endParaRPr lang="en-US"/>
          </a:p>
        </p:txBody>
      </p:sp>
    </p:spTree>
    <p:extLst>
      <p:ext uri="{BB962C8B-B14F-4D97-AF65-F5344CB8AC3E}">
        <p14:creationId xmlns:p14="http://schemas.microsoft.com/office/powerpoint/2010/main" val="31426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Fully specified static routes</a:t>
            </a:r>
            <a:r>
              <a:rPr lang="en-US" baseline="0" dirty="0" smtClean="0"/>
              <a:t> displays both the next hop router’s IPv6 address as well as the exit interface. </a:t>
            </a:r>
            <a:r>
              <a:rPr lang="en-US" sz="1200" kern="1200" dirty="0" smtClean="0">
                <a:solidFill>
                  <a:schemeClr val="tx1"/>
                </a:solidFill>
                <a:effectLst/>
                <a:latin typeface="+mn-lt"/>
                <a:ea typeface="+mn-ea"/>
                <a:cs typeface="+mn-cs"/>
              </a:rPr>
              <a:t>As you can see in the routing table, a fully specified static route displays both the next hop router’s IPv6 address as well as the exit interface.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9</a:t>
            </a:fld>
            <a:endParaRPr lang="en-US"/>
          </a:p>
        </p:txBody>
      </p:sp>
    </p:spTree>
    <p:extLst>
      <p:ext uri="{BB962C8B-B14F-4D97-AF65-F5344CB8AC3E}">
        <p14:creationId xmlns:p14="http://schemas.microsoft.com/office/powerpoint/2010/main" val="47118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A default route is used when no other routes in the routing table match the packet destination IP address. In other words, when a more specific match does not exist.  A default route is usually configured on a company's edge router that connects to the ISP’s network.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The command for an IPv6 default route is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This is the IPv6 version of the all zero address (remember the :: is used to identify consecutive zeros) which is similar to the quad zero address used in an IPv4 default route.</a:t>
            </a:r>
          </a:p>
          <a:p>
            <a:r>
              <a:rPr lang="en-US" sz="1200" kern="1200" dirty="0" smtClean="0">
                <a:solidFill>
                  <a:schemeClr val="tx1"/>
                </a:solidFill>
                <a:effectLst/>
                <a:latin typeface="+mn-lt"/>
                <a:ea typeface="+mn-ea"/>
                <a:cs typeface="+mn-cs"/>
              </a:rPr>
              <a:t> A default route can be configured as a directly connected, recursive, or as a fully specified static default route.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extLst>
      <p:ext uri="{BB962C8B-B14F-4D97-AF65-F5344CB8AC3E}">
        <p14:creationId xmlns:p14="http://schemas.microsoft.com/office/powerpoint/2010/main" val="919520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Notice how the default route is displayed in the routing table as an “S” because the correct name is a static default route but notice that the * (asterisk) is not used to identify a default route in an IPv6 routing table. </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11</a:t>
            </a:fld>
            <a:endParaRPr lang="en-US"/>
          </a:p>
        </p:txBody>
      </p:sp>
    </p:spTree>
    <p:extLst>
      <p:ext uri="{BB962C8B-B14F-4D97-AF65-F5344CB8AC3E}">
        <p14:creationId xmlns:p14="http://schemas.microsoft.com/office/powerpoint/2010/main" val="91823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a:t>
            </a:r>
            <a:r>
              <a:rPr lang="en-US" baseline="0" dirty="0" smtClean="0"/>
              <a:t> how we can ping both LAN interfaces with only one static route entry in the routing table. </a:t>
            </a:r>
            <a:r>
              <a:rPr lang="en-US" sz="1200" kern="1200" dirty="0" smtClean="0">
                <a:solidFill>
                  <a:schemeClr val="tx1"/>
                </a:solidFill>
                <a:effectLst/>
                <a:latin typeface="+mn-lt"/>
                <a:ea typeface="+mn-ea"/>
                <a:cs typeface="+mn-cs"/>
              </a:rPr>
              <a:t>Instead of configuring two static routes to reach Branch-2’s LANs, we can summarize them based on common bits in the network portion of the address. In this example, both addresses have the first 46-bits in common. 16 bits in the first two </a:t>
            </a:r>
            <a:r>
              <a:rPr lang="en-US" sz="1200" kern="1200" dirty="0" err="1" smtClean="0">
                <a:solidFill>
                  <a:schemeClr val="tx1"/>
                </a:solidFill>
                <a:effectLst/>
                <a:latin typeface="+mn-lt"/>
                <a:ea typeface="+mn-ea"/>
                <a:cs typeface="+mn-cs"/>
              </a:rPr>
              <a:t>hextets</a:t>
            </a:r>
            <a:r>
              <a:rPr lang="en-US" sz="1200" kern="1200" dirty="0" smtClean="0">
                <a:solidFill>
                  <a:schemeClr val="tx1"/>
                </a:solidFill>
                <a:effectLst/>
                <a:latin typeface="+mn-lt"/>
                <a:ea typeface="+mn-ea"/>
                <a:cs typeface="+mn-cs"/>
              </a:rPr>
              <a:t> and 14 bits in 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hextet</a:t>
            </a:r>
            <a:r>
              <a:rPr lang="en-US" sz="1200" kern="1200" dirty="0" smtClean="0">
                <a:solidFill>
                  <a:schemeClr val="tx1"/>
                </a:solidFill>
                <a:effectLst/>
                <a:latin typeface="+mn-lt"/>
                <a:ea typeface="+mn-ea"/>
                <a:cs typeface="+mn-cs"/>
              </a:rPr>
              <a:t> for a total of 63-bits. </a:t>
            </a:r>
          </a:p>
          <a:p>
            <a:r>
              <a:rPr lang="en-US" sz="1200" kern="1200" dirty="0" smtClean="0">
                <a:solidFill>
                  <a:schemeClr val="tx1"/>
                </a:solidFill>
                <a:effectLst/>
                <a:latin typeface="+mn-lt"/>
                <a:ea typeface="+mn-ea"/>
                <a:cs typeface="+mn-cs"/>
              </a:rPr>
              <a:t>As you</a:t>
            </a:r>
            <a:r>
              <a:rPr lang="en-US" sz="1200" kern="1200" baseline="0" dirty="0" smtClean="0">
                <a:solidFill>
                  <a:schemeClr val="tx1"/>
                </a:solidFill>
                <a:effectLst/>
                <a:latin typeface="+mn-lt"/>
                <a:ea typeface="+mn-ea"/>
                <a:cs typeface="+mn-cs"/>
              </a:rPr>
              <a:t> can see, </a:t>
            </a:r>
            <a:r>
              <a:rPr lang="en-US" sz="1200" kern="1200" dirty="0" smtClean="0">
                <a:solidFill>
                  <a:schemeClr val="tx1"/>
                </a:solidFill>
                <a:effectLst/>
                <a:latin typeface="+mn-lt"/>
                <a:ea typeface="+mn-ea"/>
                <a:cs typeface="+mn-cs"/>
              </a:rPr>
              <a:t>we can ping each LAN interface with only one static route entry in the routing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13</a:t>
            </a:fld>
            <a:endParaRPr lang="en-US"/>
          </a:p>
        </p:txBody>
      </p:sp>
    </p:spTree>
    <p:extLst>
      <p:ext uri="{BB962C8B-B14F-4D97-AF65-F5344CB8AC3E}">
        <p14:creationId xmlns:p14="http://schemas.microsoft.com/office/powerpoint/2010/main" val="1164981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wmf"/><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213" y="1384962"/>
            <a:ext cx="5894299" cy="1675738"/>
          </a:xfrm>
        </p:spPr>
        <p:txBody>
          <a:bodyPr/>
          <a:lstStyle/>
          <a:p>
            <a:r>
              <a:rPr lang="en-US" dirty="0" smtClean="0"/>
              <a:t>IPv6 Static Routes</a:t>
            </a:r>
            <a:endParaRPr lang="en-US" dirty="0"/>
          </a:p>
        </p:txBody>
      </p:sp>
      <p:sp>
        <p:nvSpPr>
          <p:cNvPr id="4" name="Subtitle 2"/>
          <p:cNvSpPr>
            <a:spLocks noGrp="1"/>
          </p:cNvSpPr>
          <p:nvPr/>
        </p:nvSpPr>
        <p:spPr>
          <a:xfrm>
            <a:off x="105743" y="4099025"/>
            <a:ext cx="4295861" cy="2262158"/>
          </a:xfrm>
          <a:prstGeom prst="rect">
            <a:avLst/>
          </a:prstGeom>
        </p:spPr>
        <p:txBody>
          <a:bodyPr vert="horz" lIns="91440" tIns="45720" rIns="91440" bIns="45720" rtlCol="0">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defTabSz="914400" rtl="0" eaLnBrk="1" latinLnBrk="0" hangingPunct="1">
              <a:lnSpc>
                <a:spcPct val="95000"/>
              </a:lnSpc>
              <a:spcBef>
                <a:spcPts val="840"/>
              </a:spcBef>
              <a:buClr>
                <a:schemeClr val="tx2"/>
              </a:buClr>
              <a:buFontTx/>
              <a:buNone/>
              <a:defRPr lang="en-US" sz="1800" kern="1200">
                <a:solidFill>
                  <a:schemeClr val="tx1">
                    <a:tint val="75000"/>
                  </a:schemeClr>
                </a:solidFill>
                <a:latin typeface="+mj-lt"/>
                <a:ea typeface="+mn-ea"/>
                <a:cs typeface="+mn-cs"/>
              </a:defRPr>
            </a:lvl2pPr>
            <a:lvl3pPr marL="914400" indent="0" algn="ctr" defTabSz="914400" rtl="0" eaLnBrk="1" latinLnBrk="0" hangingPunct="1">
              <a:lnSpc>
                <a:spcPct val="95000"/>
              </a:lnSpc>
              <a:spcBef>
                <a:spcPts val="840"/>
              </a:spcBef>
              <a:buFont typeface="Arial" pitchFamily="34" charset="0"/>
              <a:buNone/>
              <a:defRPr lang="en-US" sz="1600" kern="1200">
                <a:solidFill>
                  <a:schemeClr val="tx1">
                    <a:tint val="75000"/>
                  </a:schemeClr>
                </a:solidFill>
                <a:latin typeface="+mj-lt"/>
                <a:ea typeface="+mn-ea"/>
                <a:cs typeface="+mn-cs"/>
              </a:defRPr>
            </a:lvl3pPr>
            <a:lvl4pPr marL="13716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4pPr>
            <a:lvl5pPr marL="18288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John Rullan</a:t>
            </a:r>
            <a:r>
              <a:rPr lang="en-US" dirty="0" smtClean="0"/>
              <a:t/>
            </a:r>
            <a:br>
              <a:rPr lang="en-US" dirty="0" smtClean="0"/>
            </a:br>
            <a:r>
              <a:rPr lang="en-US" dirty="0" smtClean="0"/>
              <a:t>Cisco Certified Instructor Trainer</a:t>
            </a:r>
            <a:br>
              <a:rPr lang="en-US" dirty="0" smtClean="0"/>
            </a:br>
            <a:r>
              <a:rPr lang="en-US" dirty="0" smtClean="0"/>
              <a:t>Thomas A. Edison CTE HS </a:t>
            </a:r>
            <a:br>
              <a:rPr lang="en-US" dirty="0" smtClean="0"/>
            </a:br>
            <a:r>
              <a:rPr lang="en-US" dirty="0" smtClean="0"/>
              <a:t/>
            </a:r>
            <a:br>
              <a:rPr lang="en-US" dirty="0" smtClean="0"/>
            </a:br>
            <a:r>
              <a:rPr lang="en-US" b="1" dirty="0" smtClean="0"/>
              <a:t>Stephen Lynch</a:t>
            </a:r>
          </a:p>
          <a:p>
            <a:r>
              <a:rPr lang="en-US" dirty="0" smtClean="0"/>
              <a:t>Network Architect, CCIE #36243</a:t>
            </a:r>
          </a:p>
          <a:p>
            <a:r>
              <a:rPr lang="en-US" dirty="0" smtClean="0"/>
              <a:t>ABS Technology Architects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5" y="0"/>
            <a:ext cx="8588861" cy="838200"/>
          </a:xfrm>
        </p:spPr>
        <p:txBody>
          <a:bodyPr/>
          <a:lstStyle/>
          <a:p>
            <a:pPr algn="ctr"/>
            <a:r>
              <a:rPr lang="en-US" dirty="0" smtClean="0"/>
              <a:t>Default Static Route</a:t>
            </a:r>
            <a:endParaRPr lang="en-US" dirty="0"/>
          </a:p>
        </p:txBody>
      </p:sp>
      <p:sp>
        <p:nvSpPr>
          <p:cNvPr id="3" name="Text Placeholder 2"/>
          <p:cNvSpPr>
            <a:spLocks noGrp="1"/>
          </p:cNvSpPr>
          <p:nvPr>
            <p:ph type="body" sz="quarter" idx="10"/>
          </p:nvPr>
        </p:nvSpPr>
        <p:spPr>
          <a:xfrm>
            <a:off x="219973" y="1083574"/>
            <a:ext cx="8577072" cy="1576499"/>
          </a:xfrm>
        </p:spPr>
        <p:txBody>
          <a:bodyPr/>
          <a:lstStyle/>
          <a:p>
            <a:pPr lvl="0"/>
            <a:r>
              <a:rPr lang="en-CA" sz="2000" dirty="0" smtClean="0"/>
              <a:t>No </a:t>
            </a:r>
            <a:r>
              <a:rPr lang="en-CA" sz="2000" dirty="0"/>
              <a:t>other routes in the routing table match the packet destination IP address. In other words, when a more specific match does not exist. </a:t>
            </a:r>
            <a:endParaRPr lang="en-US" sz="2000" dirty="0"/>
          </a:p>
          <a:p>
            <a:pPr lvl="0"/>
            <a:r>
              <a:rPr lang="en-CA" sz="2000" dirty="0"/>
              <a:t>A common use is when connecting a company's edge router to the </a:t>
            </a:r>
            <a:r>
              <a:rPr lang="en-CA" sz="2000" dirty="0" smtClean="0"/>
              <a:t>ISP’s </a:t>
            </a:r>
            <a:r>
              <a:rPr lang="en-CA" sz="2000" dirty="0"/>
              <a:t>network.</a:t>
            </a:r>
            <a:endParaRPr lang="en-US" sz="2000" dirty="0"/>
          </a:p>
          <a:p>
            <a:pPr marL="749300" lvl="1" indent="-342900">
              <a:buFont typeface="Arial" pitchFamily="34" charset="0"/>
              <a:buChar char="•"/>
            </a:pPr>
            <a:endParaRPr lang="en-US" sz="2000" dirty="0" smtClean="0"/>
          </a:p>
        </p:txBody>
      </p:sp>
      <p:sp>
        <p:nvSpPr>
          <p:cNvPr id="48" name="Freeform 9"/>
          <p:cNvSpPr>
            <a:spLocks/>
          </p:cNvSpPr>
          <p:nvPr/>
        </p:nvSpPr>
        <p:spPr bwMode="auto">
          <a:xfrm>
            <a:off x="3392145" y="37376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4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983" y="35368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863" y="35368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383" y="315581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281" y="4068632"/>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6325" y="3166138"/>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648305" y="3801846"/>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55" name="TextBox 54"/>
          <p:cNvSpPr txBox="1"/>
          <p:nvPr/>
        </p:nvSpPr>
        <p:spPr>
          <a:xfrm>
            <a:off x="3436183" y="3536819"/>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56" name="TextBox 55"/>
          <p:cNvSpPr txBox="1"/>
          <p:nvPr/>
        </p:nvSpPr>
        <p:spPr>
          <a:xfrm>
            <a:off x="4306997" y="3849876"/>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57" name="Line 47"/>
          <p:cNvSpPr>
            <a:spLocks noChangeShapeType="1"/>
          </p:cNvSpPr>
          <p:nvPr/>
        </p:nvSpPr>
        <p:spPr bwMode="auto">
          <a:xfrm>
            <a:off x="1676227" y="33471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8" name="Line 47"/>
          <p:cNvSpPr>
            <a:spLocks noChangeShapeType="1"/>
          </p:cNvSpPr>
          <p:nvPr/>
        </p:nvSpPr>
        <p:spPr bwMode="auto">
          <a:xfrm flipV="1">
            <a:off x="1753051" y="39178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9" name="TextBox 58"/>
          <p:cNvSpPr txBox="1"/>
          <p:nvPr/>
        </p:nvSpPr>
        <p:spPr>
          <a:xfrm>
            <a:off x="692983" y="3519198"/>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60" name="TextBox 59"/>
          <p:cNvSpPr txBox="1"/>
          <p:nvPr/>
        </p:nvSpPr>
        <p:spPr>
          <a:xfrm>
            <a:off x="3436183" y="3747798"/>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61" name="TextBox 60"/>
          <p:cNvSpPr txBox="1"/>
          <p:nvPr/>
        </p:nvSpPr>
        <p:spPr>
          <a:xfrm>
            <a:off x="5042473" y="3654346"/>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62" name="TextBox 61"/>
          <p:cNvSpPr txBox="1"/>
          <p:nvPr/>
        </p:nvSpPr>
        <p:spPr>
          <a:xfrm>
            <a:off x="7017583" y="3536819"/>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63" name="TextBox 62"/>
          <p:cNvSpPr txBox="1"/>
          <p:nvPr/>
        </p:nvSpPr>
        <p:spPr>
          <a:xfrm>
            <a:off x="6389629" y="3689219"/>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64" name="TextBox 63"/>
          <p:cNvSpPr txBox="1"/>
          <p:nvPr/>
        </p:nvSpPr>
        <p:spPr>
          <a:xfrm>
            <a:off x="5594061" y="3801846"/>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65" name="TextBox 64"/>
          <p:cNvSpPr txBox="1"/>
          <p:nvPr/>
        </p:nvSpPr>
        <p:spPr>
          <a:xfrm>
            <a:off x="937440" y="3292479"/>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66" name="TextBox 65"/>
          <p:cNvSpPr txBox="1"/>
          <p:nvPr/>
        </p:nvSpPr>
        <p:spPr>
          <a:xfrm>
            <a:off x="921583" y="4222619"/>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67" name="Rectangle 66"/>
          <p:cNvSpPr/>
          <p:nvPr/>
        </p:nvSpPr>
        <p:spPr>
          <a:xfrm>
            <a:off x="1676227" y="4898777"/>
            <a:ext cx="6031862" cy="923330"/>
          </a:xfrm>
          <a:prstGeom prst="rect">
            <a:avLst/>
          </a:prstGeom>
          <a:ln>
            <a:solidFill>
              <a:schemeClr val="tx2"/>
            </a:solidFill>
          </a:ln>
        </p:spPr>
        <p:txBody>
          <a:bodyPr wrap="square">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)#ipv6 route ::/0 s0/0/0</a:t>
            </a:r>
          </a:p>
          <a:p>
            <a:r>
              <a:rPr lang="en-US" dirty="0">
                <a:solidFill>
                  <a:schemeClr val="bg2"/>
                </a:solidFill>
              </a:rPr>
              <a:t>Branch-1(</a:t>
            </a:r>
            <a:r>
              <a:rPr lang="en-US" dirty="0" err="1">
                <a:solidFill>
                  <a:schemeClr val="bg2"/>
                </a:solidFill>
              </a:rPr>
              <a:t>config</a:t>
            </a:r>
            <a:r>
              <a:rPr lang="en-US" dirty="0">
                <a:solidFill>
                  <a:schemeClr val="bg2"/>
                </a:solidFill>
              </a:rPr>
              <a:t>)#ipv6 route ::/0 </a:t>
            </a:r>
            <a:r>
              <a:rPr lang="en-US" dirty="0" smtClean="0">
                <a:solidFill>
                  <a:schemeClr val="bg2"/>
                </a:solidFill>
              </a:rPr>
              <a:t>2001:DB8:A::2</a:t>
            </a:r>
            <a:endParaRPr lang="en-US" dirty="0">
              <a:solidFill>
                <a:schemeClr val="bg2"/>
              </a:solidFill>
            </a:endParaRPr>
          </a:p>
          <a:p>
            <a:r>
              <a:rPr lang="en-US" dirty="0">
                <a:solidFill>
                  <a:schemeClr val="bg2"/>
                </a:solidFill>
              </a:rPr>
              <a:t>Branch-1(</a:t>
            </a:r>
            <a:r>
              <a:rPr lang="en-US" dirty="0" err="1">
                <a:solidFill>
                  <a:schemeClr val="bg2"/>
                </a:solidFill>
              </a:rPr>
              <a:t>config</a:t>
            </a:r>
            <a:r>
              <a:rPr lang="en-US" dirty="0">
                <a:solidFill>
                  <a:schemeClr val="bg2"/>
                </a:solidFill>
              </a:rPr>
              <a:t>)#ipv6 route ::/0 </a:t>
            </a:r>
            <a:r>
              <a:rPr lang="en-US" dirty="0" smtClean="0">
                <a:solidFill>
                  <a:schemeClr val="bg2"/>
                </a:solidFill>
              </a:rPr>
              <a:t>s0/0/0 </a:t>
            </a:r>
            <a:r>
              <a:rPr lang="en-US" dirty="0">
                <a:solidFill>
                  <a:schemeClr val="bg2"/>
                </a:solidFill>
              </a:rPr>
              <a:t>2001:DB8:A::</a:t>
            </a:r>
            <a:r>
              <a:rPr lang="en-US" dirty="0" smtClean="0">
                <a:solidFill>
                  <a:schemeClr val="bg2"/>
                </a:solidFill>
              </a:rPr>
              <a:t>2</a:t>
            </a:r>
            <a:endParaRPr lang="en-US" dirty="0">
              <a:solidFill>
                <a:schemeClr val="bg2"/>
              </a:solidFill>
            </a:endParaRPr>
          </a:p>
        </p:txBody>
      </p:sp>
      <p:sp>
        <p:nvSpPr>
          <p:cNvPr id="26" name="TextBox 25"/>
          <p:cNvSpPr txBox="1"/>
          <p:nvPr/>
        </p:nvSpPr>
        <p:spPr>
          <a:xfrm>
            <a:off x="670171" y="4424559"/>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76" y="0"/>
            <a:ext cx="8588861" cy="838200"/>
          </a:xfrm>
        </p:spPr>
        <p:txBody>
          <a:bodyPr/>
          <a:lstStyle/>
          <a:p>
            <a:pPr algn="ctr"/>
            <a:r>
              <a:rPr lang="en-US" dirty="0"/>
              <a:t>Default Static Route</a:t>
            </a:r>
          </a:p>
        </p:txBody>
      </p:sp>
      <p:sp>
        <p:nvSpPr>
          <p:cNvPr id="6" name="Freeform 9"/>
          <p:cNvSpPr>
            <a:spLocks/>
          </p:cNvSpPr>
          <p:nvPr/>
        </p:nvSpPr>
        <p:spPr bwMode="auto">
          <a:xfrm>
            <a:off x="3443903" y="14516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9741" y="12508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1621" y="12508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141" y="86981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8039" y="1782632"/>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8083" y="880138"/>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700063" y="1515846"/>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13" name="TextBox 12"/>
          <p:cNvSpPr txBox="1"/>
          <p:nvPr/>
        </p:nvSpPr>
        <p:spPr>
          <a:xfrm>
            <a:off x="3487941" y="1250819"/>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14" name="TextBox 13"/>
          <p:cNvSpPr txBox="1"/>
          <p:nvPr/>
        </p:nvSpPr>
        <p:spPr>
          <a:xfrm>
            <a:off x="4358755" y="1563876"/>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15" name="Line 47"/>
          <p:cNvSpPr>
            <a:spLocks noChangeShapeType="1"/>
          </p:cNvSpPr>
          <p:nvPr/>
        </p:nvSpPr>
        <p:spPr bwMode="auto">
          <a:xfrm>
            <a:off x="1727985" y="10611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 name="Line 47"/>
          <p:cNvSpPr>
            <a:spLocks noChangeShapeType="1"/>
          </p:cNvSpPr>
          <p:nvPr/>
        </p:nvSpPr>
        <p:spPr bwMode="auto">
          <a:xfrm flipV="1">
            <a:off x="1804809" y="16318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 name="TextBox 16"/>
          <p:cNvSpPr txBox="1"/>
          <p:nvPr/>
        </p:nvSpPr>
        <p:spPr>
          <a:xfrm>
            <a:off x="744741" y="1233198"/>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18" name="TextBox 17"/>
          <p:cNvSpPr txBox="1"/>
          <p:nvPr/>
        </p:nvSpPr>
        <p:spPr>
          <a:xfrm>
            <a:off x="753238" y="2147598"/>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
        <p:nvSpPr>
          <p:cNvPr id="19" name="TextBox 18"/>
          <p:cNvSpPr txBox="1"/>
          <p:nvPr/>
        </p:nvSpPr>
        <p:spPr>
          <a:xfrm>
            <a:off x="3487941" y="1461798"/>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20" name="TextBox 19"/>
          <p:cNvSpPr txBox="1"/>
          <p:nvPr/>
        </p:nvSpPr>
        <p:spPr>
          <a:xfrm>
            <a:off x="5094231" y="1368346"/>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21" name="TextBox 20"/>
          <p:cNvSpPr txBox="1"/>
          <p:nvPr/>
        </p:nvSpPr>
        <p:spPr>
          <a:xfrm>
            <a:off x="7069341" y="1250819"/>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22" name="TextBox 21"/>
          <p:cNvSpPr txBox="1"/>
          <p:nvPr/>
        </p:nvSpPr>
        <p:spPr>
          <a:xfrm>
            <a:off x="6441387" y="1403219"/>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23" name="TextBox 22"/>
          <p:cNvSpPr txBox="1"/>
          <p:nvPr/>
        </p:nvSpPr>
        <p:spPr>
          <a:xfrm>
            <a:off x="5645819" y="1515846"/>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24" name="TextBox 23"/>
          <p:cNvSpPr txBox="1"/>
          <p:nvPr/>
        </p:nvSpPr>
        <p:spPr>
          <a:xfrm>
            <a:off x="989198" y="1006479"/>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25" name="TextBox 24"/>
          <p:cNvSpPr txBox="1"/>
          <p:nvPr/>
        </p:nvSpPr>
        <p:spPr>
          <a:xfrm>
            <a:off x="973341" y="1936619"/>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26" name="TextBox 25"/>
          <p:cNvSpPr txBox="1"/>
          <p:nvPr/>
        </p:nvSpPr>
        <p:spPr>
          <a:xfrm>
            <a:off x="129396" y="2346385"/>
            <a:ext cx="9144000" cy="369332"/>
          </a:xfrm>
          <a:prstGeom prst="rect">
            <a:avLst/>
          </a:prstGeom>
          <a:noFill/>
        </p:spPr>
        <p:txBody>
          <a:bodyPr wrap="square" rtlCol="0">
            <a:spAutoFit/>
          </a:bodyPr>
          <a:lstStyle/>
          <a:p>
            <a:pPr algn="ctr"/>
            <a:r>
              <a:rPr lang="en-US" dirty="0" smtClean="0">
                <a:solidFill>
                  <a:schemeClr val="bg2"/>
                </a:solidFill>
              </a:rPr>
              <a:t>Branch-1(</a:t>
            </a:r>
            <a:r>
              <a:rPr lang="en-US" dirty="0" err="1" smtClean="0">
                <a:solidFill>
                  <a:schemeClr val="bg2"/>
                </a:solidFill>
              </a:rPr>
              <a:t>config</a:t>
            </a:r>
            <a:r>
              <a:rPr lang="en-US" dirty="0" smtClean="0">
                <a:solidFill>
                  <a:schemeClr val="bg2"/>
                </a:solidFill>
              </a:rPr>
              <a:t>)#ipv6 route ::/0 s0/0/0</a:t>
            </a:r>
            <a:endParaRPr lang="en-US" dirty="0">
              <a:solidFill>
                <a:schemeClr val="bg2"/>
              </a:solidFill>
            </a:endParaRPr>
          </a:p>
        </p:txBody>
      </p:sp>
      <p:sp>
        <p:nvSpPr>
          <p:cNvPr id="27" name="TextBox 26"/>
          <p:cNvSpPr txBox="1"/>
          <p:nvPr/>
        </p:nvSpPr>
        <p:spPr>
          <a:xfrm>
            <a:off x="3730925" y="2743200"/>
            <a:ext cx="2457724" cy="3600986"/>
          </a:xfrm>
          <a:prstGeom prst="rect">
            <a:avLst/>
          </a:prstGeom>
          <a:noFill/>
          <a:ln>
            <a:solidFill>
              <a:schemeClr val="tx1"/>
            </a:solidFill>
          </a:ln>
        </p:spPr>
        <p:txBody>
          <a:bodyPr wrap="none" rtlCol="0">
            <a:spAutoFit/>
          </a:bodyPr>
          <a:lstStyle/>
          <a:p>
            <a:r>
              <a:rPr lang="en-US" sz="1200" dirty="0" smtClean="0">
                <a:solidFill>
                  <a:schemeClr val="bg2"/>
                </a:solidFill>
              </a:rPr>
              <a:t>Branch-1#sh ipv6 route</a:t>
            </a:r>
          </a:p>
          <a:p>
            <a:r>
              <a:rPr lang="en-US" sz="1200" b="1" dirty="0" smtClean="0">
                <a:solidFill>
                  <a:schemeClr val="bg2"/>
                </a:solidFill>
              </a:rPr>
              <a:t>    (Output Omitted)</a:t>
            </a:r>
          </a:p>
          <a:p>
            <a:r>
              <a:rPr lang="en-US" sz="1200" b="1" dirty="0" smtClean="0">
                <a:solidFill>
                  <a:srgbClr val="FF0000"/>
                </a:solidFill>
              </a:rPr>
              <a:t>S   ::/0 [1/0]</a:t>
            </a:r>
          </a:p>
          <a:p>
            <a:r>
              <a:rPr lang="en-US" sz="1200" b="1" dirty="0" smtClean="0">
                <a:solidFill>
                  <a:srgbClr val="FF0000"/>
                </a:solidFill>
              </a:rPr>
              <a:t>     via ::, Serial0/0/0</a:t>
            </a:r>
          </a:p>
          <a:p>
            <a:r>
              <a:rPr lang="en-US" sz="1200" dirty="0" smtClean="0">
                <a:solidFill>
                  <a:schemeClr val="bg2"/>
                </a:solidFill>
              </a:rPr>
              <a:t>S   2001:DB8:2</a:t>
            </a:r>
            <a:r>
              <a:rPr lang="en-US" sz="1200" dirty="0" smtClean="0">
                <a:solidFill>
                  <a:schemeClr val="bg2"/>
                </a:solidFill>
              </a:rPr>
              <a:t>::1/64 </a:t>
            </a:r>
            <a:r>
              <a:rPr lang="en-US" sz="1200" dirty="0" smtClean="0">
                <a:solidFill>
                  <a:schemeClr val="bg2"/>
                </a:solidFill>
              </a:rPr>
              <a:t>[1/0]</a:t>
            </a:r>
          </a:p>
          <a:p>
            <a:r>
              <a:rPr lang="en-US" sz="1200" dirty="0" smtClean="0">
                <a:solidFill>
                  <a:schemeClr val="bg2"/>
                </a:solidFill>
              </a:rPr>
              <a:t>     via 2001:DB8:A::2, Serial0/0/1</a:t>
            </a:r>
          </a:p>
          <a:p>
            <a:r>
              <a:rPr lang="en-US" sz="1200" dirty="0" smtClean="0">
                <a:solidFill>
                  <a:schemeClr val="bg2"/>
                </a:solidFill>
              </a:rPr>
              <a:t>S   2001:DB8:3</a:t>
            </a:r>
            <a:r>
              <a:rPr lang="en-US" sz="1200" dirty="0" smtClean="0">
                <a:solidFill>
                  <a:schemeClr val="bg2"/>
                </a:solidFill>
              </a:rPr>
              <a:t>::1/64 </a:t>
            </a:r>
            <a:r>
              <a:rPr lang="en-US" sz="1200" dirty="0" smtClean="0">
                <a:solidFill>
                  <a:schemeClr val="bg2"/>
                </a:solidFill>
              </a:rPr>
              <a:t>[1/0]</a:t>
            </a:r>
          </a:p>
          <a:p>
            <a:r>
              <a:rPr lang="en-US" sz="1200" dirty="0" smtClean="0">
                <a:solidFill>
                  <a:schemeClr val="bg2"/>
                </a:solidFill>
              </a:rPr>
              <a:t>     via 2001:DB8:A::2, Serial0/0/1</a:t>
            </a:r>
          </a:p>
          <a:p>
            <a:r>
              <a:rPr lang="en-US" sz="1200" dirty="0" smtClean="0">
                <a:solidFill>
                  <a:schemeClr val="bg2"/>
                </a:solidFill>
              </a:rPr>
              <a:t>C   2001:DB8:A::2/127 [0/0]</a:t>
            </a:r>
          </a:p>
          <a:p>
            <a:r>
              <a:rPr lang="en-US" sz="1200" dirty="0" smtClean="0">
                <a:solidFill>
                  <a:schemeClr val="bg2"/>
                </a:solidFill>
              </a:rPr>
              <a:t>     via ::, Serial0/0/1</a:t>
            </a:r>
          </a:p>
          <a:p>
            <a:r>
              <a:rPr lang="en-US" sz="1200" dirty="0" smtClean="0">
                <a:solidFill>
                  <a:schemeClr val="bg2"/>
                </a:solidFill>
              </a:rPr>
              <a:t>L   2001:DB8:A::3/128 [0/0]</a:t>
            </a:r>
          </a:p>
          <a:p>
            <a:r>
              <a:rPr lang="en-US" sz="1200" dirty="0" smtClean="0">
                <a:solidFill>
                  <a:schemeClr val="bg2"/>
                </a:solidFill>
              </a:rPr>
              <a:t>     via ::, Serial0/0/1</a:t>
            </a:r>
          </a:p>
          <a:p>
            <a:r>
              <a:rPr lang="en-US" sz="1200" dirty="0" smtClean="0">
                <a:solidFill>
                  <a:schemeClr val="bg2"/>
                </a:solidFill>
              </a:rPr>
              <a:t>C   2001:DB8:B::/127 [0/0]</a:t>
            </a:r>
          </a:p>
          <a:p>
            <a:r>
              <a:rPr lang="en-US" sz="1200" dirty="0" smtClean="0">
                <a:solidFill>
                  <a:schemeClr val="bg2"/>
                </a:solidFill>
              </a:rPr>
              <a:t>     via ::, Serial0/0/0</a:t>
            </a:r>
          </a:p>
          <a:p>
            <a:r>
              <a:rPr lang="en-US" sz="1200" dirty="0" smtClean="0">
                <a:solidFill>
                  <a:schemeClr val="bg2"/>
                </a:solidFill>
              </a:rPr>
              <a:t>L   2001:DB8:B::/128 [0/0]</a:t>
            </a:r>
          </a:p>
          <a:p>
            <a:r>
              <a:rPr lang="en-US" sz="1200" dirty="0" smtClean="0">
                <a:solidFill>
                  <a:schemeClr val="bg2"/>
                </a:solidFill>
              </a:rPr>
              <a:t>     via ::, Serial0/0/0</a:t>
            </a:r>
          </a:p>
          <a:p>
            <a:r>
              <a:rPr lang="en-US" sz="1200" dirty="0" smtClean="0">
                <a:solidFill>
                  <a:schemeClr val="bg2"/>
                </a:solidFill>
              </a:rPr>
              <a:t>L   FF00::/8 [0/0]</a:t>
            </a:r>
          </a:p>
          <a:p>
            <a:r>
              <a:rPr lang="en-US" sz="1200" dirty="0" smtClean="0">
                <a:solidFill>
                  <a:schemeClr val="bg2"/>
                </a:solidFill>
              </a:rPr>
              <a:t>     via ::, Null0</a:t>
            </a:r>
          </a:p>
          <a:p>
            <a:r>
              <a:rPr lang="en-US" sz="1200" dirty="0" smtClean="0">
                <a:solidFill>
                  <a:schemeClr val="bg2"/>
                </a:solidFill>
              </a:rPr>
              <a:t>Branch-1#</a:t>
            </a:r>
            <a:endParaRPr lang="en-US" sz="1200" dirty="0">
              <a:solidFill>
                <a:schemeClr val="bg2"/>
              </a:solidFill>
            </a:endParaRPr>
          </a:p>
        </p:txBody>
      </p:sp>
      <p:sp>
        <p:nvSpPr>
          <p:cNvPr id="28" name="Right Arrow 27"/>
          <p:cNvSpPr/>
          <p:nvPr/>
        </p:nvSpPr>
        <p:spPr>
          <a:xfrm>
            <a:off x="1776212" y="3083943"/>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48132" y="3179318"/>
            <a:ext cx="1067728" cy="276999"/>
          </a:xfrm>
          <a:prstGeom prst="rect">
            <a:avLst/>
          </a:prstGeom>
          <a:noFill/>
        </p:spPr>
        <p:txBody>
          <a:bodyPr wrap="none" rtlCol="0">
            <a:spAutoFit/>
          </a:bodyPr>
          <a:lstStyle/>
          <a:p>
            <a:r>
              <a:rPr lang="en-US" sz="1200" b="1" dirty="0" smtClean="0">
                <a:solidFill>
                  <a:schemeClr val="bg1"/>
                </a:solidFill>
              </a:rPr>
              <a:t>Default Route</a:t>
            </a:r>
            <a:endParaRPr lang="en-US" sz="1200" b="1" dirty="0">
              <a:solidFill>
                <a:schemeClr val="bg1"/>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5" y="0"/>
            <a:ext cx="8588861" cy="838200"/>
          </a:xfrm>
        </p:spPr>
        <p:txBody>
          <a:bodyPr/>
          <a:lstStyle/>
          <a:p>
            <a:pPr algn="ctr"/>
            <a:r>
              <a:rPr lang="en-US" dirty="0" smtClean="0"/>
              <a:t>Summary Route</a:t>
            </a:r>
            <a:endParaRPr lang="en-US" dirty="0"/>
          </a:p>
        </p:txBody>
      </p:sp>
      <p:sp>
        <p:nvSpPr>
          <p:cNvPr id="3" name="Text Placeholder 2"/>
          <p:cNvSpPr>
            <a:spLocks noGrp="1"/>
          </p:cNvSpPr>
          <p:nvPr>
            <p:ph type="body" sz="quarter" idx="10"/>
          </p:nvPr>
        </p:nvSpPr>
        <p:spPr>
          <a:xfrm>
            <a:off x="219973" y="1083574"/>
            <a:ext cx="8577072" cy="2213808"/>
          </a:xfrm>
        </p:spPr>
        <p:txBody>
          <a:bodyPr/>
          <a:lstStyle/>
          <a:p>
            <a:pPr lvl="0"/>
            <a:r>
              <a:rPr lang="en-CA" sz="2000" dirty="0"/>
              <a:t>Summary routes are used to reduce the number of routing table </a:t>
            </a:r>
            <a:r>
              <a:rPr lang="en-CA" sz="2000" dirty="0" smtClean="0"/>
              <a:t>entries. </a:t>
            </a:r>
            <a:endParaRPr lang="en-US" sz="2000" dirty="0"/>
          </a:p>
          <a:p>
            <a:pPr lvl="0"/>
            <a:r>
              <a:rPr lang="en-CA" sz="2000" dirty="0"/>
              <a:t>Multiple static routes can be summarized into a single static route if:</a:t>
            </a:r>
            <a:endParaRPr lang="en-US" sz="2000" dirty="0"/>
          </a:p>
          <a:p>
            <a:pPr lvl="1"/>
            <a:r>
              <a:rPr lang="en-CA" sz="2200" dirty="0" smtClean="0"/>
              <a:t>- </a:t>
            </a:r>
            <a:r>
              <a:rPr lang="en-CA" dirty="0" smtClean="0"/>
              <a:t>The </a:t>
            </a:r>
            <a:r>
              <a:rPr lang="en-CA" dirty="0"/>
              <a:t>destination networks are contiguous and can be summarized into a single network address. </a:t>
            </a:r>
            <a:endParaRPr lang="en-US" dirty="0"/>
          </a:p>
          <a:p>
            <a:pPr lvl="1"/>
            <a:r>
              <a:rPr lang="en-CA" dirty="0" smtClean="0"/>
              <a:t>- The </a:t>
            </a:r>
            <a:r>
              <a:rPr lang="en-CA" dirty="0"/>
              <a:t>multiple static routes all use the same exit interface or next-hop IP address.</a:t>
            </a:r>
            <a:endParaRPr lang="en-US" dirty="0"/>
          </a:p>
          <a:p>
            <a:pPr marL="749300" lvl="1" indent="-342900">
              <a:buFont typeface="Arial" pitchFamily="34" charset="0"/>
              <a:buChar char="•"/>
            </a:pPr>
            <a:endParaRPr lang="en-US" sz="2000" dirty="0" smtClean="0"/>
          </a:p>
        </p:txBody>
      </p:sp>
      <p:sp>
        <p:nvSpPr>
          <p:cNvPr id="70" name="Freeform 9"/>
          <p:cNvSpPr>
            <a:spLocks/>
          </p:cNvSpPr>
          <p:nvPr/>
        </p:nvSpPr>
        <p:spPr bwMode="auto">
          <a:xfrm>
            <a:off x="3388529" y="44689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71"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4367" y="42681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247" y="42681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767" y="388711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665" y="4799932"/>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2709" y="3897438"/>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2644689" y="4533146"/>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77" name="TextBox 76"/>
          <p:cNvSpPr txBox="1"/>
          <p:nvPr/>
        </p:nvSpPr>
        <p:spPr>
          <a:xfrm>
            <a:off x="3432567" y="4268119"/>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78" name="TextBox 77"/>
          <p:cNvSpPr txBox="1"/>
          <p:nvPr/>
        </p:nvSpPr>
        <p:spPr>
          <a:xfrm>
            <a:off x="4303381" y="4581176"/>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79" name="Line 47"/>
          <p:cNvSpPr>
            <a:spLocks noChangeShapeType="1"/>
          </p:cNvSpPr>
          <p:nvPr/>
        </p:nvSpPr>
        <p:spPr bwMode="auto">
          <a:xfrm>
            <a:off x="1672611" y="40784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0" name="Line 47"/>
          <p:cNvSpPr>
            <a:spLocks noChangeShapeType="1"/>
          </p:cNvSpPr>
          <p:nvPr/>
        </p:nvSpPr>
        <p:spPr bwMode="auto">
          <a:xfrm flipV="1">
            <a:off x="1749435" y="46491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1" name="TextBox 80"/>
          <p:cNvSpPr txBox="1"/>
          <p:nvPr/>
        </p:nvSpPr>
        <p:spPr>
          <a:xfrm>
            <a:off x="689367" y="4250498"/>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82" name="TextBox 81"/>
          <p:cNvSpPr txBox="1"/>
          <p:nvPr/>
        </p:nvSpPr>
        <p:spPr>
          <a:xfrm>
            <a:off x="3432567" y="4479098"/>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83" name="TextBox 82"/>
          <p:cNvSpPr txBox="1"/>
          <p:nvPr/>
        </p:nvSpPr>
        <p:spPr>
          <a:xfrm>
            <a:off x="5038857" y="4385646"/>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84" name="TextBox 83"/>
          <p:cNvSpPr txBox="1"/>
          <p:nvPr/>
        </p:nvSpPr>
        <p:spPr>
          <a:xfrm>
            <a:off x="7013967" y="4268119"/>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85" name="TextBox 84"/>
          <p:cNvSpPr txBox="1"/>
          <p:nvPr/>
        </p:nvSpPr>
        <p:spPr>
          <a:xfrm>
            <a:off x="6386013" y="4420519"/>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86" name="TextBox 85"/>
          <p:cNvSpPr txBox="1"/>
          <p:nvPr/>
        </p:nvSpPr>
        <p:spPr>
          <a:xfrm>
            <a:off x="5590445" y="4533146"/>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87" name="TextBox 86"/>
          <p:cNvSpPr txBox="1"/>
          <p:nvPr/>
        </p:nvSpPr>
        <p:spPr>
          <a:xfrm>
            <a:off x="933824" y="4023779"/>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88" name="TextBox 87"/>
          <p:cNvSpPr txBox="1"/>
          <p:nvPr/>
        </p:nvSpPr>
        <p:spPr>
          <a:xfrm>
            <a:off x="917967" y="4953919"/>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89" name="Rectangle 88"/>
          <p:cNvSpPr/>
          <p:nvPr/>
        </p:nvSpPr>
        <p:spPr>
          <a:xfrm>
            <a:off x="703326" y="5165277"/>
            <a:ext cx="1932740" cy="246221"/>
          </a:xfrm>
          <a:prstGeom prst="rect">
            <a:avLst/>
          </a:prstGeom>
        </p:spPr>
        <p:txBody>
          <a:bodyPr wrap="square">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49" y="0"/>
            <a:ext cx="8588861" cy="838200"/>
          </a:xfrm>
        </p:spPr>
        <p:txBody>
          <a:bodyPr/>
          <a:lstStyle/>
          <a:p>
            <a:pPr algn="ctr"/>
            <a:r>
              <a:rPr dirty="0" smtClean="0"/>
              <a:t>Summary Route</a:t>
            </a:r>
            <a:endParaRPr lang="en-US" dirty="0"/>
          </a:p>
        </p:txBody>
      </p:sp>
      <p:sp>
        <p:nvSpPr>
          <p:cNvPr id="18" name="TextBox 17"/>
          <p:cNvSpPr txBox="1"/>
          <p:nvPr/>
        </p:nvSpPr>
        <p:spPr>
          <a:xfrm>
            <a:off x="2063249" y="2133600"/>
            <a:ext cx="5583580" cy="369332"/>
          </a:xfrm>
          <a:prstGeom prst="rect">
            <a:avLst/>
          </a:prstGeom>
          <a:noFill/>
        </p:spPr>
        <p:txBody>
          <a:bodyPr wrap="none" rtlCol="0">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)#ipv6 route 2001:DB8:2</a:t>
            </a:r>
            <a:r>
              <a:rPr lang="en-US" dirty="0" smtClean="0">
                <a:solidFill>
                  <a:schemeClr val="bg2"/>
                </a:solidFill>
              </a:rPr>
              <a:t>::/46 </a:t>
            </a:r>
            <a:r>
              <a:rPr lang="en-US" dirty="0" smtClean="0">
                <a:solidFill>
                  <a:schemeClr val="bg2"/>
                </a:solidFill>
              </a:rPr>
              <a:t>s0/0/0</a:t>
            </a:r>
            <a:endParaRPr lang="en-US" dirty="0">
              <a:solidFill>
                <a:schemeClr val="bg2"/>
              </a:solidFill>
            </a:endParaRPr>
          </a:p>
        </p:txBody>
      </p:sp>
      <p:sp>
        <p:nvSpPr>
          <p:cNvPr id="21" name="TextBox 20"/>
          <p:cNvSpPr txBox="1"/>
          <p:nvPr/>
        </p:nvSpPr>
        <p:spPr>
          <a:xfrm>
            <a:off x="795629" y="4206815"/>
            <a:ext cx="1965603" cy="1384995"/>
          </a:xfrm>
          <a:prstGeom prst="rect">
            <a:avLst/>
          </a:prstGeom>
          <a:noFill/>
          <a:ln>
            <a:solidFill>
              <a:schemeClr val="tx1"/>
            </a:solidFill>
          </a:ln>
        </p:spPr>
        <p:txBody>
          <a:bodyPr wrap="none" rtlCol="0">
            <a:spAutoFit/>
          </a:bodyPr>
          <a:lstStyle/>
          <a:p>
            <a:r>
              <a:rPr lang="en-US" sz="1200" dirty="0" smtClean="0">
                <a:solidFill>
                  <a:schemeClr val="bg2"/>
                </a:solidFill>
              </a:rPr>
              <a:t>Branch-1#show ipv6 route</a:t>
            </a:r>
          </a:p>
          <a:p>
            <a:r>
              <a:rPr lang="en-US" sz="1200" dirty="0" smtClean="0">
                <a:solidFill>
                  <a:schemeClr val="bg2"/>
                </a:solidFill>
              </a:rPr>
              <a:t>(output omitted)</a:t>
            </a:r>
          </a:p>
          <a:p>
            <a:r>
              <a:rPr lang="en-US" sz="1200" dirty="0" smtClean="0">
                <a:solidFill>
                  <a:schemeClr val="bg2"/>
                </a:solidFill>
              </a:rPr>
              <a:t>S   ::/0 [1/0]</a:t>
            </a:r>
          </a:p>
          <a:p>
            <a:r>
              <a:rPr lang="en-US" sz="1200" dirty="0" smtClean="0">
                <a:solidFill>
                  <a:schemeClr val="bg2"/>
                </a:solidFill>
              </a:rPr>
              <a:t>     via ::, Serial0/0/0</a:t>
            </a:r>
          </a:p>
          <a:p>
            <a:r>
              <a:rPr lang="en-US" sz="1200" b="1" dirty="0" smtClean="0">
                <a:solidFill>
                  <a:srgbClr val="FF0000"/>
                </a:solidFill>
              </a:rPr>
              <a:t>S   2001:DB8::/46 [1/0]</a:t>
            </a:r>
          </a:p>
          <a:p>
            <a:r>
              <a:rPr lang="en-US" sz="1200" b="1" dirty="0" smtClean="0">
                <a:solidFill>
                  <a:srgbClr val="FF0000"/>
                </a:solidFill>
              </a:rPr>
              <a:t>     via ::, Serial0/0/1</a:t>
            </a:r>
          </a:p>
          <a:p>
            <a:endParaRPr lang="en-US" sz="1200" dirty="0">
              <a:solidFill>
                <a:srgbClr val="FF0000"/>
              </a:solidFill>
            </a:endParaRPr>
          </a:p>
        </p:txBody>
      </p:sp>
      <p:sp>
        <p:nvSpPr>
          <p:cNvPr id="24" name="TextBox 23"/>
          <p:cNvSpPr txBox="1"/>
          <p:nvPr/>
        </p:nvSpPr>
        <p:spPr>
          <a:xfrm>
            <a:off x="2798252" y="2514600"/>
            <a:ext cx="5163929" cy="646331"/>
          </a:xfrm>
          <a:prstGeom prst="rect">
            <a:avLst/>
          </a:prstGeom>
          <a:noFill/>
        </p:spPr>
        <p:txBody>
          <a:bodyPr wrap="square" rtlCol="0">
            <a:spAutoFit/>
          </a:bodyPr>
          <a:lstStyle/>
          <a:p>
            <a:r>
              <a:rPr lang="en-US" dirty="0" smtClean="0">
                <a:solidFill>
                  <a:srgbClr val="FF0000"/>
                </a:solidFill>
              </a:rPr>
              <a:t>2001:DB8:00000000000000</a:t>
            </a:r>
            <a:r>
              <a:rPr lang="en-US" dirty="0" smtClean="0">
                <a:solidFill>
                  <a:schemeClr val="bg2"/>
                </a:solidFill>
              </a:rPr>
              <a:t>10</a:t>
            </a:r>
          </a:p>
          <a:p>
            <a:r>
              <a:rPr lang="en-US" dirty="0" smtClean="0">
                <a:solidFill>
                  <a:srgbClr val="FF0000"/>
                </a:solidFill>
              </a:rPr>
              <a:t>2001:DB8:00000000000000</a:t>
            </a:r>
            <a:r>
              <a:rPr lang="en-US" dirty="0" smtClean="0">
                <a:solidFill>
                  <a:schemeClr val="bg2"/>
                </a:solidFill>
              </a:rPr>
              <a:t>11</a:t>
            </a:r>
          </a:p>
        </p:txBody>
      </p:sp>
      <p:sp>
        <p:nvSpPr>
          <p:cNvPr id="25" name="TextBox 24"/>
          <p:cNvSpPr txBox="1"/>
          <p:nvPr/>
        </p:nvSpPr>
        <p:spPr>
          <a:xfrm>
            <a:off x="1524000" y="3124200"/>
            <a:ext cx="5943600" cy="1077218"/>
          </a:xfrm>
          <a:prstGeom prst="rect">
            <a:avLst/>
          </a:prstGeom>
          <a:noFill/>
        </p:spPr>
        <p:txBody>
          <a:bodyPr wrap="square" rtlCol="0">
            <a:spAutoFit/>
          </a:bodyPr>
          <a:lstStyle/>
          <a:p>
            <a:r>
              <a:rPr lang="en-US" sz="1600" dirty="0" smtClean="0">
                <a:solidFill>
                  <a:schemeClr val="bg2"/>
                </a:solidFill>
              </a:rPr>
              <a:t>Summarize based on common bits:</a:t>
            </a:r>
          </a:p>
          <a:p>
            <a:pPr marL="285750" indent="-285750">
              <a:buFont typeface="Arial" pitchFamily="34" charset="0"/>
              <a:buChar char="•"/>
            </a:pPr>
            <a:r>
              <a:rPr lang="en-US" sz="1600" dirty="0" smtClean="0">
                <a:solidFill>
                  <a:schemeClr val="bg2"/>
                </a:solidFill>
              </a:rPr>
              <a:t>16-bits in the 1</a:t>
            </a:r>
            <a:r>
              <a:rPr lang="en-US" sz="1600" baseline="30000" dirty="0" smtClean="0">
                <a:solidFill>
                  <a:schemeClr val="bg2"/>
                </a:solidFill>
              </a:rPr>
              <a:t>st</a:t>
            </a:r>
            <a:r>
              <a:rPr lang="en-US" sz="1600" dirty="0" smtClean="0">
                <a:solidFill>
                  <a:schemeClr val="bg2"/>
                </a:solidFill>
              </a:rPr>
              <a:t> and 2</a:t>
            </a:r>
            <a:r>
              <a:rPr lang="en-US" sz="1600" baseline="30000" dirty="0" smtClean="0">
                <a:solidFill>
                  <a:schemeClr val="bg2"/>
                </a:solidFill>
              </a:rPr>
              <a:t>nd</a:t>
            </a:r>
            <a:r>
              <a:rPr lang="en-US" sz="1600" dirty="0" smtClean="0">
                <a:solidFill>
                  <a:schemeClr val="bg2"/>
                </a:solidFill>
              </a:rPr>
              <a:t> </a:t>
            </a:r>
            <a:r>
              <a:rPr lang="en-US" sz="1600" dirty="0" err="1" smtClean="0">
                <a:solidFill>
                  <a:schemeClr val="bg2"/>
                </a:solidFill>
              </a:rPr>
              <a:t>hextets</a:t>
            </a:r>
            <a:r>
              <a:rPr lang="en-US" sz="1600" dirty="0" smtClean="0">
                <a:solidFill>
                  <a:schemeClr val="bg2"/>
                </a:solidFill>
              </a:rPr>
              <a:t> for a total of 32-bits</a:t>
            </a:r>
          </a:p>
          <a:p>
            <a:pPr marL="285750" indent="-285750">
              <a:buFont typeface="Arial" pitchFamily="34" charset="0"/>
              <a:buChar char="•"/>
            </a:pPr>
            <a:r>
              <a:rPr lang="en-US" sz="1600" dirty="0" smtClean="0">
                <a:solidFill>
                  <a:schemeClr val="bg2"/>
                </a:solidFill>
              </a:rPr>
              <a:t>14-bits in the 3</a:t>
            </a:r>
            <a:r>
              <a:rPr lang="en-US" sz="1600" baseline="30000" dirty="0" smtClean="0">
                <a:solidFill>
                  <a:schemeClr val="bg2"/>
                </a:solidFill>
              </a:rPr>
              <a:t>rd</a:t>
            </a:r>
            <a:r>
              <a:rPr lang="en-US" sz="1600" dirty="0" smtClean="0">
                <a:solidFill>
                  <a:schemeClr val="bg2"/>
                </a:solidFill>
              </a:rPr>
              <a:t> </a:t>
            </a:r>
            <a:r>
              <a:rPr lang="en-US" sz="1600" dirty="0" err="1" smtClean="0">
                <a:solidFill>
                  <a:schemeClr val="bg2"/>
                </a:solidFill>
              </a:rPr>
              <a:t>hextet</a:t>
            </a:r>
            <a:endParaRPr lang="en-US" sz="1600" dirty="0" smtClean="0">
              <a:solidFill>
                <a:schemeClr val="bg2"/>
              </a:solidFill>
            </a:endParaRPr>
          </a:p>
          <a:p>
            <a:pPr marL="285750" indent="-285750">
              <a:buFont typeface="Arial" pitchFamily="34" charset="0"/>
              <a:buChar char="•"/>
            </a:pPr>
            <a:r>
              <a:rPr lang="en-US" sz="1600" dirty="0" smtClean="0">
                <a:solidFill>
                  <a:schemeClr val="bg2"/>
                </a:solidFill>
              </a:rPr>
              <a:t>Total of 46-bits in common between the two addresses</a:t>
            </a:r>
            <a:endParaRPr lang="en-US" sz="1600" dirty="0">
              <a:solidFill>
                <a:schemeClr val="bg2"/>
              </a:solidFill>
            </a:endParaRPr>
          </a:p>
        </p:txBody>
      </p:sp>
      <p:sp>
        <p:nvSpPr>
          <p:cNvPr id="28" name="Right Arrow 27"/>
          <p:cNvSpPr/>
          <p:nvPr/>
        </p:nvSpPr>
        <p:spPr>
          <a:xfrm>
            <a:off x="990600" y="2590800"/>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243644" y="2694432"/>
            <a:ext cx="1447800" cy="276999"/>
          </a:xfrm>
          <a:prstGeom prst="rect">
            <a:avLst/>
          </a:prstGeom>
          <a:noFill/>
        </p:spPr>
        <p:txBody>
          <a:bodyPr wrap="square" rtlCol="0">
            <a:spAutoFit/>
          </a:bodyPr>
          <a:lstStyle/>
          <a:p>
            <a:r>
              <a:rPr lang="en-US" sz="1200" b="1" dirty="0" smtClean="0">
                <a:solidFill>
                  <a:schemeClr val="bg1"/>
                </a:solidFill>
              </a:rPr>
              <a:t>Common Bits</a:t>
            </a:r>
            <a:endParaRPr lang="en-US" sz="1200" b="1" dirty="0">
              <a:solidFill>
                <a:schemeClr val="bg1"/>
              </a:solidFill>
            </a:endParaRPr>
          </a:p>
        </p:txBody>
      </p:sp>
      <p:sp>
        <p:nvSpPr>
          <p:cNvPr id="30" name="TextBox 29"/>
          <p:cNvSpPr txBox="1"/>
          <p:nvPr/>
        </p:nvSpPr>
        <p:spPr>
          <a:xfrm>
            <a:off x="3032185" y="4198189"/>
            <a:ext cx="5486400" cy="2123658"/>
          </a:xfrm>
          <a:prstGeom prst="rect">
            <a:avLst/>
          </a:prstGeom>
          <a:noFill/>
          <a:ln>
            <a:solidFill>
              <a:schemeClr val="tx1"/>
            </a:solidFill>
          </a:ln>
        </p:spPr>
        <p:txBody>
          <a:bodyPr wrap="square" rtlCol="0">
            <a:spAutoFit/>
          </a:bodyPr>
          <a:lstStyle/>
          <a:p>
            <a:r>
              <a:rPr lang="en-US" sz="1200" dirty="0" smtClean="0">
                <a:solidFill>
                  <a:schemeClr val="bg2"/>
                </a:solidFill>
              </a:rPr>
              <a:t>Branch-1# </a:t>
            </a:r>
            <a:r>
              <a:rPr lang="en-US" sz="1200" dirty="0" smtClean="0">
                <a:solidFill>
                  <a:srgbClr val="FF0000"/>
                </a:solidFill>
              </a:rPr>
              <a:t>ping 2001:db8:2</a:t>
            </a:r>
            <a:r>
              <a:rPr lang="en-US" sz="1200" dirty="0" smtClean="0">
                <a:solidFill>
                  <a:srgbClr val="FF0000"/>
                </a:solidFill>
              </a:rPr>
              <a:t>::1</a:t>
            </a:r>
            <a:endParaRPr lang="en-US" sz="1200" dirty="0" smtClean="0">
              <a:solidFill>
                <a:srgbClr val="FF0000"/>
              </a:solidFill>
            </a:endParaRPr>
          </a:p>
          <a:p>
            <a:r>
              <a:rPr lang="en-US" sz="1200" dirty="0" smtClean="0">
                <a:solidFill>
                  <a:schemeClr val="bg2"/>
                </a:solidFill>
              </a:rPr>
              <a:t>Type escape sequence to abort.</a:t>
            </a:r>
          </a:p>
          <a:p>
            <a:r>
              <a:rPr lang="en-US" sz="1200" dirty="0" smtClean="0">
                <a:solidFill>
                  <a:schemeClr val="bg2"/>
                </a:solidFill>
              </a:rPr>
              <a:t>Sending 5, 100-byte ICMP </a:t>
            </a:r>
            <a:r>
              <a:rPr lang="en-US" sz="1200" dirty="0" err="1" smtClean="0">
                <a:solidFill>
                  <a:schemeClr val="bg2"/>
                </a:solidFill>
              </a:rPr>
              <a:t>Echos</a:t>
            </a:r>
            <a:r>
              <a:rPr lang="en-US" sz="1200" dirty="0" smtClean="0">
                <a:solidFill>
                  <a:schemeClr val="bg2"/>
                </a:solidFill>
              </a:rPr>
              <a:t> to 2001:db8:2::, timeout is 2 seconds:</a:t>
            </a:r>
          </a:p>
          <a:p>
            <a:r>
              <a:rPr lang="en-US" sz="1200" dirty="0" smtClean="0">
                <a:solidFill>
                  <a:schemeClr val="bg2"/>
                </a:solidFill>
              </a:rPr>
              <a:t>!!!!!</a:t>
            </a:r>
          </a:p>
          <a:p>
            <a:r>
              <a:rPr lang="en-US" sz="1200" dirty="0" smtClean="0">
                <a:solidFill>
                  <a:schemeClr val="bg2"/>
                </a:solidFill>
              </a:rPr>
              <a:t>Success rate is 100 percent (5/5), round-trip min/</a:t>
            </a:r>
            <a:r>
              <a:rPr lang="en-US" sz="1200" dirty="0" err="1" smtClean="0">
                <a:solidFill>
                  <a:schemeClr val="bg2"/>
                </a:solidFill>
              </a:rPr>
              <a:t>avg</a:t>
            </a:r>
            <a:r>
              <a:rPr lang="en-US" sz="1200" dirty="0" smtClean="0">
                <a:solidFill>
                  <a:schemeClr val="bg2"/>
                </a:solidFill>
              </a:rPr>
              <a:t>/max = 1/10/41 ms</a:t>
            </a:r>
          </a:p>
          <a:p>
            <a:r>
              <a:rPr lang="en-US" sz="1200" dirty="0" smtClean="0">
                <a:solidFill>
                  <a:schemeClr val="bg2"/>
                </a:solidFill>
              </a:rPr>
              <a:t>Branch-1# </a:t>
            </a:r>
            <a:r>
              <a:rPr lang="en-US" sz="1200" dirty="0" smtClean="0">
                <a:solidFill>
                  <a:srgbClr val="FF0000"/>
                </a:solidFill>
              </a:rPr>
              <a:t>ping 2001:db8:3</a:t>
            </a:r>
            <a:r>
              <a:rPr lang="en-US" sz="1200" dirty="0" smtClean="0">
                <a:solidFill>
                  <a:srgbClr val="FF0000"/>
                </a:solidFill>
              </a:rPr>
              <a:t>::1</a:t>
            </a:r>
            <a:endParaRPr lang="en-US" sz="1200" dirty="0" smtClean="0">
              <a:solidFill>
                <a:srgbClr val="FF0000"/>
              </a:solidFill>
            </a:endParaRPr>
          </a:p>
          <a:p>
            <a:r>
              <a:rPr lang="en-US" sz="1200" dirty="0" smtClean="0">
                <a:solidFill>
                  <a:schemeClr val="bg2"/>
                </a:solidFill>
              </a:rPr>
              <a:t>Type escape sequence to abort.</a:t>
            </a:r>
          </a:p>
          <a:p>
            <a:r>
              <a:rPr lang="en-US" sz="1200" dirty="0" smtClean="0">
                <a:solidFill>
                  <a:schemeClr val="bg2"/>
                </a:solidFill>
              </a:rPr>
              <a:t>Sending 5, 100-byte ICMP </a:t>
            </a:r>
            <a:r>
              <a:rPr lang="en-US" sz="1200" dirty="0" err="1" smtClean="0">
                <a:solidFill>
                  <a:schemeClr val="bg2"/>
                </a:solidFill>
              </a:rPr>
              <a:t>Echos</a:t>
            </a:r>
            <a:r>
              <a:rPr lang="en-US" sz="1200" dirty="0" smtClean="0">
                <a:solidFill>
                  <a:schemeClr val="bg2"/>
                </a:solidFill>
              </a:rPr>
              <a:t> to 2001:db8:3::, timeout is 2 seconds:</a:t>
            </a:r>
          </a:p>
          <a:p>
            <a:r>
              <a:rPr lang="en-US" sz="1200" dirty="0" smtClean="0">
                <a:solidFill>
                  <a:schemeClr val="bg2"/>
                </a:solidFill>
              </a:rPr>
              <a:t>!!!!!</a:t>
            </a:r>
          </a:p>
          <a:p>
            <a:r>
              <a:rPr lang="en-US" sz="1200" dirty="0" smtClean="0">
                <a:solidFill>
                  <a:schemeClr val="bg2"/>
                </a:solidFill>
              </a:rPr>
              <a:t>Success rate is 100 percent (5/5), round-trip min/</a:t>
            </a:r>
            <a:r>
              <a:rPr lang="en-US" sz="1200" dirty="0" err="1" smtClean="0">
                <a:solidFill>
                  <a:schemeClr val="bg2"/>
                </a:solidFill>
              </a:rPr>
              <a:t>avg</a:t>
            </a:r>
            <a:r>
              <a:rPr lang="en-US" sz="1200" dirty="0" smtClean="0">
                <a:solidFill>
                  <a:schemeClr val="bg2"/>
                </a:solidFill>
              </a:rPr>
              <a:t>/max = 2/9/18 ms</a:t>
            </a:r>
          </a:p>
          <a:p>
            <a:r>
              <a:rPr lang="en-US" sz="1200" dirty="0" smtClean="0">
                <a:solidFill>
                  <a:schemeClr val="bg2"/>
                </a:solidFill>
              </a:rPr>
              <a:t>Branch-1#</a:t>
            </a:r>
            <a:endParaRPr lang="en-US" sz="1200" dirty="0">
              <a:solidFill>
                <a:schemeClr val="bg2"/>
              </a:solidFill>
            </a:endParaRPr>
          </a:p>
        </p:txBody>
      </p:sp>
      <p:sp>
        <p:nvSpPr>
          <p:cNvPr id="31" name="Freeform 9"/>
          <p:cNvSpPr>
            <a:spLocks/>
          </p:cNvSpPr>
          <p:nvPr/>
        </p:nvSpPr>
        <p:spPr bwMode="auto">
          <a:xfrm>
            <a:off x="3443903" y="14516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3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9741" y="12508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1621" y="125081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141" y="86981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8039" y="1782632"/>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8083" y="880138"/>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2700063" y="1515846"/>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38" name="TextBox 37"/>
          <p:cNvSpPr txBox="1"/>
          <p:nvPr/>
        </p:nvSpPr>
        <p:spPr>
          <a:xfrm>
            <a:off x="3487941" y="1250819"/>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39" name="TextBox 38"/>
          <p:cNvSpPr txBox="1"/>
          <p:nvPr/>
        </p:nvSpPr>
        <p:spPr>
          <a:xfrm>
            <a:off x="4358755" y="1563876"/>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40" name="Line 47"/>
          <p:cNvSpPr>
            <a:spLocks noChangeShapeType="1"/>
          </p:cNvSpPr>
          <p:nvPr/>
        </p:nvSpPr>
        <p:spPr bwMode="auto">
          <a:xfrm>
            <a:off x="1727985" y="10611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 name="Line 47"/>
          <p:cNvSpPr>
            <a:spLocks noChangeShapeType="1"/>
          </p:cNvSpPr>
          <p:nvPr/>
        </p:nvSpPr>
        <p:spPr bwMode="auto">
          <a:xfrm flipV="1">
            <a:off x="1804809" y="16318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 name="TextBox 41"/>
          <p:cNvSpPr txBox="1"/>
          <p:nvPr/>
        </p:nvSpPr>
        <p:spPr>
          <a:xfrm>
            <a:off x="744741" y="1233198"/>
            <a:ext cx="1143262" cy="246221"/>
          </a:xfrm>
          <a:prstGeom prst="rect">
            <a:avLst/>
          </a:prstGeom>
          <a:noFill/>
        </p:spPr>
        <p:txBody>
          <a:bodyPr wrap="none" rtlCol="0">
            <a:spAutoFit/>
          </a:bodyPr>
          <a:lstStyle/>
          <a:p>
            <a:r>
              <a:rPr lang="en-US" sz="1000" b="1" dirty="0" smtClean="0">
                <a:solidFill>
                  <a:schemeClr val="bg2"/>
                </a:solidFill>
              </a:rPr>
              <a:t>2001:DB8:2::/64</a:t>
            </a:r>
            <a:endParaRPr lang="en-US" sz="1000" b="1" dirty="0">
              <a:solidFill>
                <a:schemeClr val="bg2"/>
              </a:solidFill>
            </a:endParaRPr>
          </a:p>
        </p:txBody>
      </p:sp>
      <p:sp>
        <p:nvSpPr>
          <p:cNvPr id="43" name="TextBox 42"/>
          <p:cNvSpPr txBox="1"/>
          <p:nvPr/>
        </p:nvSpPr>
        <p:spPr>
          <a:xfrm>
            <a:off x="3487941" y="1461798"/>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4" name="TextBox 43"/>
          <p:cNvSpPr txBox="1"/>
          <p:nvPr/>
        </p:nvSpPr>
        <p:spPr>
          <a:xfrm>
            <a:off x="5094231" y="1368346"/>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45" name="TextBox 44"/>
          <p:cNvSpPr txBox="1"/>
          <p:nvPr/>
        </p:nvSpPr>
        <p:spPr>
          <a:xfrm>
            <a:off x="7069341" y="1250819"/>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46" name="TextBox 45"/>
          <p:cNvSpPr txBox="1"/>
          <p:nvPr/>
        </p:nvSpPr>
        <p:spPr>
          <a:xfrm>
            <a:off x="6441387" y="1403219"/>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7" name="TextBox 46"/>
          <p:cNvSpPr txBox="1"/>
          <p:nvPr/>
        </p:nvSpPr>
        <p:spPr>
          <a:xfrm>
            <a:off x="5645819" y="1515846"/>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48" name="TextBox 47"/>
          <p:cNvSpPr txBox="1"/>
          <p:nvPr/>
        </p:nvSpPr>
        <p:spPr>
          <a:xfrm>
            <a:off x="989198" y="1006479"/>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49" name="TextBox 48"/>
          <p:cNvSpPr txBox="1"/>
          <p:nvPr/>
        </p:nvSpPr>
        <p:spPr>
          <a:xfrm>
            <a:off x="973341" y="1936619"/>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50" name="Rectangle 49"/>
          <p:cNvSpPr/>
          <p:nvPr/>
        </p:nvSpPr>
        <p:spPr>
          <a:xfrm>
            <a:off x="758700" y="2147977"/>
            <a:ext cx="1932740" cy="246221"/>
          </a:xfrm>
          <a:prstGeom prst="rect">
            <a:avLst/>
          </a:prstGeom>
        </p:spPr>
        <p:txBody>
          <a:bodyPr wrap="square">
            <a:spAutoFit/>
          </a:bodyPr>
          <a:lstStyle/>
          <a:p>
            <a:r>
              <a:rPr lang="en-US" sz="1000" b="1" dirty="0" smtClean="0">
                <a:solidFill>
                  <a:schemeClr val="bg2"/>
                </a:solidFill>
              </a:rPr>
              <a:t>2001:DB8:3::/64</a:t>
            </a:r>
            <a:endParaRPr lang="en-US" sz="1000" b="1"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65" y="0"/>
            <a:ext cx="8588861" cy="838200"/>
          </a:xfrm>
        </p:spPr>
        <p:txBody>
          <a:bodyPr/>
          <a:lstStyle/>
          <a:p>
            <a:pPr algn="ctr"/>
            <a:r>
              <a:rPr dirty="0" smtClean="0"/>
              <a:t>Floating Static Route</a:t>
            </a:r>
            <a:endParaRPr lang="en-US" dirty="0"/>
          </a:p>
        </p:txBody>
      </p:sp>
      <p:sp>
        <p:nvSpPr>
          <p:cNvPr id="3" name="Text Placeholder 2"/>
          <p:cNvSpPr>
            <a:spLocks noGrp="1"/>
          </p:cNvSpPr>
          <p:nvPr>
            <p:ph type="body" sz="quarter" idx="10"/>
          </p:nvPr>
        </p:nvSpPr>
        <p:spPr>
          <a:xfrm>
            <a:off x="287860" y="1005058"/>
            <a:ext cx="8577072" cy="5217160"/>
          </a:xfrm>
        </p:spPr>
        <p:txBody>
          <a:bodyPr/>
          <a:lstStyle/>
          <a:p>
            <a:pPr marL="692150" lvl="1" indent="-285750">
              <a:buFont typeface="Arial" pitchFamily="34" charset="0"/>
              <a:buChar char="•"/>
            </a:pPr>
            <a:r>
              <a:rPr lang="en-US" sz="2000" dirty="0" smtClean="0"/>
              <a:t>A floating static route is a static route that the router uses to back up dynamic route.</a:t>
            </a:r>
            <a:endParaRPr lang="en-US" sz="2000" dirty="0"/>
          </a:p>
          <a:p>
            <a:pPr marL="692150" lvl="1" indent="-285750">
              <a:buFont typeface="Arial" pitchFamily="34" charset="0"/>
              <a:buChar char="•"/>
            </a:pPr>
            <a:r>
              <a:rPr lang="en-CA" sz="2000" dirty="0" smtClean="0"/>
              <a:t>You </a:t>
            </a:r>
            <a:r>
              <a:rPr lang="en-CA" sz="2000" dirty="0"/>
              <a:t>must configure a floating static route with a higher administrative distance than the dynamic route that it backs up. </a:t>
            </a:r>
            <a:endParaRPr lang="en-US" sz="2000" dirty="0"/>
          </a:p>
          <a:p>
            <a:pPr marL="692150" lvl="1" indent="-285750">
              <a:buFont typeface="Arial" pitchFamily="34" charset="0"/>
              <a:buChar char="•"/>
            </a:pPr>
            <a:r>
              <a:rPr lang="en-CA" sz="2000" dirty="0" smtClean="0"/>
              <a:t>In </a:t>
            </a:r>
            <a:r>
              <a:rPr lang="en-CA" sz="2000" dirty="0"/>
              <a:t>this instance, the router prefers a dynamic route to a floating static route. You can use a floating static route as a replacement if the dynamic route is lost.</a:t>
            </a:r>
            <a:endParaRPr lang="en-US" sz="2000" dirty="0"/>
          </a:p>
          <a:p>
            <a:pPr lvl="1">
              <a:buFontTx/>
              <a:buChar char="-"/>
            </a:pPr>
            <a:endParaRPr lang="en-US" sz="2000" dirty="0" smtClean="0"/>
          </a:p>
        </p:txBody>
      </p:sp>
      <p:sp>
        <p:nvSpPr>
          <p:cNvPr id="20" name="Freeform 9"/>
          <p:cNvSpPr>
            <a:spLocks/>
          </p:cNvSpPr>
          <p:nvPr/>
        </p:nvSpPr>
        <p:spPr bwMode="auto">
          <a:xfrm rot="20445974">
            <a:off x="2059846" y="4111258"/>
            <a:ext cx="1571685" cy="128604"/>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 name="Freeform 9"/>
          <p:cNvSpPr>
            <a:spLocks/>
          </p:cNvSpPr>
          <p:nvPr/>
        </p:nvSpPr>
        <p:spPr bwMode="auto">
          <a:xfrm rot="11942358">
            <a:off x="5923202" y="4181017"/>
            <a:ext cx="1226115" cy="142557"/>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2" name="Freeform 9"/>
          <p:cNvSpPr>
            <a:spLocks/>
          </p:cNvSpPr>
          <p:nvPr/>
        </p:nvSpPr>
        <p:spPr bwMode="auto">
          <a:xfrm rot="11452823">
            <a:off x="1905924" y="4747939"/>
            <a:ext cx="1716871" cy="11765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23"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9342" y="431317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19" y="419649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667" y="3474972"/>
            <a:ext cx="3266324"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325569">
            <a:off x="5973021" y="4639463"/>
            <a:ext cx="1126943" cy="5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995467" y="4172440"/>
            <a:ext cx="1295400" cy="461665"/>
          </a:xfrm>
          <a:prstGeom prst="rect">
            <a:avLst/>
          </a:prstGeom>
          <a:noFill/>
        </p:spPr>
        <p:txBody>
          <a:bodyPr wrap="square" rtlCol="0">
            <a:spAutoFit/>
          </a:bodyPr>
          <a:lstStyle/>
          <a:p>
            <a:r>
              <a:rPr lang="en-US" sz="2400" dirty="0" smtClean="0">
                <a:solidFill>
                  <a:schemeClr val="bg2"/>
                </a:solidFill>
              </a:rPr>
              <a:t>Internet</a:t>
            </a:r>
            <a:endParaRPr lang="en-US" sz="2400" dirty="0">
              <a:solidFill>
                <a:schemeClr val="bg2"/>
              </a:solidFill>
            </a:endParaRPr>
          </a:p>
        </p:txBody>
      </p:sp>
      <p:sp>
        <p:nvSpPr>
          <p:cNvPr id="28" name="Striped Right Arrow 27"/>
          <p:cNvSpPr/>
          <p:nvPr/>
        </p:nvSpPr>
        <p:spPr>
          <a:xfrm rot="20270658">
            <a:off x="1975216" y="3678696"/>
            <a:ext cx="1469037"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2501578">
            <a:off x="1919384" y="4765694"/>
            <a:ext cx="1627486"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1216908" y="4456946"/>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31" name="TextBox 30"/>
          <p:cNvSpPr txBox="1"/>
          <p:nvPr/>
        </p:nvSpPr>
        <p:spPr>
          <a:xfrm>
            <a:off x="7101560" y="4565017"/>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32" name="TextBox 31"/>
          <p:cNvSpPr txBox="1"/>
          <p:nvPr/>
        </p:nvSpPr>
        <p:spPr>
          <a:xfrm rot="20490654">
            <a:off x="2058118" y="4256890"/>
            <a:ext cx="591829" cy="261610"/>
          </a:xfrm>
          <a:prstGeom prst="rect">
            <a:avLst/>
          </a:prstGeom>
          <a:noFill/>
        </p:spPr>
        <p:txBody>
          <a:bodyPr wrap="none" rtlCol="0">
            <a:spAutoFit/>
          </a:bodyPr>
          <a:lstStyle/>
          <a:p>
            <a:r>
              <a:rPr lang="en-US" sz="1100" b="1" dirty="0" smtClean="0">
                <a:solidFill>
                  <a:schemeClr val="bg2"/>
                </a:solidFill>
              </a:rPr>
              <a:t>S0/0/0</a:t>
            </a:r>
            <a:endParaRPr lang="en-US" sz="1100" b="1" dirty="0">
              <a:solidFill>
                <a:schemeClr val="bg2"/>
              </a:solidFill>
            </a:endParaRPr>
          </a:p>
        </p:txBody>
      </p:sp>
      <p:sp>
        <p:nvSpPr>
          <p:cNvPr id="33" name="TextBox 32"/>
          <p:cNvSpPr txBox="1"/>
          <p:nvPr/>
        </p:nvSpPr>
        <p:spPr>
          <a:xfrm rot="494865">
            <a:off x="2063237" y="4451502"/>
            <a:ext cx="591829" cy="261610"/>
          </a:xfrm>
          <a:prstGeom prst="rect">
            <a:avLst/>
          </a:prstGeom>
          <a:noFill/>
        </p:spPr>
        <p:txBody>
          <a:bodyPr wrap="none" rtlCol="0">
            <a:spAutoFit/>
          </a:bodyPr>
          <a:lstStyle/>
          <a:p>
            <a:r>
              <a:rPr lang="en-US" sz="1100" b="1" dirty="0" smtClean="0">
                <a:solidFill>
                  <a:schemeClr val="bg2"/>
                </a:solidFill>
              </a:rPr>
              <a:t>S0/0/1</a:t>
            </a:r>
            <a:endParaRPr lang="en-US" sz="1100" b="1" dirty="0">
              <a:solidFill>
                <a:schemeClr val="bg2"/>
              </a:solidFill>
            </a:endParaRPr>
          </a:p>
        </p:txBody>
      </p:sp>
      <p:sp>
        <p:nvSpPr>
          <p:cNvPr id="34" name="TextBox 33"/>
          <p:cNvSpPr txBox="1"/>
          <p:nvPr/>
        </p:nvSpPr>
        <p:spPr>
          <a:xfrm rot="1255891">
            <a:off x="6541046" y="4206723"/>
            <a:ext cx="591829" cy="261610"/>
          </a:xfrm>
          <a:prstGeom prst="rect">
            <a:avLst/>
          </a:prstGeom>
          <a:noFill/>
        </p:spPr>
        <p:txBody>
          <a:bodyPr wrap="none" rtlCol="0">
            <a:spAutoFit/>
          </a:bodyPr>
          <a:lstStyle/>
          <a:p>
            <a:r>
              <a:rPr lang="en-US" sz="1100" b="1" dirty="0" smtClean="0">
                <a:solidFill>
                  <a:schemeClr val="bg2"/>
                </a:solidFill>
              </a:rPr>
              <a:t>S0/0/0</a:t>
            </a:r>
            <a:endParaRPr lang="en-US" sz="1100" b="1" dirty="0">
              <a:solidFill>
                <a:schemeClr val="bg2"/>
              </a:solidFill>
            </a:endParaRPr>
          </a:p>
        </p:txBody>
      </p:sp>
      <p:sp>
        <p:nvSpPr>
          <p:cNvPr id="35" name="TextBox 34"/>
          <p:cNvSpPr txBox="1"/>
          <p:nvPr/>
        </p:nvSpPr>
        <p:spPr>
          <a:xfrm rot="20490654">
            <a:off x="6550872" y="4625701"/>
            <a:ext cx="591829" cy="261610"/>
          </a:xfrm>
          <a:prstGeom prst="rect">
            <a:avLst/>
          </a:prstGeom>
          <a:noFill/>
        </p:spPr>
        <p:txBody>
          <a:bodyPr wrap="none" rtlCol="0">
            <a:spAutoFit/>
          </a:bodyPr>
          <a:lstStyle/>
          <a:p>
            <a:r>
              <a:rPr lang="en-US" sz="1100" b="1" dirty="0" smtClean="0">
                <a:solidFill>
                  <a:schemeClr val="bg2"/>
                </a:solidFill>
              </a:rPr>
              <a:t>S0/0/1</a:t>
            </a:r>
            <a:endParaRPr lang="en-US" sz="1100" b="1" dirty="0">
              <a:solidFill>
                <a:schemeClr val="bg2"/>
              </a:solidFill>
            </a:endParaRPr>
          </a:p>
        </p:txBody>
      </p:sp>
      <p:sp>
        <p:nvSpPr>
          <p:cNvPr id="36" name="TextBox 35"/>
          <p:cNvSpPr txBox="1"/>
          <p:nvPr/>
        </p:nvSpPr>
        <p:spPr>
          <a:xfrm rot="1039341">
            <a:off x="1890626" y="5104791"/>
            <a:ext cx="2731516" cy="261610"/>
          </a:xfrm>
          <a:prstGeom prst="rect">
            <a:avLst/>
          </a:prstGeom>
          <a:noFill/>
        </p:spPr>
        <p:txBody>
          <a:bodyPr wrap="square" rtlCol="0">
            <a:spAutoFit/>
          </a:bodyPr>
          <a:lstStyle/>
          <a:p>
            <a:r>
              <a:rPr lang="en-US" sz="1100" b="1" dirty="0" smtClean="0">
                <a:solidFill>
                  <a:schemeClr val="bg1"/>
                </a:solidFill>
              </a:rPr>
              <a:t>Floating Static Route</a:t>
            </a:r>
            <a:endParaRPr lang="en-US" sz="1100" b="1" dirty="0">
              <a:solidFill>
                <a:schemeClr val="bg1"/>
              </a:solidFill>
            </a:endParaRPr>
          </a:p>
        </p:txBody>
      </p:sp>
      <p:sp>
        <p:nvSpPr>
          <p:cNvPr id="37" name="TextBox 36"/>
          <p:cNvSpPr txBox="1"/>
          <p:nvPr/>
        </p:nvSpPr>
        <p:spPr>
          <a:xfrm rot="20236727">
            <a:off x="1947232" y="3683599"/>
            <a:ext cx="1970621" cy="276999"/>
          </a:xfrm>
          <a:prstGeom prst="rect">
            <a:avLst/>
          </a:prstGeom>
          <a:noFill/>
        </p:spPr>
        <p:txBody>
          <a:bodyPr wrap="square" rtlCol="0">
            <a:spAutoFit/>
          </a:bodyPr>
          <a:lstStyle/>
          <a:p>
            <a:r>
              <a:rPr lang="en-US" sz="1200" b="1" dirty="0" smtClean="0">
                <a:solidFill>
                  <a:schemeClr val="bg1"/>
                </a:solidFill>
              </a:rPr>
              <a:t>Routing Protocol</a:t>
            </a:r>
            <a:endParaRPr lang="en-US" sz="1200" b="1" dirty="0">
              <a:solidFill>
                <a:schemeClr val="bg1"/>
              </a:solidFill>
            </a:endParaRPr>
          </a:p>
        </p:txBody>
      </p:sp>
      <p:sp>
        <p:nvSpPr>
          <p:cNvPr id="38" name="TextBox 37"/>
          <p:cNvSpPr txBox="1"/>
          <p:nvPr/>
        </p:nvSpPr>
        <p:spPr>
          <a:xfrm rot="20374465">
            <a:off x="5822104" y="4971012"/>
            <a:ext cx="1529586" cy="276999"/>
          </a:xfrm>
          <a:prstGeom prst="rect">
            <a:avLst/>
          </a:prstGeom>
          <a:noFill/>
        </p:spPr>
        <p:txBody>
          <a:bodyPr wrap="none" rtlCol="0">
            <a:spAutoFit/>
          </a:bodyPr>
          <a:lstStyle/>
          <a:p>
            <a:r>
              <a:rPr lang="en-US" sz="1200" b="1" dirty="0" smtClean="0">
                <a:solidFill>
                  <a:schemeClr val="bg2"/>
                </a:solidFill>
              </a:rPr>
              <a:t>2001:DB8:A::1/127</a:t>
            </a:r>
            <a:endParaRPr lang="en-US" sz="1200" b="1" dirty="0">
              <a:solidFill>
                <a:schemeClr val="bg2"/>
              </a:solidFill>
            </a:endParaRPr>
          </a:p>
        </p:txBody>
      </p:sp>
      <p:sp>
        <p:nvSpPr>
          <p:cNvPr id="39" name="TextBox 38"/>
          <p:cNvSpPr txBox="1"/>
          <p:nvPr/>
        </p:nvSpPr>
        <p:spPr>
          <a:xfrm rot="1197333">
            <a:off x="5847324" y="3887526"/>
            <a:ext cx="1529586" cy="276999"/>
          </a:xfrm>
          <a:prstGeom prst="rect">
            <a:avLst/>
          </a:prstGeom>
          <a:noFill/>
        </p:spPr>
        <p:txBody>
          <a:bodyPr wrap="none" rtlCol="0">
            <a:spAutoFit/>
          </a:bodyPr>
          <a:lstStyle/>
          <a:p>
            <a:r>
              <a:rPr lang="en-US" sz="1200" b="1" dirty="0" smtClean="0">
                <a:solidFill>
                  <a:schemeClr val="bg2"/>
                </a:solidFill>
              </a:rPr>
              <a:t>2001:DB8:B::1/127</a:t>
            </a:r>
            <a:endParaRPr lang="en-US" sz="1200" b="1"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61" y="0"/>
            <a:ext cx="8588861" cy="838200"/>
          </a:xfrm>
        </p:spPr>
        <p:txBody>
          <a:bodyPr/>
          <a:lstStyle/>
          <a:p>
            <a:pPr algn="ctr"/>
            <a:r>
              <a:rPr dirty="0" smtClean="0"/>
              <a:t>Floating Static Route</a:t>
            </a:r>
            <a:endParaRPr lang="en-US" dirty="0"/>
          </a:p>
        </p:txBody>
      </p:sp>
      <p:sp>
        <p:nvSpPr>
          <p:cNvPr id="4" name="Freeform 9"/>
          <p:cNvSpPr>
            <a:spLocks/>
          </p:cNvSpPr>
          <p:nvPr/>
        </p:nvSpPr>
        <p:spPr bwMode="auto">
          <a:xfrm rot="20445974">
            <a:off x="2111604" y="1514707"/>
            <a:ext cx="1571685" cy="128604"/>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 name="Freeform 9"/>
          <p:cNvSpPr>
            <a:spLocks/>
          </p:cNvSpPr>
          <p:nvPr/>
        </p:nvSpPr>
        <p:spPr bwMode="auto">
          <a:xfrm rot="11942358">
            <a:off x="5974960" y="1584466"/>
            <a:ext cx="1226115" cy="142557"/>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 name="Freeform 9"/>
          <p:cNvSpPr>
            <a:spLocks/>
          </p:cNvSpPr>
          <p:nvPr/>
        </p:nvSpPr>
        <p:spPr bwMode="auto">
          <a:xfrm rot="11452823">
            <a:off x="1957682" y="2151388"/>
            <a:ext cx="1716871" cy="11765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100" y="171662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077" y="1599940"/>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0425" y="878421"/>
            <a:ext cx="3266324"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325569">
            <a:off x="6024779" y="2042912"/>
            <a:ext cx="1126943" cy="5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047225" y="1575889"/>
            <a:ext cx="1295400" cy="461665"/>
          </a:xfrm>
          <a:prstGeom prst="rect">
            <a:avLst/>
          </a:prstGeom>
          <a:noFill/>
        </p:spPr>
        <p:txBody>
          <a:bodyPr wrap="square" rtlCol="0">
            <a:spAutoFit/>
          </a:bodyPr>
          <a:lstStyle/>
          <a:p>
            <a:r>
              <a:rPr lang="en-US" sz="2400" dirty="0" smtClean="0">
                <a:solidFill>
                  <a:schemeClr val="bg2"/>
                </a:solidFill>
              </a:rPr>
              <a:t>Internet</a:t>
            </a:r>
            <a:endParaRPr lang="en-US" sz="2400" dirty="0">
              <a:solidFill>
                <a:schemeClr val="bg2"/>
              </a:solidFill>
            </a:endParaRPr>
          </a:p>
        </p:txBody>
      </p:sp>
      <p:sp>
        <p:nvSpPr>
          <p:cNvPr id="12" name="Striped Right Arrow 11"/>
          <p:cNvSpPr/>
          <p:nvPr/>
        </p:nvSpPr>
        <p:spPr>
          <a:xfrm rot="20270658">
            <a:off x="2026974" y="1082145"/>
            <a:ext cx="1469037"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501578">
            <a:off x="1971142" y="2212273"/>
            <a:ext cx="1627486"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268666" y="1860395"/>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15" name="TextBox 14"/>
          <p:cNvSpPr txBox="1"/>
          <p:nvPr/>
        </p:nvSpPr>
        <p:spPr>
          <a:xfrm>
            <a:off x="7153318" y="1968466"/>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16" name="TextBox 15"/>
          <p:cNvSpPr txBox="1"/>
          <p:nvPr/>
        </p:nvSpPr>
        <p:spPr>
          <a:xfrm rot="20490654">
            <a:off x="2109876" y="1660339"/>
            <a:ext cx="591829" cy="261610"/>
          </a:xfrm>
          <a:prstGeom prst="rect">
            <a:avLst/>
          </a:prstGeom>
          <a:noFill/>
        </p:spPr>
        <p:txBody>
          <a:bodyPr wrap="none" rtlCol="0">
            <a:spAutoFit/>
          </a:bodyPr>
          <a:lstStyle/>
          <a:p>
            <a:r>
              <a:rPr lang="en-US" sz="1100" b="1" dirty="0" smtClean="0">
                <a:solidFill>
                  <a:schemeClr val="bg2"/>
                </a:solidFill>
              </a:rPr>
              <a:t>S0/0/0</a:t>
            </a:r>
            <a:endParaRPr lang="en-US" sz="1100" b="1" dirty="0">
              <a:solidFill>
                <a:schemeClr val="bg2"/>
              </a:solidFill>
            </a:endParaRPr>
          </a:p>
        </p:txBody>
      </p:sp>
      <p:sp>
        <p:nvSpPr>
          <p:cNvPr id="17" name="TextBox 16"/>
          <p:cNvSpPr txBox="1"/>
          <p:nvPr/>
        </p:nvSpPr>
        <p:spPr>
          <a:xfrm rot="494865">
            <a:off x="2114995" y="1854951"/>
            <a:ext cx="591829" cy="261610"/>
          </a:xfrm>
          <a:prstGeom prst="rect">
            <a:avLst/>
          </a:prstGeom>
          <a:noFill/>
        </p:spPr>
        <p:txBody>
          <a:bodyPr wrap="none" rtlCol="0">
            <a:spAutoFit/>
          </a:bodyPr>
          <a:lstStyle/>
          <a:p>
            <a:r>
              <a:rPr lang="en-US" sz="1100" b="1" dirty="0" smtClean="0">
                <a:solidFill>
                  <a:schemeClr val="bg2"/>
                </a:solidFill>
              </a:rPr>
              <a:t>S0/0/1</a:t>
            </a:r>
            <a:endParaRPr lang="en-US" sz="1100" b="1" dirty="0">
              <a:solidFill>
                <a:schemeClr val="bg2"/>
              </a:solidFill>
            </a:endParaRPr>
          </a:p>
        </p:txBody>
      </p:sp>
      <p:sp>
        <p:nvSpPr>
          <p:cNvPr id="18" name="TextBox 17"/>
          <p:cNvSpPr txBox="1"/>
          <p:nvPr/>
        </p:nvSpPr>
        <p:spPr>
          <a:xfrm rot="1255891">
            <a:off x="6592804" y="1610172"/>
            <a:ext cx="591829" cy="261610"/>
          </a:xfrm>
          <a:prstGeom prst="rect">
            <a:avLst/>
          </a:prstGeom>
          <a:noFill/>
        </p:spPr>
        <p:txBody>
          <a:bodyPr wrap="none" rtlCol="0">
            <a:spAutoFit/>
          </a:bodyPr>
          <a:lstStyle/>
          <a:p>
            <a:r>
              <a:rPr lang="en-US" sz="1100" b="1" dirty="0" smtClean="0">
                <a:solidFill>
                  <a:schemeClr val="bg2"/>
                </a:solidFill>
              </a:rPr>
              <a:t>S0/0/0</a:t>
            </a:r>
            <a:endParaRPr lang="en-US" sz="1100" b="1" dirty="0">
              <a:solidFill>
                <a:schemeClr val="bg2"/>
              </a:solidFill>
            </a:endParaRPr>
          </a:p>
        </p:txBody>
      </p:sp>
      <p:sp>
        <p:nvSpPr>
          <p:cNvPr id="19" name="TextBox 18"/>
          <p:cNvSpPr txBox="1"/>
          <p:nvPr/>
        </p:nvSpPr>
        <p:spPr>
          <a:xfrm rot="20490654">
            <a:off x="6602630" y="2029150"/>
            <a:ext cx="591829" cy="261610"/>
          </a:xfrm>
          <a:prstGeom prst="rect">
            <a:avLst/>
          </a:prstGeom>
          <a:noFill/>
        </p:spPr>
        <p:txBody>
          <a:bodyPr wrap="none" rtlCol="0">
            <a:spAutoFit/>
          </a:bodyPr>
          <a:lstStyle/>
          <a:p>
            <a:r>
              <a:rPr lang="en-US" sz="1100" b="1" dirty="0" smtClean="0">
                <a:solidFill>
                  <a:schemeClr val="bg2"/>
                </a:solidFill>
              </a:rPr>
              <a:t>S0/0/1</a:t>
            </a:r>
            <a:endParaRPr lang="en-US" sz="1100" b="1" dirty="0">
              <a:solidFill>
                <a:schemeClr val="bg2"/>
              </a:solidFill>
            </a:endParaRPr>
          </a:p>
        </p:txBody>
      </p:sp>
      <p:sp>
        <p:nvSpPr>
          <p:cNvPr id="20" name="TextBox 19"/>
          <p:cNvSpPr txBox="1"/>
          <p:nvPr/>
        </p:nvSpPr>
        <p:spPr>
          <a:xfrm rot="1039341">
            <a:off x="1942384" y="2568622"/>
            <a:ext cx="2731516" cy="261610"/>
          </a:xfrm>
          <a:prstGeom prst="rect">
            <a:avLst/>
          </a:prstGeom>
          <a:noFill/>
        </p:spPr>
        <p:txBody>
          <a:bodyPr wrap="square" rtlCol="0">
            <a:spAutoFit/>
          </a:bodyPr>
          <a:lstStyle/>
          <a:p>
            <a:r>
              <a:rPr lang="en-US" sz="1100" b="1" dirty="0" smtClean="0">
                <a:solidFill>
                  <a:schemeClr val="bg1"/>
                </a:solidFill>
              </a:rPr>
              <a:t>Floating Static Route</a:t>
            </a:r>
            <a:endParaRPr lang="en-US" sz="1100" b="1" dirty="0">
              <a:solidFill>
                <a:schemeClr val="bg1"/>
              </a:solidFill>
            </a:endParaRPr>
          </a:p>
        </p:txBody>
      </p:sp>
      <p:sp>
        <p:nvSpPr>
          <p:cNvPr id="21" name="TextBox 20"/>
          <p:cNvSpPr txBox="1"/>
          <p:nvPr/>
        </p:nvSpPr>
        <p:spPr>
          <a:xfrm rot="20374465">
            <a:off x="5873862" y="2374461"/>
            <a:ext cx="1529586" cy="276999"/>
          </a:xfrm>
          <a:prstGeom prst="rect">
            <a:avLst/>
          </a:prstGeom>
          <a:noFill/>
        </p:spPr>
        <p:txBody>
          <a:bodyPr wrap="none" rtlCol="0">
            <a:spAutoFit/>
          </a:bodyPr>
          <a:lstStyle/>
          <a:p>
            <a:r>
              <a:rPr lang="en-US" sz="1200" b="1" dirty="0" smtClean="0">
                <a:solidFill>
                  <a:schemeClr val="bg2"/>
                </a:solidFill>
              </a:rPr>
              <a:t>2001:DB8:A::1/127</a:t>
            </a:r>
            <a:endParaRPr lang="en-US" sz="1200" b="1" dirty="0">
              <a:solidFill>
                <a:schemeClr val="bg2"/>
              </a:solidFill>
            </a:endParaRPr>
          </a:p>
        </p:txBody>
      </p:sp>
      <p:sp>
        <p:nvSpPr>
          <p:cNvPr id="22" name="TextBox 21"/>
          <p:cNvSpPr txBox="1"/>
          <p:nvPr/>
        </p:nvSpPr>
        <p:spPr>
          <a:xfrm rot="1197333">
            <a:off x="5899082" y="1290975"/>
            <a:ext cx="1529586" cy="276999"/>
          </a:xfrm>
          <a:prstGeom prst="rect">
            <a:avLst/>
          </a:prstGeom>
          <a:noFill/>
        </p:spPr>
        <p:txBody>
          <a:bodyPr wrap="none" rtlCol="0">
            <a:spAutoFit/>
          </a:bodyPr>
          <a:lstStyle/>
          <a:p>
            <a:r>
              <a:rPr lang="en-US" sz="1200" b="1" dirty="0" smtClean="0">
                <a:solidFill>
                  <a:schemeClr val="bg2"/>
                </a:solidFill>
              </a:rPr>
              <a:t>2001:DB8:B::1/127</a:t>
            </a:r>
            <a:endParaRPr lang="en-US" sz="1200" b="1" dirty="0">
              <a:solidFill>
                <a:schemeClr val="bg2"/>
              </a:solidFill>
            </a:endParaRPr>
          </a:p>
        </p:txBody>
      </p:sp>
      <p:sp>
        <p:nvSpPr>
          <p:cNvPr id="23" name="Rectangle 22"/>
          <p:cNvSpPr/>
          <p:nvPr/>
        </p:nvSpPr>
        <p:spPr>
          <a:xfrm rot="20297662">
            <a:off x="2033871" y="1050619"/>
            <a:ext cx="2080909" cy="261610"/>
          </a:xfrm>
          <a:prstGeom prst="rect">
            <a:avLst/>
          </a:prstGeom>
        </p:spPr>
        <p:txBody>
          <a:bodyPr wrap="square">
            <a:spAutoFit/>
          </a:bodyPr>
          <a:lstStyle/>
          <a:p>
            <a:r>
              <a:rPr lang="en-US" sz="1100" b="1" dirty="0" smtClean="0">
                <a:solidFill>
                  <a:schemeClr val="bg1"/>
                </a:solidFill>
              </a:rPr>
              <a:t>Routing Protocol</a:t>
            </a:r>
            <a:endParaRPr lang="en-US" sz="1100" b="1" dirty="0">
              <a:solidFill>
                <a:schemeClr val="bg1"/>
              </a:solidFill>
            </a:endParaRPr>
          </a:p>
        </p:txBody>
      </p:sp>
      <p:sp>
        <p:nvSpPr>
          <p:cNvPr id="24" name="Rectangle 23"/>
          <p:cNvSpPr/>
          <p:nvPr/>
        </p:nvSpPr>
        <p:spPr>
          <a:xfrm>
            <a:off x="1121433" y="2884930"/>
            <a:ext cx="7125419" cy="1015663"/>
          </a:xfrm>
          <a:prstGeom prst="rect">
            <a:avLst/>
          </a:prstGeom>
        </p:spPr>
        <p:txBody>
          <a:bodyPr wrap="square">
            <a:spAutoFit/>
          </a:bodyPr>
          <a:lstStyle/>
          <a:p>
            <a:pPr algn="ctr"/>
            <a:r>
              <a:rPr lang="en-US" sz="1200" dirty="0" smtClean="0">
                <a:solidFill>
                  <a:schemeClr val="bg2"/>
                </a:solidFill>
              </a:rPr>
              <a:t>Branch-1(</a:t>
            </a:r>
            <a:r>
              <a:rPr lang="en-US" sz="1200" dirty="0" err="1" smtClean="0">
                <a:solidFill>
                  <a:schemeClr val="bg2"/>
                </a:solidFill>
              </a:rPr>
              <a:t>config</a:t>
            </a:r>
            <a:r>
              <a:rPr lang="en-US" sz="1200" dirty="0" smtClean="0">
                <a:solidFill>
                  <a:schemeClr val="bg2"/>
                </a:solidFill>
              </a:rPr>
              <a:t>)# ipv6 route 2001:DB8:4::1/127 s0/0/1 </a:t>
            </a:r>
            <a:r>
              <a:rPr lang="en-US" sz="1200" b="1" dirty="0" smtClean="0">
                <a:solidFill>
                  <a:srgbClr val="FF0000"/>
                </a:solidFill>
              </a:rPr>
              <a:t>91</a:t>
            </a:r>
          </a:p>
          <a:p>
            <a:pPr algn="ctr"/>
            <a:r>
              <a:rPr lang="en-US" sz="1200" dirty="0" smtClean="0">
                <a:solidFill>
                  <a:schemeClr val="bg2"/>
                </a:solidFill>
              </a:rPr>
              <a:t>Branch-1(</a:t>
            </a:r>
            <a:r>
              <a:rPr lang="en-US" sz="1200" dirty="0" err="1" smtClean="0">
                <a:solidFill>
                  <a:schemeClr val="bg2"/>
                </a:solidFill>
              </a:rPr>
              <a:t>config</a:t>
            </a:r>
            <a:r>
              <a:rPr lang="en-US" sz="1200" dirty="0" smtClean="0">
                <a:solidFill>
                  <a:schemeClr val="bg2"/>
                </a:solidFill>
              </a:rPr>
              <a:t>)# ipv6 route 2001:DB8:5::1/127 s0/0/1 </a:t>
            </a:r>
            <a:r>
              <a:rPr lang="en-US" sz="1200" b="1" dirty="0" smtClean="0">
                <a:solidFill>
                  <a:srgbClr val="FF0000"/>
                </a:solidFill>
              </a:rPr>
              <a:t>91</a:t>
            </a:r>
          </a:p>
          <a:p>
            <a:pPr algn="ctr"/>
            <a:r>
              <a:rPr lang="en-US" sz="1200" dirty="0" smtClean="0">
                <a:solidFill>
                  <a:schemeClr val="bg2"/>
                </a:solidFill>
              </a:rPr>
              <a:t>Branch-1(</a:t>
            </a:r>
            <a:r>
              <a:rPr lang="en-US" sz="1200" dirty="0" err="1" smtClean="0">
                <a:solidFill>
                  <a:schemeClr val="bg2"/>
                </a:solidFill>
              </a:rPr>
              <a:t>config</a:t>
            </a:r>
            <a:r>
              <a:rPr lang="en-US" sz="1200" dirty="0" smtClean="0">
                <a:solidFill>
                  <a:schemeClr val="bg2"/>
                </a:solidFill>
              </a:rPr>
              <a:t>)# ipv6 route 2001:DB8:6::1/127 s0/0/1 </a:t>
            </a:r>
            <a:r>
              <a:rPr lang="en-US" sz="1200" b="1" dirty="0" smtClean="0">
                <a:solidFill>
                  <a:srgbClr val="FF0000"/>
                </a:solidFill>
              </a:rPr>
              <a:t>91</a:t>
            </a:r>
          </a:p>
          <a:p>
            <a:pPr algn="ctr"/>
            <a:r>
              <a:rPr lang="en-US" sz="1200" dirty="0" smtClean="0">
                <a:solidFill>
                  <a:schemeClr val="bg2"/>
                </a:solidFill>
              </a:rPr>
              <a:t>Branch-1(</a:t>
            </a:r>
            <a:r>
              <a:rPr lang="en-US" sz="1200" dirty="0" err="1" smtClean="0">
                <a:solidFill>
                  <a:schemeClr val="bg2"/>
                </a:solidFill>
              </a:rPr>
              <a:t>config</a:t>
            </a:r>
            <a:r>
              <a:rPr lang="en-US" sz="1200" dirty="0" smtClean="0">
                <a:solidFill>
                  <a:schemeClr val="bg2"/>
                </a:solidFill>
              </a:rPr>
              <a:t>)# ipv6 route 2001:DB8:C::1/127 s0/0/1 </a:t>
            </a:r>
            <a:r>
              <a:rPr lang="en-US" sz="1200" b="1" dirty="0" smtClean="0">
                <a:solidFill>
                  <a:srgbClr val="FF0000"/>
                </a:solidFill>
              </a:rPr>
              <a:t>91</a:t>
            </a:r>
            <a:endParaRPr lang="en-US" sz="1200" dirty="0" smtClean="0">
              <a:solidFill>
                <a:schemeClr val="bg2"/>
              </a:solidFill>
            </a:endParaRPr>
          </a:p>
          <a:p>
            <a:pPr algn="ctr"/>
            <a:r>
              <a:rPr lang="en-US" sz="1200" dirty="0" smtClean="0">
                <a:solidFill>
                  <a:schemeClr val="bg2"/>
                </a:solidFill>
              </a:rPr>
              <a:t>Branch-1(</a:t>
            </a:r>
            <a:r>
              <a:rPr lang="en-US" sz="1200" dirty="0" err="1" smtClean="0">
                <a:solidFill>
                  <a:schemeClr val="bg2"/>
                </a:solidFill>
              </a:rPr>
              <a:t>config</a:t>
            </a:r>
            <a:r>
              <a:rPr lang="en-US" sz="1200" dirty="0" smtClean="0">
                <a:solidFill>
                  <a:schemeClr val="bg2"/>
                </a:solidFill>
              </a:rPr>
              <a:t>)# ipv6 route 2001:DB8:A::1/127 s0/0/1 </a:t>
            </a:r>
            <a:r>
              <a:rPr lang="en-US" sz="1200" b="1" dirty="0" smtClean="0">
                <a:solidFill>
                  <a:srgbClr val="FF0000"/>
                </a:solidFill>
              </a:rPr>
              <a:t>91</a:t>
            </a:r>
          </a:p>
        </p:txBody>
      </p:sp>
      <p:sp>
        <p:nvSpPr>
          <p:cNvPr id="25" name="TextBox 24"/>
          <p:cNvSpPr txBox="1"/>
          <p:nvPr/>
        </p:nvSpPr>
        <p:spPr>
          <a:xfrm>
            <a:off x="1477992" y="3966338"/>
            <a:ext cx="3581400" cy="2292935"/>
          </a:xfrm>
          <a:prstGeom prst="rect">
            <a:avLst/>
          </a:prstGeom>
          <a:noFill/>
          <a:ln>
            <a:solidFill>
              <a:schemeClr val="tx1"/>
            </a:solidFill>
          </a:ln>
        </p:spPr>
        <p:txBody>
          <a:bodyPr wrap="square" rtlCol="0">
            <a:spAutoFit/>
          </a:bodyPr>
          <a:lstStyle/>
          <a:p>
            <a:r>
              <a:rPr lang="en-US" sz="1100" dirty="0" smtClean="0">
                <a:solidFill>
                  <a:schemeClr val="bg2"/>
                </a:solidFill>
              </a:rPr>
              <a:t>Branch-1#sh ipv6 route </a:t>
            </a:r>
          </a:p>
          <a:p>
            <a:r>
              <a:rPr lang="en-US" sz="1100" dirty="0" smtClean="0">
                <a:solidFill>
                  <a:schemeClr val="bg2"/>
                </a:solidFill>
              </a:rPr>
              <a:t>(output omitted)</a:t>
            </a:r>
          </a:p>
          <a:p>
            <a:r>
              <a:rPr lang="en-US" sz="1100" dirty="0" smtClean="0">
                <a:solidFill>
                  <a:schemeClr val="bg2"/>
                </a:solidFill>
              </a:rPr>
              <a:t>D   2001:DB8:4::/128 [90/3321856]</a:t>
            </a:r>
          </a:p>
          <a:p>
            <a:r>
              <a:rPr lang="en-US" sz="1100" dirty="0" smtClean="0">
                <a:solidFill>
                  <a:schemeClr val="bg2"/>
                </a:solidFill>
              </a:rPr>
              <a:t>     via FE80::2E0:8FFF:FE31:4201, Serial0/0/0</a:t>
            </a:r>
          </a:p>
          <a:p>
            <a:r>
              <a:rPr lang="en-US" sz="1100" dirty="0" smtClean="0">
                <a:solidFill>
                  <a:schemeClr val="bg2"/>
                </a:solidFill>
              </a:rPr>
              <a:t>D   2001:DB8:5::/128 [90/3321856]</a:t>
            </a:r>
          </a:p>
          <a:p>
            <a:r>
              <a:rPr lang="en-US" sz="1100" dirty="0" smtClean="0">
                <a:solidFill>
                  <a:schemeClr val="bg2"/>
                </a:solidFill>
              </a:rPr>
              <a:t>     via FE80::2E0:8FFF:FE31:4201, Serial0/0/0</a:t>
            </a:r>
          </a:p>
          <a:p>
            <a:r>
              <a:rPr lang="en-US" sz="1100" dirty="0" smtClean="0">
                <a:solidFill>
                  <a:schemeClr val="bg2"/>
                </a:solidFill>
              </a:rPr>
              <a:t>D   2001:DB8:6::/128 [90/3321856]</a:t>
            </a:r>
          </a:p>
          <a:p>
            <a:r>
              <a:rPr lang="en-US" sz="1100" dirty="0" smtClean="0">
                <a:solidFill>
                  <a:schemeClr val="bg2"/>
                </a:solidFill>
              </a:rPr>
              <a:t>     via FE80::2E0:8FFF:FE31:4201, Serial0/0/0</a:t>
            </a:r>
          </a:p>
          <a:p>
            <a:r>
              <a:rPr lang="en-US" sz="1100" dirty="0" smtClean="0">
                <a:solidFill>
                  <a:schemeClr val="bg2"/>
                </a:solidFill>
              </a:rPr>
              <a:t>D   2001:DB8:B::/127 [90/3193856]</a:t>
            </a:r>
          </a:p>
          <a:p>
            <a:r>
              <a:rPr lang="en-US" sz="1100" dirty="0" smtClean="0">
                <a:solidFill>
                  <a:schemeClr val="bg2"/>
                </a:solidFill>
              </a:rPr>
              <a:t>     via FE80::2E0:8FFF:FE31:4201, Serial0/0/0</a:t>
            </a:r>
          </a:p>
          <a:p>
            <a:r>
              <a:rPr lang="en-US" sz="1100" dirty="0" smtClean="0">
                <a:solidFill>
                  <a:schemeClr val="bg2"/>
                </a:solidFill>
              </a:rPr>
              <a:t>D   2001:DB8:C::/127 [90/2681856]</a:t>
            </a:r>
          </a:p>
          <a:p>
            <a:r>
              <a:rPr lang="en-US" sz="1100" dirty="0" smtClean="0">
                <a:solidFill>
                  <a:schemeClr val="bg2"/>
                </a:solidFill>
              </a:rPr>
              <a:t>     via FE80::2E0:8FFF:FE31:4201, Serial0/0/0</a:t>
            </a:r>
          </a:p>
          <a:p>
            <a:r>
              <a:rPr lang="en-US" sz="1100" dirty="0" smtClean="0">
                <a:solidFill>
                  <a:schemeClr val="bg2"/>
                </a:solidFill>
              </a:rPr>
              <a:t>Branch-1#</a:t>
            </a:r>
            <a:endParaRPr lang="en-US" sz="1100" dirty="0">
              <a:solidFill>
                <a:schemeClr val="bg2"/>
              </a:solidFill>
            </a:endParaRPr>
          </a:p>
        </p:txBody>
      </p:sp>
      <p:sp>
        <p:nvSpPr>
          <p:cNvPr id="26" name="TextBox 25"/>
          <p:cNvSpPr txBox="1"/>
          <p:nvPr/>
        </p:nvSpPr>
        <p:spPr>
          <a:xfrm>
            <a:off x="5599981" y="4036571"/>
            <a:ext cx="2286000" cy="2123658"/>
          </a:xfrm>
          <a:prstGeom prst="rect">
            <a:avLst/>
          </a:prstGeom>
          <a:noFill/>
          <a:ln>
            <a:solidFill>
              <a:schemeClr val="tx1"/>
            </a:solidFill>
          </a:ln>
        </p:spPr>
        <p:txBody>
          <a:bodyPr wrap="square" rtlCol="0">
            <a:spAutoFit/>
          </a:bodyPr>
          <a:lstStyle/>
          <a:p>
            <a:r>
              <a:rPr lang="en-US" sz="1100" dirty="0" smtClean="0">
                <a:solidFill>
                  <a:schemeClr val="bg2"/>
                </a:solidFill>
              </a:rPr>
              <a:t>Branch-1#show ipv6 route</a:t>
            </a:r>
          </a:p>
          <a:p>
            <a:r>
              <a:rPr lang="en-US" sz="1100" dirty="0" smtClean="0">
                <a:solidFill>
                  <a:schemeClr val="bg2"/>
                </a:solidFill>
              </a:rPr>
              <a:t>(output omitted)</a:t>
            </a:r>
          </a:p>
          <a:p>
            <a:r>
              <a:rPr lang="en-US" sz="1100" dirty="0" smtClean="0">
                <a:solidFill>
                  <a:schemeClr val="bg2"/>
                </a:solidFill>
              </a:rPr>
              <a:t>S   2001:DB8:4::/128 [91/0]</a:t>
            </a:r>
          </a:p>
          <a:p>
            <a:r>
              <a:rPr lang="en-US" sz="1100" dirty="0" smtClean="0">
                <a:solidFill>
                  <a:schemeClr val="bg2"/>
                </a:solidFill>
              </a:rPr>
              <a:t>     via ::, Serial0/0/1</a:t>
            </a:r>
          </a:p>
          <a:p>
            <a:r>
              <a:rPr lang="en-US" sz="1100" dirty="0" smtClean="0">
                <a:solidFill>
                  <a:schemeClr val="bg2"/>
                </a:solidFill>
              </a:rPr>
              <a:t>S   2001:DB8:5::/128 [91/0]</a:t>
            </a:r>
          </a:p>
          <a:p>
            <a:r>
              <a:rPr lang="en-US" sz="1100" dirty="0" smtClean="0">
                <a:solidFill>
                  <a:schemeClr val="bg2"/>
                </a:solidFill>
              </a:rPr>
              <a:t>     via ::, Serial0/0/1</a:t>
            </a:r>
          </a:p>
          <a:p>
            <a:r>
              <a:rPr lang="en-US" sz="1100" dirty="0" smtClean="0">
                <a:solidFill>
                  <a:schemeClr val="bg2"/>
                </a:solidFill>
              </a:rPr>
              <a:t>S   2001:DB8:6::/128 [91/0]</a:t>
            </a:r>
          </a:p>
          <a:p>
            <a:r>
              <a:rPr lang="en-US" sz="1100" dirty="0" smtClean="0">
                <a:solidFill>
                  <a:schemeClr val="bg2"/>
                </a:solidFill>
              </a:rPr>
              <a:t>     via ::, Serial0/0/1</a:t>
            </a:r>
          </a:p>
          <a:p>
            <a:r>
              <a:rPr lang="en-US" sz="1100" dirty="0" smtClean="0">
                <a:solidFill>
                  <a:schemeClr val="bg2"/>
                </a:solidFill>
              </a:rPr>
              <a:t>S   2001:DB8:A::/128 [91/0]</a:t>
            </a:r>
          </a:p>
          <a:p>
            <a:r>
              <a:rPr lang="en-US" sz="1100" dirty="0" smtClean="0">
                <a:solidFill>
                  <a:schemeClr val="bg2"/>
                </a:solidFill>
              </a:rPr>
              <a:t>     via ::, Serial0/0/1</a:t>
            </a:r>
          </a:p>
          <a:p>
            <a:r>
              <a:rPr lang="en-US" sz="1100" dirty="0" smtClean="0">
                <a:solidFill>
                  <a:schemeClr val="bg2"/>
                </a:solidFill>
              </a:rPr>
              <a:t>S   2001:DB8:C::/128 [91/0]</a:t>
            </a:r>
          </a:p>
          <a:p>
            <a:r>
              <a:rPr lang="en-US" sz="1100" dirty="0" smtClean="0">
                <a:solidFill>
                  <a:schemeClr val="bg2"/>
                </a:solidFill>
              </a:rPr>
              <a:t>Branch-1#</a:t>
            </a:r>
            <a:endParaRPr lang="en-US" sz="1100"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0"/>
            <a:ext cx="8588861" cy="838200"/>
          </a:xfrm>
        </p:spPr>
        <p:txBody>
          <a:bodyPr/>
          <a:lstStyle/>
          <a:p>
            <a:pPr algn="ctr"/>
            <a:r>
              <a:rPr dirty="0" smtClean="0"/>
              <a:t>Static Routes</a:t>
            </a:r>
            <a:endParaRPr lang="en-US" dirty="0"/>
          </a:p>
        </p:txBody>
      </p:sp>
      <p:sp>
        <p:nvSpPr>
          <p:cNvPr id="3" name="Text Placeholder 2"/>
          <p:cNvSpPr>
            <a:spLocks noGrp="1"/>
          </p:cNvSpPr>
          <p:nvPr>
            <p:ph type="body" sz="quarter" idx="10"/>
          </p:nvPr>
        </p:nvSpPr>
        <p:spPr>
          <a:xfrm>
            <a:off x="228600" y="1092200"/>
            <a:ext cx="8577072" cy="5217160"/>
          </a:xfrm>
        </p:spPr>
        <p:txBody>
          <a:bodyPr/>
          <a:lstStyle/>
          <a:p>
            <a:r>
              <a:rPr lang="en-US" sz="1900" dirty="0" smtClean="0"/>
              <a:t>Static routes defines explicit path between two routers. They are not automatically updated which means you must manually reconfigure static routes when network changes occur.</a:t>
            </a:r>
          </a:p>
          <a:p>
            <a:r>
              <a:rPr lang="en-US" sz="1900" dirty="0" smtClean="0"/>
              <a:t>Static routes use less bandwidth than dynamic routes.</a:t>
            </a:r>
          </a:p>
          <a:p>
            <a:r>
              <a:rPr lang="en-US" sz="1900" dirty="0" smtClean="0"/>
              <a:t>No CPU cycles are used to calculate and analyze routing updates.</a:t>
            </a:r>
          </a:p>
          <a:p>
            <a:r>
              <a:rPr lang="en-US" sz="1900" dirty="0" smtClean="0"/>
              <a:t>Static routes should be used in an environments where network traffic is predictable and where the network design is simple.</a:t>
            </a:r>
          </a:p>
          <a:p>
            <a:r>
              <a:rPr lang="en-US" sz="1900" dirty="0" smtClean="0"/>
              <a:t>Static routes should </a:t>
            </a:r>
            <a:r>
              <a:rPr lang="en-US" sz="1900" b="1" dirty="0" smtClean="0"/>
              <a:t>not</a:t>
            </a:r>
            <a:r>
              <a:rPr lang="en-US" sz="1900" dirty="0" smtClean="0"/>
              <a:t> be used in a large network environment where it’s constantly changing because static routes cannot react to network changes.</a:t>
            </a:r>
          </a:p>
          <a:p>
            <a:r>
              <a:rPr lang="en-US" sz="1900" dirty="0" smtClean="0"/>
              <a:t>Even though static routes are obsolete due to the high use of dynamic routes in a network, some companies still implement static routes for special occasions.</a:t>
            </a:r>
          </a:p>
          <a:p>
            <a:r>
              <a:rPr lang="en-US" sz="1900" dirty="0" smtClean="0"/>
              <a:t>Static routes are also useful for specifying a gateway of last resort </a:t>
            </a:r>
            <a:r>
              <a:rPr lang="en-US" sz="1900" i="1" dirty="0" smtClean="0"/>
              <a:t>(a default route which all un-</a:t>
            </a:r>
            <a:r>
              <a:rPr lang="en-US" sz="1900" i="1" dirty="0" err="1" smtClean="0"/>
              <a:t>routeable</a:t>
            </a:r>
            <a:r>
              <a:rPr lang="en-US" sz="1900" i="1" dirty="0" smtClean="0"/>
              <a:t> packets are sent).</a:t>
            </a:r>
            <a:endParaRPr lang="en-US" sz="1900" i="1" dirty="0"/>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29" y="0"/>
            <a:ext cx="8588861" cy="838200"/>
          </a:xfrm>
        </p:spPr>
        <p:txBody>
          <a:bodyPr/>
          <a:lstStyle/>
          <a:p>
            <a:pPr algn="ctr"/>
            <a:r>
              <a:rPr dirty="0" smtClean="0"/>
              <a:t>Types of Static Routes</a:t>
            </a:r>
            <a:endParaRPr lang="en-US" dirty="0"/>
          </a:p>
        </p:txBody>
      </p:sp>
      <p:sp>
        <p:nvSpPr>
          <p:cNvPr id="3" name="Text Placeholder 2"/>
          <p:cNvSpPr>
            <a:spLocks noGrp="1"/>
          </p:cNvSpPr>
          <p:nvPr>
            <p:ph type="body" sz="quarter" idx="10"/>
          </p:nvPr>
        </p:nvSpPr>
        <p:spPr>
          <a:xfrm>
            <a:off x="228600" y="1661516"/>
            <a:ext cx="8577072" cy="3497053"/>
          </a:xfrm>
        </p:spPr>
        <p:txBody>
          <a:bodyPr/>
          <a:lstStyle/>
          <a:p>
            <a:pPr marL="0" indent="0">
              <a:buNone/>
            </a:pPr>
            <a:r>
              <a:rPr lang="en-US" sz="3200" dirty="0" smtClean="0">
                <a:solidFill>
                  <a:schemeClr val="tx2"/>
                </a:solidFill>
              </a:rPr>
              <a:t>There are four types of static routes. The following types of IPv4 and IPv6 static routes will be discussed:</a:t>
            </a:r>
          </a:p>
          <a:p>
            <a:pPr marL="749300" lvl="1" indent="-342900">
              <a:buFont typeface="Arial" panose="020B0604020202020204" pitchFamily="34" charset="0"/>
              <a:buChar char="•"/>
            </a:pPr>
            <a:r>
              <a:rPr lang="en-US" sz="2400" dirty="0" smtClean="0"/>
              <a:t>Standard static route</a:t>
            </a:r>
          </a:p>
          <a:p>
            <a:pPr marL="749300" lvl="1" indent="-342900">
              <a:buFont typeface="Arial" panose="020B0604020202020204" pitchFamily="34" charset="0"/>
              <a:buChar char="•"/>
            </a:pPr>
            <a:r>
              <a:rPr lang="en-US" sz="2400" dirty="0" smtClean="0"/>
              <a:t>Default static route</a:t>
            </a:r>
          </a:p>
          <a:p>
            <a:pPr marL="749300" lvl="1" indent="-342900">
              <a:buFont typeface="Arial" panose="020B0604020202020204" pitchFamily="34" charset="0"/>
              <a:buChar char="•"/>
            </a:pPr>
            <a:r>
              <a:rPr lang="en-US" sz="2400" dirty="0" smtClean="0"/>
              <a:t>Summary static route</a:t>
            </a:r>
          </a:p>
          <a:p>
            <a:pPr marL="749300" lvl="1" indent="-342900">
              <a:buFont typeface="Arial" panose="020B0604020202020204" pitchFamily="34" charset="0"/>
              <a:buChar char="•"/>
            </a:pPr>
            <a:r>
              <a:rPr lang="en-US" sz="2400" dirty="0" smtClean="0"/>
              <a:t>Floating static route</a:t>
            </a:r>
            <a:endParaRPr lang="en-US" sz="2400" dirty="0"/>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32" y="0"/>
            <a:ext cx="8588861" cy="838200"/>
          </a:xfrm>
        </p:spPr>
        <p:txBody>
          <a:bodyPr/>
          <a:lstStyle/>
          <a:p>
            <a:pPr algn="ctr"/>
            <a:r>
              <a:rPr lang="en-US" dirty="0"/>
              <a:t>Directly Connected Static </a:t>
            </a:r>
            <a:r>
              <a:rPr lang="en-US" dirty="0" smtClean="0"/>
              <a:t>Route</a:t>
            </a:r>
            <a:endParaRPr lang="en-US" dirty="0"/>
          </a:p>
        </p:txBody>
      </p:sp>
      <p:sp>
        <p:nvSpPr>
          <p:cNvPr id="3" name="Text Placeholder 2"/>
          <p:cNvSpPr>
            <a:spLocks noGrp="1"/>
          </p:cNvSpPr>
          <p:nvPr>
            <p:ph type="body" sz="quarter" idx="10"/>
          </p:nvPr>
        </p:nvSpPr>
        <p:spPr>
          <a:xfrm>
            <a:off x="219974" y="1083574"/>
            <a:ext cx="8577072" cy="5217160"/>
          </a:xfrm>
        </p:spPr>
        <p:txBody>
          <a:bodyPr/>
          <a:lstStyle/>
          <a:p>
            <a:pPr marL="749300" lvl="1" indent="-342900">
              <a:buFont typeface="Arial" pitchFamily="34" charset="0"/>
              <a:buChar char="•"/>
            </a:pPr>
            <a:r>
              <a:rPr lang="en-US" sz="2000" dirty="0" smtClean="0"/>
              <a:t>You </a:t>
            </a:r>
            <a:r>
              <a:rPr lang="en-US" sz="2000" dirty="0"/>
              <a:t>must specify only the output interface </a:t>
            </a:r>
            <a:r>
              <a:rPr lang="en-US" sz="2000" i="1" dirty="0"/>
              <a:t>(the interface on which all packets are sent to the destination network) in a directly connected static route. </a:t>
            </a:r>
          </a:p>
          <a:p>
            <a:pPr marL="749300" lvl="1" indent="-342900">
              <a:buFont typeface="Arial" pitchFamily="34" charset="0"/>
              <a:buChar char="•"/>
            </a:pPr>
            <a:r>
              <a:rPr lang="en-US" sz="2000" dirty="0" smtClean="0"/>
              <a:t>The </a:t>
            </a:r>
            <a:r>
              <a:rPr lang="en-US" sz="2000" dirty="0"/>
              <a:t>router assumes the destination is directly attached to the output interface</a:t>
            </a:r>
            <a:r>
              <a:rPr lang="en-US" sz="2000" dirty="0" smtClean="0"/>
              <a:t>.</a:t>
            </a:r>
          </a:p>
        </p:txBody>
      </p:sp>
      <p:sp>
        <p:nvSpPr>
          <p:cNvPr id="26" name="TextBox 25"/>
          <p:cNvSpPr txBox="1"/>
          <p:nvPr/>
        </p:nvSpPr>
        <p:spPr>
          <a:xfrm>
            <a:off x="492861" y="4825576"/>
            <a:ext cx="1397755" cy="276999"/>
          </a:xfrm>
          <a:prstGeom prst="rect">
            <a:avLst/>
          </a:prstGeom>
          <a:noFill/>
        </p:spPr>
        <p:txBody>
          <a:bodyPr wrap="none" rtlCol="0">
            <a:spAutoFit/>
          </a:bodyPr>
          <a:lstStyle/>
          <a:p>
            <a:r>
              <a:rPr lang="en-US" sz="1200" b="1" dirty="0" smtClean="0">
                <a:solidFill>
                  <a:schemeClr val="bg1"/>
                </a:solidFill>
              </a:rPr>
              <a:t>Directly Connected</a:t>
            </a:r>
            <a:endParaRPr lang="en-US" sz="1200" b="1" dirty="0">
              <a:solidFill>
                <a:schemeClr val="bg1"/>
              </a:solidFill>
            </a:endParaRPr>
          </a:p>
        </p:txBody>
      </p:sp>
      <p:sp>
        <p:nvSpPr>
          <p:cNvPr id="32" name="Freeform 9"/>
          <p:cNvSpPr>
            <a:spLocks/>
          </p:cNvSpPr>
          <p:nvPr/>
        </p:nvSpPr>
        <p:spPr bwMode="auto">
          <a:xfrm>
            <a:off x="3504295" y="3711750"/>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0133" y="351095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013" y="351095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533" y="3129951"/>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8431" y="4042764"/>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8475" y="3140270"/>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2769081" y="3775978"/>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39" name="TextBox 38"/>
          <p:cNvSpPr txBox="1"/>
          <p:nvPr/>
        </p:nvSpPr>
        <p:spPr>
          <a:xfrm>
            <a:off x="3548333" y="3510951"/>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40" name="TextBox 39"/>
          <p:cNvSpPr txBox="1"/>
          <p:nvPr/>
        </p:nvSpPr>
        <p:spPr>
          <a:xfrm>
            <a:off x="4445025" y="3815382"/>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41" name="Line 47"/>
          <p:cNvSpPr>
            <a:spLocks noChangeShapeType="1"/>
          </p:cNvSpPr>
          <p:nvPr/>
        </p:nvSpPr>
        <p:spPr bwMode="auto">
          <a:xfrm>
            <a:off x="1788377" y="3321244"/>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 name="Line 47"/>
          <p:cNvSpPr>
            <a:spLocks noChangeShapeType="1"/>
          </p:cNvSpPr>
          <p:nvPr/>
        </p:nvSpPr>
        <p:spPr bwMode="auto">
          <a:xfrm flipV="1">
            <a:off x="1865201" y="3891951"/>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3" name="TextBox 42"/>
          <p:cNvSpPr txBox="1"/>
          <p:nvPr/>
        </p:nvSpPr>
        <p:spPr>
          <a:xfrm>
            <a:off x="805133" y="3493330"/>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44" name="TextBox 43"/>
          <p:cNvSpPr txBox="1"/>
          <p:nvPr/>
        </p:nvSpPr>
        <p:spPr>
          <a:xfrm>
            <a:off x="813630" y="4407730"/>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
        <p:nvSpPr>
          <p:cNvPr id="45" name="TextBox 44"/>
          <p:cNvSpPr txBox="1"/>
          <p:nvPr/>
        </p:nvSpPr>
        <p:spPr>
          <a:xfrm>
            <a:off x="3548333" y="3721930"/>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6" name="TextBox 45"/>
          <p:cNvSpPr txBox="1"/>
          <p:nvPr/>
        </p:nvSpPr>
        <p:spPr>
          <a:xfrm>
            <a:off x="5189127" y="3645730"/>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47" name="TextBox 46"/>
          <p:cNvSpPr txBox="1"/>
          <p:nvPr/>
        </p:nvSpPr>
        <p:spPr>
          <a:xfrm>
            <a:off x="7129733" y="3510951"/>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48" name="TextBox 47"/>
          <p:cNvSpPr txBox="1"/>
          <p:nvPr/>
        </p:nvSpPr>
        <p:spPr>
          <a:xfrm>
            <a:off x="6501779" y="3663351"/>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9" name="TextBox 48"/>
          <p:cNvSpPr txBox="1"/>
          <p:nvPr/>
        </p:nvSpPr>
        <p:spPr>
          <a:xfrm>
            <a:off x="5723463" y="3784604"/>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50" name="TextBox 49"/>
          <p:cNvSpPr txBox="1"/>
          <p:nvPr/>
        </p:nvSpPr>
        <p:spPr>
          <a:xfrm>
            <a:off x="1049590" y="3266611"/>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51" name="TextBox 50"/>
          <p:cNvSpPr txBox="1"/>
          <p:nvPr/>
        </p:nvSpPr>
        <p:spPr>
          <a:xfrm>
            <a:off x="1033733" y="4196751"/>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52" name="TextBox 51"/>
          <p:cNvSpPr txBox="1"/>
          <p:nvPr/>
        </p:nvSpPr>
        <p:spPr>
          <a:xfrm>
            <a:off x="2882719" y="4967479"/>
            <a:ext cx="5647700" cy="646331"/>
          </a:xfrm>
          <a:prstGeom prst="rect">
            <a:avLst/>
          </a:prstGeom>
          <a:noFill/>
        </p:spPr>
        <p:txBody>
          <a:bodyPr wrap="none" rtlCol="0">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2001:DB8:2</a:t>
            </a:r>
            <a:r>
              <a:rPr lang="en-US" dirty="0" smtClean="0">
                <a:solidFill>
                  <a:schemeClr val="bg2"/>
                </a:solidFill>
              </a:rPr>
              <a:t>::1/64 </a:t>
            </a:r>
            <a:r>
              <a:rPr lang="en-US" dirty="0" smtClean="0">
                <a:solidFill>
                  <a:srgbClr val="FF0000"/>
                </a:solidFill>
              </a:rPr>
              <a:t>s0/0/1</a:t>
            </a:r>
          </a:p>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2001:DB8:3</a:t>
            </a:r>
            <a:r>
              <a:rPr lang="en-US" dirty="0" smtClean="0">
                <a:solidFill>
                  <a:schemeClr val="bg2"/>
                </a:solidFill>
              </a:rPr>
              <a:t>::1/64 </a:t>
            </a:r>
            <a:r>
              <a:rPr lang="en-US" dirty="0" smtClean="0">
                <a:solidFill>
                  <a:srgbClr val="FF0000"/>
                </a:solidFill>
              </a:rPr>
              <a:t>s0/0/1</a:t>
            </a:r>
            <a:endParaRPr lang="en-US" dirty="0">
              <a:solidFill>
                <a:srgbClr val="FF0000"/>
              </a:solidFill>
            </a:endParaRPr>
          </a:p>
        </p:txBody>
      </p:sp>
      <p:sp>
        <p:nvSpPr>
          <p:cNvPr id="53" name="Right Arrow 52"/>
          <p:cNvSpPr/>
          <p:nvPr/>
        </p:nvSpPr>
        <p:spPr>
          <a:xfrm>
            <a:off x="1124270" y="5049548"/>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174315" y="5153364"/>
            <a:ext cx="1397755" cy="276999"/>
          </a:xfrm>
          <a:prstGeom prst="rect">
            <a:avLst/>
          </a:prstGeom>
          <a:noFill/>
        </p:spPr>
        <p:txBody>
          <a:bodyPr wrap="none" rtlCol="0">
            <a:spAutoFit/>
          </a:bodyPr>
          <a:lstStyle/>
          <a:p>
            <a:r>
              <a:rPr lang="en-US" sz="1200" b="1" dirty="0" smtClean="0">
                <a:solidFill>
                  <a:schemeClr val="bg1"/>
                </a:solidFill>
              </a:rPr>
              <a:t>Directly Connected</a:t>
            </a:r>
            <a:endParaRPr lang="en-US" sz="1200" b="1" dirty="0">
              <a:solidFill>
                <a:schemeClr val="bg1"/>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12409"/>
            <a:ext cx="8588861" cy="838200"/>
          </a:xfrm>
        </p:spPr>
        <p:txBody>
          <a:bodyPr/>
          <a:lstStyle/>
          <a:p>
            <a:pPr algn="ctr"/>
            <a:r>
              <a:rPr dirty="0" smtClean="0"/>
              <a:t>Directly Connected Static Route</a:t>
            </a:r>
            <a:endParaRPr lang="en-US" dirty="0"/>
          </a:p>
        </p:txBody>
      </p:sp>
      <p:sp>
        <p:nvSpPr>
          <p:cNvPr id="7" name="Freeform 9"/>
          <p:cNvSpPr>
            <a:spLocks/>
          </p:cNvSpPr>
          <p:nvPr/>
        </p:nvSpPr>
        <p:spPr bwMode="auto">
          <a:xfrm>
            <a:off x="3461162" y="1404661"/>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5626" y="120386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8880" y="120386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822862"/>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5298" y="1735675"/>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5342" y="833181"/>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717322" y="1460263"/>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14" name="TextBox 13"/>
          <p:cNvSpPr txBox="1"/>
          <p:nvPr/>
        </p:nvSpPr>
        <p:spPr>
          <a:xfrm>
            <a:off x="3505200" y="1203862"/>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15" name="TextBox 14"/>
          <p:cNvSpPr txBox="1"/>
          <p:nvPr/>
        </p:nvSpPr>
        <p:spPr>
          <a:xfrm>
            <a:off x="4382228" y="1517288"/>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16" name="Line 47"/>
          <p:cNvSpPr>
            <a:spLocks noChangeShapeType="1"/>
          </p:cNvSpPr>
          <p:nvPr/>
        </p:nvSpPr>
        <p:spPr bwMode="auto">
          <a:xfrm>
            <a:off x="1745244" y="1014155"/>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 name="Line 47"/>
          <p:cNvSpPr>
            <a:spLocks noChangeShapeType="1"/>
          </p:cNvSpPr>
          <p:nvPr/>
        </p:nvSpPr>
        <p:spPr bwMode="auto">
          <a:xfrm flipV="1">
            <a:off x="1822068" y="1584862"/>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8" name="TextBox 17"/>
          <p:cNvSpPr txBox="1"/>
          <p:nvPr/>
        </p:nvSpPr>
        <p:spPr>
          <a:xfrm>
            <a:off x="762000" y="1186241"/>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19" name="TextBox 18"/>
          <p:cNvSpPr txBox="1"/>
          <p:nvPr/>
        </p:nvSpPr>
        <p:spPr>
          <a:xfrm>
            <a:off x="770497" y="2100641"/>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
        <p:nvSpPr>
          <p:cNvPr id="20" name="TextBox 19"/>
          <p:cNvSpPr txBox="1"/>
          <p:nvPr/>
        </p:nvSpPr>
        <p:spPr>
          <a:xfrm>
            <a:off x="2106379" y="2135056"/>
            <a:ext cx="5647700" cy="646331"/>
          </a:xfrm>
          <a:prstGeom prst="rect">
            <a:avLst/>
          </a:prstGeom>
          <a:noFill/>
        </p:spPr>
        <p:txBody>
          <a:bodyPr wrap="none" rtlCol="0">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2001:DB8:2</a:t>
            </a:r>
            <a:r>
              <a:rPr lang="en-US" dirty="0" smtClean="0">
                <a:solidFill>
                  <a:schemeClr val="bg2"/>
                </a:solidFill>
              </a:rPr>
              <a:t>::1/64 </a:t>
            </a:r>
            <a:r>
              <a:rPr lang="en-US" dirty="0" smtClean="0">
                <a:solidFill>
                  <a:srgbClr val="FF0000"/>
                </a:solidFill>
              </a:rPr>
              <a:t>s0/0/1</a:t>
            </a:r>
          </a:p>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2001:DB8:3</a:t>
            </a:r>
            <a:r>
              <a:rPr lang="en-US" dirty="0" smtClean="0">
                <a:solidFill>
                  <a:schemeClr val="bg2"/>
                </a:solidFill>
              </a:rPr>
              <a:t>::1/64 </a:t>
            </a:r>
            <a:r>
              <a:rPr lang="en-US" dirty="0" smtClean="0">
                <a:solidFill>
                  <a:srgbClr val="FF0000"/>
                </a:solidFill>
              </a:rPr>
              <a:t>s0/0/1</a:t>
            </a:r>
            <a:endParaRPr lang="en-US" dirty="0">
              <a:solidFill>
                <a:srgbClr val="FF0000"/>
              </a:solidFill>
            </a:endParaRPr>
          </a:p>
        </p:txBody>
      </p:sp>
      <p:sp>
        <p:nvSpPr>
          <p:cNvPr id="21" name="TextBox 20"/>
          <p:cNvSpPr txBox="1"/>
          <p:nvPr/>
        </p:nvSpPr>
        <p:spPr>
          <a:xfrm>
            <a:off x="3505200" y="1414841"/>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22" name="TextBox 21"/>
          <p:cNvSpPr txBox="1"/>
          <p:nvPr/>
        </p:nvSpPr>
        <p:spPr>
          <a:xfrm>
            <a:off x="5137368" y="1330015"/>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23" name="TextBox 22"/>
          <p:cNvSpPr txBox="1"/>
          <p:nvPr/>
        </p:nvSpPr>
        <p:spPr>
          <a:xfrm>
            <a:off x="7077974" y="1246994"/>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24" name="TextBox 23"/>
          <p:cNvSpPr txBox="1"/>
          <p:nvPr/>
        </p:nvSpPr>
        <p:spPr>
          <a:xfrm>
            <a:off x="6458646" y="1356262"/>
            <a:ext cx="551754" cy="246221"/>
          </a:xfrm>
          <a:prstGeom prst="rect">
            <a:avLst/>
          </a:prstGeom>
          <a:noFill/>
        </p:spPr>
        <p:txBody>
          <a:bodyPr wrap="none" rtlCol="0">
            <a:spAutoFit/>
          </a:bodyPr>
          <a:lstStyle/>
          <a:p>
            <a:r>
              <a:rPr lang="en-US" sz="1000" b="1" dirty="0" smtClean="0"/>
              <a:t>S0/0/0</a:t>
            </a:r>
            <a:endParaRPr lang="en-US" sz="1000" b="1" dirty="0"/>
          </a:p>
        </p:txBody>
      </p:sp>
      <p:sp>
        <p:nvSpPr>
          <p:cNvPr id="25" name="TextBox 24"/>
          <p:cNvSpPr txBox="1"/>
          <p:nvPr/>
        </p:nvSpPr>
        <p:spPr>
          <a:xfrm>
            <a:off x="5654452" y="1451637"/>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26" name="Right Arrow 25"/>
          <p:cNvSpPr/>
          <p:nvPr/>
        </p:nvSpPr>
        <p:spPr>
          <a:xfrm>
            <a:off x="1634331" y="3288116"/>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31559" y="3392117"/>
            <a:ext cx="1397755" cy="276999"/>
          </a:xfrm>
          <a:prstGeom prst="rect">
            <a:avLst/>
          </a:prstGeom>
          <a:noFill/>
        </p:spPr>
        <p:txBody>
          <a:bodyPr wrap="none" rtlCol="0">
            <a:spAutoFit/>
          </a:bodyPr>
          <a:lstStyle/>
          <a:p>
            <a:r>
              <a:rPr lang="en-US" sz="1200" b="1" dirty="0" smtClean="0">
                <a:solidFill>
                  <a:schemeClr val="bg1"/>
                </a:solidFill>
              </a:rPr>
              <a:t>Directly Connected</a:t>
            </a:r>
            <a:endParaRPr lang="en-US" sz="1200" b="1" dirty="0">
              <a:solidFill>
                <a:schemeClr val="bg1"/>
              </a:solidFill>
            </a:endParaRPr>
          </a:p>
        </p:txBody>
      </p:sp>
      <p:sp>
        <p:nvSpPr>
          <p:cNvPr id="28" name="TextBox 27"/>
          <p:cNvSpPr txBox="1"/>
          <p:nvPr/>
        </p:nvSpPr>
        <p:spPr>
          <a:xfrm>
            <a:off x="1006457" y="959522"/>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29" name="TextBox 28"/>
          <p:cNvSpPr txBox="1"/>
          <p:nvPr/>
        </p:nvSpPr>
        <p:spPr>
          <a:xfrm>
            <a:off x="990600" y="1889662"/>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30" name="TextBox 29"/>
          <p:cNvSpPr txBox="1"/>
          <p:nvPr/>
        </p:nvSpPr>
        <p:spPr>
          <a:xfrm>
            <a:off x="3506634" y="2803604"/>
            <a:ext cx="2352264" cy="3231654"/>
          </a:xfrm>
          <a:prstGeom prst="rect">
            <a:avLst/>
          </a:prstGeom>
          <a:noFill/>
          <a:ln>
            <a:solidFill>
              <a:schemeClr val="tx1"/>
            </a:solidFill>
          </a:ln>
        </p:spPr>
        <p:txBody>
          <a:bodyPr wrap="square" rtlCol="0">
            <a:spAutoFit/>
          </a:bodyPr>
          <a:lstStyle/>
          <a:p>
            <a:r>
              <a:rPr lang="en-US" sz="1200" dirty="0" smtClean="0">
                <a:solidFill>
                  <a:schemeClr val="bg2"/>
                </a:solidFill>
              </a:rPr>
              <a:t>Branch-1#show </a:t>
            </a:r>
            <a:r>
              <a:rPr lang="en-US" sz="1200" dirty="0">
                <a:solidFill>
                  <a:schemeClr val="bg2"/>
                </a:solidFill>
              </a:rPr>
              <a:t>ipv6 </a:t>
            </a:r>
            <a:r>
              <a:rPr lang="en-US" sz="1200" dirty="0" smtClean="0">
                <a:solidFill>
                  <a:schemeClr val="bg2"/>
                </a:solidFill>
              </a:rPr>
              <a:t>route</a:t>
            </a:r>
          </a:p>
          <a:p>
            <a:r>
              <a:rPr lang="en-US" sz="1200" b="1" dirty="0" smtClean="0">
                <a:solidFill>
                  <a:schemeClr val="bg2"/>
                </a:solidFill>
              </a:rPr>
              <a:t>       (Output Omitted)</a:t>
            </a:r>
            <a:endParaRPr lang="en-US" sz="1200" b="1" dirty="0">
              <a:solidFill>
                <a:schemeClr val="bg2"/>
              </a:solidFill>
            </a:endParaRPr>
          </a:p>
          <a:p>
            <a:r>
              <a:rPr lang="en-US" sz="1200" b="1" dirty="0" smtClean="0">
                <a:solidFill>
                  <a:srgbClr val="FF0000"/>
                </a:solidFill>
              </a:rPr>
              <a:t>S   </a:t>
            </a:r>
            <a:r>
              <a:rPr lang="en-US" sz="1200" b="1" dirty="0">
                <a:solidFill>
                  <a:srgbClr val="FF0000"/>
                </a:solidFill>
              </a:rPr>
              <a:t>2001:DB8:2::/62 [1/0]</a:t>
            </a:r>
          </a:p>
          <a:p>
            <a:r>
              <a:rPr lang="en-US" sz="1200" b="1" dirty="0">
                <a:solidFill>
                  <a:srgbClr val="FF0000"/>
                </a:solidFill>
              </a:rPr>
              <a:t>     via ::, Serial0/0/1</a:t>
            </a:r>
          </a:p>
          <a:p>
            <a:r>
              <a:rPr lang="en-US" sz="1200" b="1" dirty="0">
                <a:solidFill>
                  <a:srgbClr val="FF0000"/>
                </a:solidFill>
              </a:rPr>
              <a:t>S   2001:DB8:3::/62 [1/0]</a:t>
            </a:r>
          </a:p>
          <a:p>
            <a:r>
              <a:rPr lang="en-US" sz="1200" b="1" dirty="0">
                <a:solidFill>
                  <a:srgbClr val="FF0000"/>
                </a:solidFill>
              </a:rPr>
              <a:t>     via ::, Serial0/0/1</a:t>
            </a:r>
          </a:p>
          <a:p>
            <a:r>
              <a:rPr lang="en-US" sz="1200" dirty="0">
                <a:solidFill>
                  <a:schemeClr val="bg2"/>
                </a:solidFill>
              </a:rPr>
              <a:t>C   2001:DB8:A::2/127 [0/0]</a:t>
            </a:r>
          </a:p>
          <a:p>
            <a:r>
              <a:rPr lang="en-US" sz="1200" dirty="0">
                <a:solidFill>
                  <a:schemeClr val="bg2"/>
                </a:solidFill>
              </a:rPr>
              <a:t>     via ::, Serial0/0/1</a:t>
            </a:r>
          </a:p>
          <a:p>
            <a:r>
              <a:rPr lang="en-US" sz="1200" dirty="0">
                <a:solidFill>
                  <a:schemeClr val="bg2"/>
                </a:solidFill>
              </a:rPr>
              <a:t>L   2001:DB8:A::3/128 [0/0]</a:t>
            </a:r>
          </a:p>
          <a:p>
            <a:r>
              <a:rPr lang="en-US" sz="1200" dirty="0">
                <a:solidFill>
                  <a:schemeClr val="bg2"/>
                </a:solidFill>
              </a:rPr>
              <a:t>     via ::, Serial0/0/1</a:t>
            </a:r>
          </a:p>
          <a:p>
            <a:r>
              <a:rPr lang="en-US" sz="1200" dirty="0">
                <a:solidFill>
                  <a:schemeClr val="bg2"/>
                </a:solidFill>
              </a:rPr>
              <a:t>C   2001:DB8:B::/127 [0/0]</a:t>
            </a:r>
          </a:p>
          <a:p>
            <a:r>
              <a:rPr lang="en-US" sz="1200" dirty="0">
                <a:solidFill>
                  <a:schemeClr val="bg2"/>
                </a:solidFill>
              </a:rPr>
              <a:t>     via ::, Serial0/0/0</a:t>
            </a:r>
          </a:p>
          <a:p>
            <a:r>
              <a:rPr lang="en-US" sz="1200" dirty="0">
                <a:solidFill>
                  <a:schemeClr val="bg2"/>
                </a:solidFill>
              </a:rPr>
              <a:t>L   2001:DB8:B::/128 [0/0]</a:t>
            </a:r>
          </a:p>
          <a:p>
            <a:r>
              <a:rPr lang="en-US" sz="1200" dirty="0">
                <a:solidFill>
                  <a:schemeClr val="bg2"/>
                </a:solidFill>
              </a:rPr>
              <a:t>     via ::, Serial0/0/0</a:t>
            </a:r>
          </a:p>
          <a:p>
            <a:r>
              <a:rPr lang="en-US" sz="1200" dirty="0">
                <a:solidFill>
                  <a:schemeClr val="bg2"/>
                </a:solidFill>
              </a:rPr>
              <a:t>L   FF00::/8 [0/0]</a:t>
            </a:r>
          </a:p>
          <a:p>
            <a:r>
              <a:rPr lang="en-US" sz="1200" dirty="0">
                <a:solidFill>
                  <a:schemeClr val="bg2"/>
                </a:solidFill>
              </a:rPr>
              <a:t>     via ::, Null0</a:t>
            </a:r>
          </a:p>
          <a:p>
            <a:r>
              <a:rPr lang="en-US" sz="1200" dirty="0">
                <a:solidFill>
                  <a:schemeClr val="bg2"/>
                </a:solidFill>
              </a:rPr>
              <a:t>Branch-2#</a:t>
            </a:r>
          </a:p>
        </p:txBody>
      </p:sp>
      <p:sp>
        <p:nvSpPr>
          <p:cNvPr id="3" name="Rectangle 2"/>
          <p:cNvSpPr/>
          <p:nvPr/>
        </p:nvSpPr>
        <p:spPr>
          <a:xfrm>
            <a:off x="358103" y="4193749"/>
            <a:ext cx="2780240" cy="1384995"/>
          </a:xfrm>
          <a:prstGeom prst="rect">
            <a:avLst/>
          </a:prstGeom>
        </p:spPr>
        <p:txBody>
          <a:bodyPr wrap="square">
            <a:spAutoFit/>
          </a:bodyPr>
          <a:lstStyle/>
          <a:p>
            <a:r>
              <a:rPr lang="en-US" sz="1400" dirty="0">
                <a:solidFill>
                  <a:srgbClr val="7030A0"/>
                </a:solidFill>
              </a:rPr>
              <a:t>“L” in the routing table is a new </a:t>
            </a:r>
          </a:p>
          <a:p>
            <a:r>
              <a:rPr lang="en-US" sz="1400" dirty="0">
                <a:solidFill>
                  <a:srgbClr val="7030A0"/>
                </a:solidFill>
              </a:rPr>
              <a:t>identifier which indicates the specific address assigned to an interface, as opposed to “C” which only displays</a:t>
            </a:r>
          </a:p>
          <a:p>
            <a:r>
              <a:rPr lang="en-US" sz="1400" dirty="0">
                <a:solidFill>
                  <a:srgbClr val="7030A0"/>
                </a:solidFill>
              </a:rPr>
              <a:t>the subnet.</a:t>
            </a:r>
          </a:p>
        </p:txBody>
      </p:sp>
      <p:sp>
        <p:nvSpPr>
          <p:cNvPr id="4" name="Rounded Rectangle 3"/>
          <p:cNvSpPr/>
          <p:nvPr/>
        </p:nvSpPr>
        <p:spPr>
          <a:xfrm>
            <a:off x="3506633" y="3896826"/>
            <a:ext cx="2007475" cy="383616"/>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1" name="Rounded Rectangle 30"/>
          <p:cNvSpPr/>
          <p:nvPr/>
        </p:nvSpPr>
        <p:spPr>
          <a:xfrm>
            <a:off x="3506634" y="4280442"/>
            <a:ext cx="2007475" cy="383616"/>
          </a:xfrm>
          <a:prstGeom prst="roundRect">
            <a:avLst/>
          </a:prstGeom>
          <a:solidFill>
            <a:schemeClr val="bg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5" y="0"/>
            <a:ext cx="8588861" cy="838200"/>
          </a:xfrm>
        </p:spPr>
        <p:txBody>
          <a:bodyPr/>
          <a:lstStyle/>
          <a:p>
            <a:pPr algn="ctr"/>
            <a:r>
              <a:rPr lang="en-US" dirty="0"/>
              <a:t>Next Hop/Recursive Static Route</a:t>
            </a:r>
          </a:p>
        </p:txBody>
      </p:sp>
      <p:sp>
        <p:nvSpPr>
          <p:cNvPr id="3" name="Text Placeholder 2"/>
          <p:cNvSpPr>
            <a:spLocks noGrp="1"/>
          </p:cNvSpPr>
          <p:nvPr>
            <p:ph type="body" sz="quarter" idx="10"/>
          </p:nvPr>
        </p:nvSpPr>
        <p:spPr>
          <a:xfrm>
            <a:off x="219973" y="935798"/>
            <a:ext cx="8577072" cy="5217160"/>
          </a:xfrm>
        </p:spPr>
        <p:txBody>
          <a:bodyPr/>
          <a:lstStyle/>
          <a:p>
            <a:pPr marL="749300" lvl="1" indent="-342900">
              <a:buFont typeface="Arial" pitchFamily="34" charset="0"/>
              <a:buChar char="•"/>
            </a:pPr>
            <a:r>
              <a:rPr lang="en-US" sz="2000" dirty="0" smtClean="0"/>
              <a:t>In a next-hop static route, the IPv6 address of the neighboring router is specified.</a:t>
            </a:r>
            <a:endParaRPr lang="en-US" sz="2000" dirty="0"/>
          </a:p>
          <a:p>
            <a:pPr marL="749300" lvl="1" indent="-342900">
              <a:buFont typeface="Arial" pitchFamily="34" charset="0"/>
              <a:buChar char="•"/>
            </a:pPr>
            <a:r>
              <a:rPr lang="en-US" sz="2000" dirty="0" smtClean="0"/>
              <a:t>The output interface is derived from the next hop.</a:t>
            </a:r>
          </a:p>
          <a:p>
            <a:pPr marL="749300" lvl="1" indent="-342900">
              <a:buFont typeface="Arial" pitchFamily="34" charset="0"/>
              <a:buChar char="•"/>
            </a:pPr>
            <a:r>
              <a:rPr lang="en-US" sz="2000" dirty="0" smtClean="0"/>
              <a:t>Before any packet is forwarded by router, </a:t>
            </a:r>
            <a:r>
              <a:rPr lang="en-US" sz="2000" dirty="0"/>
              <a:t>the routing table process must determine the exit interface to use to </a:t>
            </a:r>
            <a:r>
              <a:rPr lang="en-US" sz="2000" dirty="0" smtClean="0"/>
              <a:t>in order to forward </a:t>
            </a:r>
            <a:r>
              <a:rPr lang="en-US" sz="2000" dirty="0"/>
              <a:t>the packet. This causes the router to take a second look at the routing table to determine the exit interface for the destination network.</a:t>
            </a:r>
            <a:endParaRPr lang="en-US" sz="2000" dirty="0" smtClean="0"/>
          </a:p>
        </p:txBody>
      </p:sp>
      <p:sp>
        <p:nvSpPr>
          <p:cNvPr id="25" name="Freeform 9"/>
          <p:cNvSpPr>
            <a:spLocks/>
          </p:cNvSpPr>
          <p:nvPr/>
        </p:nvSpPr>
        <p:spPr bwMode="auto">
          <a:xfrm>
            <a:off x="3443912" y="3944655"/>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2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9750" y="374385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1630" y="374385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150" y="3362856"/>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8048" y="427566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8092" y="3373175"/>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2700072" y="4017509"/>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32" name="TextBox 31"/>
          <p:cNvSpPr txBox="1"/>
          <p:nvPr/>
        </p:nvSpPr>
        <p:spPr>
          <a:xfrm>
            <a:off x="3487950" y="3743856"/>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33" name="TextBox 32"/>
          <p:cNvSpPr txBox="1"/>
          <p:nvPr/>
        </p:nvSpPr>
        <p:spPr>
          <a:xfrm>
            <a:off x="4358764" y="4056913"/>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34" name="Line 47"/>
          <p:cNvSpPr>
            <a:spLocks noChangeShapeType="1"/>
          </p:cNvSpPr>
          <p:nvPr/>
        </p:nvSpPr>
        <p:spPr bwMode="auto">
          <a:xfrm>
            <a:off x="1727994" y="3554149"/>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5" name="Line 47"/>
          <p:cNvSpPr>
            <a:spLocks noChangeShapeType="1"/>
          </p:cNvSpPr>
          <p:nvPr/>
        </p:nvSpPr>
        <p:spPr bwMode="auto">
          <a:xfrm flipV="1">
            <a:off x="1804818" y="4124856"/>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6" name="TextBox 35"/>
          <p:cNvSpPr txBox="1"/>
          <p:nvPr/>
        </p:nvSpPr>
        <p:spPr>
          <a:xfrm>
            <a:off x="744750" y="3726235"/>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37" name="TextBox 36"/>
          <p:cNvSpPr txBox="1"/>
          <p:nvPr/>
        </p:nvSpPr>
        <p:spPr>
          <a:xfrm>
            <a:off x="753247" y="4640635"/>
            <a:ext cx="1213794" cy="246221"/>
          </a:xfrm>
          <a:prstGeom prst="rect">
            <a:avLst/>
          </a:prstGeom>
          <a:noFill/>
        </p:spPr>
        <p:txBody>
          <a:bodyPr wrap="none" rtlCol="0">
            <a:spAutoFit/>
          </a:bodyPr>
          <a:lstStyle/>
          <a:p>
            <a:r>
              <a:rPr lang="en-US" sz="1000" b="1" dirty="0" smtClean="0">
                <a:solidFill>
                  <a:schemeClr val="bg2"/>
                </a:solidFill>
              </a:rPr>
              <a:t>2001:DB8:3::1/64</a:t>
            </a:r>
            <a:endParaRPr lang="en-US" sz="1000" b="1" dirty="0">
              <a:solidFill>
                <a:schemeClr val="bg2"/>
              </a:solidFill>
            </a:endParaRPr>
          </a:p>
        </p:txBody>
      </p:sp>
      <p:sp>
        <p:nvSpPr>
          <p:cNvPr id="38" name="TextBox 37"/>
          <p:cNvSpPr txBox="1"/>
          <p:nvPr/>
        </p:nvSpPr>
        <p:spPr>
          <a:xfrm>
            <a:off x="3487950" y="3954835"/>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39" name="TextBox 38"/>
          <p:cNvSpPr txBox="1"/>
          <p:nvPr/>
        </p:nvSpPr>
        <p:spPr>
          <a:xfrm>
            <a:off x="5094240" y="3861383"/>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40" name="TextBox 39"/>
          <p:cNvSpPr txBox="1"/>
          <p:nvPr/>
        </p:nvSpPr>
        <p:spPr>
          <a:xfrm>
            <a:off x="7069350" y="3743856"/>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41" name="TextBox 40"/>
          <p:cNvSpPr txBox="1"/>
          <p:nvPr/>
        </p:nvSpPr>
        <p:spPr>
          <a:xfrm>
            <a:off x="6441396" y="3896256"/>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2" name="TextBox 41"/>
          <p:cNvSpPr txBox="1"/>
          <p:nvPr/>
        </p:nvSpPr>
        <p:spPr>
          <a:xfrm>
            <a:off x="5663080" y="4008883"/>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43" name="TextBox 42"/>
          <p:cNvSpPr txBox="1"/>
          <p:nvPr/>
        </p:nvSpPr>
        <p:spPr>
          <a:xfrm>
            <a:off x="943027" y="3517988"/>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44" name="TextBox 43"/>
          <p:cNvSpPr txBox="1"/>
          <p:nvPr/>
        </p:nvSpPr>
        <p:spPr>
          <a:xfrm>
            <a:off x="973350" y="4429656"/>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45" name="Right Arrow 44"/>
          <p:cNvSpPr/>
          <p:nvPr/>
        </p:nvSpPr>
        <p:spPr>
          <a:xfrm>
            <a:off x="523088" y="5207994"/>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89573" y="5311810"/>
            <a:ext cx="1457515" cy="276999"/>
          </a:xfrm>
          <a:prstGeom prst="rect">
            <a:avLst/>
          </a:prstGeom>
          <a:noFill/>
        </p:spPr>
        <p:txBody>
          <a:bodyPr wrap="none" rtlCol="0">
            <a:spAutoFit/>
          </a:bodyPr>
          <a:lstStyle/>
          <a:p>
            <a:r>
              <a:rPr lang="en-US" sz="1200" b="1" dirty="0" smtClean="0">
                <a:solidFill>
                  <a:schemeClr val="bg1"/>
                </a:solidFill>
              </a:rPr>
              <a:t>Next Hop/Recursive</a:t>
            </a:r>
            <a:endParaRPr lang="en-US" sz="1200" b="1" dirty="0">
              <a:solidFill>
                <a:schemeClr val="bg1"/>
              </a:solidFill>
            </a:endParaRPr>
          </a:p>
        </p:txBody>
      </p:sp>
      <p:sp>
        <p:nvSpPr>
          <p:cNvPr id="47" name="Rectangle 46"/>
          <p:cNvSpPr/>
          <p:nvPr/>
        </p:nvSpPr>
        <p:spPr>
          <a:xfrm>
            <a:off x="2349007" y="5157969"/>
            <a:ext cx="6461185" cy="646331"/>
          </a:xfrm>
          <a:prstGeom prst="rect">
            <a:avLst/>
          </a:prstGeom>
        </p:spPr>
        <p:txBody>
          <a:bodyPr wrap="square">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2001:DB8:2</a:t>
            </a:r>
            <a:r>
              <a:rPr lang="en-US" dirty="0" smtClean="0">
                <a:solidFill>
                  <a:schemeClr val="bg2"/>
                </a:solidFill>
              </a:rPr>
              <a:t>::1/64</a:t>
            </a:r>
            <a:r>
              <a:rPr lang="en-US" dirty="0" smtClean="0"/>
              <a:t> </a:t>
            </a:r>
            <a:r>
              <a:rPr lang="en-US" dirty="0" smtClean="0">
                <a:solidFill>
                  <a:srgbClr val="0070C0"/>
                </a:solidFill>
              </a:rPr>
              <a:t>2001:DB8:A::2 </a:t>
            </a:r>
          </a:p>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2001:DB8:3</a:t>
            </a:r>
            <a:r>
              <a:rPr lang="en-US" dirty="0" smtClean="0">
                <a:solidFill>
                  <a:schemeClr val="bg2"/>
                </a:solidFill>
              </a:rPr>
              <a:t>::1/64 </a:t>
            </a:r>
            <a:r>
              <a:rPr lang="en-US" dirty="0" smtClean="0">
                <a:solidFill>
                  <a:srgbClr val="0070C0"/>
                </a:solidFill>
              </a:rPr>
              <a:t>2001:DB8:A::2 </a:t>
            </a:r>
            <a:endParaRPr lang="en-US" dirty="0">
              <a:solidFill>
                <a:srgbClr val="0070C0"/>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0"/>
            <a:ext cx="8588861" cy="838200"/>
          </a:xfrm>
        </p:spPr>
        <p:txBody>
          <a:bodyPr/>
          <a:lstStyle/>
          <a:p>
            <a:pPr algn="ctr"/>
            <a:r>
              <a:rPr lang="en-US" dirty="0"/>
              <a:t>Next Hop/Recursive Static Route</a:t>
            </a:r>
          </a:p>
        </p:txBody>
      </p:sp>
      <p:sp>
        <p:nvSpPr>
          <p:cNvPr id="23" name="TextBox 22"/>
          <p:cNvSpPr txBox="1"/>
          <p:nvPr/>
        </p:nvSpPr>
        <p:spPr>
          <a:xfrm>
            <a:off x="1695271" y="2412522"/>
            <a:ext cx="6583854" cy="646331"/>
          </a:xfrm>
          <a:prstGeom prst="rect">
            <a:avLst/>
          </a:prstGeom>
          <a:noFill/>
        </p:spPr>
        <p:txBody>
          <a:bodyPr wrap="none" rtlCol="0">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 2001:DB8:2</a:t>
            </a:r>
            <a:r>
              <a:rPr lang="en-US" dirty="0" smtClean="0">
                <a:solidFill>
                  <a:schemeClr val="bg2"/>
                </a:solidFill>
              </a:rPr>
              <a:t>::1/64 </a:t>
            </a:r>
            <a:r>
              <a:rPr lang="en-US" dirty="0" smtClean="0">
                <a:solidFill>
                  <a:srgbClr val="0070C0"/>
                </a:solidFill>
              </a:rPr>
              <a:t>2001:DB8:A::2 </a:t>
            </a:r>
          </a:p>
          <a:p>
            <a:r>
              <a:rPr lang="en-US" dirty="0" smtClean="0">
                <a:solidFill>
                  <a:schemeClr val="bg2"/>
                </a:solidFill>
              </a:rPr>
              <a:t>Branch-1(</a:t>
            </a:r>
            <a:r>
              <a:rPr lang="en-US" dirty="0" err="1" smtClean="0">
                <a:solidFill>
                  <a:schemeClr val="bg2"/>
                </a:solidFill>
              </a:rPr>
              <a:t>config</a:t>
            </a:r>
            <a:r>
              <a:rPr lang="en-US" dirty="0">
                <a:solidFill>
                  <a:schemeClr val="bg2"/>
                </a:solidFill>
              </a:rPr>
              <a:t>)# </a:t>
            </a:r>
            <a:r>
              <a:rPr lang="en-US" dirty="0" smtClean="0">
                <a:solidFill>
                  <a:schemeClr val="bg2"/>
                </a:solidFill>
              </a:rPr>
              <a:t>ipv6 </a:t>
            </a:r>
            <a:r>
              <a:rPr lang="en-US" dirty="0">
                <a:solidFill>
                  <a:schemeClr val="bg2"/>
                </a:solidFill>
              </a:rPr>
              <a:t>route </a:t>
            </a:r>
            <a:r>
              <a:rPr lang="en-US" dirty="0" smtClean="0">
                <a:solidFill>
                  <a:schemeClr val="bg2"/>
                </a:solidFill>
              </a:rPr>
              <a:t>2001:DB8:3</a:t>
            </a:r>
            <a:r>
              <a:rPr lang="en-US" dirty="0" smtClean="0">
                <a:solidFill>
                  <a:schemeClr val="bg2"/>
                </a:solidFill>
              </a:rPr>
              <a:t>::1/64 </a:t>
            </a:r>
            <a:r>
              <a:rPr lang="en-US" dirty="0">
                <a:solidFill>
                  <a:srgbClr val="0070C0"/>
                </a:solidFill>
              </a:rPr>
              <a:t>2001:DB8:A</a:t>
            </a:r>
            <a:r>
              <a:rPr lang="en-US" dirty="0" smtClean="0">
                <a:solidFill>
                  <a:srgbClr val="0070C0"/>
                </a:solidFill>
              </a:rPr>
              <a:t>::2 </a:t>
            </a:r>
            <a:endParaRPr lang="en-US" dirty="0">
              <a:solidFill>
                <a:srgbClr val="0070C0"/>
              </a:solidFill>
            </a:endParaRPr>
          </a:p>
        </p:txBody>
      </p:sp>
      <p:sp>
        <p:nvSpPr>
          <p:cNvPr id="25" name="Right Arrow 24"/>
          <p:cNvSpPr/>
          <p:nvPr/>
        </p:nvSpPr>
        <p:spPr>
          <a:xfrm>
            <a:off x="1667774" y="3433019"/>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49088" y="3536836"/>
            <a:ext cx="1457515" cy="276999"/>
          </a:xfrm>
          <a:prstGeom prst="rect">
            <a:avLst/>
          </a:prstGeom>
          <a:noFill/>
        </p:spPr>
        <p:txBody>
          <a:bodyPr wrap="none" rtlCol="0">
            <a:spAutoFit/>
          </a:bodyPr>
          <a:lstStyle/>
          <a:p>
            <a:r>
              <a:rPr lang="en-US" sz="1200" b="1" dirty="0" smtClean="0">
                <a:solidFill>
                  <a:schemeClr val="bg1"/>
                </a:solidFill>
              </a:rPr>
              <a:t>Next Hop/Recursive</a:t>
            </a:r>
            <a:endParaRPr lang="en-US" sz="1200" b="1" dirty="0">
              <a:solidFill>
                <a:schemeClr val="bg1"/>
              </a:solidFill>
            </a:endParaRPr>
          </a:p>
        </p:txBody>
      </p:sp>
      <p:sp>
        <p:nvSpPr>
          <p:cNvPr id="29" name="TextBox 28"/>
          <p:cNvSpPr txBox="1"/>
          <p:nvPr/>
        </p:nvSpPr>
        <p:spPr>
          <a:xfrm>
            <a:off x="3488637" y="3079636"/>
            <a:ext cx="2217738" cy="3231654"/>
          </a:xfrm>
          <a:prstGeom prst="rect">
            <a:avLst/>
          </a:prstGeom>
          <a:noFill/>
          <a:ln>
            <a:solidFill>
              <a:schemeClr val="tx1"/>
            </a:solidFill>
          </a:ln>
        </p:spPr>
        <p:txBody>
          <a:bodyPr wrap="square" rtlCol="0">
            <a:spAutoFit/>
          </a:bodyPr>
          <a:lstStyle/>
          <a:p>
            <a:r>
              <a:rPr lang="en-US" sz="1200" dirty="0" smtClean="0">
                <a:solidFill>
                  <a:schemeClr val="bg2"/>
                </a:solidFill>
              </a:rPr>
              <a:t>Branch-1#show </a:t>
            </a:r>
            <a:r>
              <a:rPr lang="en-US" sz="1200" dirty="0">
                <a:solidFill>
                  <a:schemeClr val="bg2"/>
                </a:solidFill>
              </a:rPr>
              <a:t>ipv6 </a:t>
            </a:r>
            <a:r>
              <a:rPr lang="en-US" sz="1200" dirty="0" smtClean="0">
                <a:solidFill>
                  <a:schemeClr val="bg2"/>
                </a:solidFill>
              </a:rPr>
              <a:t>route</a:t>
            </a:r>
          </a:p>
          <a:p>
            <a:r>
              <a:rPr lang="en-US" sz="1200" b="1" dirty="0" smtClean="0">
                <a:solidFill>
                  <a:schemeClr val="bg2"/>
                </a:solidFill>
              </a:rPr>
              <a:t>      (Output Omitted)</a:t>
            </a:r>
            <a:endParaRPr lang="en-US" sz="1200" b="1" dirty="0">
              <a:solidFill>
                <a:schemeClr val="bg2"/>
              </a:solidFill>
            </a:endParaRPr>
          </a:p>
          <a:p>
            <a:r>
              <a:rPr lang="en-US" sz="1200" b="1" dirty="0" smtClean="0">
                <a:solidFill>
                  <a:srgbClr val="FF0000"/>
                </a:solidFill>
              </a:rPr>
              <a:t>S   </a:t>
            </a:r>
            <a:r>
              <a:rPr lang="en-US" sz="1200" b="1" dirty="0">
                <a:solidFill>
                  <a:srgbClr val="FF0000"/>
                </a:solidFill>
              </a:rPr>
              <a:t>2001:DB8:2</a:t>
            </a:r>
            <a:r>
              <a:rPr lang="en-US" sz="1200" b="1" dirty="0" smtClean="0">
                <a:solidFill>
                  <a:srgbClr val="FF0000"/>
                </a:solidFill>
              </a:rPr>
              <a:t>::/64 </a:t>
            </a:r>
            <a:r>
              <a:rPr lang="en-US" sz="1200" b="1" dirty="0">
                <a:solidFill>
                  <a:srgbClr val="FF0000"/>
                </a:solidFill>
              </a:rPr>
              <a:t>[1/0]</a:t>
            </a:r>
          </a:p>
          <a:p>
            <a:r>
              <a:rPr lang="en-US" sz="1200" b="1" dirty="0">
                <a:solidFill>
                  <a:srgbClr val="FF0000"/>
                </a:solidFill>
              </a:rPr>
              <a:t>     via 2001:DB8:A::2</a:t>
            </a:r>
          </a:p>
          <a:p>
            <a:r>
              <a:rPr lang="en-US" sz="1200" b="1" dirty="0">
                <a:solidFill>
                  <a:srgbClr val="FF0000"/>
                </a:solidFill>
              </a:rPr>
              <a:t>S   2001:DB8:3</a:t>
            </a:r>
            <a:r>
              <a:rPr lang="en-US" sz="1200" b="1" dirty="0" smtClean="0">
                <a:solidFill>
                  <a:srgbClr val="FF0000"/>
                </a:solidFill>
              </a:rPr>
              <a:t>::/64 </a:t>
            </a:r>
            <a:r>
              <a:rPr lang="en-US" sz="1200" b="1" dirty="0">
                <a:solidFill>
                  <a:srgbClr val="FF0000"/>
                </a:solidFill>
              </a:rPr>
              <a:t>[1/0]</a:t>
            </a:r>
          </a:p>
          <a:p>
            <a:r>
              <a:rPr lang="en-US" sz="1200" b="1" dirty="0">
                <a:solidFill>
                  <a:srgbClr val="FF0000"/>
                </a:solidFill>
              </a:rPr>
              <a:t>     via 2001:DB8:A::2</a:t>
            </a:r>
          </a:p>
          <a:p>
            <a:r>
              <a:rPr lang="en-US" sz="1200" dirty="0">
                <a:solidFill>
                  <a:schemeClr val="bg2"/>
                </a:solidFill>
              </a:rPr>
              <a:t>C   2001:DB8:A::2/127 [0/0]</a:t>
            </a:r>
          </a:p>
          <a:p>
            <a:r>
              <a:rPr lang="en-US" sz="1200" dirty="0">
                <a:solidFill>
                  <a:schemeClr val="bg2"/>
                </a:solidFill>
              </a:rPr>
              <a:t>     via ::, Serial0/0/1</a:t>
            </a:r>
          </a:p>
          <a:p>
            <a:r>
              <a:rPr lang="en-US" sz="1200" dirty="0">
                <a:solidFill>
                  <a:schemeClr val="bg2"/>
                </a:solidFill>
              </a:rPr>
              <a:t>L   2001:DB8:A::3/128 [0/0]</a:t>
            </a:r>
          </a:p>
          <a:p>
            <a:r>
              <a:rPr lang="en-US" sz="1200" dirty="0">
                <a:solidFill>
                  <a:schemeClr val="bg2"/>
                </a:solidFill>
              </a:rPr>
              <a:t>     via ::, Serial0/0/1</a:t>
            </a:r>
          </a:p>
          <a:p>
            <a:r>
              <a:rPr lang="en-US" sz="1200" dirty="0">
                <a:solidFill>
                  <a:schemeClr val="bg2"/>
                </a:solidFill>
              </a:rPr>
              <a:t>C   2001:DB8:B::/127 [0/0]</a:t>
            </a:r>
          </a:p>
          <a:p>
            <a:r>
              <a:rPr lang="en-US" sz="1200" dirty="0">
                <a:solidFill>
                  <a:schemeClr val="bg2"/>
                </a:solidFill>
              </a:rPr>
              <a:t>     via ::, Serial0/0/0</a:t>
            </a:r>
          </a:p>
          <a:p>
            <a:r>
              <a:rPr lang="en-US" sz="1200" dirty="0">
                <a:solidFill>
                  <a:schemeClr val="bg2"/>
                </a:solidFill>
              </a:rPr>
              <a:t>L   2001:DB8:B::/128 [0/0]</a:t>
            </a:r>
          </a:p>
          <a:p>
            <a:r>
              <a:rPr lang="en-US" sz="1200" dirty="0">
                <a:solidFill>
                  <a:schemeClr val="bg2"/>
                </a:solidFill>
              </a:rPr>
              <a:t>     via ::, Serial0/0/0</a:t>
            </a:r>
          </a:p>
          <a:p>
            <a:r>
              <a:rPr lang="en-US" sz="1200" dirty="0">
                <a:solidFill>
                  <a:schemeClr val="bg2"/>
                </a:solidFill>
              </a:rPr>
              <a:t>L   FF00::/8 [0/0]</a:t>
            </a:r>
          </a:p>
          <a:p>
            <a:r>
              <a:rPr lang="en-US" sz="1200" dirty="0">
                <a:solidFill>
                  <a:schemeClr val="bg2"/>
                </a:solidFill>
              </a:rPr>
              <a:t>     via ::, Null0</a:t>
            </a:r>
          </a:p>
          <a:p>
            <a:r>
              <a:rPr lang="en-US" sz="1200" dirty="0">
                <a:solidFill>
                  <a:schemeClr val="bg2"/>
                </a:solidFill>
              </a:rPr>
              <a:t>Branch-2#</a:t>
            </a:r>
          </a:p>
        </p:txBody>
      </p:sp>
      <p:sp>
        <p:nvSpPr>
          <p:cNvPr id="30" name="Freeform 9"/>
          <p:cNvSpPr>
            <a:spLocks/>
          </p:cNvSpPr>
          <p:nvPr/>
        </p:nvSpPr>
        <p:spPr bwMode="auto">
          <a:xfrm>
            <a:off x="3435276" y="1537882"/>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3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1114" y="1337083"/>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2994" y="1337083"/>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514" y="956083"/>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412" y="1868896"/>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9456" y="966402"/>
            <a:ext cx="1995058" cy="120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91436" y="1602110"/>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37" name="TextBox 36"/>
          <p:cNvSpPr txBox="1"/>
          <p:nvPr/>
        </p:nvSpPr>
        <p:spPr>
          <a:xfrm>
            <a:off x="3479314" y="1337083"/>
            <a:ext cx="1306768" cy="246221"/>
          </a:xfrm>
          <a:prstGeom prst="rect">
            <a:avLst/>
          </a:prstGeom>
          <a:noFill/>
        </p:spPr>
        <p:txBody>
          <a:bodyPr wrap="none" rtlCol="0">
            <a:spAutoFit/>
          </a:bodyPr>
          <a:lstStyle/>
          <a:p>
            <a:r>
              <a:rPr lang="en-US" sz="1000" b="1" dirty="0" smtClean="0">
                <a:solidFill>
                  <a:schemeClr val="bg2"/>
                </a:solidFill>
              </a:rPr>
              <a:t>2001:DB8:A::2/127</a:t>
            </a:r>
            <a:endParaRPr lang="en-US" sz="1000" b="1" dirty="0">
              <a:solidFill>
                <a:schemeClr val="bg2"/>
              </a:solidFill>
            </a:endParaRPr>
          </a:p>
        </p:txBody>
      </p:sp>
      <p:sp>
        <p:nvSpPr>
          <p:cNvPr id="38" name="TextBox 37"/>
          <p:cNvSpPr txBox="1"/>
          <p:nvPr/>
        </p:nvSpPr>
        <p:spPr>
          <a:xfrm>
            <a:off x="4350128" y="1650140"/>
            <a:ext cx="1306768" cy="246221"/>
          </a:xfrm>
          <a:prstGeom prst="rect">
            <a:avLst/>
          </a:prstGeom>
          <a:noFill/>
        </p:spPr>
        <p:txBody>
          <a:bodyPr wrap="none" rtlCol="0">
            <a:spAutoFit/>
          </a:bodyPr>
          <a:lstStyle/>
          <a:p>
            <a:r>
              <a:rPr lang="en-US" sz="1000" b="1" dirty="0" smtClean="0">
                <a:solidFill>
                  <a:schemeClr val="bg2"/>
                </a:solidFill>
              </a:rPr>
              <a:t>2001:DB8:A::3/127</a:t>
            </a:r>
            <a:endParaRPr lang="en-US" sz="1000" b="1" dirty="0">
              <a:solidFill>
                <a:schemeClr val="bg2"/>
              </a:solidFill>
            </a:endParaRPr>
          </a:p>
        </p:txBody>
      </p:sp>
      <p:sp>
        <p:nvSpPr>
          <p:cNvPr id="39" name="Line 47"/>
          <p:cNvSpPr>
            <a:spLocks noChangeShapeType="1"/>
          </p:cNvSpPr>
          <p:nvPr/>
        </p:nvSpPr>
        <p:spPr bwMode="auto">
          <a:xfrm>
            <a:off x="1719358" y="1147376"/>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 name="Line 47"/>
          <p:cNvSpPr>
            <a:spLocks noChangeShapeType="1"/>
          </p:cNvSpPr>
          <p:nvPr/>
        </p:nvSpPr>
        <p:spPr bwMode="auto">
          <a:xfrm flipV="1">
            <a:off x="1796182" y="1718083"/>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 name="TextBox 40"/>
          <p:cNvSpPr txBox="1"/>
          <p:nvPr/>
        </p:nvSpPr>
        <p:spPr>
          <a:xfrm>
            <a:off x="736114" y="1319462"/>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42" name="TextBox 41"/>
          <p:cNvSpPr txBox="1"/>
          <p:nvPr/>
        </p:nvSpPr>
        <p:spPr>
          <a:xfrm>
            <a:off x="744611" y="2233862"/>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
        <p:nvSpPr>
          <p:cNvPr id="43" name="TextBox 42"/>
          <p:cNvSpPr txBox="1"/>
          <p:nvPr/>
        </p:nvSpPr>
        <p:spPr>
          <a:xfrm>
            <a:off x="3479314" y="1548062"/>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4" name="TextBox 43"/>
          <p:cNvSpPr txBox="1"/>
          <p:nvPr/>
        </p:nvSpPr>
        <p:spPr>
          <a:xfrm>
            <a:off x="5085604" y="1454610"/>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45" name="TextBox 44"/>
          <p:cNvSpPr txBox="1"/>
          <p:nvPr/>
        </p:nvSpPr>
        <p:spPr>
          <a:xfrm>
            <a:off x="7060714" y="1337083"/>
            <a:ext cx="966931" cy="369332"/>
          </a:xfrm>
          <a:prstGeom prst="rect">
            <a:avLst/>
          </a:prstGeom>
          <a:noFill/>
        </p:spPr>
        <p:txBody>
          <a:bodyPr wrap="none" rtlCol="0">
            <a:spAutoFit/>
          </a:bodyPr>
          <a:lstStyle/>
          <a:p>
            <a:r>
              <a:rPr lang="en-US" dirty="0" smtClean="0">
                <a:solidFill>
                  <a:schemeClr val="bg2"/>
                </a:solidFill>
              </a:rPr>
              <a:t>Internet</a:t>
            </a:r>
            <a:endParaRPr lang="en-US" dirty="0">
              <a:solidFill>
                <a:schemeClr val="bg2"/>
              </a:solidFill>
            </a:endParaRPr>
          </a:p>
        </p:txBody>
      </p:sp>
      <p:sp>
        <p:nvSpPr>
          <p:cNvPr id="46" name="TextBox 45"/>
          <p:cNvSpPr txBox="1"/>
          <p:nvPr/>
        </p:nvSpPr>
        <p:spPr>
          <a:xfrm>
            <a:off x="6432760" y="1489483"/>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47" name="TextBox 46"/>
          <p:cNvSpPr txBox="1"/>
          <p:nvPr/>
        </p:nvSpPr>
        <p:spPr>
          <a:xfrm>
            <a:off x="5637192" y="1602110"/>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48" name="TextBox 47"/>
          <p:cNvSpPr txBox="1"/>
          <p:nvPr/>
        </p:nvSpPr>
        <p:spPr>
          <a:xfrm>
            <a:off x="980571" y="1092743"/>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49" name="TextBox 48"/>
          <p:cNvSpPr txBox="1"/>
          <p:nvPr/>
        </p:nvSpPr>
        <p:spPr>
          <a:xfrm>
            <a:off x="964714" y="2022883"/>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92" y="0"/>
            <a:ext cx="8588861" cy="838200"/>
          </a:xfrm>
        </p:spPr>
        <p:txBody>
          <a:bodyPr/>
          <a:lstStyle/>
          <a:p>
            <a:pPr algn="ctr"/>
            <a:r>
              <a:rPr lang="en-US" dirty="0"/>
              <a:t>Fully Specified Static Route</a:t>
            </a:r>
          </a:p>
        </p:txBody>
      </p:sp>
      <p:pic>
        <p:nvPicPr>
          <p:cNvPr id="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1123" y="392979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8603" y="394711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523" y="3548796"/>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421" y="446160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682819" y="4194823"/>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13" name="TextBox 12"/>
          <p:cNvSpPr txBox="1"/>
          <p:nvPr/>
        </p:nvSpPr>
        <p:spPr>
          <a:xfrm>
            <a:off x="3459104" y="3991117"/>
            <a:ext cx="1236236" cy="246221"/>
          </a:xfrm>
          <a:prstGeom prst="rect">
            <a:avLst/>
          </a:prstGeom>
          <a:noFill/>
        </p:spPr>
        <p:txBody>
          <a:bodyPr wrap="none" rtlCol="0">
            <a:spAutoFit/>
          </a:bodyPr>
          <a:lstStyle/>
          <a:p>
            <a:r>
              <a:rPr lang="en-US" sz="1000" b="1" dirty="0" smtClean="0">
                <a:solidFill>
                  <a:schemeClr val="bg2"/>
                </a:solidFill>
              </a:rPr>
              <a:t>2001:DB8:A::2/64</a:t>
            </a:r>
            <a:endParaRPr lang="en-US" sz="1000" b="1" dirty="0">
              <a:solidFill>
                <a:schemeClr val="bg2"/>
              </a:solidFill>
            </a:endParaRPr>
          </a:p>
        </p:txBody>
      </p:sp>
      <p:sp>
        <p:nvSpPr>
          <p:cNvPr id="14" name="TextBox 13"/>
          <p:cNvSpPr txBox="1"/>
          <p:nvPr/>
        </p:nvSpPr>
        <p:spPr>
          <a:xfrm>
            <a:off x="6046255" y="3994875"/>
            <a:ext cx="1236236" cy="246221"/>
          </a:xfrm>
          <a:prstGeom prst="rect">
            <a:avLst/>
          </a:prstGeom>
          <a:noFill/>
        </p:spPr>
        <p:txBody>
          <a:bodyPr wrap="none" rtlCol="0">
            <a:spAutoFit/>
          </a:bodyPr>
          <a:lstStyle/>
          <a:p>
            <a:r>
              <a:rPr lang="en-US" sz="1000" b="1" dirty="0" smtClean="0">
                <a:solidFill>
                  <a:schemeClr val="bg2"/>
                </a:solidFill>
              </a:rPr>
              <a:t>2001:DB8:A::</a:t>
            </a:r>
            <a:r>
              <a:rPr lang="en-US" sz="1000" b="1" dirty="0">
                <a:solidFill>
                  <a:schemeClr val="bg2"/>
                </a:solidFill>
              </a:rPr>
              <a:t>1</a:t>
            </a:r>
            <a:r>
              <a:rPr lang="en-US" sz="1000" b="1" dirty="0" smtClean="0">
                <a:solidFill>
                  <a:schemeClr val="bg2"/>
                </a:solidFill>
              </a:rPr>
              <a:t>/64</a:t>
            </a:r>
            <a:endParaRPr lang="en-US" sz="1000" b="1" dirty="0">
              <a:solidFill>
                <a:schemeClr val="bg2"/>
              </a:solidFill>
            </a:endParaRPr>
          </a:p>
        </p:txBody>
      </p:sp>
      <p:sp>
        <p:nvSpPr>
          <p:cNvPr id="15" name="Line 47"/>
          <p:cNvSpPr>
            <a:spLocks noChangeShapeType="1"/>
          </p:cNvSpPr>
          <p:nvPr/>
        </p:nvSpPr>
        <p:spPr bwMode="auto">
          <a:xfrm>
            <a:off x="1719367" y="3740089"/>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 name="Line 47"/>
          <p:cNvSpPr>
            <a:spLocks noChangeShapeType="1"/>
          </p:cNvSpPr>
          <p:nvPr/>
        </p:nvSpPr>
        <p:spPr bwMode="auto">
          <a:xfrm flipV="1">
            <a:off x="1796191" y="4310796"/>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 name="TextBox 16"/>
          <p:cNvSpPr txBox="1"/>
          <p:nvPr/>
        </p:nvSpPr>
        <p:spPr>
          <a:xfrm>
            <a:off x="736123" y="3912175"/>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18" name="TextBox 17"/>
          <p:cNvSpPr txBox="1"/>
          <p:nvPr/>
        </p:nvSpPr>
        <p:spPr>
          <a:xfrm>
            <a:off x="744620" y="4826575"/>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
        <p:nvSpPr>
          <p:cNvPr id="19" name="TextBox 18"/>
          <p:cNvSpPr txBox="1"/>
          <p:nvPr/>
        </p:nvSpPr>
        <p:spPr>
          <a:xfrm>
            <a:off x="3479323" y="4140775"/>
            <a:ext cx="460382" cy="246221"/>
          </a:xfrm>
          <a:prstGeom prst="rect">
            <a:avLst/>
          </a:prstGeom>
          <a:noFill/>
        </p:spPr>
        <p:txBody>
          <a:bodyPr wrap="none" rtlCol="0">
            <a:spAutoFit/>
          </a:bodyPr>
          <a:lstStyle/>
          <a:p>
            <a:r>
              <a:rPr lang="en-US" sz="1000" b="1" dirty="0">
                <a:solidFill>
                  <a:schemeClr val="bg2"/>
                </a:solidFill>
              </a:rPr>
              <a:t>G</a:t>
            </a:r>
            <a:r>
              <a:rPr lang="en-US" sz="1000" b="1" dirty="0" smtClean="0">
                <a:solidFill>
                  <a:schemeClr val="bg2"/>
                </a:solidFill>
              </a:rPr>
              <a:t>0/0</a:t>
            </a:r>
            <a:endParaRPr lang="en-US" sz="1000" b="1" dirty="0">
              <a:solidFill>
                <a:schemeClr val="bg2"/>
              </a:solidFill>
            </a:endParaRPr>
          </a:p>
        </p:txBody>
      </p:sp>
      <p:sp>
        <p:nvSpPr>
          <p:cNvPr id="20" name="TextBox 19"/>
          <p:cNvSpPr txBox="1"/>
          <p:nvPr/>
        </p:nvSpPr>
        <p:spPr>
          <a:xfrm>
            <a:off x="6803637" y="4145600"/>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
        <p:nvSpPr>
          <p:cNvPr id="23" name="TextBox 22"/>
          <p:cNvSpPr txBox="1"/>
          <p:nvPr/>
        </p:nvSpPr>
        <p:spPr>
          <a:xfrm>
            <a:off x="7271427" y="4193667"/>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24" name="TextBox 23"/>
          <p:cNvSpPr txBox="1"/>
          <p:nvPr/>
        </p:nvSpPr>
        <p:spPr>
          <a:xfrm>
            <a:off x="980580" y="3685456"/>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25" name="TextBox 24"/>
          <p:cNvSpPr txBox="1"/>
          <p:nvPr/>
        </p:nvSpPr>
        <p:spPr>
          <a:xfrm>
            <a:off x="964723" y="4615596"/>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26" name="Rectangle 25"/>
          <p:cNvSpPr/>
          <p:nvPr/>
        </p:nvSpPr>
        <p:spPr>
          <a:xfrm>
            <a:off x="2311879" y="5460224"/>
            <a:ext cx="7435970" cy="584775"/>
          </a:xfrm>
          <a:prstGeom prst="rect">
            <a:avLst/>
          </a:prstGeom>
        </p:spPr>
        <p:txBody>
          <a:bodyPr wrap="square">
            <a:spAutoFit/>
          </a:bodyPr>
          <a:lstStyle/>
          <a:p>
            <a:r>
              <a:rPr lang="en-US" sz="1600" dirty="0" smtClean="0">
                <a:solidFill>
                  <a:schemeClr val="bg2"/>
                </a:solidFill>
              </a:rPr>
              <a:t>Branch-1(</a:t>
            </a:r>
            <a:r>
              <a:rPr lang="en-US" sz="1600" dirty="0" err="1" smtClean="0">
                <a:solidFill>
                  <a:schemeClr val="bg2"/>
                </a:solidFill>
              </a:rPr>
              <a:t>config</a:t>
            </a:r>
            <a:r>
              <a:rPr lang="en-US" sz="1600" dirty="0" smtClean="0">
                <a:solidFill>
                  <a:schemeClr val="bg2"/>
                </a:solidFill>
              </a:rPr>
              <a:t>)# ipv6 route 2001:DB8:2</a:t>
            </a:r>
            <a:r>
              <a:rPr lang="en-US" sz="1600" dirty="0" smtClean="0">
                <a:solidFill>
                  <a:schemeClr val="bg2"/>
                </a:solidFill>
              </a:rPr>
              <a:t>::1/64 </a:t>
            </a:r>
            <a:r>
              <a:rPr lang="en-US" sz="1600" dirty="0">
                <a:solidFill>
                  <a:srgbClr val="FF0000"/>
                </a:solidFill>
              </a:rPr>
              <a:t>g</a:t>
            </a:r>
            <a:r>
              <a:rPr lang="en-US" sz="1600" dirty="0" smtClean="0">
                <a:solidFill>
                  <a:srgbClr val="FF0000"/>
                </a:solidFill>
              </a:rPr>
              <a:t>0/0</a:t>
            </a:r>
            <a:r>
              <a:rPr lang="en-US" sz="1600" dirty="0" smtClean="0"/>
              <a:t> </a:t>
            </a:r>
            <a:r>
              <a:rPr lang="en-US" sz="1600" dirty="0" smtClean="0">
                <a:solidFill>
                  <a:srgbClr val="0070C0"/>
                </a:solidFill>
              </a:rPr>
              <a:t>2001:DB8:A::2</a:t>
            </a:r>
            <a:r>
              <a:rPr lang="en-US" sz="1600" dirty="0" smtClean="0"/>
              <a:t> </a:t>
            </a:r>
          </a:p>
          <a:p>
            <a:r>
              <a:rPr lang="en-US" sz="1600" dirty="0" smtClean="0">
                <a:solidFill>
                  <a:schemeClr val="bg2"/>
                </a:solidFill>
              </a:rPr>
              <a:t>Branch-1(</a:t>
            </a:r>
            <a:r>
              <a:rPr lang="en-US" sz="1600" dirty="0" err="1" smtClean="0">
                <a:solidFill>
                  <a:schemeClr val="bg2"/>
                </a:solidFill>
              </a:rPr>
              <a:t>config</a:t>
            </a:r>
            <a:r>
              <a:rPr lang="en-US" sz="1600" dirty="0" smtClean="0">
                <a:solidFill>
                  <a:schemeClr val="bg2"/>
                </a:solidFill>
              </a:rPr>
              <a:t>)# ipv6 route 2001:DB8:3</a:t>
            </a:r>
            <a:r>
              <a:rPr lang="en-US" sz="1600" dirty="0" smtClean="0">
                <a:solidFill>
                  <a:schemeClr val="bg2"/>
                </a:solidFill>
              </a:rPr>
              <a:t>::1/64 </a:t>
            </a:r>
            <a:r>
              <a:rPr lang="en-US" sz="1600" dirty="0" smtClean="0">
                <a:solidFill>
                  <a:srgbClr val="FF0000"/>
                </a:solidFill>
              </a:rPr>
              <a:t>g0/0</a:t>
            </a:r>
            <a:r>
              <a:rPr lang="en-US" sz="1600" dirty="0" smtClean="0"/>
              <a:t> </a:t>
            </a:r>
            <a:r>
              <a:rPr lang="en-US" sz="1600" dirty="0" smtClean="0">
                <a:solidFill>
                  <a:srgbClr val="0070C0"/>
                </a:solidFill>
              </a:rPr>
              <a:t>2001:DB8:A::2 </a:t>
            </a:r>
            <a:endParaRPr lang="en-US" sz="1600" dirty="0">
              <a:solidFill>
                <a:srgbClr val="0070C0"/>
              </a:solidFill>
            </a:endParaRPr>
          </a:p>
        </p:txBody>
      </p:sp>
      <p:sp>
        <p:nvSpPr>
          <p:cNvPr id="27" name="Right Arrow 26"/>
          <p:cNvSpPr/>
          <p:nvPr/>
        </p:nvSpPr>
        <p:spPr>
          <a:xfrm>
            <a:off x="859767" y="5529864"/>
            <a:ext cx="1434859" cy="428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55460" y="5812849"/>
            <a:ext cx="1870490" cy="261610"/>
          </a:xfrm>
          <a:prstGeom prst="rect">
            <a:avLst/>
          </a:prstGeom>
          <a:noFill/>
        </p:spPr>
        <p:txBody>
          <a:bodyPr wrap="square" rtlCol="0">
            <a:spAutoFit/>
          </a:bodyPr>
          <a:lstStyle/>
          <a:p>
            <a:r>
              <a:rPr lang="en-US" sz="1100" b="1" dirty="0" smtClean="0">
                <a:solidFill>
                  <a:schemeClr val="bg1"/>
                </a:solidFill>
              </a:rPr>
              <a:t>Fully Specified</a:t>
            </a:r>
            <a:endParaRPr lang="en-US" sz="1100" b="1" dirty="0">
              <a:solidFill>
                <a:schemeClr val="bg1"/>
              </a:solidFill>
            </a:endParaRPr>
          </a:p>
        </p:txBody>
      </p:sp>
      <p:sp>
        <p:nvSpPr>
          <p:cNvPr id="30" name="Text Placeholder 2"/>
          <p:cNvSpPr>
            <a:spLocks noGrp="1"/>
          </p:cNvSpPr>
          <p:nvPr>
            <p:ph type="body" sz="quarter" idx="10"/>
          </p:nvPr>
        </p:nvSpPr>
        <p:spPr>
          <a:xfrm>
            <a:off x="219973" y="1083574"/>
            <a:ext cx="8577072" cy="5217160"/>
          </a:xfrm>
        </p:spPr>
        <p:txBody>
          <a:bodyPr/>
          <a:lstStyle/>
          <a:p>
            <a:pPr marL="749300" lvl="1" indent="-342900">
              <a:buFont typeface="Arial" pitchFamily="34" charset="0"/>
              <a:buChar char="•"/>
            </a:pPr>
            <a:r>
              <a:rPr lang="en-US" sz="2000" dirty="0" smtClean="0"/>
              <a:t>The </a:t>
            </a:r>
            <a:r>
              <a:rPr lang="en-US" sz="2000" dirty="0"/>
              <a:t>output interface and the next-hop address </a:t>
            </a:r>
            <a:r>
              <a:rPr lang="en-US" sz="2000" dirty="0" smtClean="0"/>
              <a:t>are both used in </a:t>
            </a:r>
            <a:r>
              <a:rPr lang="en-US" sz="2000" dirty="0"/>
              <a:t>a </a:t>
            </a:r>
            <a:r>
              <a:rPr lang="en-US" sz="2000" dirty="0" smtClean="0"/>
              <a:t>fully </a:t>
            </a:r>
            <a:r>
              <a:rPr lang="en-US" sz="2000" dirty="0"/>
              <a:t>specify static route</a:t>
            </a:r>
            <a:r>
              <a:rPr lang="en-US" sz="2000" dirty="0" smtClean="0"/>
              <a:t>. </a:t>
            </a:r>
          </a:p>
          <a:p>
            <a:pPr marL="749300" lvl="1" indent="-342900">
              <a:buFont typeface="Arial" pitchFamily="34" charset="0"/>
              <a:buChar char="•"/>
            </a:pPr>
            <a:r>
              <a:rPr lang="en-US" sz="2000" dirty="0"/>
              <a:t>Used when the output interface is a multi-access interface and </a:t>
            </a:r>
            <a:r>
              <a:rPr lang="en-US" sz="2000" dirty="0" smtClean="0"/>
              <a:t>needs the </a:t>
            </a:r>
            <a:r>
              <a:rPr lang="en-US" sz="2000" dirty="0"/>
              <a:t>next-hop address to be identified</a:t>
            </a:r>
            <a:r>
              <a:rPr lang="en-US" sz="2000" dirty="0" smtClean="0"/>
              <a:t>.</a:t>
            </a:r>
          </a:p>
          <a:p>
            <a:pPr marL="749300" lvl="1" indent="-342900">
              <a:buFont typeface="Arial" pitchFamily="34" charset="0"/>
              <a:buChar char="•"/>
            </a:pPr>
            <a:r>
              <a:rPr lang="en-US" sz="2000" dirty="0"/>
              <a:t>T</a:t>
            </a:r>
            <a:r>
              <a:rPr lang="en-US" sz="2000" dirty="0" smtClean="0"/>
              <a:t>he </a:t>
            </a:r>
            <a:r>
              <a:rPr lang="en-US" sz="2000" dirty="0"/>
              <a:t>next-hop must be directly attached to the specified output interface.</a:t>
            </a:r>
          </a:p>
          <a:p>
            <a:pPr marL="749300" lvl="1" indent="-342900"/>
            <a:endParaRPr lang="en-US" sz="2000" dirty="0" smtClean="0"/>
          </a:p>
        </p:txBody>
      </p:sp>
      <p:sp>
        <p:nvSpPr>
          <p:cNvPr id="29" name="Line 47"/>
          <p:cNvSpPr>
            <a:spLocks noChangeShapeType="1"/>
          </p:cNvSpPr>
          <p:nvPr/>
        </p:nvSpPr>
        <p:spPr bwMode="auto">
          <a:xfrm>
            <a:off x="3547585" y="4187041"/>
            <a:ext cx="1027687" cy="94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1" name="Line 47"/>
          <p:cNvSpPr>
            <a:spLocks noChangeShapeType="1"/>
          </p:cNvSpPr>
          <p:nvPr/>
        </p:nvSpPr>
        <p:spPr bwMode="auto">
          <a:xfrm>
            <a:off x="5020216" y="4338241"/>
            <a:ext cx="1009648" cy="5059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2" name="Line 47"/>
          <p:cNvSpPr>
            <a:spLocks noChangeShapeType="1"/>
          </p:cNvSpPr>
          <p:nvPr/>
        </p:nvSpPr>
        <p:spPr bwMode="auto">
          <a:xfrm>
            <a:off x="5367722" y="4176914"/>
            <a:ext cx="1840881" cy="1675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3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272" y="3982447"/>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6620" y="473286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6136" y="307081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Line 47"/>
          <p:cNvSpPr>
            <a:spLocks noChangeShapeType="1"/>
          </p:cNvSpPr>
          <p:nvPr/>
        </p:nvSpPr>
        <p:spPr bwMode="auto">
          <a:xfrm flipV="1">
            <a:off x="5029106" y="3454390"/>
            <a:ext cx="917030" cy="5280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7" name="TextBox 36"/>
          <p:cNvSpPr txBox="1"/>
          <p:nvPr/>
        </p:nvSpPr>
        <p:spPr>
          <a:xfrm>
            <a:off x="5581126" y="4754095"/>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
        <p:nvSpPr>
          <p:cNvPr id="38" name="TextBox 37"/>
          <p:cNvSpPr txBox="1"/>
          <p:nvPr/>
        </p:nvSpPr>
        <p:spPr>
          <a:xfrm>
            <a:off x="5561272" y="3293339"/>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
        <p:nvSpPr>
          <p:cNvPr id="39" name="TextBox 38"/>
          <p:cNvSpPr txBox="1"/>
          <p:nvPr/>
        </p:nvSpPr>
        <p:spPr>
          <a:xfrm>
            <a:off x="5995328" y="3317977"/>
            <a:ext cx="849913" cy="276999"/>
          </a:xfrm>
          <a:prstGeom prst="rect">
            <a:avLst/>
          </a:prstGeom>
          <a:noFill/>
        </p:spPr>
        <p:txBody>
          <a:bodyPr wrap="none" rtlCol="0">
            <a:spAutoFit/>
          </a:bodyPr>
          <a:lstStyle/>
          <a:p>
            <a:r>
              <a:rPr lang="en-US" sz="1200" b="1" dirty="0" smtClean="0">
                <a:solidFill>
                  <a:schemeClr val="bg1"/>
                </a:solidFill>
              </a:rPr>
              <a:t>Branch-4</a:t>
            </a:r>
            <a:endParaRPr lang="en-US" sz="1200" b="1" dirty="0">
              <a:solidFill>
                <a:schemeClr val="bg1"/>
              </a:solidFill>
            </a:endParaRPr>
          </a:p>
        </p:txBody>
      </p:sp>
      <p:sp>
        <p:nvSpPr>
          <p:cNvPr id="40" name="TextBox 39"/>
          <p:cNvSpPr txBox="1"/>
          <p:nvPr/>
        </p:nvSpPr>
        <p:spPr>
          <a:xfrm>
            <a:off x="6024086" y="4980033"/>
            <a:ext cx="849913" cy="276999"/>
          </a:xfrm>
          <a:prstGeom prst="rect">
            <a:avLst/>
          </a:prstGeom>
          <a:noFill/>
        </p:spPr>
        <p:txBody>
          <a:bodyPr wrap="none" rtlCol="0">
            <a:spAutoFit/>
          </a:bodyPr>
          <a:lstStyle/>
          <a:p>
            <a:r>
              <a:rPr lang="en-US" sz="1200" b="1" dirty="0" smtClean="0">
                <a:solidFill>
                  <a:schemeClr val="bg1"/>
                </a:solidFill>
              </a:rPr>
              <a:t>Branch-3</a:t>
            </a:r>
            <a:endParaRPr lang="en-US" sz="1200" b="1" dirty="0">
              <a:solidFill>
                <a:schemeClr val="bg1"/>
              </a:solidFill>
            </a:endParaRPr>
          </a:p>
        </p:txBody>
      </p:sp>
      <p:sp>
        <p:nvSpPr>
          <p:cNvPr id="41" name="TextBox 40"/>
          <p:cNvSpPr txBox="1"/>
          <p:nvPr/>
        </p:nvSpPr>
        <p:spPr>
          <a:xfrm>
            <a:off x="4805326" y="3165179"/>
            <a:ext cx="1236236" cy="246221"/>
          </a:xfrm>
          <a:prstGeom prst="rect">
            <a:avLst/>
          </a:prstGeom>
          <a:noFill/>
        </p:spPr>
        <p:txBody>
          <a:bodyPr wrap="none" rtlCol="0">
            <a:spAutoFit/>
          </a:bodyPr>
          <a:lstStyle/>
          <a:p>
            <a:r>
              <a:rPr lang="en-US" sz="1000" b="1" dirty="0" smtClean="0">
                <a:solidFill>
                  <a:schemeClr val="bg2"/>
                </a:solidFill>
              </a:rPr>
              <a:t>2001:DB8:A::</a:t>
            </a:r>
            <a:r>
              <a:rPr lang="en-US" sz="1000" b="1" dirty="0">
                <a:solidFill>
                  <a:schemeClr val="bg2"/>
                </a:solidFill>
              </a:rPr>
              <a:t>4</a:t>
            </a:r>
            <a:r>
              <a:rPr lang="en-US" sz="1000" b="1" dirty="0" smtClean="0">
                <a:solidFill>
                  <a:schemeClr val="bg2"/>
                </a:solidFill>
              </a:rPr>
              <a:t>/64</a:t>
            </a:r>
            <a:endParaRPr lang="en-US" sz="1000" b="1" dirty="0">
              <a:solidFill>
                <a:schemeClr val="bg2"/>
              </a:solidFill>
            </a:endParaRPr>
          </a:p>
        </p:txBody>
      </p:sp>
      <p:sp>
        <p:nvSpPr>
          <p:cNvPr id="42" name="TextBox 41"/>
          <p:cNvSpPr txBox="1"/>
          <p:nvPr/>
        </p:nvSpPr>
        <p:spPr>
          <a:xfrm>
            <a:off x="4810019" y="4892595"/>
            <a:ext cx="1236236" cy="246221"/>
          </a:xfrm>
          <a:prstGeom prst="rect">
            <a:avLst/>
          </a:prstGeom>
          <a:noFill/>
        </p:spPr>
        <p:txBody>
          <a:bodyPr wrap="none" rtlCol="0">
            <a:spAutoFit/>
          </a:bodyPr>
          <a:lstStyle/>
          <a:p>
            <a:r>
              <a:rPr lang="en-US" sz="1000" b="1" dirty="0" smtClean="0">
                <a:solidFill>
                  <a:schemeClr val="bg2"/>
                </a:solidFill>
              </a:rPr>
              <a:t>2001:DB8:A::3/64</a:t>
            </a:r>
            <a:endParaRPr lang="en-US" sz="1000" b="1" dirty="0">
              <a:solidFill>
                <a:schemeClr val="bg2"/>
              </a:solidFill>
            </a:endParaRPr>
          </a:p>
        </p:txBody>
      </p:sp>
      <p:sp>
        <p:nvSpPr>
          <p:cNvPr id="43" name="TextBox 42"/>
          <p:cNvSpPr txBox="1"/>
          <p:nvPr/>
        </p:nvSpPr>
        <p:spPr>
          <a:xfrm>
            <a:off x="4584508" y="4137526"/>
            <a:ext cx="676917" cy="276999"/>
          </a:xfrm>
          <a:prstGeom prst="rect">
            <a:avLst/>
          </a:prstGeom>
          <a:noFill/>
        </p:spPr>
        <p:txBody>
          <a:bodyPr wrap="none" rtlCol="0">
            <a:spAutoFit/>
          </a:bodyPr>
          <a:lstStyle/>
          <a:p>
            <a:r>
              <a:rPr lang="en-US" sz="1200" b="1" dirty="0" smtClean="0">
                <a:solidFill>
                  <a:schemeClr val="bg1"/>
                </a:solidFill>
              </a:rPr>
              <a:t>DSW-1</a:t>
            </a:r>
            <a:endParaRPr lang="en-US" sz="1200" b="1" dirty="0">
              <a:solidFill>
                <a:schemeClr val="bg1"/>
              </a:solidFill>
            </a:endParaRPr>
          </a:p>
        </p:txBody>
      </p:sp>
      <p:sp>
        <p:nvSpPr>
          <p:cNvPr id="44" name="TextBox 43"/>
          <p:cNvSpPr txBox="1"/>
          <p:nvPr/>
        </p:nvSpPr>
        <p:spPr>
          <a:xfrm>
            <a:off x="2270772" y="4322311"/>
            <a:ext cx="460382" cy="246221"/>
          </a:xfrm>
          <a:prstGeom prst="rect">
            <a:avLst/>
          </a:prstGeom>
          <a:noFill/>
        </p:spPr>
        <p:txBody>
          <a:bodyPr wrap="none" rtlCol="0">
            <a:spAutoFit/>
          </a:bodyPr>
          <a:lstStyle/>
          <a:p>
            <a:r>
              <a:rPr lang="en-US" sz="1000" b="1" dirty="0" smtClean="0">
                <a:solidFill>
                  <a:schemeClr val="bg2"/>
                </a:solidFill>
              </a:rPr>
              <a:t>G0/1</a:t>
            </a:r>
            <a:endParaRPr lang="en-US" sz="1000" b="1" dirty="0">
              <a:solidFill>
                <a:schemeClr val="bg2"/>
              </a:solidFill>
            </a:endParaRPr>
          </a:p>
        </p:txBody>
      </p:sp>
      <p:sp>
        <p:nvSpPr>
          <p:cNvPr id="45" name="TextBox 44"/>
          <p:cNvSpPr txBox="1"/>
          <p:nvPr/>
        </p:nvSpPr>
        <p:spPr>
          <a:xfrm>
            <a:off x="2266536" y="3996240"/>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92" y="0"/>
            <a:ext cx="8588861" cy="838200"/>
          </a:xfrm>
        </p:spPr>
        <p:txBody>
          <a:bodyPr/>
          <a:lstStyle/>
          <a:p>
            <a:pPr algn="ctr"/>
            <a:r>
              <a:rPr lang="en-US" dirty="0"/>
              <a:t>Fully Specified Static </a:t>
            </a:r>
            <a:r>
              <a:rPr lang="en-US" dirty="0" smtClean="0"/>
              <a:t>Route Output</a:t>
            </a:r>
            <a:endParaRPr lang="en-US" dirty="0"/>
          </a:p>
        </p:txBody>
      </p:sp>
      <p:sp>
        <p:nvSpPr>
          <p:cNvPr id="27" name="Right Arrow 26"/>
          <p:cNvSpPr/>
          <p:nvPr/>
        </p:nvSpPr>
        <p:spPr>
          <a:xfrm>
            <a:off x="1825924" y="3549762"/>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002768" y="3653578"/>
            <a:ext cx="1104790" cy="276999"/>
          </a:xfrm>
          <a:prstGeom prst="rect">
            <a:avLst/>
          </a:prstGeom>
          <a:noFill/>
        </p:spPr>
        <p:txBody>
          <a:bodyPr wrap="none" rtlCol="0">
            <a:spAutoFit/>
          </a:bodyPr>
          <a:lstStyle/>
          <a:p>
            <a:r>
              <a:rPr lang="en-US" sz="1200" b="1" dirty="0" smtClean="0">
                <a:solidFill>
                  <a:schemeClr val="bg1"/>
                </a:solidFill>
              </a:rPr>
              <a:t>Fully Specified</a:t>
            </a:r>
            <a:endParaRPr lang="en-US" sz="1200" b="1" dirty="0">
              <a:solidFill>
                <a:schemeClr val="bg1"/>
              </a:solidFill>
            </a:endParaRPr>
          </a:p>
        </p:txBody>
      </p:sp>
      <p:sp>
        <p:nvSpPr>
          <p:cNvPr id="29" name="TextBox 28"/>
          <p:cNvSpPr txBox="1"/>
          <p:nvPr/>
        </p:nvSpPr>
        <p:spPr>
          <a:xfrm>
            <a:off x="3775495" y="3115574"/>
            <a:ext cx="2536272" cy="3231654"/>
          </a:xfrm>
          <a:prstGeom prst="rect">
            <a:avLst/>
          </a:prstGeom>
          <a:noFill/>
          <a:ln>
            <a:solidFill>
              <a:schemeClr val="tx1"/>
            </a:solidFill>
          </a:ln>
        </p:spPr>
        <p:txBody>
          <a:bodyPr wrap="none" rtlCol="0">
            <a:spAutoFit/>
          </a:bodyPr>
          <a:lstStyle/>
          <a:p>
            <a:r>
              <a:rPr lang="en-US" sz="1200" dirty="0" smtClean="0">
                <a:solidFill>
                  <a:schemeClr val="bg2"/>
                </a:solidFill>
              </a:rPr>
              <a:t>Branch-1#show </a:t>
            </a:r>
            <a:r>
              <a:rPr lang="en-US" sz="1200" dirty="0">
                <a:solidFill>
                  <a:schemeClr val="bg2"/>
                </a:solidFill>
              </a:rPr>
              <a:t>ipv6 </a:t>
            </a:r>
            <a:r>
              <a:rPr lang="en-US" sz="1200" dirty="0" smtClean="0">
                <a:solidFill>
                  <a:schemeClr val="bg2"/>
                </a:solidFill>
              </a:rPr>
              <a:t>route</a:t>
            </a:r>
          </a:p>
          <a:p>
            <a:r>
              <a:rPr lang="en-US" sz="1200" b="1" dirty="0" smtClean="0">
                <a:solidFill>
                  <a:schemeClr val="bg2"/>
                </a:solidFill>
              </a:rPr>
              <a:t>       (Output Omitted)</a:t>
            </a:r>
            <a:endParaRPr lang="en-US" sz="1200" b="1" dirty="0">
              <a:solidFill>
                <a:schemeClr val="bg2"/>
              </a:solidFill>
            </a:endParaRPr>
          </a:p>
          <a:p>
            <a:r>
              <a:rPr lang="en-US" sz="1200" b="1" dirty="0" smtClean="0">
                <a:solidFill>
                  <a:srgbClr val="FF0000"/>
                </a:solidFill>
              </a:rPr>
              <a:t>S   </a:t>
            </a:r>
            <a:r>
              <a:rPr lang="en-US" sz="1200" b="1" dirty="0">
                <a:solidFill>
                  <a:srgbClr val="FF0000"/>
                </a:solidFill>
              </a:rPr>
              <a:t>2001:DB8:2</a:t>
            </a:r>
            <a:r>
              <a:rPr lang="en-US" sz="1200" b="1" dirty="0" smtClean="0">
                <a:solidFill>
                  <a:srgbClr val="FF0000"/>
                </a:solidFill>
              </a:rPr>
              <a:t>::1/64 </a:t>
            </a:r>
            <a:r>
              <a:rPr lang="en-US" sz="1200" b="1" dirty="0">
                <a:solidFill>
                  <a:srgbClr val="FF0000"/>
                </a:solidFill>
              </a:rPr>
              <a:t>[1/0]</a:t>
            </a:r>
          </a:p>
          <a:p>
            <a:r>
              <a:rPr lang="en-US" sz="1200" b="1" dirty="0">
                <a:solidFill>
                  <a:srgbClr val="FF0000"/>
                </a:solidFill>
              </a:rPr>
              <a:t>     via 2001:DB8:A::2, </a:t>
            </a:r>
            <a:r>
              <a:rPr lang="en-US" sz="1200" b="1" dirty="0" smtClean="0">
                <a:solidFill>
                  <a:srgbClr val="FF0000"/>
                </a:solidFill>
              </a:rPr>
              <a:t>Gigabit0/0</a:t>
            </a:r>
            <a:endParaRPr lang="en-US" sz="1200" b="1" dirty="0">
              <a:solidFill>
                <a:srgbClr val="FF0000"/>
              </a:solidFill>
            </a:endParaRPr>
          </a:p>
          <a:p>
            <a:r>
              <a:rPr lang="en-US" sz="1200" b="1" dirty="0">
                <a:solidFill>
                  <a:srgbClr val="FF0000"/>
                </a:solidFill>
              </a:rPr>
              <a:t>S   2001:DB8:3</a:t>
            </a:r>
            <a:r>
              <a:rPr lang="en-US" sz="1200" b="1" dirty="0" smtClean="0">
                <a:solidFill>
                  <a:srgbClr val="FF0000"/>
                </a:solidFill>
              </a:rPr>
              <a:t>::1/64 </a:t>
            </a:r>
            <a:r>
              <a:rPr lang="en-US" sz="1200" b="1" dirty="0">
                <a:solidFill>
                  <a:srgbClr val="FF0000"/>
                </a:solidFill>
              </a:rPr>
              <a:t>[1/0]</a:t>
            </a:r>
          </a:p>
          <a:p>
            <a:r>
              <a:rPr lang="en-US" sz="1200" b="1" dirty="0">
                <a:solidFill>
                  <a:srgbClr val="FF0000"/>
                </a:solidFill>
              </a:rPr>
              <a:t>     via 2001:DB8:A::2, </a:t>
            </a:r>
            <a:r>
              <a:rPr lang="en-US" sz="1200" b="1" dirty="0" smtClean="0">
                <a:solidFill>
                  <a:srgbClr val="FF0000"/>
                </a:solidFill>
              </a:rPr>
              <a:t>Gigabit0/0</a:t>
            </a:r>
            <a:endParaRPr lang="en-US" sz="1200" b="1" dirty="0">
              <a:solidFill>
                <a:srgbClr val="FF0000"/>
              </a:solidFill>
            </a:endParaRPr>
          </a:p>
          <a:p>
            <a:r>
              <a:rPr lang="en-US" sz="1200" dirty="0">
                <a:solidFill>
                  <a:schemeClr val="bg2"/>
                </a:solidFill>
              </a:rPr>
              <a:t>C   2001:DB8:A::2/127 [0/0]</a:t>
            </a:r>
          </a:p>
          <a:p>
            <a:r>
              <a:rPr lang="en-US" sz="1200" dirty="0">
                <a:solidFill>
                  <a:schemeClr val="bg2"/>
                </a:solidFill>
              </a:rPr>
              <a:t>     via ::, Serial0/0/1</a:t>
            </a:r>
          </a:p>
          <a:p>
            <a:r>
              <a:rPr lang="en-US" sz="1200" dirty="0">
                <a:solidFill>
                  <a:schemeClr val="bg2"/>
                </a:solidFill>
              </a:rPr>
              <a:t>L   2001:DB8:A::3/128 [0/0]</a:t>
            </a:r>
          </a:p>
          <a:p>
            <a:r>
              <a:rPr lang="en-US" sz="1200" dirty="0">
                <a:solidFill>
                  <a:schemeClr val="bg2"/>
                </a:solidFill>
              </a:rPr>
              <a:t>     via ::, Serial0/0/1</a:t>
            </a:r>
          </a:p>
          <a:p>
            <a:r>
              <a:rPr lang="en-US" sz="1200" dirty="0">
                <a:solidFill>
                  <a:schemeClr val="bg2"/>
                </a:solidFill>
              </a:rPr>
              <a:t>C   2001:DB8:B::/127 [0/0]</a:t>
            </a:r>
          </a:p>
          <a:p>
            <a:r>
              <a:rPr lang="en-US" sz="1200" dirty="0">
                <a:solidFill>
                  <a:schemeClr val="bg2"/>
                </a:solidFill>
              </a:rPr>
              <a:t>     via ::, Serial0/0/0</a:t>
            </a:r>
          </a:p>
          <a:p>
            <a:r>
              <a:rPr lang="en-US" sz="1200" dirty="0">
                <a:solidFill>
                  <a:schemeClr val="bg2"/>
                </a:solidFill>
              </a:rPr>
              <a:t>L   2001:DB8:B::/128 [0/0]</a:t>
            </a:r>
          </a:p>
          <a:p>
            <a:r>
              <a:rPr lang="en-US" sz="1200" dirty="0">
                <a:solidFill>
                  <a:schemeClr val="bg2"/>
                </a:solidFill>
              </a:rPr>
              <a:t>     via ::, Serial0/0/0</a:t>
            </a:r>
          </a:p>
          <a:p>
            <a:r>
              <a:rPr lang="en-US" sz="1200" dirty="0">
                <a:solidFill>
                  <a:schemeClr val="bg2"/>
                </a:solidFill>
              </a:rPr>
              <a:t>L   FF00::/8 [0/0]</a:t>
            </a:r>
          </a:p>
          <a:p>
            <a:r>
              <a:rPr lang="en-US" sz="1200" dirty="0">
                <a:solidFill>
                  <a:schemeClr val="bg2"/>
                </a:solidFill>
              </a:rPr>
              <a:t>     via ::, Null0</a:t>
            </a:r>
          </a:p>
          <a:p>
            <a:r>
              <a:rPr lang="en-US" sz="1200" dirty="0">
                <a:solidFill>
                  <a:schemeClr val="bg2"/>
                </a:solidFill>
              </a:rPr>
              <a:t>Branch-2#</a:t>
            </a:r>
          </a:p>
        </p:txBody>
      </p:sp>
      <p:pic>
        <p:nvPicPr>
          <p:cNvPr id="5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9309" y="164804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6789" y="1665357"/>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709" y="1267041"/>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607" y="2179854"/>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2781005" y="1913068"/>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64" name="TextBox 63"/>
          <p:cNvSpPr txBox="1"/>
          <p:nvPr/>
        </p:nvSpPr>
        <p:spPr>
          <a:xfrm>
            <a:off x="3557290" y="1709362"/>
            <a:ext cx="1236236" cy="246221"/>
          </a:xfrm>
          <a:prstGeom prst="rect">
            <a:avLst/>
          </a:prstGeom>
          <a:noFill/>
        </p:spPr>
        <p:txBody>
          <a:bodyPr wrap="none" rtlCol="0">
            <a:spAutoFit/>
          </a:bodyPr>
          <a:lstStyle/>
          <a:p>
            <a:r>
              <a:rPr lang="en-US" sz="1000" b="1" dirty="0" smtClean="0">
                <a:solidFill>
                  <a:schemeClr val="bg2"/>
                </a:solidFill>
              </a:rPr>
              <a:t>2001:DB8:A::2/64</a:t>
            </a:r>
            <a:endParaRPr lang="en-US" sz="1000" b="1" dirty="0">
              <a:solidFill>
                <a:schemeClr val="bg2"/>
              </a:solidFill>
            </a:endParaRPr>
          </a:p>
        </p:txBody>
      </p:sp>
      <p:sp>
        <p:nvSpPr>
          <p:cNvPr id="65" name="TextBox 64"/>
          <p:cNvSpPr txBox="1"/>
          <p:nvPr/>
        </p:nvSpPr>
        <p:spPr>
          <a:xfrm>
            <a:off x="6144441" y="1713120"/>
            <a:ext cx="1236236" cy="246221"/>
          </a:xfrm>
          <a:prstGeom prst="rect">
            <a:avLst/>
          </a:prstGeom>
          <a:noFill/>
        </p:spPr>
        <p:txBody>
          <a:bodyPr wrap="none" rtlCol="0">
            <a:spAutoFit/>
          </a:bodyPr>
          <a:lstStyle/>
          <a:p>
            <a:r>
              <a:rPr lang="en-US" sz="1000" b="1" dirty="0" smtClean="0">
                <a:solidFill>
                  <a:schemeClr val="bg2"/>
                </a:solidFill>
              </a:rPr>
              <a:t>2001:DB8:A::</a:t>
            </a:r>
            <a:r>
              <a:rPr lang="en-US" sz="1000" b="1" dirty="0">
                <a:solidFill>
                  <a:schemeClr val="bg2"/>
                </a:solidFill>
              </a:rPr>
              <a:t>1</a:t>
            </a:r>
            <a:r>
              <a:rPr lang="en-US" sz="1000" b="1" dirty="0" smtClean="0">
                <a:solidFill>
                  <a:schemeClr val="bg2"/>
                </a:solidFill>
              </a:rPr>
              <a:t>/64</a:t>
            </a:r>
            <a:endParaRPr lang="en-US" sz="1000" b="1" dirty="0">
              <a:solidFill>
                <a:schemeClr val="bg2"/>
              </a:solidFill>
            </a:endParaRPr>
          </a:p>
        </p:txBody>
      </p:sp>
      <p:sp>
        <p:nvSpPr>
          <p:cNvPr id="66" name="Line 47"/>
          <p:cNvSpPr>
            <a:spLocks noChangeShapeType="1"/>
          </p:cNvSpPr>
          <p:nvPr/>
        </p:nvSpPr>
        <p:spPr bwMode="auto">
          <a:xfrm>
            <a:off x="1817553" y="1458334"/>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7" name="Line 47"/>
          <p:cNvSpPr>
            <a:spLocks noChangeShapeType="1"/>
          </p:cNvSpPr>
          <p:nvPr/>
        </p:nvSpPr>
        <p:spPr bwMode="auto">
          <a:xfrm flipV="1">
            <a:off x="1894377" y="2029041"/>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8" name="TextBox 67"/>
          <p:cNvSpPr txBox="1"/>
          <p:nvPr/>
        </p:nvSpPr>
        <p:spPr>
          <a:xfrm>
            <a:off x="834309" y="1630420"/>
            <a:ext cx="1213794" cy="246221"/>
          </a:xfrm>
          <a:prstGeom prst="rect">
            <a:avLst/>
          </a:prstGeom>
          <a:noFill/>
        </p:spPr>
        <p:txBody>
          <a:bodyPr wrap="none" rtlCol="0">
            <a:spAutoFit/>
          </a:bodyPr>
          <a:lstStyle/>
          <a:p>
            <a:r>
              <a:rPr lang="en-US" sz="1000" b="1" dirty="0" smtClean="0">
                <a:solidFill>
                  <a:schemeClr val="bg2"/>
                </a:solidFill>
              </a:rPr>
              <a:t>2001:DB8:2</a:t>
            </a:r>
            <a:r>
              <a:rPr lang="en-US" sz="1000" b="1" dirty="0" smtClean="0">
                <a:solidFill>
                  <a:schemeClr val="bg2"/>
                </a:solidFill>
              </a:rPr>
              <a:t>::1/64</a:t>
            </a:r>
            <a:endParaRPr lang="en-US" sz="1000" b="1" dirty="0">
              <a:solidFill>
                <a:schemeClr val="bg2"/>
              </a:solidFill>
            </a:endParaRPr>
          </a:p>
        </p:txBody>
      </p:sp>
      <p:sp>
        <p:nvSpPr>
          <p:cNvPr id="69" name="TextBox 68"/>
          <p:cNvSpPr txBox="1"/>
          <p:nvPr/>
        </p:nvSpPr>
        <p:spPr>
          <a:xfrm>
            <a:off x="842806" y="2544820"/>
            <a:ext cx="1213794" cy="246221"/>
          </a:xfrm>
          <a:prstGeom prst="rect">
            <a:avLst/>
          </a:prstGeom>
          <a:noFill/>
        </p:spPr>
        <p:txBody>
          <a:bodyPr wrap="none" rtlCol="0">
            <a:spAutoFit/>
          </a:bodyPr>
          <a:lstStyle/>
          <a:p>
            <a:r>
              <a:rPr lang="en-US" sz="1000" b="1" dirty="0" smtClean="0">
                <a:solidFill>
                  <a:schemeClr val="bg2"/>
                </a:solidFill>
              </a:rPr>
              <a:t>2001:DB8:3</a:t>
            </a:r>
            <a:r>
              <a:rPr lang="en-US" sz="1000" b="1" dirty="0" smtClean="0">
                <a:solidFill>
                  <a:schemeClr val="bg2"/>
                </a:solidFill>
              </a:rPr>
              <a:t>::1/64</a:t>
            </a:r>
            <a:endParaRPr lang="en-US" sz="1000" b="1" dirty="0">
              <a:solidFill>
                <a:schemeClr val="bg2"/>
              </a:solidFill>
            </a:endParaRPr>
          </a:p>
        </p:txBody>
      </p:sp>
      <p:sp>
        <p:nvSpPr>
          <p:cNvPr id="70" name="TextBox 69"/>
          <p:cNvSpPr txBox="1"/>
          <p:nvPr/>
        </p:nvSpPr>
        <p:spPr>
          <a:xfrm>
            <a:off x="3577509" y="1859020"/>
            <a:ext cx="460382" cy="246221"/>
          </a:xfrm>
          <a:prstGeom prst="rect">
            <a:avLst/>
          </a:prstGeom>
          <a:noFill/>
        </p:spPr>
        <p:txBody>
          <a:bodyPr wrap="none" rtlCol="0">
            <a:spAutoFit/>
          </a:bodyPr>
          <a:lstStyle/>
          <a:p>
            <a:r>
              <a:rPr lang="en-US" sz="1000" b="1" dirty="0">
                <a:solidFill>
                  <a:schemeClr val="bg2"/>
                </a:solidFill>
              </a:rPr>
              <a:t>G</a:t>
            </a:r>
            <a:r>
              <a:rPr lang="en-US" sz="1000" b="1" dirty="0" smtClean="0">
                <a:solidFill>
                  <a:schemeClr val="bg2"/>
                </a:solidFill>
              </a:rPr>
              <a:t>0/0</a:t>
            </a:r>
            <a:endParaRPr lang="en-US" sz="1000" b="1" dirty="0">
              <a:solidFill>
                <a:schemeClr val="bg2"/>
              </a:solidFill>
            </a:endParaRPr>
          </a:p>
        </p:txBody>
      </p:sp>
      <p:sp>
        <p:nvSpPr>
          <p:cNvPr id="71" name="TextBox 70"/>
          <p:cNvSpPr txBox="1"/>
          <p:nvPr/>
        </p:nvSpPr>
        <p:spPr>
          <a:xfrm>
            <a:off x="6901823" y="1863845"/>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
        <p:nvSpPr>
          <p:cNvPr id="72" name="TextBox 71"/>
          <p:cNvSpPr txBox="1"/>
          <p:nvPr/>
        </p:nvSpPr>
        <p:spPr>
          <a:xfrm>
            <a:off x="7369613" y="1911912"/>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73" name="TextBox 72"/>
          <p:cNvSpPr txBox="1"/>
          <p:nvPr/>
        </p:nvSpPr>
        <p:spPr>
          <a:xfrm>
            <a:off x="1032586" y="1412937"/>
            <a:ext cx="569387"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74" name="TextBox 73"/>
          <p:cNvSpPr txBox="1"/>
          <p:nvPr/>
        </p:nvSpPr>
        <p:spPr>
          <a:xfrm>
            <a:off x="1062909" y="2333841"/>
            <a:ext cx="569387"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75" name="Line 47"/>
          <p:cNvSpPr>
            <a:spLocks noChangeShapeType="1"/>
          </p:cNvSpPr>
          <p:nvPr/>
        </p:nvSpPr>
        <p:spPr bwMode="auto">
          <a:xfrm>
            <a:off x="3645771" y="1905286"/>
            <a:ext cx="1027687" cy="94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6" name="Line 47"/>
          <p:cNvSpPr>
            <a:spLocks noChangeShapeType="1"/>
          </p:cNvSpPr>
          <p:nvPr/>
        </p:nvSpPr>
        <p:spPr bwMode="auto">
          <a:xfrm>
            <a:off x="5118402" y="2056486"/>
            <a:ext cx="1009648" cy="5059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7" name="Line 47"/>
          <p:cNvSpPr>
            <a:spLocks noChangeShapeType="1"/>
          </p:cNvSpPr>
          <p:nvPr/>
        </p:nvSpPr>
        <p:spPr bwMode="auto">
          <a:xfrm>
            <a:off x="5465908" y="1895159"/>
            <a:ext cx="1840881" cy="1675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7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3458" y="1700692"/>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4806" y="2451113"/>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4322" y="789057"/>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Line 47"/>
          <p:cNvSpPr>
            <a:spLocks noChangeShapeType="1"/>
          </p:cNvSpPr>
          <p:nvPr/>
        </p:nvSpPr>
        <p:spPr bwMode="auto">
          <a:xfrm flipV="1">
            <a:off x="5127292" y="1172635"/>
            <a:ext cx="917030" cy="5280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 name="TextBox 81"/>
          <p:cNvSpPr txBox="1"/>
          <p:nvPr/>
        </p:nvSpPr>
        <p:spPr>
          <a:xfrm>
            <a:off x="5679312" y="2472340"/>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
        <p:nvSpPr>
          <p:cNvPr id="83" name="TextBox 82"/>
          <p:cNvSpPr txBox="1"/>
          <p:nvPr/>
        </p:nvSpPr>
        <p:spPr>
          <a:xfrm>
            <a:off x="5659458" y="1011584"/>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
        <p:nvSpPr>
          <p:cNvPr id="84" name="TextBox 83"/>
          <p:cNvSpPr txBox="1"/>
          <p:nvPr/>
        </p:nvSpPr>
        <p:spPr>
          <a:xfrm>
            <a:off x="6093514" y="1036222"/>
            <a:ext cx="849913" cy="276999"/>
          </a:xfrm>
          <a:prstGeom prst="rect">
            <a:avLst/>
          </a:prstGeom>
          <a:noFill/>
        </p:spPr>
        <p:txBody>
          <a:bodyPr wrap="none" rtlCol="0">
            <a:spAutoFit/>
          </a:bodyPr>
          <a:lstStyle/>
          <a:p>
            <a:r>
              <a:rPr lang="en-US" sz="1200" b="1" dirty="0" smtClean="0">
                <a:solidFill>
                  <a:schemeClr val="bg1"/>
                </a:solidFill>
              </a:rPr>
              <a:t>Branch-4</a:t>
            </a:r>
            <a:endParaRPr lang="en-US" sz="1200" b="1" dirty="0">
              <a:solidFill>
                <a:schemeClr val="bg1"/>
              </a:solidFill>
            </a:endParaRPr>
          </a:p>
        </p:txBody>
      </p:sp>
      <p:sp>
        <p:nvSpPr>
          <p:cNvPr id="85" name="TextBox 84"/>
          <p:cNvSpPr txBox="1"/>
          <p:nvPr/>
        </p:nvSpPr>
        <p:spPr>
          <a:xfrm>
            <a:off x="6122272" y="2698278"/>
            <a:ext cx="849913" cy="276999"/>
          </a:xfrm>
          <a:prstGeom prst="rect">
            <a:avLst/>
          </a:prstGeom>
          <a:noFill/>
        </p:spPr>
        <p:txBody>
          <a:bodyPr wrap="none" rtlCol="0">
            <a:spAutoFit/>
          </a:bodyPr>
          <a:lstStyle/>
          <a:p>
            <a:r>
              <a:rPr lang="en-US" sz="1200" b="1" dirty="0" smtClean="0">
                <a:solidFill>
                  <a:schemeClr val="bg1"/>
                </a:solidFill>
              </a:rPr>
              <a:t>Branch-3</a:t>
            </a:r>
            <a:endParaRPr lang="en-US" sz="1200" b="1" dirty="0">
              <a:solidFill>
                <a:schemeClr val="bg1"/>
              </a:solidFill>
            </a:endParaRPr>
          </a:p>
        </p:txBody>
      </p:sp>
      <p:sp>
        <p:nvSpPr>
          <p:cNvPr id="86" name="TextBox 85"/>
          <p:cNvSpPr txBox="1"/>
          <p:nvPr/>
        </p:nvSpPr>
        <p:spPr>
          <a:xfrm>
            <a:off x="4903512" y="883424"/>
            <a:ext cx="1236236" cy="246221"/>
          </a:xfrm>
          <a:prstGeom prst="rect">
            <a:avLst/>
          </a:prstGeom>
          <a:noFill/>
        </p:spPr>
        <p:txBody>
          <a:bodyPr wrap="none" rtlCol="0">
            <a:spAutoFit/>
          </a:bodyPr>
          <a:lstStyle/>
          <a:p>
            <a:r>
              <a:rPr lang="en-US" sz="1000" b="1" dirty="0" smtClean="0">
                <a:solidFill>
                  <a:schemeClr val="bg2"/>
                </a:solidFill>
              </a:rPr>
              <a:t>2001:DB8:A::</a:t>
            </a:r>
            <a:r>
              <a:rPr lang="en-US" sz="1000" b="1" dirty="0">
                <a:solidFill>
                  <a:schemeClr val="bg2"/>
                </a:solidFill>
              </a:rPr>
              <a:t>4</a:t>
            </a:r>
            <a:r>
              <a:rPr lang="en-US" sz="1000" b="1" dirty="0" smtClean="0">
                <a:solidFill>
                  <a:schemeClr val="bg2"/>
                </a:solidFill>
              </a:rPr>
              <a:t>/64</a:t>
            </a:r>
            <a:endParaRPr lang="en-US" sz="1000" b="1" dirty="0">
              <a:solidFill>
                <a:schemeClr val="bg2"/>
              </a:solidFill>
            </a:endParaRPr>
          </a:p>
        </p:txBody>
      </p:sp>
      <p:sp>
        <p:nvSpPr>
          <p:cNvPr id="87" name="TextBox 86"/>
          <p:cNvSpPr txBox="1"/>
          <p:nvPr/>
        </p:nvSpPr>
        <p:spPr>
          <a:xfrm>
            <a:off x="4908205" y="2610840"/>
            <a:ext cx="1236236" cy="246221"/>
          </a:xfrm>
          <a:prstGeom prst="rect">
            <a:avLst/>
          </a:prstGeom>
          <a:noFill/>
        </p:spPr>
        <p:txBody>
          <a:bodyPr wrap="none" rtlCol="0">
            <a:spAutoFit/>
          </a:bodyPr>
          <a:lstStyle/>
          <a:p>
            <a:r>
              <a:rPr lang="en-US" sz="1000" b="1" dirty="0" smtClean="0">
                <a:solidFill>
                  <a:schemeClr val="bg2"/>
                </a:solidFill>
              </a:rPr>
              <a:t>2001:DB8:A::3/64</a:t>
            </a:r>
            <a:endParaRPr lang="en-US" sz="1000" b="1" dirty="0">
              <a:solidFill>
                <a:schemeClr val="bg2"/>
              </a:solidFill>
            </a:endParaRPr>
          </a:p>
        </p:txBody>
      </p:sp>
      <p:sp>
        <p:nvSpPr>
          <p:cNvPr id="88" name="TextBox 87"/>
          <p:cNvSpPr txBox="1"/>
          <p:nvPr/>
        </p:nvSpPr>
        <p:spPr>
          <a:xfrm>
            <a:off x="4682694" y="1844116"/>
            <a:ext cx="676917" cy="276999"/>
          </a:xfrm>
          <a:prstGeom prst="rect">
            <a:avLst/>
          </a:prstGeom>
          <a:noFill/>
        </p:spPr>
        <p:txBody>
          <a:bodyPr wrap="none" rtlCol="0">
            <a:spAutoFit/>
          </a:bodyPr>
          <a:lstStyle/>
          <a:p>
            <a:r>
              <a:rPr lang="en-US" sz="1200" b="1" dirty="0" smtClean="0">
                <a:solidFill>
                  <a:schemeClr val="bg1"/>
                </a:solidFill>
              </a:rPr>
              <a:t>DSW-1</a:t>
            </a:r>
            <a:endParaRPr lang="en-US" sz="1200" b="1" dirty="0">
              <a:solidFill>
                <a:schemeClr val="bg1"/>
              </a:solidFill>
            </a:endParaRPr>
          </a:p>
        </p:txBody>
      </p:sp>
      <p:sp>
        <p:nvSpPr>
          <p:cNvPr id="89" name="TextBox 88"/>
          <p:cNvSpPr txBox="1"/>
          <p:nvPr/>
        </p:nvSpPr>
        <p:spPr>
          <a:xfrm>
            <a:off x="2367628" y="2053189"/>
            <a:ext cx="460382" cy="246221"/>
          </a:xfrm>
          <a:prstGeom prst="rect">
            <a:avLst/>
          </a:prstGeom>
          <a:noFill/>
        </p:spPr>
        <p:txBody>
          <a:bodyPr wrap="none" rtlCol="0">
            <a:spAutoFit/>
          </a:bodyPr>
          <a:lstStyle/>
          <a:p>
            <a:r>
              <a:rPr lang="en-US" sz="1000" b="1" dirty="0" smtClean="0">
                <a:solidFill>
                  <a:schemeClr val="bg2"/>
                </a:solidFill>
              </a:rPr>
              <a:t>G0/1</a:t>
            </a:r>
            <a:endParaRPr lang="en-US" sz="1000" b="1" dirty="0">
              <a:solidFill>
                <a:schemeClr val="bg2"/>
              </a:solidFill>
            </a:endParaRPr>
          </a:p>
        </p:txBody>
      </p:sp>
      <p:sp>
        <p:nvSpPr>
          <p:cNvPr id="90" name="TextBox 89"/>
          <p:cNvSpPr txBox="1"/>
          <p:nvPr/>
        </p:nvSpPr>
        <p:spPr>
          <a:xfrm>
            <a:off x="2357567" y="1713295"/>
            <a:ext cx="460382" cy="246221"/>
          </a:xfrm>
          <a:prstGeom prst="rect">
            <a:avLst/>
          </a:prstGeom>
          <a:noFill/>
        </p:spPr>
        <p:txBody>
          <a:bodyPr wrap="none" rtlCol="0">
            <a:spAutoFit/>
          </a:bodyPr>
          <a:lstStyle/>
          <a:p>
            <a:r>
              <a:rPr lang="en-US" sz="1000" b="1" dirty="0" smtClean="0">
                <a:solidFill>
                  <a:schemeClr val="bg2"/>
                </a:solidFill>
              </a:rPr>
              <a:t>G0/0</a:t>
            </a:r>
            <a:endParaRPr lang="en-US" sz="1000" b="1" dirty="0">
              <a:solidFill>
                <a:schemeClr val="bg2"/>
              </a:solidFill>
            </a:endParaRPr>
          </a:p>
        </p:txBody>
      </p:sp>
    </p:spTree>
    <p:extLst>
      <p:ext uri="{BB962C8B-B14F-4D97-AF65-F5344CB8AC3E}">
        <p14:creationId xmlns:p14="http://schemas.microsoft.com/office/powerpoint/2010/main" val="1994663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880</TotalTime>
  <Words>2462</Words>
  <Application>Microsoft Office PowerPoint</Application>
  <PresentationFormat>On-screen Show (4:3)</PresentationFormat>
  <Paragraphs>377</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NetAcad_White_PPT_Template 05Oct12</vt:lpstr>
      <vt:lpstr>IPv6 Static Routes</vt:lpstr>
      <vt:lpstr>Static Routes</vt:lpstr>
      <vt:lpstr>Types of Static Routes</vt:lpstr>
      <vt:lpstr>Directly Connected Static Route</vt:lpstr>
      <vt:lpstr>Directly Connected Static Route</vt:lpstr>
      <vt:lpstr>Next Hop/Recursive Static Route</vt:lpstr>
      <vt:lpstr>Next Hop/Recursive Static Route</vt:lpstr>
      <vt:lpstr>Fully Specified Static Route</vt:lpstr>
      <vt:lpstr>Fully Specified Static Route Output</vt:lpstr>
      <vt:lpstr>Default Static Route</vt:lpstr>
      <vt:lpstr>Default Static Route</vt:lpstr>
      <vt:lpstr>Summary Route</vt:lpstr>
      <vt:lpstr>Summary Route</vt:lpstr>
      <vt:lpstr>Floating Static Route</vt:lpstr>
      <vt:lpstr>Floating Static Route</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Cisco</cp:lastModifiedBy>
  <cp:revision>107</cp:revision>
  <cp:lastPrinted>2013-08-08T16:04:59Z</cp:lastPrinted>
  <dcterms:created xsi:type="dcterms:W3CDTF">2012-10-09T16:58:47Z</dcterms:created>
  <dcterms:modified xsi:type="dcterms:W3CDTF">2013-08-08T17:36:00Z</dcterms:modified>
</cp:coreProperties>
</file>