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9"/>
  </p:notesMasterIdLst>
  <p:handoutMasterIdLst>
    <p:handoutMasterId r:id="rId20"/>
  </p:handoutMasterIdLst>
  <p:sldIdLst>
    <p:sldId id="306" r:id="rId2"/>
    <p:sldId id="342" r:id="rId3"/>
    <p:sldId id="335" r:id="rId4"/>
    <p:sldId id="336" r:id="rId5"/>
    <p:sldId id="343" r:id="rId6"/>
    <p:sldId id="337" r:id="rId7"/>
    <p:sldId id="338" r:id="rId8"/>
    <p:sldId id="346" r:id="rId9"/>
    <p:sldId id="351" r:id="rId10"/>
    <p:sldId id="352" r:id="rId11"/>
    <p:sldId id="353" r:id="rId12"/>
    <p:sldId id="350" r:id="rId13"/>
    <p:sldId id="339" r:id="rId14"/>
    <p:sldId id="349" r:id="rId15"/>
    <p:sldId id="348" r:id="rId16"/>
    <p:sldId id="347" r:id="rId17"/>
    <p:sldId id="30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6B6B"/>
    <a:srgbClr val="264DAE"/>
    <a:srgbClr val="4ADAD7"/>
    <a:srgbClr val="8A8A8A"/>
    <a:srgbClr val="90A3A6"/>
    <a:srgbClr val="435153"/>
    <a:srgbClr val="EDDFF5"/>
    <a:srgbClr val="493B93"/>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4" autoAdjust="0"/>
    <p:restoredTop sz="91681" autoAdjust="0"/>
  </p:normalViewPr>
  <p:slideViewPr>
    <p:cSldViewPr snapToGrid="0">
      <p:cViewPr>
        <p:scale>
          <a:sx n="100" d="100"/>
          <a:sy n="100" d="100"/>
        </p:scale>
        <p:origin x="-1212"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5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513"/>
          </a:xfrm>
          <a:prstGeom prst="rect">
            <a:avLst/>
          </a:prstGeom>
        </p:spPr>
        <p:txBody>
          <a:bodyPr vert="horz" lIns="91440" tIns="45720" rIns="91440" bIns="45720" rtlCol="0"/>
          <a:lstStyle>
            <a:lvl1pPr algn="r">
              <a:defRPr sz="1200"/>
            </a:lvl1pPr>
          </a:lstStyle>
          <a:p>
            <a:fld id="{7261F94A-3EAF-4546-BAF1-06FADB0A4FDC}" type="datetimeFigureOut">
              <a:rPr lang="en-US" smtClean="0"/>
              <a:t>8/8/2013</a:t>
            </a:fld>
            <a:endParaRPr lang="en-US"/>
          </a:p>
        </p:txBody>
      </p:sp>
      <p:sp>
        <p:nvSpPr>
          <p:cNvPr id="4" name="Footer Placeholder 3"/>
          <p:cNvSpPr>
            <a:spLocks noGrp="1"/>
          </p:cNvSpPr>
          <p:nvPr>
            <p:ph type="ftr" sz="quarter" idx="2"/>
          </p:nvPr>
        </p:nvSpPr>
        <p:spPr>
          <a:xfrm>
            <a:off x="0" y="8684926"/>
            <a:ext cx="2971800" cy="4575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4926"/>
            <a:ext cx="2971800" cy="457513"/>
          </a:xfrm>
          <a:prstGeom prst="rect">
            <a:avLst/>
          </a:prstGeom>
        </p:spPr>
        <p:txBody>
          <a:bodyPr vert="horz" lIns="91440" tIns="45720" rIns="91440" bIns="45720" rtlCol="0" anchor="b"/>
          <a:lstStyle>
            <a:lvl1pPr algn="r">
              <a:defRPr sz="1200"/>
            </a:lvl1pPr>
          </a:lstStyle>
          <a:p>
            <a:fld id="{B4678898-0205-48D0-BBFD-DE324CD8FED8}" type="slidenum">
              <a:rPr lang="en-US" smtClean="0"/>
              <a:t>‹#›</a:t>
            </a:fld>
            <a:endParaRPr lang="en-US"/>
          </a:p>
        </p:txBody>
      </p:sp>
    </p:spTree>
    <p:extLst>
      <p:ext uri="{BB962C8B-B14F-4D97-AF65-F5344CB8AC3E}">
        <p14:creationId xmlns:p14="http://schemas.microsoft.com/office/powerpoint/2010/main" val="2824554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5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513"/>
          </a:xfrm>
          <a:prstGeom prst="rect">
            <a:avLst/>
          </a:prstGeom>
        </p:spPr>
        <p:txBody>
          <a:bodyPr vert="horz" lIns="91440" tIns="45720" rIns="91440" bIns="45720" rtlCol="0"/>
          <a:lstStyle>
            <a:lvl1pPr algn="r">
              <a:defRPr sz="1200"/>
            </a:lvl1pPr>
          </a:lstStyle>
          <a:p>
            <a:fld id="{0AD33006-993C-46CE-BE81-A42F2D8A6269}" type="datetimeFigureOut">
              <a:rPr lang="en-US" smtClean="0"/>
              <a:pPr/>
              <a:t>8/8/2013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4025"/>
            <a:ext cx="5486400" cy="41144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4926"/>
            <a:ext cx="2971800" cy="4575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4926"/>
            <a:ext cx="2971800" cy="457513"/>
          </a:xfrm>
          <a:prstGeom prst="rect">
            <a:avLst/>
          </a:prstGeom>
        </p:spPr>
        <p:txBody>
          <a:bodyPr vert="horz" lIns="91440" tIns="45720" rIns="91440" bIns="45720" rtlCol="0" anchor="b"/>
          <a:lstStyle>
            <a:lvl1pPr algn="r">
              <a:defRPr sz="1200"/>
            </a:lvl1pPr>
          </a:lstStyle>
          <a:p>
            <a:fld id="{AC72CD79-D36A-4E01-AE1C-064887FE954D}" type="slidenum">
              <a:rPr lang="en-US" smtClean="0"/>
              <a:pPr/>
              <a:t>‹#›</a:t>
            </a:fld>
            <a:endParaRPr lang="en-US"/>
          </a:p>
        </p:txBody>
      </p:sp>
    </p:spTree>
    <p:extLst>
      <p:ext uri="{BB962C8B-B14F-4D97-AF65-F5344CB8AC3E}">
        <p14:creationId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a:t>
            </a:fld>
            <a:endParaRPr lang="en-US"/>
          </a:p>
        </p:txBody>
      </p:sp>
    </p:spTree>
    <p:extLst>
      <p:ext uri="{BB962C8B-B14F-4D97-AF65-F5344CB8AC3E}">
        <p14:creationId xmlns:p14="http://schemas.microsoft.com/office/powerpoint/2010/main" val="165936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13</a:t>
            </a:fld>
            <a:endParaRPr lang="en-US"/>
          </a:p>
        </p:txBody>
      </p:sp>
    </p:spTree>
    <p:extLst>
      <p:ext uri="{BB962C8B-B14F-4D97-AF65-F5344CB8AC3E}">
        <p14:creationId xmlns:p14="http://schemas.microsoft.com/office/powerpoint/2010/main" val="1583440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14</a:t>
            </a:fld>
            <a:endParaRPr lang="en-US"/>
          </a:p>
        </p:txBody>
      </p:sp>
    </p:spTree>
    <p:extLst>
      <p:ext uri="{BB962C8B-B14F-4D97-AF65-F5344CB8AC3E}">
        <p14:creationId xmlns:p14="http://schemas.microsoft.com/office/powerpoint/2010/main" val="423453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15</a:t>
            </a:fld>
            <a:endParaRPr lang="en-US"/>
          </a:p>
        </p:txBody>
      </p:sp>
    </p:spTree>
    <p:extLst>
      <p:ext uri="{BB962C8B-B14F-4D97-AF65-F5344CB8AC3E}">
        <p14:creationId xmlns:p14="http://schemas.microsoft.com/office/powerpoint/2010/main" val="311399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default route was configured</a:t>
            </a:r>
            <a:r>
              <a:rPr lang="en-US" baseline="0" dirty="0" smtClean="0"/>
              <a:t> on Branch-2 and is displayed as a static route via the Loop back interface. Branch-1 displays the default route in its routing table as an external route. The only differences between IPv4 EIGRP and IPv6 EIGRP is (1) there is no asterisk shown on the device that creates the default route and it doesn’t list the gateway of last resort.   </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17</a:t>
            </a:fld>
            <a:endParaRPr lang="en-US"/>
          </a:p>
        </p:txBody>
      </p:sp>
    </p:spTree>
    <p:extLst>
      <p:ext uri="{BB962C8B-B14F-4D97-AF65-F5344CB8AC3E}">
        <p14:creationId xmlns:p14="http://schemas.microsoft.com/office/powerpoint/2010/main" val="364701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2</a:t>
            </a:fld>
            <a:endParaRPr lang="en-US"/>
          </a:p>
        </p:txBody>
      </p:sp>
    </p:spTree>
    <p:extLst>
      <p:ext uri="{BB962C8B-B14F-4D97-AF65-F5344CB8AC3E}">
        <p14:creationId xmlns:p14="http://schemas.microsoft.com/office/powerpoint/2010/main" val="30411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3</a:t>
            </a:fld>
            <a:endParaRPr lang="en-US"/>
          </a:p>
        </p:txBody>
      </p:sp>
    </p:spTree>
    <p:extLst>
      <p:ext uri="{BB962C8B-B14F-4D97-AF65-F5344CB8AC3E}">
        <p14:creationId xmlns:p14="http://schemas.microsoft.com/office/powerpoint/2010/main" val="716079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4</a:t>
            </a:fld>
            <a:endParaRPr lang="en-US"/>
          </a:p>
        </p:txBody>
      </p:sp>
    </p:spTree>
    <p:extLst>
      <p:ext uri="{BB962C8B-B14F-4D97-AF65-F5344CB8AC3E}">
        <p14:creationId xmlns:p14="http://schemas.microsoft.com/office/powerpoint/2010/main" val="763956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5</a:t>
            </a:fld>
            <a:endParaRPr lang="en-US"/>
          </a:p>
        </p:txBody>
      </p:sp>
    </p:spTree>
    <p:extLst>
      <p:ext uri="{BB962C8B-B14F-4D97-AF65-F5344CB8AC3E}">
        <p14:creationId xmlns:p14="http://schemas.microsoft.com/office/powerpoint/2010/main" val="34566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6</a:t>
            </a:fld>
            <a:endParaRPr lang="en-US"/>
          </a:p>
        </p:txBody>
      </p:sp>
    </p:spTree>
    <p:extLst>
      <p:ext uri="{BB962C8B-B14F-4D97-AF65-F5344CB8AC3E}">
        <p14:creationId xmlns:p14="http://schemas.microsoft.com/office/powerpoint/2010/main" val="765011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7</a:t>
            </a:fld>
            <a:endParaRPr lang="en-US"/>
          </a:p>
        </p:txBody>
      </p:sp>
    </p:spTree>
    <p:extLst>
      <p:ext uri="{BB962C8B-B14F-4D97-AF65-F5344CB8AC3E}">
        <p14:creationId xmlns:p14="http://schemas.microsoft.com/office/powerpoint/2010/main" val="2982113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8</a:t>
            </a:fld>
            <a:endParaRPr lang="en-US"/>
          </a:p>
        </p:txBody>
      </p:sp>
    </p:spTree>
    <p:extLst>
      <p:ext uri="{BB962C8B-B14F-4D97-AF65-F5344CB8AC3E}">
        <p14:creationId xmlns:p14="http://schemas.microsoft.com/office/powerpoint/2010/main" val="1430686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12</a:t>
            </a:fld>
            <a:endParaRPr lang="en-US"/>
          </a:p>
        </p:txBody>
      </p:sp>
    </p:spTree>
    <p:extLst>
      <p:ext uri="{BB962C8B-B14F-4D97-AF65-F5344CB8AC3E}">
        <p14:creationId xmlns:p14="http://schemas.microsoft.com/office/powerpoint/2010/main" val="2640626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808080"/>
                </a:solidFill>
                <a:latin typeface="+mj-lt"/>
              </a:rPr>
              <a:t>Cisco </a:t>
            </a:r>
            <a:r>
              <a:rPr lang="en-US" sz="600" dirty="0" smtClean="0">
                <a:solidFill>
                  <a:srgbClr val="808080"/>
                </a:solidFill>
                <a:latin typeface="+mj-lt"/>
              </a:rPr>
              <a:t>Public</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8.x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2.wmf"/><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2.wmf"/><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2.wmf"/><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214" y="1384962"/>
            <a:ext cx="4077142" cy="1264235"/>
          </a:xfrm>
        </p:spPr>
        <p:txBody>
          <a:bodyPr/>
          <a:lstStyle/>
          <a:p>
            <a:r>
              <a:rPr lang="en-US" dirty="0" smtClean="0"/>
              <a:t>IPv6 EIGRP</a:t>
            </a:r>
            <a:endParaRPr lang="en-US" dirty="0"/>
          </a:p>
        </p:txBody>
      </p:sp>
      <p:sp>
        <p:nvSpPr>
          <p:cNvPr id="4" name="Subtitle 2"/>
          <p:cNvSpPr>
            <a:spLocks noGrp="1"/>
          </p:cNvSpPr>
          <p:nvPr/>
        </p:nvSpPr>
        <p:spPr>
          <a:xfrm>
            <a:off x="114300" y="4031471"/>
            <a:ext cx="4295861" cy="2262158"/>
          </a:xfrm>
          <a:prstGeom prst="rect">
            <a:avLst/>
          </a:prstGeom>
        </p:spPr>
        <p:txBody>
          <a:bodyPr vert="horz" lIns="91440" tIns="45720" rIns="91440" bIns="45720" rtlCol="0">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defTabSz="914400" rtl="0" eaLnBrk="1" latinLnBrk="0" hangingPunct="1">
              <a:lnSpc>
                <a:spcPct val="95000"/>
              </a:lnSpc>
              <a:spcBef>
                <a:spcPts val="840"/>
              </a:spcBef>
              <a:buClr>
                <a:schemeClr val="tx2"/>
              </a:buClr>
              <a:buFontTx/>
              <a:buNone/>
              <a:defRPr lang="en-US" sz="1800" kern="1200">
                <a:solidFill>
                  <a:schemeClr val="tx1">
                    <a:tint val="75000"/>
                  </a:schemeClr>
                </a:solidFill>
                <a:latin typeface="+mj-lt"/>
                <a:ea typeface="+mn-ea"/>
                <a:cs typeface="+mn-cs"/>
              </a:defRPr>
            </a:lvl2pPr>
            <a:lvl3pPr marL="914400" indent="0" algn="ctr" defTabSz="914400" rtl="0" eaLnBrk="1" latinLnBrk="0" hangingPunct="1">
              <a:lnSpc>
                <a:spcPct val="95000"/>
              </a:lnSpc>
              <a:spcBef>
                <a:spcPts val="840"/>
              </a:spcBef>
              <a:buFont typeface="Arial" pitchFamily="34" charset="0"/>
              <a:buNone/>
              <a:defRPr lang="en-US" sz="1600" kern="1200">
                <a:solidFill>
                  <a:schemeClr val="tx1">
                    <a:tint val="75000"/>
                  </a:schemeClr>
                </a:solidFill>
                <a:latin typeface="+mj-lt"/>
                <a:ea typeface="+mn-ea"/>
                <a:cs typeface="+mn-cs"/>
              </a:defRPr>
            </a:lvl3pPr>
            <a:lvl4pPr marL="1371600" indent="0" algn="ctr" defTabSz="914400" rtl="0" eaLnBrk="1" latinLnBrk="0" hangingPunct="1">
              <a:lnSpc>
                <a:spcPct val="95000"/>
              </a:lnSpc>
              <a:spcBef>
                <a:spcPts val="840"/>
              </a:spcBef>
              <a:buFont typeface="Arial" pitchFamily="34" charset="0"/>
              <a:buNone/>
              <a:defRPr lang="en-US" sz="1400" kern="1200">
                <a:solidFill>
                  <a:schemeClr val="tx1">
                    <a:tint val="75000"/>
                  </a:schemeClr>
                </a:solidFill>
                <a:latin typeface="+mj-lt"/>
                <a:ea typeface="+mn-ea"/>
                <a:cs typeface="+mn-cs"/>
              </a:defRPr>
            </a:lvl4pPr>
            <a:lvl5pPr marL="1828800" indent="0" algn="ctr" defTabSz="914400" rtl="0" eaLnBrk="1" latinLnBrk="0" hangingPunct="1">
              <a:lnSpc>
                <a:spcPct val="95000"/>
              </a:lnSpc>
              <a:spcBef>
                <a:spcPts val="840"/>
              </a:spcBef>
              <a:buFont typeface="Arial" pitchFamily="34" charset="0"/>
              <a:buNone/>
              <a:defRPr lang="en-US" sz="14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t>John Rullan</a:t>
            </a:r>
            <a:r>
              <a:rPr lang="en-US" dirty="0" smtClean="0"/>
              <a:t/>
            </a:r>
            <a:br>
              <a:rPr lang="en-US" dirty="0" smtClean="0"/>
            </a:br>
            <a:r>
              <a:rPr lang="en-US" dirty="0" smtClean="0"/>
              <a:t>Cisco Certified Instructor Trainer</a:t>
            </a:r>
            <a:br>
              <a:rPr lang="en-US" dirty="0" smtClean="0"/>
            </a:br>
            <a:r>
              <a:rPr lang="en-US" dirty="0" smtClean="0"/>
              <a:t>Thomas A. Edison CTE HS </a:t>
            </a:r>
            <a:br>
              <a:rPr lang="en-US" dirty="0" smtClean="0"/>
            </a:br>
            <a:r>
              <a:rPr lang="en-US" dirty="0" smtClean="0"/>
              <a:t/>
            </a:r>
            <a:br>
              <a:rPr lang="en-US" dirty="0" smtClean="0"/>
            </a:br>
            <a:r>
              <a:rPr lang="en-US" b="1" dirty="0" smtClean="0"/>
              <a:t>Stephen Lynch</a:t>
            </a:r>
          </a:p>
          <a:p>
            <a:r>
              <a:rPr lang="en-US" dirty="0" smtClean="0"/>
              <a:t>Network Architect, CCIE #36243</a:t>
            </a:r>
          </a:p>
          <a:p>
            <a:r>
              <a:rPr lang="en-US" dirty="0" smtClean="0"/>
              <a:t>ABS Technology Architects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98840"/>
            <a:ext cx="8588861" cy="838200"/>
          </a:xfrm>
        </p:spPr>
        <p:txBody>
          <a:bodyPr/>
          <a:lstStyle/>
          <a:p>
            <a:pPr algn="ctr"/>
            <a:r>
              <a:rPr lang="en-US" dirty="0" smtClean="0"/>
              <a:t>Passive Interface Configuration</a:t>
            </a:r>
            <a:endParaRPr lang="en-US" dirty="0"/>
          </a:p>
        </p:txBody>
      </p:sp>
      <p:sp>
        <p:nvSpPr>
          <p:cNvPr id="3" name="Text Placeholder 2"/>
          <p:cNvSpPr>
            <a:spLocks noGrp="1"/>
          </p:cNvSpPr>
          <p:nvPr>
            <p:ph type="body" sz="quarter" idx="10"/>
          </p:nvPr>
        </p:nvSpPr>
        <p:spPr>
          <a:xfrm>
            <a:off x="228600" y="963168"/>
            <a:ext cx="8577072" cy="1208532"/>
          </a:xfrm>
          <a:ln>
            <a:solidFill>
              <a:schemeClr val="tx2"/>
            </a:solidFill>
          </a:ln>
        </p:spPr>
        <p:txBody>
          <a:bodyPr/>
          <a:lstStyle/>
          <a:p>
            <a:pPr marL="0" indent="0">
              <a:buNone/>
            </a:pPr>
            <a:r>
              <a:rPr lang="en-US" sz="2400" dirty="0" smtClean="0"/>
              <a:t>Branch-1(</a:t>
            </a:r>
            <a:r>
              <a:rPr lang="en-US" sz="2400" dirty="0" err="1" smtClean="0"/>
              <a:t>config</a:t>
            </a:r>
            <a:r>
              <a:rPr lang="en-US" sz="2400" dirty="0" smtClean="0"/>
              <a:t>)# ipv6 router </a:t>
            </a:r>
            <a:r>
              <a:rPr lang="en-US" sz="2400" dirty="0" err="1" smtClean="0"/>
              <a:t>eigrp</a:t>
            </a:r>
            <a:r>
              <a:rPr lang="en-US" sz="2400" dirty="0" smtClean="0"/>
              <a:t> 100                                  Branch-1(</a:t>
            </a:r>
            <a:r>
              <a:rPr lang="en-US" sz="2400" dirty="0" err="1" smtClean="0"/>
              <a:t>config-rtr</a:t>
            </a:r>
            <a:r>
              <a:rPr lang="en-US" sz="2400" dirty="0" smtClean="0"/>
              <a:t>)# passive-interface g0/0                                       Branch-1(</a:t>
            </a:r>
            <a:r>
              <a:rPr lang="en-US" sz="2400" dirty="0" err="1" smtClean="0"/>
              <a:t>config-rtr</a:t>
            </a:r>
            <a:r>
              <a:rPr lang="en-US" sz="2400" dirty="0"/>
              <a:t>)# </a:t>
            </a:r>
            <a:r>
              <a:rPr lang="en-US" sz="2400" dirty="0" smtClean="0"/>
              <a:t>passive-interface g0/1</a:t>
            </a:r>
          </a:p>
        </p:txBody>
      </p:sp>
      <p:pic>
        <p:nvPicPr>
          <p:cNvPr id="4"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2819" y="2702140"/>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125694" y="2966268"/>
            <a:ext cx="849913"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4859" y="3807040"/>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3077" y="3805453"/>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47"/>
          <p:cNvSpPr>
            <a:spLocks noChangeShapeType="1"/>
          </p:cNvSpPr>
          <p:nvPr/>
        </p:nvSpPr>
        <p:spPr bwMode="auto">
          <a:xfrm flipH="1">
            <a:off x="3813018" y="3186609"/>
            <a:ext cx="480108" cy="62162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 name="Line 47"/>
          <p:cNvSpPr>
            <a:spLocks noChangeShapeType="1"/>
          </p:cNvSpPr>
          <p:nvPr/>
        </p:nvSpPr>
        <p:spPr bwMode="auto">
          <a:xfrm flipH="1" flipV="1">
            <a:off x="4773185" y="3178988"/>
            <a:ext cx="458041" cy="63567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 name="TextBox 9"/>
          <p:cNvSpPr txBox="1"/>
          <p:nvPr/>
        </p:nvSpPr>
        <p:spPr>
          <a:xfrm>
            <a:off x="3488516" y="3956400"/>
            <a:ext cx="372218" cy="276999"/>
          </a:xfrm>
          <a:prstGeom prst="rect">
            <a:avLst/>
          </a:prstGeom>
          <a:noFill/>
        </p:spPr>
        <p:txBody>
          <a:bodyPr wrap="none" rtlCol="0">
            <a:spAutoFit/>
          </a:bodyPr>
          <a:lstStyle/>
          <a:p>
            <a:r>
              <a:rPr lang="en-US" sz="1200" b="1" dirty="0" smtClean="0">
                <a:solidFill>
                  <a:schemeClr val="bg1"/>
                </a:solidFill>
              </a:rPr>
              <a:t>S3</a:t>
            </a:r>
            <a:endParaRPr lang="en-US" sz="1200" b="1" dirty="0">
              <a:solidFill>
                <a:schemeClr val="bg1"/>
              </a:solidFill>
            </a:endParaRPr>
          </a:p>
        </p:txBody>
      </p:sp>
      <p:sp>
        <p:nvSpPr>
          <p:cNvPr id="11" name="TextBox 10"/>
          <p:cNvSpPr txBox="1"/>
          <p:nvPr/>
        </p:nvSpPr>
        <p:spPr>
          <a:xfrm>
            <a:off x="4978879" y="3959440"/>
            <a:ext cx="372218" cy="276999"/>
          </a:xfrm>
          <a:prstGeom prst="rect">
            <a:avLst/>
          </a:prstGeom>
          <a:noFill/>
        </p:spPr>
        <p:txBody>
          <a:bodyPr wrap="none" rtlCol="0">
            <a:spAutoFit/>
          </a:bodyPr>
          <a:lstStyle/>
          <a:p>
            <a:r>
              <a:rPr lang="en-US" sz="1200" b="1" dirty="0" smtClean="0">
                <a:solidFill>
                  <a:schemeClr val="bg1"/>
                </a:solidFill>
              </a:rPr>
              <a:t>S4</a:t>
            </a:r>
            <a:endParaRPr lang="en-US" sz="1200" b="1" dirty="0">
              <a:solidFill>
                <a:schemeClr val="bg1"/>
              </a:solidFill>
            </a:endParaRPr>
          </a:p>
        </p:txBody>
      </p:sp>
      <p:pic>
        <p:nvPicPr>
          <p:cNvPr id="12" name="Picture 34"/>
          <p:cNvPicPr>
            <a:picLocks noChangeArrowheads="1"/>
          </p:cNvPicPr>
          <p:nvPr/>
        </p:nvPicPr>
        <p:blipFill>
          <a:blip r:embed="rId4" cstate="print"/>
          <a:srcRect/>
          <a:stretch>
            <a:fillRect/>
          </a:stretch>
        </p:blipFill>
        <p:spPr bwMode="auto">
          <a:xfrm>
            <a:off x="3271094" y="4883964"/>
            <a:ext cx="909637" cy="822325"/>
          </a:xfrm>
          <a:prstGeom prst="rect">
            <a:avLst/>
          </a:prstGeom>
          <a:noFill/>
          <a:ln w="9525">
            <a:noFill/>
            <a:miter lim="800000"/>
            <a:headEnd/>
            <a:tailEnd/>
          </a:ln>
          <a:effectLst/>
        </p:spPr>
      </p:pic>
      <p:pic>
        <p:nvPicPr>
          <p:cNvPr id="13" name="Picture 34"/>
          <p:cNvPicPr>
            <a:picLocks noChangeArrowheads="1"/>
          </p:cNvPicPr>
          <p:nvPr/>
        </p:nvPicPr>
        <p:blipFill>
          <a:blip r:embed="rId4" cstate="print"/>
          <a:srcRect/>
          <a:stretch>
            <a:fillRect/>
          </a:stretch>
        </p:blipFill>
        <p:spPr bwMode="auto">
          <a:xfrm>
            <a:off x="4764614" y="4891584"/>
            <a:ext cx="909637" cy="822325"/>
          </a:xfrm>
          <a:prstGeom prst="rect">
            <a:avLst/>
          </a:prstGeom>
          <a:noFill/>
          <a:ln w="9525">
            <a:noFill/>
            <a:miter lim="800000"/>
            <a:headEnd/>
            <a:tailEnd/>
          </a:ln>
          <a:effectLst/>
        </p:spPr>
      </p:pic>
      <p:sp>
        <p:nvSpPr>
          <p:cNvPr id="14" name="Line 47"/>
          <p:cNvSpPr>
            <a:spLocks noChangeShapeType="1"/>
          </p:cNvSpPr>
          <p:nvPr/>
        </p:nvSpPr>
        <p:spPr bwMode="auto">
          <a:xfrm flipV="1">
            <a:off x="3683526" y="4177208"/>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5" name="Line 47"/>
          <p:cNvSpPr>
            <a:spLocks noChangeShapeType="1"/>
          </p:cNvSpPr>
          <p:nvPr/>
        </p:nvSpPr>
        <p:spPr bwMode="auto">
          <a:xfrm flipV="1">
            <a:off x="5154186" y="4169588"/>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6" name="TextBox 15"/>
          <p:cNvSpPr txBox="1"/>
          <p:nvPr/>
        </p:nvSpPr>
        <p:spPr>
          <a:xfrm>
            <a:off x="3432066" y="5030649"/>
            <a:ext cx="670560" cy="261610"/>
          </a:xfrm>
          <a:prstGeom prst="rect">
            <a:avLst/>
          </a:prstGeom>
          <a:noFill/>
        </p:spPr>
        <p:txBody>
          <a:bodyPr wrap="square" rtlCol="0">
            <a:spAutoFit/>
          </a:bodyPr>
          <a:lstStyle/>
          <a:p>
            <a:r>
              <a:rPr lang="en-US" sz="1100" b="1" dirty="0" smtClean="0">
                <a:solidFill>
                  <a:schemeClr val="bg2"/>
                </a:solidFill>
              </a:rPr>
              <a:t>PC-C</a:t>
            </a:r>
            <a:endParaRPr lang="en-US" sz="1100" b="1" dirty="0">
              <a:solidFill>
                <a:schemeClr val="bg2"/>
              </a:solidFill>
            </a:endParaRPr>
          </a:p>
        </p:txBody>
      </p:sp>
      <p:sp>
        <p:nvSpPr>
          <p:cNvPr id="17" name="TextBox 16"/>
          <p:cNvSpPr txBox="1"/>
          <p:nvPr/>
        </p:nvSpPr>
        <p:spPr>
          <a:xfrm>
            <a:off x="4917966" y="5038269"/>
            <a:ext cx="670560" cy="261610"/>
          </a:xfrm>
          <a:prstGeom prst="rect">
            <a:avLst/>
          </a:prstGeom>
          <a:noFill/>
        </p:spPr>
        <p:txBody>
          <a:bodyPr wrap="square" rtlCol="0">
            <a:spAutoFit/>
          </a:bodyPr>
          <a:lstStyle/>
          <a:p>
            <a:r>
              <a:rPr lang="en-US" sz="1100" b="1" dirty="0" smtClean="0">
                <a:solidFill>
                  <a:schemeClr val="bg2"/>
                </a:solidFill>
              </a:rPr>
              <a:t>PC-D</a:t>
            </a:r>
            <a:endParaRPr lang="en-US" sz="1100" b="1" dirty="0">
              <a:solidFill>
                <a:schemeClr val="bg2"/>
              </a:solidFill>
            </a:endParaRPr>
          </a:p>
        </p:txBody>
      </p:sp>
      <p:sp>
        <p:nvSpPr>
          <p:cNvPr id="18" name="TextBox 17"/>
          <p:cNvSpPr txBox="1"/>
          <p:nvPr/>
        </p:nvSpPr>
        <p:spPr>
          <a:xfrm>
            <a:off x="2578821" y="3310629"/>
            <a:ext cx="1505540" cy="230832"/>
          </a:xfrm>
          <a:prstGeom prst="rect">
            <a:avLst/>
          </a:prstGeom>
          <a:noFill/>
        </p:spPr>
        <p:txBody>
          <a:bodyPr wrap="none" rtlCol="0">
            <a:spAutoFit/>
          </a:bodyPr>
          <a:lstStyle/>
          <a:p>
            <a:r>
              <a:rPr lang="en-US" sz="900" b="1" dirty="0" smtClean="0">
                <a:solidFill>
                  <a:schemeClr val="bg2"/>
                </a:solidFill>
              </a:rPr>
              <a:t>2001:DB8:ACAD:C::1/64</a:t>
            </a:r>
            <a:endParaRPr lang="en-US" sz="900" b="1" dirty="0">
              <a:solidFill>
                <a:schemeClr val="bg2"/>
              </a:solidFill>
            </a:endParaRPr>
          </a:p>
        </p:txBody>
      </p:sp>
      <p:sp>
        <p:nvSpPr>
          <p:cNvPr id="19" name="TextBox 18"/>
          <p:cNvSpPr txBox="1"/>
          <p:nvPr/>
        </p:nvSpPr>
        <p:spPr>
          <a:xfrm>
            <a:off x="4950546" y="3320154"/>
            <a:ext cx="1505540" cy="230832"/>
          </a:xfrm>
          <a:prstGeom prst="rect">
            <a:avLst/>
          </a:prstGeom>
          <a:noFill/>
        </p:spPr>
        <p:txBody>
          <a:bodyPr wrap="none" rtlCol="0">
            <a:spAutoFit/>
          </a:bodyPr>
          <a:lstStyle/>
          <a:p>
            <a:r>
              <a:rPr lang="en-US" sz="900" b="1" dirty="0" smtClean="0">
                <a:solidFill>
                  <a:schemeClr val="bg2"/>
                </a:solidFill>
              </a:rPr>
              <a:t>2001:DB8:ACAD:D::1/64</a:t>
            </a:r>
            <a:endParaRPr lang="en-US" sz="900" b="1" dirty="0">
              <a:solidFill>
                <a:schemeClr val="bg2"/>
              </a:solidFill>
            </a:endParaRPr>
          </a:p>
        </p:txBody>
      </p:sp>
      <p:sp>
        <p:nvSpPr>
          <p:cNvPr id="20" name="TextBox 19"/>
          <p:cNvSpPr txBox="1"/>
          <p:nvPr/>
        </p:nvSpPr>
        <p:spPr>
          <a:xfrm rot="10800000" flipV="1">
            <a:off x="2830745" y="5713417"/>
            <a:ext cx="2412975" cy="246221"/>
          </a:xfrm>
          <a:prstGeom prst="rect">
            <a:avLst/>
          </a:prstGeom>
          <a:noFill/>
        </p:spPr>
        <p:txBody>
          <a:bodyPr wrap="square" rtlCol="0">
            <a:spAutoFit/>
          </a:bodyPr>
          <a:lstStyle/>
          <a:p>
            <a:r>
              <a:rPr lang="en-US" sz="1000" b="1" dirty="0" smtClean="0">
                <a:solidFill>
                  <a:schemeClr val="bg2"/>
                </a:solidFill>
              </a:rPr>
              <a:t>2001:DB8:ACAD:C::2/64</a:t>
            </a:r>
            <a:endParaRPr lang="en-US" sz="1000" b="1" dirty="0">
              <a:solidFill>
                <a:schemeClr val="bg2"/>
              </a:solidFill>
            </a:endParaRPr>
          </a:p>
        </p:txBody>
      </p:sp>
      <p:sp>
        <p:nvSpPr>
          <p:cNvPr id="21" name="TextBox 20"/>
          <p:cNvSpPr txBox="1"/>
          <p:nvPr/>
        </p:nvSpPr>
        <p:spPr>
          <a:xfrm rot="10800000" flipV="1">
            <a:off x="4436661" y="5712034"/>
            <a:ext cx="2412975" cy="246221"/>
          </a:xfrm>
          <a:prstGeom prst="rect">
            <a:avLst/>
          </a:prstGeom>
          <a:noFill/>
        </p:spPr>
        <p:txBody>
          <a:bodyPr wrap="square" rtlCol="0">
            <a:spAutoFit/>
          </a:bodyPr>
          <a:lstStyle/>
          <a:p>
            <a:r>
              <a:rPr lang="en-US" sz="1000" b="1" dirty="0" smtClean="0">
                <a:solidFill>
                  <a:schemeClr val="bg2"/>
                </a:solidFill>
              </a:rPr>
              <a:t>2001:DB8:ACAD:D::2/64</a:t>
            </a:r>
            <a:endParaRPr lang="en-US" sz="1000" b="1" dirty="0">
              <a:solidFill>
                <a:schemeClr val="bg2"/>
              </a:solidFill>
            </a:endParaRPr>
          </a:p>
        </p:txBody>
      </p:sp>
      <p:sp>
        <p:nvSpPr>
          <p:cNvPr id="22" name="TextBox 21"/>
          <p:cNvSpPr txBox="1"/>
          <p:nvPr/>
        </p:nvSpPr>
        <p:spPr>
          <a:xfrm>
            <a:off x="3886540" y="3114292"/>
            <a:ext cx="434734" cy="230832"/>
          </a:xfrm>
          <a:prstGeom prst="rect">
            <a:avLst/>
          </a:prstGeom>
          <a:noFill/>
        </p:spPr>
        <p:txBody>
          <a:bodyPr wrap="none" rtlCol="0">
            <a:spAutoFit/>
          </a:bodyPr>
          <a:lstStyle/>
          <a:p>
            <a:r>
              <a:rPr lang="en-US" sz="900" b="1" dirty="0" smtClean="0">
                <a:solidFill>
                  <a:schemeClr val="bg2"/>
                </a:solidFill>
              </a:rPr>
              <a:t>G0/0</a:t>
            </a:r>
            <a:endParaRPr lang="en-US" sz="900" b="1" dirty="0">
              <a:solidFill>
                <a:schemeClr val="bg2"/>
              </a:solidFill>
            </a:endParaRPr>
          </a:p>
        </p:txBody>
      </p:sp>
      <p:sp>
        <p:nvSpPr>
          <p:cNvPr id="23" name="TextBox 22"/>
          <p:cNvSpPr txBox="1"/>
          <p:nvPr/>
        </p:nvSpPr>
        <p:spPr>
          <a:xfrm>
            <a:off x="4772097" y="3114292"/>
            <a:ext cx="434734" cy="230832"/>
          </a:xfrm>
          <a:prstGeom prst="rect">
            <a:avLst/>
          </a:prstGeom>
          <a:noFill/>
        </p:spPr>
        <p:txBody>
          <a:bodyPr wrap="none" rtlCol="0">
            <a:spAutoFit/>
          </a:bodyPr>
          <a:lstStyle/>
          <a:p>
            <a:r>
              <a:rPr lang="en-US" sz="900" b="1" dirty="0" smtClean="0">
                <a:solidFill>
                  <a:schemeClr val="bg2"/>
                </a:solidFill>
              </a:rPr>
              <a:t>G0/1</a:t>
            </a:r>
            <a:endParaRPr lang="en-US" sz="900" b="1" dirty="0">
              <a:solidFill>
                <a:schemeClr val="bg2"/>
              </a:solidFill>
            </a:endParaRPr>
          </a:p>
        </p:txBody>
      </p:sp>
    </p:spTree>
    <p:extLst>
      <p:ext uri="{BB962C8B-B14F-4D97-AF65-F5344CB8AC3E}">
        <p14:creationId xmlns:p14="http://schemas.microsoft.com/office/powerpoint/2010/main" val="3443954769"/>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814" y="737015"/>
            <a:ext cx="2759561" cy="838200"/>
          </a:xfrm>
        </p:spPr>
        <p:txBody>
          <a:bodyPr/>
          <a:lstStyle/>
          <a:p>
            <a:r>
              <a:rPr lang="en-US" dirty="0" smtClean="0"/>
              <a:t>Show IPv6 </a:t>
            </a:r>
            <a:br>
              <a:rPr lang="en-US" dirty="0" smtClean="0"/>
            </a:br>
            <a:r>
              <a:rPr lang="en-US" dirty="0" smtClean="0"/>
              <a:t>Protocols </a:t>
            </a:r>
            <a:br>
              <a:rPr lang="en-US" dirty="0" smtClean="0"/>
            </a:br>
            <a:r>
              <a:rPr lang="en-US" dirty="0" smtClean="0"/>
              <a:t>Command</a:t>
            </a:r>
            <a:endParaRPr lang="en-US" dirty="0"/>
          </a:p>
        </p:txBody>
      </p:sp>
      <p:sp>
        <p:nvSpPr>
          <p:cNvPr id="4" name="Rectangle 3"/>
          <p:cNvSpPr/>
          <p:nvPr/>
        </p:nvSpPr>
        <p:spPr>
          <a:xfrm>
            <a:off x="3305175" y="57509"/>
            <a:ext cx="5524500" cy="6463308"/>
          </a:xfrm>
          <a:prstGeom prst="rect">
            <a:avLst/>
          </a:prstGeom>
          <a:ln>
            <a:solidFill>
              <a:schemeClr val="tx2"/>
            </a:solidFill>
          </a:ln>
        </p:spPr>
        <p:txBody>
          <a:bodyPr wrap="square">
            <a:spAutoFit/>
          </a:bodyPr>
          <a:lstStyle/>
          <a:p>
            <a:r>
              <a:rPr lang="en-US" dirty="0">
                <a:solidFill>
                  <a:schemeClr val="bg2"/>
                </a:solidFill>
              </a:rPr>
              <a:t>Branch-1#show ipv6 </a:t>
            </a:r>
            <a:r>
              <a:rPr lang="en-US" dirty="0" smtClean="0">
                <a:solidFill>
                  <a:schemeClr val="bg2"/>
                </a:solidFill>
              </a:rPr>
              <a:t>protocols</a:t>
            </a:r>
          </a:p>
          <a:p>
            <a:r>
              <a:rPr lang="en-US" dirty="0">
                <a:solidFill>
                  <a:schemeClr val="bg2"/>
                </a:solidFill>
              </a:rPr>
              <a:t>IPv6 Routing Protocol is "ND"</a:t>
            </a:r>
          </a:p>
          <a:p>
            <a:r>
              <a:rPr lang="en-US" dirty="0">
                <a:solidFill>
                  <a:schemeClr val="bg2"/>
                </a:solidFill>
              </a:rPr>
              <a:t>IPv6 Routing Protocol is "connected"</a:t>
            </a:r>
          </a:p>
          <a:p>
            <a:r>
              <a:rPr lang="en-US" dirty="0">
                <a:solidFill>
                  <a:schemeClr val="bg2"/>
                </a:solidFill>
              </a:rPr>
              <a:t>IPv6 Routing Protocol is "</a:t>
            </a:r>
            <a:r>
              <a:rPr lang="en-US" dirty="0" err="1">
                <a:solidFill>
                  <a:schemeClr val="bg2"/>
                </a:solidFill>
              </a:rPr>
              <a:t>eigrp</a:t>
            </a:r>
            <a:r>
              <a:rPr lang="en-US" dirty="0">
                <a:solidFill>
                  <a:schemeClr val="bg2"/>
                </a:solidFill>
              </a:rPr>
              <a:t> 100"</a:t>
            </a:r>
          </a:p>
          <a:p>
            <a:r>
              <a:rPr lang="en-US" dirty="0">
                <a:solidFill>
                  <a:schemeClr val="bg2"/>
                </a:solidFill>
              </a:rPr>
              <a:t>EIGRP-IPv6 Protocol for AS(100)</a:t>
            </a:r>
          </a:p>
          <a:p>
            <a:r>
              <a:rPr lang="en-US" dirty="0">
                <a:solidFill>
                  <a:schemeClr val="bg2"/>
                </a:solidFill>
              </a:rPr>
              <a:t>  Metric weight K1=1, K2=0, K3=1, K4=0, K5=0</a:t>
            </a:r>
          </a:p>
          <a:p>
            <a:r>
              <a:rPr lang="en-US" dirty="0">
                <a:solidFill>
                  <a:schemeClr val="bg2"/>
                </a:solidFill>
              </a:rPr>
              <a:t>  NSF-aware route hold timer is 240</a:t>
            </a:r>
          </a:p>
          <a:p>
            <a:r>
              <a:rPr lang="en-US" dirty="0">
                <a:solidFill>
                  <a:schemeClr val="bg2"/>
                </a:solidFill>
              </a:rPr>
              <a:t>  Router-ID: 1.1.1.1</a:t>
            </a:r>
          </a:p>
          <a:p>
            <a:r>
              <a:rPr lang="en-US" dirty="0">
                <a:solidFill>
                  <a:schemeClr val="bg2"/>
                </a:solidFill>
              </a:rPr>
              <a:t>  Topology : 0 (base)</a:t>
            </a:r>
          </a:p>
          <a:p>
            <a:r>
              <a:rPr lang="en-US" dirty="0">
                <a:solidFill>
                  <a:schemeClr val="bg2"/>
                </a:solidFill>
              </a:rPr>
              <a:t>    Active Timer: 3 min</a:t>
            </a:r>
          </a:p>
          <a:p>
            <a:r>
              <a:rPr lang="en-US" dirty="0">
                <a:solidFill>
                  <a:schemeClr val="bg2"/>
                </a:solidFill>
              </a:rPr>
              <a:t>    Distance: internal 90 external 170</a:t>
            </a:r>
          </a:p>
          <a:p>
            <a:r>
              <a:rPr lang="en-US" dirty="0">
                <a:solidFill>
                  <a:schemeClr val="bg2"/>
                </a:solidFill>
              </a:rPr>
              <a:t>    Maximum path: 16</a:t>
            </a:r>
          </a:p>
          <a:p>
            <a:r>
              <a:rPr lang="en-US" dirty="0">
                <a:solidFill>
                  <a:schemeClr val="bg2"/>
                </a:solidFill>
              </a:rPr>
              <a:t>    Maximum </a:t>
            </a:r>
            <a:r>
              <a:rPr lang="en-US" dirty="0" err="1">
                <a:solidFill>
                  <a:schemeClr val="bg2"/>
                </a:solidFill>
              </a:rPr>
              <a:t>hopcount</a:t>
            </a:r>
            <a:r>
              <a:rPr lang="en-US" dirty="0">
                <a:solidFill>
                  <a:schemeClr val="bg2"/>
                </a:solidFill>
              </a:rPr>
              <a:t> 100</a:t>
            </a:r>
          </a:p>
          <a:p>
            <a:r>
              <a:rPr lang="en-US" dirty="0">
                <a:solidFill>
                  <a:schemeClr val="bg2"/>
                </a:solidFill>
              </a:rPr>
              <a:t>    Maximum metric variance 1</a:t>
            </a:r>
          </a:p>
          <a:p>
            <a:endParaRPr lang="en-US" dirty="0">
              <a:solidFill>
                <a:schemeClr val="bg2"/>
              </a:solidFill>
            </a:endParaRPr>
          </a:p>
          <a:p>
            <a:r>
              <a:rPr lang="en-US" dirty="0">
                <a:solidFill>
                  <a:schemeClr val="bg2"/>
                </a:solidFill>
              </a:rPr>
              <a:t>  Interfaces:</a:t>
            </a:r>
          </a:p>
          <a:p>
            <a:r>
              <a:rPr lang="en-US" dirty="0">
                <a:solidFill>
                  <a:schemeClr val="bg2"/>
                </a:solidFill>
              </a:rPr>
              <a:t>    Serial0/0/0</a:t>
            </a:r>
          </a:p>
          <a:p>
            <a:r>
              <a:rPr lang="en-US" dirty="0">
                <a:solidFill>
                  <a:schemeClr val="bg2"/>
                </a:solidFill>
              </a:rPr>
              <a:t>    GigabitEthernet0/0 (passive)</a:t>
            </a:r>
          </a:p>
          <a:p>
            <a:r>
              <a:rPr lang="en-US" dirty="0">
                <a:solidFill>
                  <a:schemeClr val="bg2"/>
                </a:solidFill>
              </a:rPr>
              <a:t>    GigabitEthernet0/1 (passive)</a:t>
            </a:r>
          </a:p>
          <a:p>
            <a:r>
              <a:rPr lang="en-US" dirty="0">
                <a:solidFill>
                  <a:schemeClr val="bg2"/>
                </a:solidFill>
              </a:rPr>
              <a:t>  Redistribution:</a:t>
            </a:r>
          </a:p>
          <a:p>
            <a:r>
              <a:rPr lang="en-US" dirty="0">
                <a:solidFill>
                  <a:schemeClr val="bg2"/>
                </a:solidFill>
              </a:rPr>
              <a:t>    None</a:t>
            </a:r>
          </a:p>
          <a:p>
            <a:r>
              <a:rPr lang="en-US" dirty="0">
                <a:solidFill>
                  <a:schemeClr val="bg2"/>
                </a:solidFill>
              </a:rPr>
              <a:t>Branch-1#</a:t>
            </a:r>
          </a:p>
          <a:p>
            <a:endParaRPr lang="en-US" dirty="0">
              <a:solidFill>
                <a:schemeClr val="bg2"/>
              </a:solidFill>
            </a:endParaRPr>
          </a:p>
        </p:txBody>
      </p:sp>
      <p:sp>
        <p:nvSpPr>
          <p:cNvPr id="5" name="Rounded Rectangle 4"/>
          <p:cNvSpPr/>
          <p:nvPr/>
        </p:nvSpPr>
        <p:spPr>
          <a:xfrm>
            <a:off x="3476625" y="2028826"/>
            <a:ext cx="1914525" cy="24765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 name="Rounded Rectangle 5"/>
          <p:cNvSpPr/>
          <p:nvPr/>
        </p:nvSpPr>
        <p:spPr>
          <a:xfrm>
            <a:off x="3600449" y="2847976"/>
            <a:ext cx="3467101" cy="24765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Rounded Rectangle 6"/>
          <p:cNvSpPr/>
          <p:nvPr/>
        </p:nvSpPr>
        <p:spPr>
          <a:xfrm>
            <a:off x="3600449" y="4772025"/>
            <a:ext cx="2981326" cy="56197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Rounded Rectangle 7"/>
          <p:cNvSpPr/>
          <p:nvPr/>
        </p:nvSpPr>
        <p:spPr>
          <a:xfrm>
            <a:off x="3362325" y="952500"/>
            <a:ext cx="3705225" cy="26670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302669776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19" y="0"/>
            <a:ext cx="8588861" cy="838200"/>
          </a:xfrm>
        </p:spPr>
        <p:txBody>
          <a:bodyPr/>
          <a:lstStyle/>
          <a:p>
            <a:pPr algn="ctr"/>
            <a:r>
              <a:rPr lang="en-US" dirty="0" smtClean="0"/>
              <a:t>IPv6 Summarization</a:t>
            </a:r>
            <a:endParaRPr lang="en-US" dirty="0"/>
          </a:p>
        </p:txBody>
      </p:sp>
      <p:sp>
        <p:nvSpPr>
          <p:cNvPr id="3" name="Text Placeholder 2"/>
          <p:cNvSpPr>
            <a:spLocks noGrp="1"/>
          </p:cNvSpPr>
          <p:nvPr>
            <p:ph type="body" sz="quarter" idx="10"/>
          </p:nvPr>
        </p:nvSpPr>
        <p:spPr>
          <a:xfrm>
            <a:off x="247514" y="1001268"/>
            <a:ext cx="8577072" cy="617982"/>
          </a:xfrm>
        </p:spPr>
        <p:txBody>
          <a:bodyPr/>
          <a:lstStyle/>
          <a:p>
            <a:r>
              <a:rPr lang="en-US" dirty="0" smtClean="0"/>
              <a:t>Summarize Branch-3’s LANs into one summary address and then advertise to Branch-2.</a:t>
            </a:r>
            <a:endParaRPr lang="en-US" dirty="0"/>
          </a:p>
        </p:txBody>
      </p:sp>
      <p:pic>
        <p:nvPicPr>
          <p:cNvPr id="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2954" y="2223263"/>
            <a:ext cx="932628" cy="536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64404" y="2496916"/>
            <a:ext cx="874447" cy="278556"/>
          </a:xfrm>
          <a:prstGeom prst="rect">
            <a:avLst/>
          </a:prstGeom>
          <a:noFill/>
        </p:spPr>
        <p:txBody>
          <a:bodyPr wrap="square" rtlCol="0">
            <a:spAutoFit/>
          </a:bodyPr>
          <a:lstStyle/>
          <a:p>
            <a:r>
              <a:rPr lang="en-US" sz="1200" b="1" dirty="0" smtClean="0">
                <a:solidFill>
                  <a:schemeClr val="bg1"/>
                </a:solidFill>
              </a:rPr>
              <a:t>Branch-3</a:t>
            </a:r>
            <a:endParaRPr lang="en-US" sz="1200" b="1" dirty="0">
              <a:solidFill>
                <a:schemeClr val="bg1"/>
              </a:solidFill>
            </a:endParaRPr>
          </a:p>
        </p:txBody>
      </p:sp>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4993" y="3328163"/>
            <a:ext cx="933869" cy="39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3211" y="3326576"/>
            <a:ext cx="933869" cy="39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47"/>
          <p:cNvSpPr>
            <a:spLocks noChangeShapeType="1"/>
          </p:cNvSpPr>
          <p:nvPr/>
        </p:nvSpPr>
        <p:spPr bwMode="auto">
          <a:xfrm flipH="1">
            <a:off x="3723152" y="2707732"/>
            <a:ext cx="493967" cy="625115"/>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 name="Line 47"/>
          <p:cNvSpPr>
            <a:spLocks noChangeShapeType="1"/>
          </p:cNvSpPr>
          <p:nvPr/>
        </p:nvSpPr>
        <p:spPr bwMode="auto">
          <a:xfrm flipH="1" flipV="1">
            <a:off x="4683319" y="2700110"/>
            <a:ext cx="471263" cy="6392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 name="TextBox 9"/>
          <p:cNvSpPr txBox="1"/>
          <p:nvPr/>
        </p:nvSpPr>
        <p:spPr>
          <a:xfrm>
            <a:off x="3398650" y="3477523"/>
            <a:ext cx="382963" cy="278556"/>
          </a:xfrm>
          <a:prstGeom prst="rect">
            <a:avLst/>
          </a:prstGeom>
          <a:noFill/>
        </p:spPr>
        <p:txBody>
          <a:bodyPr wrap="square" rtlCol="0">
            <a:spAutoFit/>
          </a:bodyPr>
          <a:lstStyle/>
          <a:p>
            <a:r>
              <a:rPr lang="en-US" sz="1200" b="1" dirty="0" smtClean="0">
                <a:solidFill>
                  <a:schemeClr val="bg1"/>
                </a:solidFill>
              </a:rPr>
              <a:t>S3</a:t>
            </a:r>
            <a:endParaRPr lang="en-US" sz="1200" b="1" dirty="0">
              <a:solidFill>
                <a:schemeClr val="bg1"/>
              </a:solidFill>
            </a:endParaRPr>
          </a:p>
        </p:txBody>
      </p:sp>
      <p:sp>
        <p:nvSpPr>
          <p:cNvPr id="11" name="TextBox 10"/>
          <p:cNvSpPr txBox="1"/>
          <p:nvPr/>
        </p:nvSpPr>
        <p:spPr>
          <a:xfrm>
            <a:off x="4889013" y="3480563"/>
            <a:ext cx="382963" cy="278556"/>
          </a:xfrm>
          <a:prstGeom prst="rect">
            <a:avLst/>
          </a:prstGeom>
          <a:noFill/>
        </p:spPr>
        <p:txBody>
          <a:bodyPr wrap="square" rtlCol="0">
            <a:spAutoFit/>
          </a:bodyPr>
          <a:lstStyle/>
          <a:p>
            <a:r>
              <a:rPr lang="en-US" sz="1200" b="1" dirty="0" smtClean="0">
                <a:solidFill>
                  <a:schemeClr val="bg1"/>
                </a:solidFill>
              </a:rPr>
              <a:t>S4</a:t>
            </a:r>
            <a:endParaRPr lang="en-US" sz="1200" b="1" dirty="0">
              <a:solidFill>
                <a:schemeClr val="bg1"/>
              </a:solidFill>
            </a:endParaRPr>
          </a:p>
        </p:txBody>
      </p:sp>
      <p:pic>
        <p:nvPicPr>
          <p:cNvPr id="12" name="Picture 34"/>
          <p:cNvPicPr>
            <a:picLocks noChangeArrowheads="1"/>
          </p:cNvPicPr>
          <p:nvPr/>
        </p:nvPicPr>
        <p:blipFill>
          <a:blip r:embed="rId5" cstate="print"/>
          <a:srcRect/>
          <a:stretch>
            <a:fillRect/>
          </a:stretch>
        </p:blipFill>
        <p:spPr bwMode="auto">
          <a:xfrm>
            <a:off x="3181229" y="4405087"/>
            <a:ext cx="935895" cy="826947"/>
          </a:xfrm>
          <a:prstGeom prst="rect">
            <a:avLst/>
          </a:prstGeom>
          <a:noFill/>
          <a:ln w="9525">
            <a:noFill/>
            <a:miter lim="800000"/>
            <a:headEnd/>
            <a:tailEnd/>
          </a:ln>
          <a:effectLst/>
        </p:spPr>
      </p:pic>
      <p:pic>
        <p:nvPicPr>
          <p:cNvPr id="13" name="Picture 34"/>
          <p:cNvPicPr>
            <a:picLocks noChangeArrowheads="1"/>
          </p:cNvPicPr>
          <p:nvPr/>
        </p:nvPicPr>
        <p:blipFill>
          <a:blip r:embed="rId5" cstate="print"/>
          <a:srcRect/>
          <a:stretch>
            <a:fillRect/>
          </a:stretch>
        </p:blipFill>
        <p:spPr bwMode="auto">
          <a:xfrm>
            <a:off x="4674749" y="4412707"/>
            <a:ext cx="935895" cy="826947"/>
          </a:xfrm>
          <a:prstGeom prst="rect">
            <a:avLst/>
          </a:prstGeom>
          <a:noFill/>
          <a:ln w="9525">
            <a:noFill/>
            <a:miter lim="800000"/>
            <a:headEnd/>
            <a:tailEnd/>
          </a:ln>
          <a:effectLst/>
        </p:spPr>
      </p:pic>
      <p:sp>
        <p:nvSpPr>
          <p:cNvPr id="14" name="Line 47"/>
          <p:cNvSpPr>
            <a:spLocks noChangeShapeType="1"/>
          </p:cNvSpPr>
          <p:nvPr/>
        </p:nvSpPr>
        <p:spPr bwMode="auto">
          <a:xfrm flipV="1">
            <a:off x="3593661" y="3698330"/>
            <a:ext cx="7840" cy="727969"/>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5" name="Line 47"/>
          <p:cNvSpPr>
            <a:spLocks noChangeShapeType="1"/>
          </p:cNvSpPr>
          <p:nvPr/>
        </p:nvSpPr>
        <p:spPr bwMode="auto">
          <a:xfrm flipV="1">
            <a:off x="5064321" y="3690710"/>
            <a:ext cx="7840" cy="727969"/>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6" name="TextBox 15"/>
          <p:cNvSpPr txBox="1"/>
          <p:nvPr/>
        </p:nvSpPr>
        <p:spPr>
          <a:xfrm>
            <a:off x="3342200" y="4551771"/>
            <a:ext cx="689917" cy="263081"/>
          </a:xfrm>
          <a:prstGeom prst="rect">
            <a:avLst/>
          </a:prstGeom>
          <a:noFill/>
        </p:spPr>
        <p:txBody>
          <a:bodyPr wrap="square" rtlCol="0">
            <a:spAutoFit/>
          </a:bodyPr>
          <a:lstStyle/>
          <a:p>
            <a:r>
              <a:rPr lang="en-US" sz="1100" b="1" dirty="0" smtClean="0">
                <a:solidFill>
                  <a:schemeClr val="bg2"/>
                </a:solidFill>
              </a:rPr>
              <a:t>PC-C</a:t>
            </a:r>
            <a:endParaRPr lang="en-US" sz="1100" b="1" dirty="0">
              <a:solidFill>
                <a:schemeClr val="bg2"/>
              </a:solidFill>
            </a:endParaRPr>
          </a:p>
        </p:txBody>
      </p:sp>
      <p:sp>
        <p:nvSpPr>
          <p:cNvPr id="17" name="TextBox 16"/>
          <p:cNvSpPr txBox="1"/>
          <p:nvPr/>
        </p:nvSpPr>
        <p:spPr>
          <a:xfrm>
            <a:off x="4828100" y="4559391"/>
            <a:ext cx="689917" cy="263081"/>
          </a:xfrm>
          <a:prstGeom prst="rect">
            <a:avLst/>
          </a:prstGeom>
          <a:noFill/>
        </p:spPr>
        <p:txBody>
          <a:bodyPr wrap="square" rtlCol="0">
            <a:spAutoFit/>
          </a:bodyPr>
          <a:lstStyle/>
          <a:p>
            <a:r>
              <a:rPr lang="en-US" sz="1100" b="1" dirty="0" smtClean="0">
                <a:solidFill>
                  <a:schemeClr val="bg2"/>
                </a:solidFill>
              </a:rPr>
              <a:t>PC-D</a:t>
            </a:r>
            <a:endParaRPr lang="en-US" sz="1100" b="1" dirty="0">
              <a:solidFill>
                <a:schemeClr val="bg2"/>
              </a:solidFill>
            </a:endParaRPr>
          </a:p>
        </p:txBody>
      </p:sp>
      <p:sp>
        <p:nvSpPr>
          <p:cNvPr id="18" name="TextBox 17"/>
          <p:cNvSpPr txBox="1"/>
          <p:nvPr/>
        </p:nvSpPr>
        <p:spPr>
          <a:xfrm>
            <a:off x="2622305" y="2784126"/>
            <a:ext cx="1483029" cy="232129"/>
          </a:xfrm>
          <a:prstGeom prst="rect">
            <a:avLst/>
          </a:prstGeom>
          <a:noFill/>
        </p:spPr>
        <p:txBody>
          <a:bodyPr wrap="square" rtlCol="0">
            <a:spAutoFit/>
          </a:bodyPr>
          <a:lstStyle/>
          <a:p>
            <a:r>
              <a:rPr lang="en-US" sz="900" b="1" dirty="0" smtClean="0">
                <a:solidFill>
                  <a:schemeClr val="bg2"/>
                </a:solidFill>
              </a:rPr>
              <a:t>2001:DB8:ACAD:A::/64</a:t>
            </a:r>
            <a:endParaRPr lang="en-US" sz="900" b="1" dirty="0">
              <a:solidFill>
                <a:schemeClr val="bg2"/>
              </a:solidFill>
            </a:endParaRPr>
          </a:p>
        </p:txBody>
      </p:sp>
      <p:sp>
        <p:nvSpPr>
          <p:cNvPr id="19" name="TextBox 18"/>
          <p:cNvSpPr txBox="1"/>
          <p:nvPr/>
        </p:nvSpPr>
        <p:spPr>
          <a:xfrm>
            <a:off x="4860680" y="2850801"/>
            <a:ext cx="1483029" cy="232129"/>
          </a:xfrm>
          <a:prstGeom prst="rect">
            <a:avLst/>
          </a:prstGeom>
          <a:noFill/>
        </p:spPr>
        <p:txBody>
          <a:bodyPr wrap="square" rtlCol="0">
            <a:spAutoFit/>
          </a:bodyPr>
          <a:lstStyle/>
          <a:p>
            <a:r>
              <a:rPr lang="en-US" sz="900" b="1" dirty="0" smtClean="0">
                <a:solidFill>
                  <a:schemeClr val="bg2"/>
                </a:solidFill>
              </a:rPr>
              <a:t>2001:DB8:ACAD:B::/64</a:t>
            </a:r>
            <a:endParaRPr lang="en-US" sz="900" b="1" dirty="0">
              <a:solidFill>
                <a:schemeClr val="bg2"/>
              </a:solidFill>
            </a:endParaRPr>
          </a:p>
        </p:txBody>
      </p:sp>
      <p:sp>
        <p:nvSpPr>
          <p:cNvPr id="21" name="TextBox 20"/>
          <p:cNvSpPr txBox="1"/>
          <p:nvPr/>
        </p:nvSpPr>
        <p:spPr>
          <a:xfrm rot="10800000" flipV="1">
            <a:off x="2740879" y="5234540"/>
            <a:ext cx="2482629" cy="247605"/>
          </a:xfrm>
          <a:prstGeom prst="rect">
            <a:avLst/>
          </a:prstGeom>
          <a:noFill/>
        </p:spPr>
        <p:txBody>
          <a:bodyPr wrap="square" rtlCol="0">
            <a:spAutoFit/>
          </a:bodyPr>
          <a:lstStyle/>
          <a:p>
            <a:r>
              <a:rPr lang="en-US" sz="1000" b="1" dirty="0" smtClean="0">
                <a:solidFill>
                  <a:schemeClr val="bg2"/>
                </a:solidFill>
              </a:rPr>
              <a:t>2001:DB8:ACAD:A::1/64</a:t>
            </a:r>
            <a:endParaRPr lang="en-US" sz="1000" b="1" dirty="0">
              <a:solidFill>
                <a:schemeClr val="bg2"/>
              </a:solidFill>
            </a:endParaRPr>
          </a:p>
        </p:txBody>
      </p:sp>
      <p:sp>
        <p:nvSpPr>
          <p:cNvPr id="22" name="TextBox 21"/>
          <p:cNvSpPr txBox="1"/>
          <p:nvPr/>
        </p:nvSpPr>
        <p:spPr>
          <a:xfrm rot="10800000" flipV="1">
            <a:off x="4346795" y="5233157"/>
            <a:ext cx="2482629" cy="247605"/>
          </a:xfrm>
          <a:prstGeom prst="rect">
            <a:avLst/>
          </a:prstGeom>
          <a:noFill/>
        </p:spPr>
        <p:txBody>
          <a:bodyPr wrap="square" rtlCol="0">
            <a:spAutoFit/>
          </a:bodyPr>
          <a:lstStyle/>
          <a:p>
            <a:r>
              <a:rPr lang="en-US" sz="1000" b="1" dirty="0" smtClean="0">
                <a:solidFill>
                  <a:schemeClr val="bg2"/>
                </a:solidFill>
              </a:rPr>
              <a:t>2001:DB8:ACAD:B::1/64</a:t>
            </a:r>
            <a:endParaRPr lang="en-US" sz="1000" b="1" dirty="0">
              <a:solidFill>
                <a:schemeClr val="bg2"/>
              </a:solidFill>
            </a:endParaRPr>
          </a:p>
        </p:txBody>
      </p:sp>
    </p:spTree>
    <p:extLst>
      <p:ext uri="{BB962C8B-B14F-4D97-AF65-F5344CB8AC3E}">
        <p14:creationId xmlns:p14="http://schemas.microsoft.com/office/powerpoint/2010/main" val="379432508"/>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6" y="184565"/>
            <a:ext cx="8588861" cy="838200"/>
          </a:xfrm>
        </p:spPr>
        <p:txBody>
          <a:bodyPr/>
          <a:lstStyle/>
          <a:p>
            <a:pPr algn="ctr"/>
            <a:r>
              <a:rPr lang="en-US" dirty="0" smtClean="0"/>
              <a:t>IPv6 Summarization</a:t>
            </a:r>
            <a:endParaRPr lang="en-US" dirty="0"/>
          </a:p>
        </p:txBody>
      </p:sp>
      <p:sp>
        <p:nvSpPr>
          <p:cNvPr id="3" name="Text Placeholder 2"/>
          <p:cNvSpPr>
            <a:spLocks noGrp="1"/>
          </p:cNvSpPr>
          <p:nvPr>
            <p:ph type="body" sz="quarter" idx="10"/>
          </p:nvPr>
        </p:nvSpPr>
        <p:spPr>
          <a:xfrm>
            <a:off x="228600" y="1344168"/>
            <a:ext cx="8577072" cy="570357"/>
          </a:xfrm>
        </p:spPr>
        <p:txBody>
          <a:bodyPr/>
          <a:lstStyle/>
          <a:p>
            <a:r>
              <a:rPr lang="en-US" sz="2400" dirty="0" smtClean="0"/>
              <a:t>Summarized addresses are based on common bits in the network portion of the address. </a:t>
            </a:r>
          </a:p>
          <a:p>
            <a:r>
              <a:rPr lang="en-US" sz="2400" dirty="0" smtClean="0"/>
              <a:t>The 2001:DB8:ACAD:A::/64  and the </a:t>
            </a:r>
            <a:r>
              <a:rPr lang="en-US" sz="2400" dirty="0"/>
              <a:t>2001:DB8:ACAD:B::/</a:t>
            </a:r>
            <a:r>
              <a:rPr lang="en-US" sz="2400" dirty="0" smtClean="0"/>
              <a:t>64 networks have 63-bits in common.</a:t>
            </a:r>
            <a:endParaRPr lang="en-US" sz="2400" dirty="0"/>
          </a:p>
        </p:txBody>
      </p:sp>
      <p:sp>
        <p:nvSpPr>
          <p:cNvPr id="5" name="TextBox 4"/>
          <p:cNvSpPr txBox="1"/>
          <p:nvPr/>
        </p:nvSpPr>
        <p:spPr>
          <a:xfrm>
            <a:off x="428625" y="3209925"/>
            <a:ext cx="7737824" cy="1631216"/>
          </a:xfrm>
          <a:prstGeom prst="rect">
            <a:avLst/>
          </a:prstGeom>
          <a:noFill/>
        </p:spPr>
        <p:txBody>
          <a:bodyPr wrap="none" rtlCol="0">
            <a:spAutoFit/>
          </a:bodyPr>
          <a:lstStyle/>
          <a:p>
            <a:r>
              <a:rPr lang="en-US" sz="3200" dirty="0" smtClean="0">
                <a:solidFill>
                  <a:schemeClr val="bg2"/>
                </a:solidFill>
              </a:rPr>
              <a:t>2001:DB8:ACAD:</a:t>
            </a:r>
            <a:r>
              <a:rPr lang="en-US" sz="3200" dirty="0" smtClean="0">
                <a:solidFill>
                  <a:srgbClr val="FF0000"/>
                </a:solidFill>
              </a:rPr>
              <a:t>000000000000101</a:t>
            </a:r>
            <a:r>
              <a:rPr lang="en-US" sz="3200" dirty="0" smtClean="0">
                <a:solidFill>
                  <a:schemeClr val="bg2"/>
                </a:solidFill>
              </a:rPr>
              <a:t>0 = A</a:t>
            </a:r>
          </a:p>
          <a:p>
            <a:r>
              <a:rPr lang="en-US" sz="3200" dirty="0" smtClean="0">
                <a:solidFill>
                  <a:schemeClr val="bg2"/>
                </a:solidFill>
              </a:rPr>
              <a:t>2001:DB8:ACAD:</a:t>
            </a:r>
            <a:r>
              <a:rPr lang="en-US" sz="3200" dirty="0" smtClean="0">
                <a:solidFill>
                  <a:srgbClr val="FF0000"/>
                </a:solidFill>
              </a:rPr>
              <a:t>000000000000101</a:t>
            </a:r>
            <a:r>
              <a:rPr lang="en-US" sz="3200" dirty="0" smtClean="0">
                <a:solidFill>
                  <a:schemeClr val="bg2"/>
                </a:solidFill>
              </a:rPr>
              <a:t>1 = B</a:t>
            </a:r>
          </a:p>
          <a:p>
            <a:r>
              <a:rPr lang="en-US" dirty="0" smtClean="0"/>
              <a:t> </a:t>
            </a:r>
            <a:r>
              <a:rPr lang="en-US" dirty="0" smtClean="0">
                <a:solidFill>
                  <a:schemeClr val="tx2"/>
                </a:solidFill>
              </a:rPr>
              <a:t>16-bits  + 16-bits  + 16-bits   +   15-bits = 63 bits </a:t>
            </a:r>
            <a:endParaRPr lang="en-US" dirty="0">
              <a:solidFill>
                <a:schemeClr val="tx2"/>
              </a:solidFill>
            </a:endParaRPr>
          </a:p>
          <a:p>
            <a:endParaRPr lang="en-US" dirty="0"/>
          </a:p>
        </p:txBody>
      </p:sp>
      <p:sp>
        <p:nvSpPr>
          <p:cNvPr id="6" name="TextBox 5"/>
          <p:cNvSpPr txBox="1"/>
          <p:nvPr/>
        </p:nvSpPr>
        <p:spPr>
          <a:xfrm>
            <a:off x="878877" y="4826853"/>
            <a:ext cx="7287572" cy="461665"/>
          </a:xfrm>
          <a:prstGeom prst="rect">
            <a:avLst/>
          </a:prstGeom>
          <a:noFill/>
        </p:spPr>
        <p:txBody>
          <a:bodyPr wrap="none" rtlCol="0">
            <a:spAutoFit/>
          </a:bodyPr>
          <a:lstStyle/>
          <a:p>
            <a:r>
              <a:rPr lang="en-US" sz="2400" dirty="0" smtClean="0"/>
              <a:t>Summary address would be 2001:DB8:ACAD:A::/63</a:t>
            </a:r>
            <a:endParaRPr lang="en-US" sz="2400"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6" y="184565"/>
            <a:ext cx="8588861" cy="838200"/>
          </a:xfrm>
        </p:spPr>
        <p:txBody>
          <a:bodyPr/>
          <a:lstStyle/>
          <a:p>
            <a:pPr algn="ctr"/>
            <a:r>
              <a:rPr lang="en-US" dirty="0" smtClean="0"/>
              <a:t>IPv6 Summarization Configuration</a:t>
            </a:r>
            <a:endParaRPr lang="en-US" dirty="0"/>
          </a:p>
        </p:txBody>
      </p:sp>
      <p:sp>
        <p:nvSpPr>
          <p:cNvPr id="3" name="Text Placeholder 2"/>
          <p:cNvSpPr>
            <a:spLocks noGrp="1"/>
          </p:cNvSpPr>
          <p:nvPr>
            <p:ph type="body" sz="quarter" idx="10"/>
          </p:nvPr>
        </p:nvSpPr>
        <p:spPr/>
        <p:txBody>
          <a:bodyPr/>
          <a:lstStyle/>
          <a:p>
            <a:r>
              <a:rPr lang="en-US" dirty="0" smtClean="0"/>
              <a:t>To advertise a summary address, issue the </a:t>
            </a:r>
            <a:r>
              <a:rPr lang="en-US" b="1" dirty="0" smtClean="0">
                <a:solidFill>
                  <a:schemeClr val="tx2"/>
                </a:solidFill>
              </a:rPr>
              <a:t>ipv6 summary-address </a:t>
            </a:r>
            <a:r>
              <a:rPr lang="en-US" b="1" dirty="0" err="1" smtClean="0">
                <a:solidFill>
                  <a:schemeClr val="tx2"/>
                </a:solidFill>
              </a:rPr>
              <a:t>eigrp</a:t>
            </a:r>
            <a:r>
              <a:rPr lang="en-US" b="1" dirty="0" smtClean="0">
                <a:solidFill>
                  <a:schemeClr val="tx2"/>
                </a:solidFill>
              </a:rPr>
              <a:t> AS address </a:t>
            </a:r>
            <a:r>
              <a:rPr lang="en-US" dirty="0" smtClean="0">
                <a:solidFill>
                  <a:schemeClr val="bg2"/>
                </a:solidFill>
              </a:rPr>
              <a:t>command </a:t>
            </a:r>
            <a:r>
              <a:rPr lang="en-US" dirty="0" smtClean="0"/>
              <a:t>and apply it to an interface where you would like the address to be advertised.</a:t>
            </a:r>
            <a:endParaRPr lang="en-US" dirty="0"/>
          </a:p>
        </p:txBody>
      </p:sp>
      <p:sp>
        <p:nvSpPr>
          <p:cNvPr id="7" name="Rectangle 6"/>
          <p:cNvSpPr/>
          <p:nvPr/>
        </p:nvSpPr>
        <p:spPr>
          <a:xfrm>
            <a:off x="238126" y="2403813"/>
            <a:ext cx="8724899" cy="892552"/>
          </a:xfrm>
          <a:prstGeom prst="rect">
            <a:avLst/>
          </a:prstGeom>
          <a:ln>
            <a:solidFill>
              <a:schemeClr val="bg2"/>
            </a:solidFill>
          </a:ln>
        </p:spPr>
        <p:txBody>
          <a:bodyPr wrap="square">
            <a:spAutoFit/>
          </a:bodyPr>
          <a:lstStyle/>
          <a:p>
            <a:r>
              <a:rPr lang="en-US" sz="1300" dirty="0" smtClean="0">
                <a:solidFill>
                  <a:schemeClr val="bg2"/>
                </a:solidFill>
              </a:rPr>
              <a:t>Branch-3(</a:t>
            </a:r>
            <a:r>
              <a:rPr lang="en-US" sz="1300" dirty="0" err="1" smtClean="0">
                <a:solidFill>
                  <a:schemeClr val="bg2"/>
                </a:solidFill>
              </a:rPr>
              <a:t>config</a:t>
            </a:r>
            <a:r>
              <a:rPr lang="en-US" sz="1300" dirty="0" smtClean="0">
                <a:solidFill>
                  <a:schemeClr val="bg2"/>
                </a:solidFill>
              </a:rPr>
              <a:t>)#</a:t>
            </a:r>
            <a:r>
              <a:rPr lang="en-US" sz="1300" dirty="0" err="1" smtClean="0">
                <a:solidFill>
                  <a:schemeClr val="bg2"/>
                </a:solidFill>
              </a:rPr>
              <a:t>int</a:t>
            </a:r>
            <a:r>
              <a:rPr lang="en-US" sz="1300" dirty="0" smtClean="0">
                <a:solidFill>
                  <a:schemeClr val="bg2"/>
                </a:solidFill>
              </a:rPr>
              <a:t> s0/0/1</a:t>
            </a:r>
          </a:p>
          <a:p>
            <a:r>
              <a:rPr lang="en-US" sz="1300" dirty="0">
                <a:solidFill>
                  <a:schemeClr val="bg2"/>
                </a:solidFill>
              </a:rPr>
              <a:t>Branch-3(</a:t>
            </a:r>
            <a:r>
              <a:rPr lang="en-US" sz="1300" dirty="0" err="1">
                <a:solidFill>
                  <a:schemeClr val="bg2"/>
                </a:solidFill>
              </a:rPr>
              <a:t>config</a:t>
            </a:r>
            <a:r>
              <a:rPr lang="en-US" sz="1300" dirty="0">
                <a:solidFill>
                  <a:schemeClr val="bg2"/>
                </a:solidFill>
              </a:rPr>
              <a:t>-if</a:t>
            </a:r>
            <a:r>
              <a:rPr lang="en-US" sz="1300" dirty="0" smtClean="0">
                <a:solidFill>
                  <a:schemeClr val="bg2"/>
                </a:solidFill>
              </a:rPr>
              <a:t>)#ipv6 summary-address </a:t>
            </a:r>
            <a:r>
              <a:rPr lang="en-US" sz="1300" dirty="0" err="1" smtClean="0">
                <a:solidFill>
                  <a:schemeClr val="bg2"/>
                </a:solidFill>
              </a:rPr>
              <a:t>eigrp</a:t>
            </a:r>
            <a:r>
              <a:rPr lang="en-US" sz="1300" dirty="0" smtClean="0">
                <a:solidFill>
                  <a:schemeClr val="bg2"/>
                </a:solidFill>
              </a:rPr>
              <a:t> 100 2001:DB8:ACAD:A::/63 5</a:t>
            </a:r>
          </a:p>
          <a:p>
            <a:r>
              <a:rPr lang="en-US" sz="1300" dirty="0">
                <a:solidFill>
                  <a:schemeClr val="bg2"/>
                </a:solidFill>
              </a:rPr>
              <a:t>Branch-3(</a:t>
            </a:r>
            <a:r>
              <a:rPr lang="en-US" sz="1300" dirty="0" err="1">
                <a:solidFill>
                  <a:schemeClr val="bg2"/>
                </a:solidFill>
              </a:rPr>
              <a:t>config</a:t>
            </a:r>
            <a:r>
              <a:rPr lang="en-US" sz="1300" dirty="0">
                <a:solidFill>
                  <a:schemeClr val="bg2"/>
                </a:solidFill>
              </a:rPr>
              <a:t>-if</a:t>
            </a:r>
            <a:r>
              <a:rPr lang="en-US" sz="1300" dirty="0" smtClean="0">
                <a:solidFill>
                  <a:schemeClr val="bg2"/>
                </a:solidFill>
              </a:rPr>
              <a:t>)#</a:t>
            </a:r>
          </a:p>
          <a:p>
            <a:r>
              <a:rPr lang="en-US" sz="1300" dirty="0" smtClean="0">
                <a:solidFill>
                  <a:schemeClr val="bg2"/>
                </a:solidFill>
              </a:rPr>
              <a:t>%DUAL-5-NBRCHANGE: IPv6-EIGRP 100: Neighbor FE80::290:CFF:FE90:3E02 (Serial0/0/1) is up: new adjacency</a:t>
            </a:r>
            <a:endParaRPr lang="en-US" sz="1300" dirty="0">
              <a:solidFill>
                <a:schemeClr val="bg2"/>
              </a:solidFill>
            </a:endParaRPr>
          </a:p>
        </p:txBody>
      </p:sp>
      <p:sp>
        <p:nvSpPr>
          <p:cNvPr id="4" name="Rounded Rectangle 3"/>
          <p:cNvSpPr/>
          <p:nvPr/>
        </p:nvSpPr>
        <p:spPr>
          <a:xfrm>
            <a:off x="2357438" y="4308475"/>
            <a:ext cx="2909887" cy="40005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Rectangle 8"/>
          <p:cNvSpPr/>
          <p:nvPr/>
        </p:nvSpPr>
        <p:spPr>
          <a:xfrm>
            <a:off x="2357438" y="3554363"/>
            <a:ext cx="4572000" cy="1938992"/>
          </a:xfrm>
          <a:prstGeom prst="rect">
            <a:avLst/>
          </a:prstGeom>
          <a:ln>
            <a:solidFill>
              <a:schemeClr val="bg2"/>
            </a:solidFill>
          </a:ln>
        </p:spPr>
        <p:txBody>
          <a:bodyPr>
            <a:spAutoFit/>
          </a:bodyPr>
          <a:lstStyle/>
          <a:p>
            <a:r>
              <a:rPr lang="en-US" sz="1200" dirty="0" smtClean="0">
                <a:solidFill>
                  <a:schemeClr val="bg2"/>
                </a:solidFill>
              </a:rPr>
              <a:t>Branch-2#show </a:t>
            </a:r>
            <a:r>
              <a:rPr lang="en-US" sz="1200" dirty="0">
                <a:solidFill>
                  <a:schemeClr val="bg2"/>
                </a:solidFill>
              </a:rPr>
              <a:t>ipv6 route</a:t>
            </a:r>
          </a:p>
          <a:p>
            <a:r>
              <a:rPr lang="en-US" sz="1200" b="1" dirty="0">
                <a:solidFill>
                  <a:schemeClr val="bg2"/>
                </a:solidFill>
              </a:rPr>
              <a:t> (Output Omitted)</a:t>
            </a:r>
          </a:p>
          <a:p>
            <a:r>
              <a:rPr lang="en-US" sz="1200" dirty="0">
                <a:solidFill>
                  <a:schemeClr val="bg2"/>
                </a:solidFill>
              </a:rPr>
              <a:t>IPv6 Routing Table - 9 entries</a:t>
            </a:r>
          </a:p>
          <a:p>
            <a:r>
              <a:rPr lang="en-US" sz="1200" dirty="0">
                <a:solidFill>
                  <a:schemeClr val="bg2"/>
                </a:solidFill>
              </a:rPr>
              <a:t>C - Connected, L – Local, </a:t>
            </a:r>
            <a:r>
              <a:rPr lang="pt-BR" sz="1200" dirty="0">
                <a:solidFill>
                  <a:schemeClr val="bg2"/>
                </a:solidFill>
              </a:rPr>
              <a:t>D - EIGRP, EX - EIGRP external</a:t>
            </a:r>
            <a:endParaRPr lang="en-US" sz="1200" dirty="0">
              <a:solidFill>
                <a:schemeClr val="bg2"/>
              </a:solidFill>
            </a:endParaRPr>
          </a:p>
          <a:p>
            <a:r>
              <a:rPr lang="en-US" sz="1200" dirty="0">
                <a:solidFill>
                  <a:schemeClr val="bg2"/>
                </a:solidFill>
              </a:rPr>
              <a:t>D   </a:t>
            </a:r>
            <a:r>
              <a:rPr lang="en-US" sz="1200" dirty="0" smtClean="0">
                <a:solidFill>
                  <a:schemeClr val="bg2"/>
                </a:solidFill>
              </a:rPr>
              <a:t>2001:DB8:ACAD:A::/63 [/2170112</a:t>
            </a:r>
            <a:r>
              <a:rPr lang="en-US" sz="1200" dirty="0">
                <a:solidFill>
                  <a:schemeClr val="bg2"/>
                </a:solidFill>
              </a:rPr>
              <a:t>]</a:t>
            </a:r>
          </a:p>
          <a:p>
            <a:r>
              <a:rPr lang="en-US" sz="1200" dirty="0">
                <a:solidFill>
                  <a:schemeClr val="bg2"/>
                </a:solidFill>
              </a:rPr>
              <a:t>     via FE80</a:t>
            </a:r>
            <a:r>
              <a:rPr lang="en-US" sz="1200" dirty="0" smtClean="0">
                <a:solidFill>
                  <a:schemeClr val="bg2"/>
                </a:solidFill>
              </a:rPr>
              <a:t>::3, Serial0/0/1</a:t>
            </a:r>
          </a:p>
          <a:p>
            <a:r>
              <a:rPr lang="en-US" sz="1200" dirty="0" smtClean="0">
                <a:solidFill>
                  <a:schemeClr val="bg2"/>
                </a:solidFill>
              </a:rPr>
              <a:t>D   2001:DB8:ACAD:C::/</a:t>
            </a:r>
            <a:r>
              <a:rPr lang="en-US" sz="1200" dirty="0">
                <a:solidFill>
                  <a:schemeClr val="bg2"/>
                </a:solidFill>
              </a:rPr>
              <a:t>64 [90/2170112]</a:t>
            </a:r>
          </a:p>
          <a:p>
            <a:r>
              <a:rPr lang="en-US" sz="1200" dirty="0">
                <a:solidFill>
                  <a:schemeClr val="bg2"/>
                </a:solidFill>
              </a:rPr>
              <a:t>     via FE80</a:t>
            </a:r>
            <a:r>
              <a:rPr lang="en-US" sz="1200" dirty="0" smtClean="0">
                <a:solidFill>
                  <a:schemeClr val="bg2"/>
                </a:solidFill>
              </a:rPr>
              <a:t>::1, Serial0/0/0</a:t>
            </a:r>
            <a:endParaRPr lang="en-US" sz="1200" dirty="0">
              <a:solidFill>
                <a:schemeClr val="bg2"/>
              </a:solidFill>
            </a:endParaRPr>
          </a:p>
          <a:p>
            <a:r>
              <a:rPr lang="en-US" sz="1200" dirty="0">
                <a:solidFill>
                  <a:schemeClr val="bg2"/>
                </a:solidFill>
              </a:rPr>
              <a:t>D   </a:t>
            </a:r>
            <a:r>
              <a:rPr lang="en-US" sz="1200" dirty="0" smtClean="0">
                <a:solidFill>
                  <a:schemeClr val="bg2"/>
                </a:solidFill>
              </a:rPr>
              <a:t>2001:DB8:ACAD:D::/</a:t>
            </a:r>
            <a:r>
              <a:rPr lang="en-US" sz="1200" dirty="0">
                <a:solidFill>
                  <a:schemeClr val="bg2"/>
                </a:solidFill>
              </a:rPr>
              <a:t>64 [90/2170112]</a:t>
            </a:r>
          </a:p>
          <a:p>
            <a:r>
              <a:rPr lang="en-US" sz="1200" dirty="0">
                <a:solidFill>
                  <a:schemeClr val="bg2"/>
                </a:solidFill>
              </a:rPr>
              <a:t>     via FE80</a:t>
            </a:r>
            <a:r>
              <a:rPr lang="en-US" sz="1200" dirty="0" smtClean="0">
                <a:solidFill>
                  <a:schemeClr val="bg2"/>
                </a:solidFill>
              </a:rPr>
              <a:t>::1, Serial0/0/0</a:t>
            </a:r>
            <a:endParaRPr lang="en-US" sz="1200" dirty="0">
              <a:solidFill>
                <a:schemeClr val="bg2"/>
              </a:solidFill>
            </a:endParaRPr>
          </a:p>
        </p:txBody>
      </p:sp>
    </p:spTree>
    <p:extLst>
      <p:ext uri="{BB962C8B-B14F-4D97-AF65-F5344CB8AC3E}">
        <p14:creationId xmlns:p14="http://schemas.microsoft.com/office/powerpoint/2010/main" val="3684071629"/>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13115"/>
            <a:ext cx="8588861" cy="838200"/>
          </a:xfrm>
        </p:spPr>
        <p:txBody>
          <a:bodyPr/>
          <a:lstStyle/>
          <a:p>
            <a:pPr algn="ctr"/>
            <a:r>
              <a:rPr dirty="0" smtClean="0"/>
              <a:t>Configuring IPv6 Default Route</a:t>
            </a:r>
            <a:endParaRPr lang="en-US" dirty="0"/>
          </a:p>
        </p:txBody>
      </p:sp>
      <p:sp>
        <p:nvSpPr>
          <p:cNvPr id="3" name="Freeform 9"/>
          <p:cNvSpPr>
            <a:spLocks/>
          </p:cNvSpPr>
          <p:nvPr/>
        </p:nvSpPr>
        <p:spPr bwMode="auto">
          <a:xfrm rot="3262515" flipV="1">
            <a:off x="4880548" y="2661850"/>
            <a:ext cx="993400" cy="189487"/>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0158" y="1993301"/>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7573" y="3056926"/>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9538" y="4181511"/>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5856" y="4179924"/>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229581" y="2239278"/>
            <a:ext cx="753540" cy="276999"/>
          </a:xfrm>
          <a:prstGeom prst="rect">
            <a:avLst/>
          </a:prstGeom>
          <a:noFill/>
        </p:spPr>
        <p:txBody>
          <a:bodyPr wrap="none" rtlCol="0">
            <a:spAutoFit/>
          </a:bodyPr>
          <a:lstStyle/>
          <a:p>
            <a:r>
              <a:rPr lang="en-US" sz="1200" b="1" dirty="0" smtClean="0">
                <a:solidFill>
                  <a:schemeClr val="bg1"/>
                </a:solidFill>
              </a:rPr>
              <a:t>Branch-2</a:t>
            </a:r>
            <a:endParaRPr lang="en-US" sz="1200" b="1" dirty="0">
              <a:solidFill>
                <a:schemeClr val="bg1"/>
              </a:solidFill>
            </a:endParaRPr>
          </a:p>
        </p:txBody>
      </p:sp>
      <p:sp>
        <p:nvSpPr>
          <p:cNvPr id="11" name="TextBox 10"/>
          <p:cNvSpPr txBox="1"/>
          <p:nvPr/>
        </p:nvSpPr>
        <p:spPr>
          <a:xfrm rot="10800000" flipV="1">
            <a:off x="1225574" y="6068203"/>
            <a:ext cx="2412975" cy="246221"/>
          </a:xfrm>
          <a:prstGeom prst="rect">
            <a:avLst/>
          </a:prstGeom>
          <a:noFill/>
        </p:spPr>
        <p:txBody>
          <a:bodyPr wrap="square" rtlCol="0">
            <a:spAutoFit/>
          </a:bodyPr>
          <a:lstStyle/>
          <a:p>
            <a:r>
              <a:rPr lang="en-US" sz="1000" b="1" dirty="0" smtClean="0">
                <a:solidFill>
                  <a:schemeClr val="bg2"/>
                </a:solidFill>
              </a:rPr>
              <a:t>2001:DB8:ACAD:C::1/64</a:t>
            </a:r>
            <a:endParaRPr lang="en-US" sz="1000" b="1" dirty="0">
              <a:solidFill>
                <a:schemeClr val="bg2"/>
              </a:solidFill>
            </a:endParaRPr>
          </a:p>
        </p:txBody>
      </p:sp>
      <p:sp>
        <p:nvSpPr>
          <p:cNvPr id="12" name="Line 47"/>
          <p:cNvSpPr>
            <a:spLocks noChangeShapeType="1"/>
          </p:cNvSpPr>
          <p:nvPr/>
        </p:nvSpPr>
        <p:spPr bwMode="auto">
          <a:xfrm flipH="1">
            <a:off x="2277697" y="3581400"/>
            <a:ext cx="566468" cy="60130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 name="Line 47"/>
          <p:cNvSpPr>
            <a:spLocks noChangeShapeType="1"/>
          </p:cNvSpPr>
          <p:nvPr/>
        </p:nvSpPr>
        <p:spPr bwMode="auto">
          <a:xfrm flipH="1" flipV="1">
            <a:off x="3301365" y="3604260"/>
            <a:ext cx="394541" cy="58487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 name="TextBox 13"/>
          <p:cNvSpPr txBox="1"/>
          <p:nvPr/>
        </p:nvSpPr>
        <p:spPr>
          <a:xfrm>
            <a:off x="2135458" y="2734505"/>
            <a:ext cx="1492716" cy="246221"/>
          </a:xfrm>
          <a:prstGeom prst="rect">
            <a:avLst/>
          </a:prstGeom>
          <a:noFill/>
        </p:spPr>
        <p:txBody>
          <a:bodyPr wrap="none" rtlCol="0">
            <a:spAutoFit/>
          </a:bodyPr>
          <a:lstStyle/>
          <a:p>
            <a:r>
              <a:rPr lang="en-US" sz="1000" b="1" dirty="0" smtClean="0">
                <a:solidFill>
                  <a:schemeClr val="bg2"/>
                </a:solidFill>
              </a:rPr>
              <a:t>2001:DB8:CAFE::/127</a:t>
            </a:r>
            <a:endParaRPr lang="en-US" sz="1000" b="1" dirty="0">
              <a:solidFill>
                <a:schemeClr val="bg2"/>
              </a:solidFill>
            </a:endParaRPr>
          </a:p>
        </p:txBody>
      </p:sp>
      <p:sp>
        <p:nvSpPr>
          <p:cNvPr id="15" name="TextBox 14"/>
          <p:cNvSpPr txBox="1"/>
          <p:nvPr/>
        </p:nvSpPr>
        <p:spPr>
          <a:xfrm>
            <a:off x="1006035" y="3640650"/>
            <a:ext cx="1441420" cy="230832"/>
          </a:xfrm>
          <a:prstGeom prst="rect">
            <a:avLst/>
          </a:prstGeom>
          <a:noFill/>
        </p:spPr>
        <p:txBody>
          <a:bodyPr wrap="none" rtlCol="0">
            <a:spAutoFit/>
          </a:bodyPr>
          <a:lstStyle/>
          <a:p>
            <a:r>
              <a:rPr lang="en-US" sz="900" b="1" dirty="0" smtClean="0">
                <a:solidFill>
                  <a:schemeClr val="bg2"/>
                </a:solidFill>
              </a:rPr>
              <a:t>2001:DB8:ACAD:C::/64</a:t>
            </a:r>
            <a:endParaRPr lang="en-US" sz="900" b="1" dirty="0">
              <a:solidFill>
                <a:schemeClr val="bg2"/>
              </a:solidFill>
            </a:endParaRPr>
          </a:p>
        </p:txBody>
      </p:sp>
      <p:sp>
        <p:nvSpPr>
          <p:cNvPr id="16" name="TextBox 15"/>
          <p:cNvSpPr txBox="1"/>
          <p:nvPr/>
        </p:nvSpPr>
        <p:spPr>
          <a:xfrm>
            <a:off x="3707083" y="2321755"/>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17" name="TextBox 16"/>
          <p:cNvSpPr txBox="1"/>
          <p:nvPr/>
        </p:nvSpPr>
        <p:spPr>
          <a:xfrm>
            <a:off x="5014502" y="2315405"/>
            <a:ext cx="551754" cy="246221"/>
          </a:xfrm>
          <a:prstGeom prst="rect">
            <a:avLst/>
          </a:prstGeom>
          <a:noFill/>
        </p:spPr>
        <p:txBody>
          <a:bodyPr wrap="none" rtlCol="0">
            <a:spAutoFit/>
          </a:bodyPr>
          <a:lstStyle/>
          <a:p>
            <a:r>
              <a:rPr lang="en-US" sz="1000" b="1" dirty="0" smtClean="0">
                <a:solidFill>
                  <a:schemeClr val="bg2"/>
                </a:solidFill>
              </a:rPr>
              <a:t>S0/0/1</a:t>
            </a:r>
            <a:endParaRPr lang="en-US" sz="1000" b="1" dirty="0">
              <a:solidFill>
                <a:schemeClr val="bg2"/>
              </a:solidFill>
            </a:endParaRPr>
          </a:p>
        </p:txBody>
      </p:sp>
      <p:sp>
        <p:nvSpPr>
          <p:cNvPr id="20" name="TextBox 19"/>
          <p:cNvSpPr txBox="1"/>
          <p:nvPr/>
        </p:nvSpPr>
        <p:spPr>
          <a:xfrm>
            <a:off x="5759023" y="3330579"/>
            <a:ext cx="849913" cy="276999"/>
          </a:xfrm>
          <a:prstGeom prst="rect">
            <a:avLst/>
          </a:prstGeom>
          <a:noFill/>
        </p:spPr>
        <p:txBody>
          <a:bodyPr wrap="none" rtlCol="0">
            <a:spAutoFit/>
          </a:bodyPr>
          <a:lstStyle/>
          <a:p>
            <a:r>
              <a:rPr lang="en-US" sz="1200" b="1" dirty="0" smtClean="0">
                <a:solidFill>
                  <a:schemeClr val="bg1"/>
                </a:solidFill>
              </a:rPr>
              <a:t>Branch-3</a:t>
            </a:r>
            <a:endParaRPr lang="en-US" sz="1200" b="1" dirty="0">
              <a:solidFill>
                <a:schemeClr val="bg1"/>
              </a:solidFill>
            </a:endParaRPr>
          </a:p>
        </p:txBody>
      </p:sp>
      <p:sp>
        <p:nvSpPr>
          <p:cNvPr id="21" name="TextBox 20"/>
          <p:cNvSpPr txBox="1"/>
          <p:nvPr/>
        </p:nvSpPr>
        <p:spPr>
          <a:xfrm>
            <a:off x="1940495" y="4330871"/>
            <a:ext cx="372218" cy="276999"/>
          </a:xfrm>
          <a:prstGeom prst="rect">
            <a:avLst/>
          </a:prstGeom>
          <a:noFill/>
        </p:spPr>
        <p:txBody>
          <a:bodyPr wrap="none" rtlCol="0">
            <a:spAutoFit/>
          </a:bodyPr>
          <a:lstStyle/>
          <a:p>
            <a:r>
              <a:rPr lang="en-US" sz="1200" b="1" dirty="0" smtClean="0">
                <a:solidFill>
                  <a:schemeClr val="bg1"/>
                </a:solidFill>
              </a:rPr>
              <a:t>S1</a:t>
            </a:r>
            <a:endParaRPr lang="en-US" sz="1200" b="1" dirty="0">
              <a:solidFill>
                <a:schemeClr val="bg1"/>
              </a:solidFill>
            </a:endParaRPr>
          </a:p>
        </p:txBody>
      </p:sp>
      <p:sp>
        <p:nvSpPr>
          <p:cNvPr id="22" name="TextBox 21"/>
          <p:cNvSpPr txBox="1"/>
          <p:nvPr/>
        </p:nvSpPr>
        <p:spPr>
          <a:xfrm>
            <a:off x="3413078" y="4333911"/>
            <a:ext cx="372218" cy="276999"/>
          </a:xfrm>
          <a:prstGeom prst="rect">
            <a:avLst/>
          </a:prstGeom>
          <a:noFill/>
        </p:spPr>
        <p:txBody>
          <a:bodyPr wrap="none" rtlCol="0">
            <a:spAutoFit/>
          </a:bodyPr>
          <a:lstStyle/>
          <a:p>
            <a:r>
              <a:rPr lang="en-US" sz="1200" b="1" dirty="0" smtClean="0">
                <a:solidFill>
                  <a:schemeClr val="bg1"/>
                </a:solidFill>
              </a:rPr>
              <a:t>S2</a:t>
            </a:r>
            <a:endParaRPr lang="en-US" sz="1200" b="1" dirty="0">
              <a:solidFill>
                <a:schemeClr val="bg1"/>
              </a:solidFill>
            </a:endParaRPr>
          </a:p>
        </p:txBody>
      </p:sp>
      <p:pic>
        <p:nvPicPr>
          <p:cNvPr id="2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6398" y="3089311"/>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2707848" y="3362964"/>
            <a:ext cx="753540"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sp>
        <p:nvSpPr>
          <p:cNvPr id="25" name="Freeform 9"/>
          <p:cNvSpPr>
            <a:spLocks/>
          </p:cNvSpPr>
          <p:nvPr/>
        </p:nvSpPr>
        <p:spPr bwMode="auto">
          <a:xfrm rot="18445216">
            <a:off x="3357743" y="2717609"/>
            <a:ext cx="1018814" cy="15595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9613" y="4161826"/>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7831" y="4160239"/>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Line 47"/>
          <p:cNvSpPr>
            <a:spLocks noChangeShapeType="1"/>
          </p:cNvSpPr>
          <p:nvPr/>
        </p:nvSpPr>
        <p:spPr bwMode="auto">
          <a:xfrm flipH="1">
            <a:off x="5417772" y="3541395"/>
            <a:ext cx="480108" cy="62162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9" name="Line 47"/>
          <p:cNvSpPr>
            <a:spLocks noChangeShapeType="1"/>
          </p:cNvSpPr>
          <p:nvPr/>
        </p:nvSpPr>
        <p:spPr bwMode="auto">
          <a:xfrm flipH="1" flipV="1">
            <a:off x="6377939" y="3533774"/>
            <a:ext cx="458041" cy="63567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0" name="TextBox 29"/>
          <p:cNvSpPr txBox="1"/>
          <p:nvPr/>
        </p:nvSpPr>
        <p:spPr>
          <a:xfrm>
            <a:off x="5668205" y="2693230"/>
            <a:ext cx="1563248" cy="246221"/>
          </a:xfrm>
          <a:prstGeom prst="rect">
            <a:avLst/>
          </a:prstGeom>
          <a:noFill/>
        </p:spPr>
        <p:txBody>
          <a:bodyPr wrap="none" rtlCol="0">
            <a:spAutoFit/>
          </a:bodyPr>
          <a:lstStyle/>
          <a:p>
            <a:r>
              <a:rPr lang="en-US" sz="1000" b="1" dirty="0" smtClean="0">
                <a:solidFill>
                  <a:schemeClr val="bg2"/>
                </a:solidFill>
              </a:rPr>
              <a:t>2001:DB8:CAFE::2/127</a:t>
            </a:r>
            <a:endParaRPr lang="en-US" sz="1000" b="1" dirty="0">
              <a:solidFill>
                <a:schemeClr val="bg2"/>
              </a:solidFill>
            </a:endParaRPr>
          </a:p>
        </p:txBody>
      </p:sp>
      <p:sp>
        <p:nvSpPr>
          <p:cNvPr id="31" name="TextBox 30"/>
          <p:cNvSpPr txBox="1"/>
          <p:nvPr/>
        </p:nvSpPr>
        <p:spPr>
          <a:xfrm>
            <a:off x="5093270" y="4311186"/>
            <a:ext cx="372218" cy="276999"/>
          </a:xfrm>
          <a:prstGeom prst="rect">
            <a:avLst/>
          </a:prstGeom>
          <a:noFill/>
        </p:spPr>
        <p:txBody>
          <a:bodyPr wrap="none" rtlCol="0">
            <a:spAutoFit/>
          </a:bodyPr>
          <a:lstStyle/>
          <a:p>
            <a:r>
              <a:rPr lang="en-US" sz="1200" b="1" dirty="0" smtClean="0">
                <a:solidFill>
                  <a:schemeClr val="bg1"/>
                </a:solidFill>
              </a:rPr>
              <a:t>S3</a:t>
            </a:r>
            <a:endParaRPr lang="en-US" sz="1200" b="1" dirty="0">
              <a:solidFill>
                <a:schemeClr val="bg1"/>
              </a:solidFill>
            </a:endParaRPr>
          </a:p>
        </p:txBody>
      </p:sp>
      <p:sp>
        <p:nvSpPr>
          <p:cNvPr id="32" name="TextBox 31"/>
          <p:cNvSpPr txBox="1"/>
          <p:nvPr/>
        </p:nvSpPr>
        <p:spPr>
          <a:xfrm>
            <a:off x="6583633" y="4314226"/>
            <a:ext cx="372218" cy="276999"/>
          </a:xfrm>
          <a:prstGeom prst="rect">
            <a:avLst/>
          </a:prstGeom>
          <a:noFill/>
        </p:spPr>
        <p:txBody>
          <a:bodyPr wrap="none" rtlCol="0">
            <a:spAutoFit/>
          </a:bodyPr>
          <a:lstStyle/>
          <a:p>
            <a:r>
              <a:rPr lang="en-US" sz="1200" b="1" dirty="0" smtClean="0">
                <a:solidFill>
                  <a:schemeClr val="bg1"/>
                </a:solidFill>
              </a:rPr>
              <a:t>S4</a:t>
            </a:r>
            <a:endParaRPr lang="en-US" sz="1200" b="1" dirty="0">
              <a:solidFill>
                <a:schemeClr val="bg1"/>
              </a:solidFill>
            </a:endParaRPr>
          </a:p>
        </p:txBody>
      </p:sp>
      <p:pic>
        <p:nvPicPr>
          <p:cNvPr id="34" name="Picture 34"/>
          <p:cNvPicPr>
            <a:picLocks noChangeArrowheads="1"/>
          </p:cNvPicPr>
          <p:nvPr/>
        </p:nvPicPr>
        <p:blipFill>
          <a:blip r:embed="rId5" cstate="print"/>
          <a:srcRect/>
          <a:stretch>
            <a:fillRect/>
          </a:stretch>
        </p:blipFill>
        <p:spPr bwMode="auto">
          <a:xfrm>
            <a:off x="1707833" y="5263515"/>
            <a:ext cx="909637" cy="822325"/>
          </a:xfrm>
          <a:prstGeom prst="rect">
            <a:avLst/>
          </a:prstGeom>
          <a:noFill/>
          <a:ln w="9525">
            <a:noFill/>
            <a:miter lim="800000"/>
            <a:headEnd/>
            <a:tailEnd/>
          </a:ln>
          <a:effectLst/>
        </p:spPr>
      </p:pic>
      <p:pic>
        <p:nvPicPr>
          <p:cNvPr id="35" name="Picture 34"/>
          <p:cNvPicPr>
            <a:picLocks noChangeArrowheads="1"/>
          </p:cNvPicPr>
          <p:nvPr/>
        </p:nvPicPr>
        <p:blipFill>
          <a:blip r:embed="rId5" cstate="print"/>
          <a:srcRect/>
          <a:stretch>
            <a:fillRect/>
          </a:stretch>
        </p:blipFill>
        <p:spPr bwMode="auto">
          <a:xfrm>
            <a:off x="3208973" y="5263515"/>
            <a:ext cx="909637" cy="822325"/>
          </a:xfrm>
          <a:prstGeom prst="rect">
            <a:avLst/>
          </a:prstGeom>
          <a:noFill/>
          <a:ln w="9525">
            <a:noFill/>
            <a:miter lim="800000"/>
            <a:headEnd/>
            <a:tailEnd/>
          </a:ln>
          <a:effectLst/>
        </p:spPr>
      </p:pic>
      <p:pic>
        <p:nvPicPr>
          <p:cNvPr id="36" name="Picture 34"/>
          <p:cNvPicPr>
            <a:picLocks noChangeArrowheads="1"/>
          </p:cNvPicPr>
          <p:nvPr/>
        </p:nvPicPr>
        <p:blipFill>
          <a:blip r:embed="rId5" cstate="print"/>
          <a:srcRect/>
          <a:stretch>
            <a:fillRect/>
          </a:stretch>
        </p:blipFill>
        <p:spPr bwMode="auto">
          <a:xfrm>
            <a:off x="4875848" y="5238750"/>
            <a:ext cx="909637" cy="822325"/>
          </a:xfrm>
          <a:prstGeom prst="rect">
            <a:avLst/>
          </a:prstGeom>
          <a:noFill/>
          <a:ln w="9525">
            <a:noFill/>
            <a:miter lim="800000"/>
            <a:headEnd/>
            <a:tailEnd/>
          </a:ln>
          <a:effectLst/>
        </p:spPr>
      </p:pic>
      <p:pic>
        <p:nvPicPr>
          <p:cNvPr id="37" name="Picture 34"/>
          <p:cNvPicPr>
            <a:picLocks noChangeArrowheads="1"/>
          </p:cNvPicPr>
          <p:nvPr/>
        </p:nvPicPr>
        <p:blipFill>
          <a:blip r:embed="rId5" cstate="print"/>
          <a:srcRect/>
          <a:stretch>
            <a:fillRect/>
          </a:stretch>
        </p:blipFill>
        <p:spPr bwMode="auto">
          <a:xfrm>
            <a:off x="6369368" y="5246370"/>
            <a:ext cx="909637" cy="822325"/>
          </a:xfrm>
          <a:prstGeom prst="rect">
            <a:avLst/>
          </a:prstGeom>
          <a:noFill/>
          <a:ln w="9525">
            <a:noFill/>
            <a:miter lim="800000"/>
            <a:headEnd/>
            <a:tailEnd/>
          </a:ln>
          <a:effectLst/>
        </p:spPr>
      </p:pic>
      <p:sp>
        <p:nvSpPr>
          <p:cNvPr id="38" name="Line 47"/>
          <p:cNvSpPr>
            <a:spLocks noChangeShapeType="1"/>
          </p:cNvSpPr>
          <p:nvPr/>
        </p:nvSpPr>
        <p:spPr bwMode="auto">
          <a:xfrm flipV="1">
            <a:off x="2082165" y="454913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9" name="Line 47"/>
          <p:cNvSpPr>
            <a:spLocks noChangeShapeType="1"/>
          </p:cNvSpPr>
          <p:nvPr/>
        </p:nvSpPr>
        <p:spPr bwMode="auto">
          <a:xfrm flipV="1">
            <a:off x="3590925" y="454151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 name="Line 47"/>
          <p:cNvSpPr>
            <a:spLocks noChangeShapeType="1"/>
          </p:cNvSpPr>
          <p:nvPr/>
        </p:nvSpPr>
        <p:spPr bwMode="auto">
          <a:xfrm flipV="1">
            <a:off x="5288280" y="4531994"/>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 name="Line 47"/>
          <p:cNvSpPr>
            <a:spLocks noChangeShapeType="1"/>
          </p:cNvSpPr>
          <p:nvPr/>
        </p:nvSpPr>
        <p:spPr bwMode="auto">
          <a:xfrm flipV="1">
            <a:off x="6758940" y="4524374"/>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2" name="TextBox 41"/>
          <p:cNvSpPr txBox="1"/>
          <p:nvPr/>
        </p:nvSpPr>
        <p:spPr>
          <a:xfrm>
            <a:off x="1859280" y="5425440"/>
            <a:ext cx="670560" cy="261610"/>
          </a:xfrm>
          <a:prstGeom prst="rect">
            <a:avLst/>
          </a:prstGeom>
          <a:noFill/>
        </p:spPr>
        <p:txBody>
          <a:bodyPr wrap="square" rtlCol="0">
            <a:spAutoFit/>
          </a:bodyPr>
          <a:lstStyle/>
          <a:p>
            <a:r>
              <a:rPr lang="en-US" sz="1100" b="1" dirty="0" smtClean="0">
                <a:solidFill>
                  <a:schemeClr val="bg2"/>
                </a:solidFill>
              </a:rPr>
              <a:t>PC-A</a:t>
            </a:r>
            <a:endParaRPr lang="en-US" sz="1100" b="1" dirty="0">
              <a:solidFill>
                <a:schemeClr val="bg2"/>
              </a:solidFill>
            </a:endParaRPr>
          </a:p>
        </p:txBody>
      </p:sp>
      <p:sp>
        <p:nvSpPr>
          <p:cNvPr id="43" name="TextBox 42"/>
          <p:cNvSpPr txBox="1"/>
          <p:nvPr/>
        </p:nvSpPr>
        <p:spPr>
          <a:xfrm>
            <a:off x="3362325" y="5417820"/>
            <a:ext cx="670560" cy="261610"/>
          </a:xfrm>
          <a:prstGeom prst="rect">
            <a:avLst/>
          </a:prstGeom>
          <a:noFill/>
        </p:spPr>
        <p:txBody>
          <a:bodyPr wrap="square" rtlCol="0">
            <a:spAutoFit/>
          </a:bodyPr>
          <a:lstStyle/>
          <a:p>
            <a:r>
              <a:rPr lang="en-US" sz="1100" b="1" dirty="0" smtClean="0">
                <a:solidFill>
                  <a:schemeClr val="bg2"/>
                </a:solidFill>
              </a:rPr>
              <a:t>PC-B</a:t>
            </a:r>
            <a:endParaRPr lang="en-US" sz="1100" b="1" dirty="0">
              <a:solidFill>
                <a:schemeClr val="bg2"/>
              </a:solidFill>
            </a:endParaRPr>
          </a:p>
        </p:txBody>
      </p:sp>
      <p:sp>
        <p:nvSpPr>
          <p:cNvPr id="44" name="TextBox 43"/>
          <p:cNvSpPr txBox="1"/>
          <p:nvPr/>
        </p:nvSpPr>
        <p:spPr>
          <a:xfrm>
            <a:off x="5036820" y="5385435"/>
            <a:ext cx="670560" cy="261610"/>
          </a:xfrm>
          <a:prstGeom prst="rect">
            <a:avLst/>
          </a:prstGeom>
          <a:noFill/>
        </p:spPr>
        <p:txBody>
          <a:bodyPr wrap="square" rtlCol="0">
            <a:spAutoFit/>
          </a:bodyPr>
          <a:lstStyle/>
          <a:p>
            <a:r>
              <a:rPr lang="en-US" sz="1100" b="1" dirty="0" smtClean="0">
                <a:solidFill>
                  <a:schemeClr val="bg2"/>
                </a:solidFill>
              </a:rPr>
              <a:t>PC-C</a:t>
            </a:r>
            <a:endParaRPr lang="en-US" sz="1100" b="1" dirty="0">
              <a:solidFill>
                <a:schemeClr val="bg2"/>
              </a:solidFill>
            </a:endParaRPr>
          </a:p>
        </p:txBody>
      </p:sp>
      <p:sp>
        <p:nvSpPr>
          <p:cNvPr id="45" name="TextBox 44"/>
          <p:cNvSpPr txBox="1"/>
          <p:nvPr/>
        </p:nvSpPr>
        <p:spPr>
          <a:xfrm>
            <a:off x="6522720" y="5393055"/>
            <a:ext cx="670560" cy="261610"/>
          </a:xfrm>
          <a:prstGeom prst="rect">
            <a:avLst/>
          </a:prstGeom>
          <a:noFill/>
        </p:spPr>
        <p:txBody>
          <a:bodyPr wrap="square" rtlCol="0">
            <a:spAutoFit/>
          </a:bodyPr>
          <a:lstStyle/>
          <a:p>
            <a:r>
              <a:rPr lang="en-US" sz="1100" b="1" dirty="0" smtClean="0">
                <a:solidFill>
                  <a:schemeClr val="bg2"/>
                </a:solidFill>
              </a:rPr>
              <a:t>PC-D</a:t>
            </a:r>
            <a:endParaRPr lang="en-US" sz="1100" b="1" dirty="0">
              <a:solidFill>
                <a:schemeClr val="bg2"/>
              </a:solidFill>
            </a:endParaRPr>
          </a:p>
        </p:txBody>
      </p:sp>
      <p:sp>
        <p:nvSpPr>
          <p:cNvPr id="46" name="TextBox 45"/>
          <p:cNvSpPr txBox="1"/>
          <p:nvPr/>
        </p:nvSpPr>
        <p:spPr>
          <a:xfrm>
            <a:off x="3469200" y="3415860"/>
            <a:ext cx="1441420" cy="230832"/>
          </a:xfrm>
          <a:prstGeom prst="rect">
            <a:avLst/>
          </a:prstGeom>
          <a:noFill/>
        </p:spPr>
        <p:txBody>
          <a:bodyPr wrap="none" rtlCol="0">
            <a:spAutoFit/>
          </a:bodyPr>
          <a:lstStyle/>
          <a:p>
            <a:r>
              <a:rPr lang="en-US" sz="900" b="1" dirty="0" smtClean="0">
                <a:solidFill>
                  <a:schemeClr val="bg2"/>
                </a:solidFill>
              </a:rPr>
              <a:t>2001:DB8:ACAD:D::/64</a:t>
            </a:r>
            <a:endParaRPr lang="en-US" sz="900" b="1" dirty="0">
              <a:solidFill>
                <a:schemeClr val="bg2"/>
              </a:solidFill>
            </a:endParaRPr>
          </a:p>
        </p:txBody>
      </p:sp>
      <p:sp>
        <p:nvSpPr>
          <p:cNvPr id="47" name="TextBox 46"/>
          <p:cNvSpPr txBox="1"/>
          <p:nvPr/>
        </p:nvSpPr>
        <p:spPr>
          <a:xfrm>
            <a:off x="4316925" y="3617790"/>
            <a:ext cx="1441420" cy="230832"/>
          </a:xfrm>
          <a:prstGeom prst="rect">
            <a:avLst/>
          </a:prstGeom>
          <a:noFill/>
        </p:spPr>
        <p:txBody>
          <a:bodyPr wrap="none" rtlCol="0">
            <a:spAutoFit/>
          </a:bodyPr>
          <a:lstStyle/>
          <a:p>
            <a:r>
              <a:rPr lang="en-US" sz="900" b="1" dirty="0" smtClean="0">
                <a:solidFill>
                  <a:schemeClr val="bg2"/>
                </a:solidFill>
              </a:rPr>
              <a:t>2001:DB8:ACAD:A::/64</a:t>
            </a:r>
            <a:endParaRPr lang="en-US" sz="900" b="1" dirty="0">
              <a:solidFill>
                <a:schemeClr val="bg2"/>
              </a:solidFill>
            </a:endParaRPr>
          </a:p>
        </p:txBody>
      </p:sp>
      <p:sp>
        <p:nvSpPr>
          <p:cNvPr id="48" name="TextBox 47"/>
          <p:cNvSpPr txBox="1"/>
          <p:nvPr/>
        </p:nvSpPr>
        <p:spPr>
          <a:xfrm>
            <a:off x="6555300" y="3684465"/>
            <a:ext cx="1441420" cy="230832"/>
          </a:xfrm>
          <a:prstGeom prst="rect">
            <a:avLst/>
          </a:prstGeom>
          <a:noFill/>
        </p:spPr>
        <p:txBody>
          <a:bodyPr wrap="none" rtlCol="0">
            <a:spAutoFit/>
          </a:bodyPr>
          <a:lstStyle/>
          <a:p>
            <a:r>
              <a:rPr lang="en-US" sz="900" b="1" dirty="0" smtClean="0">
                <a:solidFill>
                  <a:schemeClr val="bg2"/>
                </a:solidFill>
              </a:rPr>
              <a:t>2001:DB8:ACAD:B::/64</a:t>
            </a:r>
            <a:endParaRPr lang="en-US" sz="900" b="1" dirty="0">
              <a:solidFill>
                <a:schemeClr val="bg2"/>
              </a:solidFill>
            </a:endParaRPr>
          </a:p>
        </p:txBody>
      </p:sp>
      <p:sp>
        <p:nvSpPr>
          <p:cNvPr id="49" name="TextBox 48"/>
          <p:cNvSpPr txBox="1"/>
          <p:nvPr/>
        </p:nvSpPr>
        <p:spPr>
          <a:xfrm>
            <a:off x="5214527" y="2963105"/>
            <a:ext cx="551754" cy="246221"/>
          </a:xfrm>
          <a:prstGeom prst="rect">
            <a:avLst/>
          </a:prstGeom>
          <a:noFill/>
        </p:spPr>
        <p:txBody>
          <a:bodyPr wrap="none" rtlCol="0">
            <a:spAutoFit/>
          </a:bodyPr>
          <a:lstStyle/>
          <a:p>
            <a:r>
              <a:rPr lang="en-US" sz="1000" b="1" dirty="0" smtClean="0">
                <a:solidFill>
                  <a:schemeClr val="bg2"/>
                </a:solidFill>
              </a:rPr>
              <a:t>S0/0/1</a:t>
            </a:r>
            <a:endParaRPr lang="en-US" sz="1000" b="1" dirty="0">
              <a:solidFill>
                <a:schemeClr val="bg2"/>
              </a:solidFill>
            </a:endParaRPr>
          </a:p>
        </p:txBody>
      </p:sp>
      <p:sp>
        <p:nvSpPr>
          <p:cNvPr id="50" name="TextBox 49"/>
          <p:cNvSpPr txBox="1"/>
          <p:nvPr/>
        </p:nvSpPr>
        <p:spPr>
          <a:xfrm>
            <a:off x="3459433" y="2988505"/>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51" name="TextBox 50"/>
          <p:cNvSpPr txBox="1"/>
          <p:nvPr/>
        </p:nvSpPr>
        <p:spPr>
          <a:xfrm rot="10800000" flipV="1">
            <a:off x="2863874" y="6068203"/>
            <a:ext cx="2412975" cy="246221"/>
          </a:xfrm>
          <a:prstGeom prst="rect">
            <a:avLst/>
          </a:prstGeom>
          <a:noFill/>
        </p:spPr>
        <p:txBody>
          <a:bodyPr wrap="square" rtlCol="0">
            <a:spAutoFit/>
          </a:bodyPr>
          <a:lstStyle/>
          <a:p>
            <a:r>
              <a:rPr lang="en-US" sz="1000" b="1" dirty="0" smtClean="0">
                <a:solidFill>
                  <a:schemeClr val="bg2"/>
                </a:solidFill>
              </a:rPr>
              <a:t>2001:DB8:ACAD:D::1/64</a:t>
            </a:r>
            <a:endParaRPr lang="en-US" sz="1000" b="1" dirty="0">
              <a:solidFill>
                <a:schemeClr val="bg2"/>
              </a:solidFill>
            </a:endParaRPr>
          </a:p>
        </p:txBody>
      </p:sp>
      <p:sp>
        <p:nvSpPr>
          <p:cNvPr id="52" name="TextBox 51"/>
          <p:cNvSpPr txBox="1"/>
          <p:nvPr/>
        </p:nvSpPr>
        <p:spPr>
          <a:xfrm rot="10800000" flipV="1">
            <a:off x="4435499" y="6068203"/>
            <a:ext cx="2412975" cy="246221"/>
          </a:xfrm>
          <a:prstGeom prst="rect">
            <a:avLst/>
          </a:prstGeom>
          <a:noFill/>
        </p:spPr>
        <p:txBody>
          <a:bodyPr wrap="square" rtlCol="0">
            <a:spAutoFit/>
          </a:bodyPr>
          <a:lstStyle/>
          <a:p>
            <a:r>
              <a:rPr lang="en-US" sz="1000" b="1" dirty="0" smtClean="0">
                <a:solidFill>
                  <a:schemeClr val="bg2"/>
                </a:solidFill>
              </a:rPr>
              <a:t>2001:DB8:ACAD:A::1/64</a:t>
            </a:r>
            <a:endParaRPr lang="en-US" sz="1000" b="1" dirty="0">
              <a:solidFill>
                <a:schemeClr val="bg2"/>
              </a:solidFill>
            </a:endParaRPr>
          </a:p>
        </p:txBody>
      </p:sp>
      <p:sp>
        <p:nvSpPr>
          <p:cNvPr id="53" name="TextBox 52"/>
          <p:cNvSpPr txBox="1"/>
          <p:nvPr/>
        </p:nvSpPr>
        <p:spPr>
          <a:xfrm rot="10800000" flipV="1">
            <a:off x="6035699" y="6058678"/>
            <a:ext cx="2412975" cy="246221"/>
          </a:xfrm>
          <a:prstGeom prst="rect">
            <a:avLst/>
          </a:prstGeom>
          <a:noFill/>
        </p:spPr>
        <p:txBody>
          <a:bodyPr wrap="square" rtlCol="0">
            <a:spAutoFit/>
          </a:bodyPr>
          <a:lstStyle/>
          <a:p>
            <a:r>
              <a:rPr lang="en-US" sz="1000" b="1" dirty="0" smtClean="0">
                <a:solidFill>
                  <a:schemeClr val="bg2"/>
                </a:solidFill>
              </a:rPr>
              <a:t>2001:DB8:ACAD:B::1/64</a:t>
            </a:r>
            <a:endParaRPr lang="en-US" sz="1000" b="1" dirty="0">
              <a:solidFill>
                <a:schemeClr val="bg2"/>
              </a:solidFill>
            </a:endParaRPr>
          </a:p>
        </p:txBody>
      </p:sp>
      <p:sp>
        <p:nvSpPr>
          <p:cNvPr id="54" name="TextBox 53"/>
          <p:cNvSpPr txBox="1"/>
          <p:nvPr/>
        </p:nvSpPr>
        <p:spPr>
          <a:xfrm>
            <a:off x="3752850" y="1752600"/>
            <a:ext cx="1651414" cy="276999"/>
          </a:xfrm>
          <a:prstGeom prst="rect">
            <a:avLst/>
          </a:prstGeom>
          <a:noFill/>
        </p:spPr>
        <p:txBody>
          <a:bodyPr wrap="none" rtlCol="0">
            <a:spAutoFit/>
          </a:bodyPr>
          <a:lstStyle/>
          <a:p>
            <a:r>
              <a:rPr lang="en-US" sz="1200" b="1" dirty="0" smtClean="0">
                <a:solidFill>
                  <a:schemeClr val="tx2"/>
                </a:solidFill>
              </a:rPr>
              <a:t>Lo0 2001:DB8:1::/64</a:t>
            </a:r>
            <a:endParaRPr lang="en-US" sz="1200" b="1" dirty="0">
              <a:solidFill>
                <a:schemeClr val="tx2"/>
              </a:solidFill>
            </a:endParaRPr>
          </a:p>
        </p:txBody>
      </p:sp>
      <p:sp>
        <p:nvSpPr>
          <p:cNvPr id="55" name="TextBox 54"/>
          <p:cNvSpPr txBox="1"/>
          <p:nvPr/>
        </p:nvSpPr>
        <p:spPr>
          <a:xfrm>
            <a:off x="2962276" y="897256"/>
            <a:ext cx="3152774" cy="692497"/>
          </a:xfrm>
          <a:prstGeom prst="rect">
            <a:avLst/>
          </a:prstGeom>
          <a:noFill/>
          <a:ln>
            <a:solidFill>
              <a:srgbClr val="7030A0"/>
            </a:solidFill>
          </a:ln>
        </p:spPr>
        <p:txBody>
          <a:bodyPr wrap="square" rtlCol="0">
            <a:spAutoFit/>
          </a:bodyPr>
          <a:lstStyle/>
          <a:p>
            <a:r>
              <a:rPr lang="en-US" sz="1300" dirty="0" smtClean="0">
                <a:solidFill>
                  <a:schemeClr val="bg2"/>
                </a:solidFill>
              </a:rPr>
              <a:t>Branch-2(</a:t>
            </a:r>
            <a:r>
              <a:rPr lang="en-US" sz="1300" dirty="0" err="1" smtClean="0">
                <a:solidFill>
                  <a:schemeClr val="bg2"/>
                </a:solidFill>
              </a:rPr>
              <a:t>config</a:t>
            </a:r>
            <a:r>
              <a:rPr lang="en-US" sz="1300" dirty="0" smtClean="0">
                <a:solidFill>
                  <a:schemeClr val="bg2"/>
                </a:solidFill>
              </a:rPr>
              <a:t>)# ipv6 route ::/0 lo0</a:t>
            </a:r>
          </a:p>
          <a:p>
            <a:r>
              <a:rPr lang="en-US" sz="1300" dirty="0" smtClean="0">
                <a:solidFill>
                  <a:schemeClr val="bg2"/>
                </a:solidFill>
              </a:rPr>
              <a:t>Branch-2(</a:t>
            </a:r>
            <a:r>
              <a:rPr lang="en-US" sz="1300" dirty="0" err="1" smtClean="0">
                <a:solidFill>
                  <a:schemeClr val="bg2"/>
                </a:solidFill>
              </a:rPr>
              <a:t>config</a:t>
            </a:r>
            <a:r>
              <a:rPr lang="en-US" sz="1300" dirty="0" smtClean="0">
                <a:solidFill>
                  <a:schemeClr val="bg2"/>
                </a:solidFill>
              </a:rPr>
              <a:t>)# ipv6 router </a:t>
            </a:r>
            <a:r>
              <a:rPr lang="en-US" sz="1300" dirty="0" err="1" smtClean="0">
                <a:solidFill>
                  <a:schemeClr val="bg2"/>
                </a:solidFill>
              </a:rPr>
              <a:t>eigrp</a:t>
            </a:r>
            <a:r>
              <a:rPr lang="en-US" sz="1300" dirty="0" smtClean="0">
                <a:solidFill>
                  <a:schemeClr val="bg2"/>
                </a:solidFill>
              </a:rPr>
              <a:t> 100</a:t>
            </a:r>
          </a:p>
          <a:p>
            <a:r>
              <a:rPr lang="en-US" sz="1300" dirty="0" smtClean="0">
                <a:solidFill>
                  <a:schemeClr val="bg2"/>
                </a:solidFill>
              </a:rPr>
              <a:t>Branch-2(</a:t>
            </a:r>
            <a:r>
              <a:rPr lang="en-US" sz="1300" dirty="0" err="1" smtClean="0">
                <a:solidFill>
                  <a:schemeClr val="bg2"/>
                </a:solidFill>
              </a:rPr>
              <a:t>config-rtr</a:t>
            </a:r>
            <a:r>
              <a:rPr lang="en-US" sz="1300" dirty="0" smtClean="0">
                <a:solidFill>
                  <a:schemeClr val="bg2"/>
                </a:solidFill>
              </a:rPr>
              <a:t>)# redistribute static</a:t>
            </a:r>
            <a:endParaRPr lang="en-US" sz="1300" dirty="0">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Show ipv6 route command</a:t>
            </a:r>
            <a:endParaRPr lang="en-US" dirty="0"/>
          </a:p>
        </p:txBody>
      </p:sp>
      <p:sp>
        <p:nvSpPr>
          <p:cNvPr id="4" name="Rectangle 3"/>
          <p:cNvSpPr/>
          <p:nvPr/>
        </p:nvSpPr>
        <p:spPr>
          <a:xfrm>
            <a:off x="95250" y="1579245"/>
            <a:ext cx="4400550" cy="3416320"/>
          </a:xfrm>
          <a:prstGeom prst="rect">
            <a:avLst/>
          </a:prstGeom>
          <a:ln>
            <a:solidFill>
              <a:schemeClr val="tx2"/>
            </a:solidFill>
          </a:ln>
        </p:spPr>
        <p:txBody>
          <a:bodyPr wrap="square">
            <a:spAutoFit/>
          </a:bodyPr>
          <a:lstStyle/>
          <a:p>
            <a:r>
              <a:rPr lang="en-US" sz="1200" dirty="0" smtClean="0">
                <a:solidFill>
                  <a:schemeClr val="bg2"/>
                </a:solidFill>
              </a:rPr>
              <a:t>Branch-1#show ipv6 route</a:t>
            </a:r>
          </a:p>
          <a:p>
            <a:r>
              <a:rPr lang="en-US" sz="1200" dirty="0" smtClean="0">
                <a:solidFill>
                  <a:schemeClr val="bg2"/>
                </a:solidFill>
              </a:rPr>
              <a:t>IPv6 Routing Table - 12 entries</a:t>
            </a:r>
          </a:p>
          <a:p>
            <a:r>
              <a:rPr lang="en-US" sz="1200" dirty="0" smtClean="0">
                <a:solidFill>
                  <a:schemeClr val="bg2"/>
                </a:solidFill>
              </a:rPr>
              <a:t>Codes: C - Connected, L - Local, S - Static, R - RIP, B - BGP</a:t>
            </a:r>
          </a:p>
          <a:p>
            <a:r>
              <a:rPr lang="en-US" sz="1200" dirty="0" smtClean="0">
                <a:solidFill>
                  <a:schemeClr val="bg2"/>
                </a:solidFill>
              </a:rPr>
              <a:t>       U - Per-user Static route, M - MIPv6</a:t>
            </a:r>
          </a:p>
          <a:p>
            <a:r>
              <a:rPr lang="en-US" sz="1200" dirty="0" smtClean="0">
                <a:solidFill>
                  <a:schemeClr val="bg2"/>
                </a:solidFill>
              </a:rPr>
              <a:t>       I1 - ISIS L1, I2 - ISIS L2, IA - ISIS </a:t>
            </a:r>
            <a:r>
              <a:rPr lang="en-US" sz="1200" dirty="0" err="1" smtClean="0">
                <a:solidFill>
                  <a:schemeClr val="bg2"/>
                </a:solidFill>
              </a:rPr>
              <a:t>interarea</a:t>
            </a:r>
            <a:r>
              <a:rPr lang="en-US" sz="1200" dirty="0" smtClean="0">
                <a:solidFill>
                  <a:schemeClr val="bg2"/>
                </a:solidFill>
              </a:rPr>
              <a:t>, IS - ISIS summary</a:t>
            </a:r>
          </a:p>
          <a:p>
            <a:r>
              <a:rPr lang="en-US" sz="1200" dirty="0" smtClean="0">
                <a:solidFill>
                  <a:schemeClr val="bg2"/>
                </a:solidFill>
              </a:rPr>
              <a:t>       O - OSPF intra, OI - OSPF inter, OE1 - OSPF ext 1, OE2 - OSPF ext 2</a:t>
            </a:r>
          </a:p>
          <a:p>
            <a:r>
              <a:rPr lang="en-US" sz="1200" dirty="0" smtClean="0">
                <a:solidFill>
                  <a:schemeClr val="bg2"/>
                </a:solidFill>
              </a:rPr>
              <a:t>       ON1 - OSPF NSSA ext 1, ON2 - OSPF NSSA ext 2</a:t>
            </a:r>
          </a:p>
          <a:p>
            <a:r>
              <a:rPr lang="en-US" sz="1200" dirty="0" smtClean="0">
                <a:solidFill>
                  <a:schemeClr val="bg2"/>
                </a:solidFill>
              </a:rPr>
              <a:t>       D - EIGRP, EX - EIGRP external</a:t>
            </a:r>
          </a:p>
          <a:p>
            <a:r>
              <a:rPr lang="en-US" sz="1200" dirty="0" smtClean="0">
                <a:solidFill>
                  <a:schemeClr val="bg2"/>
                </a:solidFill>
              </a:rPr>
              <a:t>EX  ::/0 [170/3449856]</a:t>
            </a:r>
          </a:p>
          <a:p>
            <a:r>
              <a:rPr lang="en-US" sz="1200" dirty="0" smtClean="0">
                <a:solidFill>
                  <a:schemeClr val="bg2"/>
                </a:solidFill>
              </a:rPr>
              <a:t>     via FE80::2, Serial0/0/0</a:t>
            </a:r>
          </a:p>
          <a:p>
            <a:r>
              <a:rPr lang="en-US" sz="1200" dirty="0" smtClean="0">
                <a:solidFill>
                  <a:schemeClr val="bg2"/>
                </a:solidFill>
              </a:rPr>
              <a:t>D   2001:DB8:ACAD::/62 [5/2816]</a:t>
            </a:r>
          </a:p>
          <a:p>
            <a:r>
              <a:rPr lang="en-US" sz="1200" dirty="0" smtClean="0">
                <a:solidFill>
                  <a:schemeClr val="bg2"/>
                </a:solidFill>
              </a:rPr>
              <a:t>     via ::, Null0</a:t>
            </a:r>
          </a:p>
          <a:p>
            <a:r>
              <a:rPr lang="en-US" sz="1200" dirty="0" smtClean="0">
                <a:solidFill>
                  <a:schemeClr val="bg2"/>
                </a:solidFill>
              </a:rPr>
              <a:t>C   2001:DB8:ACAD:C::/64 [0/0]</a:t>
            </a:r>
          </a:p>
          <a:p>
            <a:r>
              <a:rPr lang="en-US" sz="1200" dirty="0" smtClean="0">
                <a:solidFill>
                  <a:schemeClr val="bg2"/>
                </a:solidFill>
              </a:rPr>
              <a:t>     via ::, GigabitEthernet0/0</a:t>
            </a:r>
          </a:p>
          <a:p>
            <a:r>
              <a:rPr lang="en-US" sz="1200" dirty="0" smtClean="0">
                <a:solidFill>
                  <a:schemeClr val="bg2"/>
                </a:solidFill>
              </a:rPr>
              <a:t>L   2001:DB8:ACAD:C::/128 [0/0]</a:t>
            </a:r>
          </a:p>
          <a:p>
            <a:r>
              <a:rPr lang="en-US" sz="1200" dirty="0" smtClean="0">
                <a:solidFill>
                  <a:schemeClr val="bg2"/>
                </a:solidFill>
              </a:rPr>
              <a:t>     via ::, GigabitEthernet0/0</a:t>
            </a:r>
            <a:endParaRPr lang="en-US" sz="1200" dirty="0">
              <a:solidFill>
                <a:schemeClr val="bg2"/>
              </a:solidFill>
            </a:endParaRPr>
          </a:p>
        </p:txBody>
      </p:sp>
      <p:sp>
        <p:nvSpPr>
          <p:cNvPr id="5" name="Rectangle 4"/>
          <p:cNvSpPr/>
          <p:nvPr/>
        </p:nvSpPr>
        <p:spPr>
          <a:xfrm>
            <a:off x="4581525" y="1804244"/>
            <a:ext cx="4448175" cy="3046988"/>
          </a:xfrm>
          <a:prstGeom prst="rect">
            <a:avLst/>
          </a:prstGeom>
          <a:ln>
            <a:solidFill>
              <a:schemeClr val="tx2"/>
            </a:solidFill>
          </a:ln>
        </p:spPr>
        <p:txBody>
          <a:bodyPr wrap="square">
            <a:spAutoFit/>
          </a:bodyPr>
          <a:lstStyle/>
          <a:p>
            <a:r>
              <a:rPr lang="en-US" sz="1200" dirty="0" smtClean="0">
                <a:solidFill>
                  <a:schemeClr val="bg2"/>
                </a:solidFill>
              </a:rPr>
              <a:t>Branch-2#show ipv6 route</a:t>
            </a:r>
          </a:p>
          <a:p>
            <a:r>
              <a:rPr lang="en-US" sz="1200" dirty="0" smtClean="0">
                <a:solidFill>
                  <a:schemeClr val="bg2"/>
                </a:solidFill>
              </a:rPr>
              <a:t>IPv6 Routing Table - 11 entries</a:t>
            </a:r>
          </a:p>
          <a:p>
            <a:r>
              <a:rPr lang="en-US" sz="1200" dirty="0" smtClean="0">
                <a:solidFill>
                  <a:schemeClr val="bg2"/>
                </a:solidFill>
              </a:rPr>
              <a:t>Codes: C - Connected, L - Local, S - Static, R - RIP, B - BGP</a:t>
            </a:r>
          </a:p>
          <a:p>
            <a:r>
              <a:rPr lang="en-US" sz="1200" dirty="0" smtClean="0">
                <a:solidFill>
                  <a:schemeClr val="bg2"/>
                </a:solidFill>
              </a:rPr>
              <a:t>       U - Per-user Static route, M - MIPv6</a:t>
            </a:r>
          </a:p>
          <a:p>
            <a:r>
              <a:rPr lang="en-US" sz="1200" dirty="0" smtClean="0">
                <a:solidFill>
                  <a:schemeClr val="bg2"/>
                </a:solidFill>
              </a:rPr>
              <a:t>       I1 - ISIS L1, I2 - ISIS L2, IA - ISIS </a:t>
            </a:r>
            <a:r>
              <a:rPr lang="en-US" sz="1200" dirty="0" err="1" smtClean="0">
                <a:solidFill>
                  <a:schemeClr val="bg2"/>
                </a:solidFill>
              </a:rPr>
              <a:t>interarea</a:t>
            </a:r>
            <a:r>
              <a:rPr lang="en-US" sz="1200" dirty="0" smtClean="0">
                <a:solidFill>
                  <a:schemeClr val="bg2"/>
                </a:solidFill>
              </a:rPr>
              <a:t>, IS - ISIS summary</a:t>
            </a:r>
          </a:p>
          <a:p>
            <a:r>
              <a:rPr lang="en-US" sz="1200" dirty="0" smtClean="0">
                <a:solidFill>
                  <a:schemeClr val="bg2"/>
                </a:solidFill>
              </a:rPr>
              <a:t>       O - OSPF intra, OI - OSPF inter, OE1 - OSPF ext 1, OE2 - OSPF ext 2</a:t>
            </a:r>
          </a:p>
          <a:p>
            <a:r>
              <a:rPr lang="en-US" sz="1200" dirty="0" smtClean="0">
                <a:solidFill>
                  <a:schemeClr val="bg2"/>
                </a:solidFill>
              </a:rPr>
              <a:t>       ON1 - OSPF NSSA ext 1, ON2 - OSPF NSSA ext 2</a:t>
            </a:r>
          </a:p>
          <a:p>
            <a:r>
              <a:rPr lang="en-US" sz="1200" dirty="0" smtClean="0">
                <a:solidFill>
                  <a:schemeClr val="bg2"/>
                </a:solidFill>
              </a:rPr>
              <a:t>       D - EIGRP, EX - EIGRP external</a:t>
            </a:r>
          </a:p>
          <a:p>
            <a:r>
              <a:rPr lang="en-US" sz="1200" dirty="0" smtClean="0">
                <a:solidFill>
                  <a:schemeClr val="bg2"/>
                </a:solidFill>
              </a:rPr>
              <a:t>S   ::/0 [1/0]</a:t>
            </a:r>
          </a:p>
          <a:p>
            <a:r>
              <a:rPr lang="en-US" sz="1200" dirty="0" smtClean="0">
                <a:solidFill>
                  <a:schemeClr val="bg2"/>
                </a:solidFill>
              </a:rPr>
              <a:t>     via ::, Loopback0</a:t>
            </a:r>
          </a:p>
          <a:p>
            <a:r>
              <a:rPr lang="en-US" sz="1200" dirty="0" smtClean="0">
                <a:solidFill>
                  <a:schemeClr val="bg2"/>
                </a:solidFill>
              </a:rPr>
              <a:t>C   2001:DB8:1::/64 [0/0]</a:t>
            </a:r>
          </a:p>
          <a:p>
            <a:r>
              <a:rPr lang="en-US" sz="1200" dirty="0" smtClean="0">
                <a:solidFill>
                  <a:schemeClr val="bg2"/>
                </a:solidFill>
              </a:rPr>
              <a:t>     via ::, Loopback0</a:t>
            </a:r>
          </a:p>
          <a:p>
            <a:r>
              <a:rPr lang="en-US" sz="1200" dirty="0" smtClean="0">
                <a:solidFill>
                  <a:schemeClr val="bg2"/>
                </a:solidFill>
              </a:rPr>
              <a:t>L   2001:DB8:1::/128 [0/0]</a:t>
            </a:r>
          </a:p>
          <a:p>
            <a:r>
              <a:rPr lang="en-US" sz="1200" dirty="0" smtClean="0">
                <a:solidFill>
                  <a:schemeClr val="bg2"/>
                </a:solidFill>
              </a:rPr>
              <a:t>     via ::, Loopback0</a:t>
            </a:r>
            <a:endParaRPr lang="en-US" sz="1200" dirty="0">
              <a:solidFill>
                <a:schemeClr val="bg2"/>
              </a:solidFill>
            </a:endParaRPr>
          </a:p>
        </p:txBody>
      </p:sp>
      <p:sp>
        <p:nvSpPr>
          <p:cNvPr id="6" name="Rounded Rectangle 5"/>
          <p:cNvSpPr/>
          <p:nvPr/>
        </p:nvSpPr>
        <p:spPr>
          <a:xfrm>
            <a:off x="161925" y="3486150"/>
            <a:ext cx="1857375" cy="36195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Rounded Rectangle 6"/>
          <p:cNvSpPr/>
          <p:nvPr/>
        </p:nvSpPr>
        <p:spPr>
          <a:xfrm>
            <a:off x="4610101" y="3667125"/>
            <a:ext cx="1523999" cy="36195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159" y="213140"/>
            <a:ext cx="8588861" cy="838200"/>
          </a:xfrm>
        </p:spPr>
        <p:txBody>
          <a:bodyPr/>
          <a:lstStyle/>
          <a:p>
            <a:pPr algn="ctr"/>
            <a:r>
              <a:rPr dirty="0" smtClean="0"/>
              <a:t>Topology</a:t>
            </a:r>
            <a:endParaRPr lang="en-US" dirty="0"/>
          </a:p>
        </p:txBody>
      </p:sp>
      <p:sp>
        <p:nvSpPr>
          <p:cNvPr id="3" name="Freeform 9"/>
          <p:cNvSpPr>
            <a:spLocks/>
          </p:cNvSpPr>
          <p:nvPr/>
        </p:nvSpPr>
        <p:spPr bwMode="auto">
          <a:xfrm rot="3262515" flipV="1">
            <a:off x="4805573" y="2349093"/>
            <a:ext cx="1724376" cy="310176"/>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8733" y="1478951"/>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1448" y="3028351"/>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0913" y="4143411"/>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7231" y="4141824"/>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258156" y="1724928"/>
            <a:ext cx="753540" cy="276999"/>
          </a:xfrm>
          <a:prstGeom prst="rect">
            <a:avLst/>
          </a:prstGeom>
          <a:noFill/>
        </p:spPr>
        <p:txBody>
          <a:bodyPr wrap="none" rtlCol="0">
            <a:spAutoFit/>
          </a:bodyPr>
          <a:lstStyle/>
          <a:p>
            <a:r>
              <a:rPr lang="en-US" sz="1200" b="1" dirty="0" smtClean="0">
                <a:solidFill>
                  <a:schemeClr val="bg1"/>
                </a:solidFill>
              </a:rPr>
              <a:t>Branch-2</a:t>
            </a:r>
            <a:endParaRPr lang="en-US" sz="1200" b="1" dirty="0">
              <a:solidFill>
                <a:schemeClr val="bg1"/>
              </a:solidFill>
            </a:endParaRPr>
          </a:p>
        </p:txBody>
      </p:sp>
      <p:sp>
        <p:nvSpPr>
          <p:cNvPr id="11" name="TextBox 10"/>
          <p:cNvSpPr txBox="1"/>
          <p:nvPr/>
        </p:nvSpPr>
        <p:spPr>
          <a:xfrm rot="10800000" flipV="1">
            <a:off x="796949" y="6030103"/>
            <a:ext cx="2412975" cy="246221"/>
          </a:xfrm>
          <a:prstGeom prst="rect">
            <a:avLst/>
          </a:prstGeom>
          <a:noFill/>
        </p:spPr>
        <p:txBody>
          <a:bodyPr wrap="square" rtlCol="0">
            <a:spAutoFit/>
          </a:bodyPr>
          <a:lstStyle/>
          <a:p>
            <a:r>
              <a:rPr lang="en-US" sz="1000" b="1" dirty="0" smtClean="0">
                <a:solidFill>
                  <a:schemeClr val="bg2"/>
                </a:solidFill>
              </a:rPr>
              <a:t>2001:DB8:ACAD:C::2/64</a:t>
            </a:r>
            <a:endParaRPr lang="en-US" sz="1000" b="1" dirty="0">
              <a:solidFill>
                <a:schemeClr val="bg2"/>
              </a:solidFill>
            </a:endParaRPr>
          </a:p>
        </p:txBody>
      </p:sp>
      <p:sp>
        <p:nvSpPr>
          <p:cNvPr id="12" name="Line 47"/>
          <p:cNvSpPr>
            <a:spLocks noChangeShapeType="1"/>
          </p:cNvSpPr>
          <p:nvPr/>
        </p:nvSpPr>
        <p:spPr bwMode="auto">
          <a:xfrm flipH="1">
            <a:off x="1849072" y="3543300"/>
            <a:ext cx="566468" cy="60130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 name="Line 47"/>
          <p:cNvSpPr>
            <a:spLocks noChangeShapeType="1"/>
          </p:cNvSpPr>
          <p:nvPr/>
        </p:nvSpPr>
        <p:spPr bwMode="auto">
          <a:xfrm flipH="1" flipV="1">
            <a:off x="2872740" y="3566160"/>
            <a:ext cx="394541" cy="58487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 name="TextBox 13"/>
          <p:cNvSpPr txBox="1"/>
          <p:nvPr/>
        </p:nvSpPr>
        <p:spPr>
          <a:xfrm>
            <a:off x="2164033" y="2220155"/>
            <a:ext cx="1492716" cy="246221"/>
          </a:xfrm>
          <a:prstGeom prst="rect">
            <a:avLst/>
          </a:prstGeom>
          <a:noFill/>
        </p:spPr>
        <p:txBody>
          <a:bodyPr wrap="none" rtlCol="0">
            <a:spAutoFit/>
          </a:bodyPr>
          <a:lstStyle/>
          <a:p>
            <a:r>
              <a:rPr lang="en-US" sz="1000" b="1" dirty="0" smtClean="0">
                <a:solidFill>
                  <a:schemeClr val="bg2"/>
                </a:solidFill>
              </a:rPr>
              <a:t>2001:DB8:CAFE::/127</a:t>
            </a:r>
            <a:endParaRPr lang="en-US" sz="1000" b="1" dirty="0">
              <a:solidFill>
                <a:schemeClr val="bg2"/>
              </a:solidFill>
            </a:endParaRPr>
          </a:p>
        </p:txBody>
      </p:sp>
      <p:sp>
        <p:nvSpPr>
          <p:cNvPr id="15" name="TextBox 14"/>
          <p:cNvSpPr txBox="1"/>
          <p:nvPr/>
        </p:nvSpPr>
        <p:spPr>
          <a:xfrm>
            <a:off x="796485" y="3583500"/>
            <a:ext cx="1505540" cy="230832"/>
          </a:xfrm>
          <a:prstGeom prst="rect">
            <a:avLst/>
          </a:prstGeom>
          <a:noFill/>
        </p:spPr>
        <p:txBody>
          <a:bodyPr wrap="none" rtlCol="0">
            <a:spAutoFit/>
          </a:bodyPr>
          <a:lstStyle/>
          <a:p>
            <a:r>
              <a:rPr lang="en-US" sz="900" b="1" dirty="0" smtClean="0">
                <a:solidFill>
                  <a:schemeClr val="bg2"/>
                </a:solidFill>
              </a:rPr>
              <a:t>2001:DB8:ACAD:C::1/64</a:t>
            </a:r>
            <a:endParaRPr lang="en-US" sz="900" b="1" dirty="0">
              <a:solidFill>
                <a:schemeClr val="bg2"/>
              </a:solidFill>
            </a:endParaRPr>
          </a:p>
        </p:txBody>
      </p:sp>
      <p:sp>
        <p:nvSpPr>
          <p:cNvPr id="16" name="TextBox 15"/>
          <p:cNvSpPr txBox="1"/>
          <p:nvPr/>
        </p:nvSpPr>
        <p:spPr>
          <a:xfrm>
            <a:off x="3735658" y="1807405"/>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17" name="TextBox 16"/>
          <p:cNvSpPr txBox="1"/>
          <p:nvPr/>
        </p:nvSpPr>
        <p:spPr>
          <a:xfrm>
            <a:off x="5043077" y="1801055"/>
            <a:ext cx="551754" cy="246221"/>
          </a:xfrm>
          <a:prstGeom prst="rect">
            <a:avLst/>
          </a:prstGeom>
          <a:noFill/>
        </p:spPr>
        <p:txBody>
          <a:bodyPr wrap="none" rtlCol="0">
            <a:spAutoFit/>
          </a:bodyPr>
          <a:lstStyle/>
          <a:p>
            <a:r>
              <a:rPr lang="en-US" sz="1000" b="1" dirty="0" smtClean="0">
                <a:solidFill>
                  <a:schemeClr val="bg2"/>
                </a:solidFill>
              </a:rPr>
              <a:t>S0/0/1</a:t>
            </a:r>
            <a:endParaRPr lang="en-US" sz="1000" b="1" dirty="0">
              <a:solidFill>
                <a:schemeClr val="bg2"/>
              </a:solidFill>
            </a:endParaRPr>
          </a:p>
        </p:txBody>
      </p:sp>
      <p:sp>
        <p:nvSpPr>
          <p:cNvPr id="20" name="TextBox 19"/>
          <p:cNvSpPr txBox="1"/>
          <p:nvPr/>
        </p:nvSpPr>
        <p:spPr>
          <a:xfrm>
            <a:off x="6282898" y="3302004"/>
            <a:ext cx="849913" cy="276999"/>
          </a:xfrm>
          <a:prstGeom prst="rect">
            <a:avLst/>
          </a:prstGeom>
          <a:noFill/>
        </p:spPr>
        <p:txBody>
          <a:bodyPr wrap="none" rtlCol="0">
            <a:spAutoFit/>
          </a:bodyPr>
          <a:lstStyle/>
          <a:p>
            <a:r>
              <a:rPr lang="en-US" sz="1200" b="1" dirty="0" smtClean="0">
                <a:solidFill>
                  <a:schemeClr val="bg1"/>
                </a:solidFill>
              </a:rPr>
              <a:t>Branch-3</a:t>
            </a:r>
            <a:endParaRPr lang="en-US" sz="1200" b="1" dirty="0">
              <a:solidFill>
                <a:schemeClr val="bg1"/>
              </a:solidFill>
            </a:endParaRPr>
          </a:p>
        </p:txBody>
      </p:sp>
      <p:sp>
        <p:nvSpPr>
          <p:cNvPr id="21" name="TextBox 20"/>
          <p:cNvSpPr txBox="1"/>
          <p:nvPr/>
        </p:nvSpPr>
        <p:spPr>
          <a:xfrm>
            <a:off x="1511870" y="4292771"/>
            <a:ext cx="372218" cy="276999"/>
          </a:xfrm>
          <a:prstGeom prst="rect">
            <a:avLst/>
          </a:prstGeom>
          <a:noFill/>
        </p:spPr>
        <p:txBody>
          <a:bodyPr wrap="none" rtlCol="0">
            <a:spAutoFit/>
          </a:bodyPr>
          <a:lstStyle/>
          <a:p>
            <a:r>
              <a:rPr lang="en-US" sz="1200" b="1" dirty="0" smtClean="0">
                <a:solidFill>
                  <a:schemeClr val="bg1"/>
                </a:solidFill>
              </a:rPr>
              <a:t>S1</a:t>
            </a:r>
            <a:endParaRPr lang="en-US" sz="1200" b="1" dirty="0">
              <a:solidFill>
                <a:schemeClr val="bg1"/>
              </a:solidFill>
            </a:endParaRPr>
          </a:p>
        </p:txBody>
      </p:sp>
      <p:sp>
        <p:nvSpPr>
          <p:cNvPr id="22" name="TextBox 21"/>
          <p:cNvSpPr txBox="1"/>
          <p:nvPr/>
        </p:nvSpPr>
        <p:spPr>
          <a:xfrm>
            <a:off x="2984453" y="4295811"/>
            <a:ext cx="372218" cy="276999"/>
          </a:xfrm>
          <a:prstGeom prst="rect">
            <a:avLst/>
          </a:prstGeom>
          <a:noFill/>
        </p:spPr>
        <p:txBody>
          <a:bodyPr wrap="none" rtlCol="0">
            <a:spAutoFit/>
          </a:bodyPr>
          <a:lstStyle/>
          <a:p>
            <a:r>
              <a:rPr lang="en-US" sz="1200" b="1" dirty="0" smtClean="0">
                <a:solidFill>
                  <a:schemeClr val="bg1"/>
                </a:solidFill>
              </a:rPr>
              <a:t>S2</a:t>
            </a:r>
            <a:endParaRPr lang="en-US" sz="1200" b="1" dirty="0">
              <a:solidFill>
                <a:schemeClr val="bg1"/>
              </a:solidFill>
            </a:endParaRPr>
          </a:p>
        </p:txBody>
      </p:sp>
      <p:pic>
        <p:nvPicPr>
          <p:cNvPr id="2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7773" y="3051211"/>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2279223" y="3324864"/>
            <a:ext cx="753540" cy="276999"/>
          </a:xfrm>
          <a:prstGeom prst="rect">
            <a:avLst/>
          </a:prstGeom>
          <a:noFill/>
        </p:spPr>
        <p:txBody>
          <a:bodyPr wrap="none" rtlCol="0">
            <a:spAutoFit/>
          </a:bodyPr>
          <a:lstStyle/>
          <a:p>
            <a:r>
              <a:rPr lang="en-US" sz="1200" b="1" dirty="0" smtClean="0">
                <a:solidFill>
                  <a:schemeClr val="bg1"/>
                </a:solidFill>
              </a:rPr>
              <a:t>Branch-1</a:t>
            </a:r>
            <a:endParaRPr lang="en-US" sz="1200" b="1" dirty="0">
              <a:solidFill>
                <a:schemeClr val="bg1"/>
              </a:solidFill>
            </a:endParaRPr>
          </a:p>
        </p:txBody>
      </p:sp>
      <p:sp>
        <p:nvSpPr>
          <p:cNvPr id="25" name="Freeform 9"/>
          <p:cNvSpPr>
            <a:spLocks/>
          </p:cNvSpPr>
          <p:nvPr/>
        </p:nvSpPr>
        <p:spPr bwMode="auto">
          <a:xfrm rot="18445216">
            <a:off x="2782920" y="2368089"/>
            <a:ext cx="1703639" cy="289211"/>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pic>
        <p:nvPicPr>
          <p:cNvPr id="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3488" y="4133251"/>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1706" y="4131664"/>
            <a:ext cx="90766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Line 47"/>
          <p:cNvSpPr>
            <a:spLocks noChangeShapeType="1"/>
          </p:cNvSpPr>
          <p:nvPr/>
        </p:nvSpPr>
        <p:spPr bwMode="auto">
          <a:xfrm flipH="1">
            <a:off x="5941647" y="3512820"/>
            <a:ext cx="480108" cy="62162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9" name="Line 47"/>
          <p:cNvSpPr>
            <a:spLocks noChangeShapeType="1"/>
          </p:cNvSpPr>
          <p:nvPr/>
        </p:nvSpPr>
        <p:spPr bwMode="auto">
          <a:xfrm flipH="1" flipV="1">
            <a:off x="6901814" y="3505199"/>
            <a:ext cx="458041" cy="635671"/>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0" name="TextBox 29"/>
          <p:cNvSpPr txBox="1"/>
          <p:nvPr/>
        </p:nvSpPr>
        <p:spPr>
          <a:xfrm>
            <a:off x="5696780" y="2178880"/>
            <a:ext cx="1563248" cy="246221"/>
          </a:xfrm>
          <a:prstGeom prst="rect">
            <a:avLst/>
          </a:prstGeom>
          <a:noFill/>
        </p:spPr>
        <p:txBody>
          <a:bodyPr wrap="none" rtlCol="0">
            <a:spAutoFit/>
          </a:bodyPr>
          <a:lstStyle/>
          <a:p>
            <a:r>
              <a:rPr lang="en-US" sz="1000" b="1" dirty="0" smtClean="0">
                <a:solidFill>
                  <a:schemeClr val="bg2"/>
                </a:solidFill>
              </a:rPr>
              <a:t>2001:DB8:CAFE::2/127</a:t>
            </a:r>
            <a:endParaRPr lang="en-US" sz="1000" b="1" dirty="0">
              <a:solidFill>
                <a:schemeClr val="bg2"/>
              </a:solidFill>
            </a:endParaRPr>
          </a:p>
        </p:txBody>
      </p:sp>
      <p:sp>
        <p:nvSpPr>
          <p:cNvPr id="31" name="TextBox 30"/>
          <p:cNvSpPr txBox="1"/>
          <p:nvPr/>
        </p:nvSpPr>
        <p:spPr>
          <a:xfrm>
            <a:off x="5617145" y="4282611"/>
            <a:ext cx="372218" cy="276999"/>
          </a:xfrm>
          <a:prstGeom prst="rect">
            <a:avLst/>
          </a:prstGeom>
          <a:noFill/>
        </p:spPr>
        <p:txBody>
          <a:bodyPr wrap="none" rtlCol="0">
            <a:spAutoFit/>
          </a:bodyPr>
          <a:lstStyle/>
          <a:p>
            <a:r>
              <a:rPr lang="en-US" sz="1200" b="1" dirty="0" smtClean="0">
                <a:solidFill>
                  <a:schemeClr val="bg1"/>
                </a:solidFill>
              </a:rPr>
              <a:t>S3</a:t>
            </a:r>
            <a:endParaRPr lang="en-US" sz="1200" b="1" dirty="0">
              <a:solidFill>
                <a:schemeClr val="bg1"/>
              </a:solidFill>
            </a:endParaRPr>
          </a:p>
        </p:txBody>
      </p:sp>
      <p:sp>
        <p:nvSpPr>
          <p:cNvPr id="32" name="TextBox 31"/>
          <p:cNvSpPr txBox="1"/>
          <p:nvPr/>
        </p:nvSpPr>
        <p:spPr>
          <a:xfrm>
            <a:off x="7107508" y="4285651"/>
            <a:ext cx="372218" cy="276999"/>
          </a:xfrm>
          <a:prstGeom prst="rect">
            <a:avLst/>
          </a:prstGeom>
          <a:noFill/>
        </p:spPr>
        <p:txBody>
          <a:bodyPr wrap="none" rtlCol="0">
            <a:spAutoFit/>
          </a:bodyPr>
          <a:lstStyle/>
          <a:p>
            <a:r>
              <a:rPr lang="en-US" sz="1200" b="1" dirty="0" smtClean="0">
                <a:solidFill>
                  <a:schemeClr val="bg1"/>
                </a:solidFill>
              </a:rPr>
              <a:t>S4</a:t>
            </a:r>
            <a:endParaRPr lang="en-US" sz="1200" b="1" dirty="0">
              <a:solidFill>
                <a:schemeClr val="bg1"/>
              </a:solidFill>
            </a:endParaRPr>
          </a:p>
        </p:txBody>
      </p:sp>
      <p:pic>
        <p:nvPicPr>
          <p:cNvPr id="34" name="Picture 34"/>
          <p:cNvPicPr>
            <a:picLocks noChangeArrowheads="1"/>
          </p:cNvPicPr>
          <p:nvPr/>
        </p:nvPicPr>
        <p:blipFill>
          <a:blip r:embed="rId5" cstate="print"/>
          <a:srcRect/>
          <a:stretch>
            <a:fillRect/>
          </a:stretch>
        </p:blipFill>
        <p:spPr bwMode="auto">
          <a:xfrm>
            <a:off x="1279208" y="5225415"/>
            <a:ext cx="909637" cy="822325"/>
          </a:xfrm>
          <a:prstGeom prst="rect">
            <a:avLst/>
          </a:prstGeom>
          <a:noFill/>
          <a:ln w="9525">
            <a:noFill/>
            <a:miter lim="800000"/>
            <a:headEnd/>
            <a:tailEnd/>
          </a:ln>
          <a:effectLst/>
        </p:spPr>
      </p:pic>
      <p:pic>
        <p:nvPicPr>
          <p:cNvPr id="35" name="Picture 34"/>
          <p:cNvPicPr>
            <a:picLocks noChangeArrowheads="1"/>
          </p:cNvPicPr>
          <p:nvPr/>
        </p:nvPicPr>
        <p:blipFill>
          <a:blip r:embed="rId5" cstate="print"/>
          <a:srcRect/>
          <a:stretch>
            <a:fillRect/>
          </a:stretch>
        </p:blipFill>
        <p:spPr bwMode="auto">
          <a:xfrm>
            <a:off x="2780348" y="5225415"/>
            <a:ext cx="909637" cy="822325"/>
          </a:xfrm>
          <a:prstGeom prst="rect">
            <a:avLst/>
          </a:prstGeom>
          <a:noFill/>
          <a:ln w="9525">
            <a:noFill/>
            <a:miter lim="800000"/>
            <a:headEnd/>
            <a:tailEnd/>
          </a:ln>
          <a:effectLst/>
        </p:spPr>
      </p:pic>
      <p:pic>
        <p:nvPicPr>
          <p:cNvPr id="36" name="Picture 34"/>
          <p:cNvPicPr>
            <a:picLocks noChangeArrowheads="1"/>
          </p:cNvPicPr>
          <p:nvPr/>
        </p:nvPicPr>
        <p:blipFill>
          <a:blip r:embed="rId5" cstate="print"/>
          <a:srcRect/>
          <a:stretch>
            <a:fillRect/>
          </a:stretch>
        </p:blipFill>
        <p:spPr bwMode="auto">
          <a:xfrm>
            <a:off x="5399723" y="5210175"/>
            <a:ext cx="909637" cy="822325"/>
          </a:xfrm>
          <a:prstGeom prst="rect">
            <a:avLst/>
          </a:prstGeom>
          <a:noFill/>
          <a:ln w="9525">
            <a:noFill/>
            <a:miter lim="800000"/>
            <a:headEnd/>
            <a:tailEnd/>
          </a:ln>
          <a:effectLst/>
        </p:spPr>
      </p:pic>
      <p:pic>
        <p:nvPicPr>
          <p:cNvPr id="37" name="Picture 34"/>
          <p:cNvPicPr>
            <a:picLocks noChangeArrowheads="1"/>
          </p:cNvPicPr>
          <p:nvPr/>
        </p:nvPicPr>
        <p:blipFill>
          <a:blip r:embed="rId5" cstate="print"/>
          <a:srcRect/>
          <a:stretch>
            <a:fillRect/>
          </a:stretch>
        </p:blipFill>
        <p:spPr bwMode="auto">
          <a:xfrm>
            <a:off x="6893243" y="5217795"/>
            <a:ext cx="909637" cy="822325"/>
          </a:xfrm>
          <a:prstGeom prst="rect">
            <a:avLst/>
          </a:prstGeom>
          <a:noFill/>
          <a:ln w="9525">
            <a:noFill/>
            <a:miter lim="800000"/>
            <a:headEnd/>
            <a:tailEnd/>
          </a:ln>
          <a:effectLst/>
        </p:spPr>
      </p:pic>
      <p:sp>
        <p:nvSpPr>
          <p:cNvPr id="38" name="Line 47"/>
          <p:cNvSpPr>
            <a:spLocks noChangeShapeType="1"/>
          </p:cNvSpPr>
          <p:nvPr/>
        </p:nvSpPr>
        <p:spPr bwMode="auto">
          <a:xfrm flipV="1">
            <a:off x="1653540" y="451103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9" name="Line 47"/>
          <p:cNvSpPr>
            <a:spLocks noChangeShapeType="1"/>
          </p:cNvSpPr>
          <p:nvPr/>
        </p:nvSpPr>
        <p:spPr bwMode="auto">
          <a:xfrm flipV="1">
            <a:off x="3162300" y="450341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0" name="Line 47"/>
          <p:cNvSpPr>
            <a:spLocks noChangeShapeType="1"/>
          </p:cNvSpPr>
          <p:nvPr/>
        </p:nvSpPr>
        <p:spPr bwMode="auto">
          <a:xfrm flipV="1">
            <a:off x="5812155" y="450341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1" name="Line 47"/>
          <p:cNvSpPr>
            <a:spLocks noChangeShapeType="1"/>
          </p:cNvSpPr>
          <p:nvPr/>
        </p:nvSpPr>
        <p:spPr bwMode="auto">
          <a:xfrm flipV="1">
            <a:off x="7282815" y="4495799"/>
            <a:ext cx="7620" cy="7239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2" name="TextBox 41"/>
          <p:cNvSpPr txBox="1"/>
          <p:nvPr/>
        </p:nvSpPr>
        <p:spPr>
          <a:xfrm>
            <a:off x="1430655" y="5387340"/>
            <a:ext cx="670560" cy="261610"/>
          </a:xfrm>
          <a:prstGeom prst="rect">
            <a:avLst/>
          </a:prstGeom>
          <a:noFill/>
        </p:spPr>
        <p:txBody>
          <a:bodyPr wrap="square" rtlCol="0">
            <a:spAutoFit/>
          </a:bodyPr>
          <a:lstStyle/>
          <a:p>
            <a:r>
              <a:rPr lang="en-US" sz="1100" b="1" dirty="0" smtClean="0">
                <a:solidFill>
                  <a:schemeClr val="bg2"/>
                </a:solidFill>
              </a:rPr>
              <a:t>PC-A</a:t>
            </a:r>
            <a:endParaRPr lang="en-US" sz="1100" b="1" dirty="0">
              <a:solidFill>
                <a:schemeClr val="bg2"/>
              </a:solidFill>
            </a:endParaRPr>
          </a:p>
        </p:txBody>
      </p:sp>
      <p:sp>
        <p:nvSpPr>
          <p:cNvPr id="43" name="TextBox 42"/>
          <p:cNvSpPr txBox="1"/>
          <p:nvPr/>
        </p:nvSpPr>
        <p:spPr>
          <a:xfrm>
            <a:off x="2933700" y="5379720"/>
            <a:ext cx="670560" cy="261610"/>
          </a:xfrm>
          <a:prstGeom prst="rect">
            <a:avLst/>
          </a:prstGeom>
          <a:noFill/>
        </p:spPr>
        <p:txBody>
          <a:bodyPr wrap="square" rtlCol="0">
            <a:spAutoFit/>
          </a:bodyPr>
          <a:lstStyle/>
          <a:p>
            <a:r>
              <a:rPr lang="en-US" sz="1100" b="1" dirty="0" smtClean="0">
                <a:solidFill>
                  <a:schemeClr val="bg2"/>
                </a:solidFill>
              </a:rPr>
              <a:t>PC-B</a:t>
            </a:r>
            <a:endParaRPr lang="en-US" sz="1100" b="1" dirty="0">
              <a:solidFill>
                <a:schemeClr val="bg2"/>
              </a:solidFill>
            </a:endParaRPr>
          </a:p>
        </p:txBody>
      </p:sp>
      <p:sp>
        <p:nvSpPr>
          <p:cNvPr id="44" name="TextBox 43"/>
          <p:cNvSpPr txBox="1"/>
          <p:nvPr/>
        </p:nvSpPr>
        <p:spPr>
          <a:xfrm>
            <a:off x="5560695" y="5356860"/>
            <a:ext cx="670560" cy="261610"/>
          </a:xfrm>
          <a:prstGeom prst="rect">
            <a:avLst/>
          </a:prstGeom>
          <a:noFill/>
        </p:spPr>
        <p:txBody>
          <a:bodyPr wrap="square" rtlCol="0">
            <a:spAutoFit/>
          </a:bodyPr>
          <a:lstStyle/>
          <a:p>
            <a:r>
              <a:rPr lang="en-US" sz="1100" b="1" dirty="0" smtClean="0">
                <a:solidFill>
                  <a:schemeClr val="bg2"/>
                </a:solidFill>
              </a:rPr>
              <a:t>PC-C</a:t>
            </a:r>
            <a:endParaRPr lang="en-US" sz="1100" b="1" dirty="0">
              <a:solidFill>
                <a:schemeClr val="bg2"/>
              </a:solidFill>
            </a:endParaRPr>
          </a:p>
        </p:txBody>
      </p:sp>
      <p:sp>
        <p:nvSpPr>
          <p:cNvPr id="45" name="TextBox 44"/>
          <p:cNvSpPr txBox="1"/>
          <p:nvPr/>
        </p:nvSpPr>
        <p:spPr>
          <a:xfrm>
            <a:off x="7046595" y="5364480"/>
            <a:ext cx="670560" cy="261610"/>
          </a:xfrm>
          <a:prstGeom prst="rect">
            <a:avLst/>
          </a:prstGeom>
          <a:noFill/>
        </p:spPr>
        <p:txBody>
          <a:bodyPr wrap="square" rtlCol="0">
            <a:spAutoFit/>
          </a:bodyPr>
          <a:lstStyle/>
          <a:p>
            <a:r>
              <a:rPr lang="en-US" sz="1100" b="1" dirty="0" smtClean="0">
                <a:solidFill>
                  <a:schemeClr val="bg2"/>
                </a:solidFill>
              </a:rPr>
              <a:t>PC-D</a:t>
            </a:r>
            <a:endParaRPr lang="en-US" sz="1100" b="1" dirty="0">
              <a:solidFill>
                <a:schemeClr val="bg2"/>
              </a:solidFill>
            </a:endParaRPr>
          </a:p>
        </p:txBody>
      </p:sp>
      <p:sp>
        <p:nvSpPr>
          <p:cNvPr id="46" name="TextBox 45"/>
          <p:cNvSpPr txBox="1"/>
          <p:nvPr/>
        </p:nvSpPr>
        <p:spPr>
          <a:xfrm>
            <a:off x="3031050" y="3587310"/>
            <a:ext cx="1505540" cy="230832"/>
          </a:xfrm>
          <a:prstGeom prst="rect">
            <a:avLst/>
          </a:prstGeom>
          <a:noFill/>
        </p:spPr>
        <p:txBody>
          <a:bodyPr wrap="none" rtlCol="0">
            <a:spAutoFit/>
          </a:bodyPr>
          <a:lstStyle/>
          <a:p>
            <a:r>
              <a:rPr lang="en-US" sz="900" b="1" dirty="0" smtClean="0">
                <a:solidFill>
                  <a:schemeClr val="bg2"/>
                </a:solidFill>
              </a:rPr>
              <a:t>2001:DB8:ACAD:D::1/64</a:t>
            </a:r>
            <a:endParaRPr lang="en-US" sz="900" b="1" dirty="0">
              <a:solidFill>
                <a:schemeClr val="bg2"/>
              </a:solidFill>
            </a:endParaRPr>
          </a:p>
        </p:txBody>
      </p:sp>
      <p:sp>
        <p:nvSpPr>
          <p:cNvPr id="47" name="TextBox 46"/>
          <p:cNvSpPr txBox="1"/>
          <p:nvPr/>
        </p:nvSpPr>
        <p:spPr>
          <a:xfrm>
            <a:off x="4840800" y="3627315"/>
            <a:ext cx="1505540" cy="230832"/>
          </a:xfrm>
          <a:prstGeom prst="rect">
            <a:avLst/>
          </a:prstGeom>
          <a:noFill/>
        </p:spPr>
        <p:txBody>
          <a:bodyPr wrap="none" rtlCol="0">
            <a:spAutoFit/>
          </a:bodyPr>
          <a:lstStyle/>
          <a:p>
            <a:r>
              <a:rPr lang="en-US" sz="900" b="1" dirty="0" smtClean="0">
                <a:solidFill>
                  <a:schemeClr val="bg2"/>
                </a:solidFill>
              </a:rPr>
              <a:t>2001:DB8:ACAD:A::1/64</a:t>
            </a:r>
            <a:endParaRPr lang="en-US" sz="900" b="1" dirty="0">
              <a:solidFill>
                <a:schemeClr val="bg2"/>
              </a:solidFill>
            </a:endParaRPr>
          </a:p>
        </p:txBody>
      </p:sp>
      <p:sp>
        <p:nvSpPr>
          <p:cNvPr id="48" name="TextBox 47"/>
          <p:cNvSpPr txBox="1"/>
          <p:nvPr/>
        </p:nvSpPr>
        <p:spPr>
          <a:xfrm>
            <a:off x="7079175" y="3655890"/>
            <a:ext cx="1505540" cy="230832"/>
          </a:xfrm>
          <a:prstGeom prst="rect">
            <a:avLst/>
          </a:prstGeom>
          <a:noFill/>
        </p:spPr>
        <p:txBody>
          <a:bodyPr wrap="none" rtlCol="0">
            <a:spAutoFit/>
          </a:bodyPr>
          <a:lstStyle/>
          <a:p>
            <a:r>
              <a:rPr lang="en-US" sz="900" b="1" dirty="0" smtClean="0">
                <a:solidFill>
                  <a:schemeClr val="bg2"/>
                </a:solidFill>
              </a:rPr>
              <a:t>2001:DB8:ACAD:B::1/64</a:t>
            </a:r>
            <a:endParaRPr lang="en-US" sz="900" b="1" dirty="0">
              <a:solidFill>
                <a:schemeClr val="bg2"/>
              </a:solidFill>
            </a:endParaRPr>
          </a:p>
        </p:txBody>
      </p:sp>
      <p:sp>
        <p:nvSpPr>
          <p:cNvPr id="49" name="TextBox 48"/>
          <p:cNvSpPr txBox="1"/>
          <p:nvPr/>
        </p:nvSpPr>
        <p:spPr>
          <a:xfrm>
            <a:off x="5738402" y="2934530"/>
            <a:ext cx="551754" cy="246221"/>
          </a:xfrm>
          <a:prstGeom prst="rect">
            <a:avLst/>
          </a:prstGeom>
          <a:noFill/>
        </p:spPr>
        <p:txBody>
          <a:bodyPr wrap="none" rtlCol="0">
            <a:spAutoFit/>
          </a:bodyPr>
          <a:lstStyle/>
          <a:p>
            <a:r>
              <a:rPr lang="en-US" sz="1000" b="1" dirty="0" smtClean="0">
                <a:solidFill>
                  <a:schemeClr val="bg2"/>
                </a:solidFill>
              </a:rPr>
              <a:t>S0/0/1</a:t>
            </a:r>
            <a:endParaRPr lang="en-US" sz="1000" b="1" dirty="0">
              <a:solidFill>
                <a:schemeClr val="bg2"/>
              </a:solidFill>
            </a:endParaRPr>
          </a:p>
        </p:txBody>
      </p:sp>
      <p:sp>
        <p:nvSpPr>
          <p:cNvPr id="50" name="TextBox 49"/>
          <p:cNvSpPr txBox="1"/>
          <p:nvPr/>
        </p:nvSpPr>
        <p:spPr>
          <a:xfrm>
            <a:off x="3030808" y="2950405"/>
            <a:ext cx="551754" cy="246221"/>
          </a:xfrm>
          <a:prstGeom prst="rect">
            <a:avLst/>
          </a:prstGeom>
          <a:noFill/>
        </p:spPr>
        <p:txBody>
          <a:bodyPr wrap="none" rtlCol="0">
            <a:spAutoFit/>
          </a:bodyPr>
          <a:lstStyle/>
          <a:p>
            <a:r>
              <a:rPr lang="en-US" sz="1000" b="1" dirty="0" smtClean="0">
                <a:solidFill>
                  <a:schemeClr val="bg2"/>
                </a:solidFill>
              </a:rPr>
              <a:t>S0/0/0</a:t>
            </a:r>
            <a:endParaRPr lang="en-US" sz="1000" b="1" dirty="0">
              <a:solidFill>
                <a:schemeClr val="bg2"/>
              </a:solidFill>
            </a:endParaRPr>
          </a:p>
        </p:txBody>
      </p:sp>
      <p:sp>
        <p:nvSpPr>
          <p:cNvPr id="51" name="TextBox 50"/>
          <p:cNvSpPr txBox="1"/>
          <p:nvPr/>
        </p:nvSpPr>
        <p:spPr>
          <a:xfrm rot="10800000" flipV="1">
            <a:off x="2482874" y="6039628"/>
            <a:ext cx="2412975" cy="246221"/>
          </a:xfrm>
          <a:prstGeom prst="rect">
            <a:avLst/>
          </a:prstGeom>
          <a:noFill/>
        </p:spPr>
        <p:txBody>
          <a:bodyPr wrap="square" rtlCol="0">
            <a:spAutoFit/>
          </a:bodyPr>
          <a:lstStyle/>
          <a:p>
            <a:r>
              <a:rPr lang="en-US" sz="1000" b="1" dirty="0" smtClean="0">
                <a:solidFill>
                  <a:schemeClr val="bg2"/>
                </a:solidFill>
              </a:rPr>
              <a:t>2001:DB8:ACAD:D::2/64</a:t>
            </a:r>
            <a:endParaRPr lang="en-US" sz="1000" b="1" dirty="0">
              <a:solidFill>
                <a:schemeClr val="bg2"/>
              </a:solidFill>
            </a:endParaRPr>
          </a:p>
        </p:txBody>
      </p:sp>
      <p:sp>
        <p:nvSpPr>
          <p:cNvPr id="52" name="TextBox 51"/>
          <p:cNvSpPr txBox="1"/>
          <p:nvPr/>
        </p:nvSpPr>
        <p:spPr>
          <a:xfrm rot="10800000" flipV="1">
            <a:off x="4959374" y="6011053"/>
            <a:ext cx="2412975" cy="246221"/>
          </a:xfrm>
          <a:prstGeom prst="rect">
            <a:avLst/>
          </a:prstGeom>
          <a:noFill/>
        </p:spPr>
        <p:txBody>
          <a:bodyPr wrap="square" rtlCol="0">
            <a:spAutoFit/>
          </a:bodyPr>
          <a:lstStyle/>
          <a:p>
            <a:r>
              <a:rPr lang="en-US" sz="1000" b="1" dirty="0" smtClean="0">
                <a:solidFill>
                  <a:schemeClr val="bg2"/>
                </a:solidFill>
              </a:rPr>
              <a:t>2001:DB8:ACAD:A::2/64</a:t>
            </a:r>
            <a:endParaRPr lang="en-US" sz="1000" b="1" dirty="0">
              <a:solidFill>
                <a:schemeClr val="bg2"/>
              </a:solidFill>
            </a:endParaRPr>
          </a:p>
        </p:txBody>
      </p:sp>
      <p:sp>
        <p:nvSpPr>
          <p:cNvPr id="53" name="TextBox 52"/>
          <p:cNvSpPr txBox="1"/>
          <p:nvPr/>
        </p:nvSpPr>
        <p:spPr>
          <a:xfrm rot="10800000" flipV="1">
            <a:off x="6616724" y="6001528"/>
            <a:ext cx="2412975" cy="246221"/>
          </a:xfrm>
          <a:prstGeom prst="rect">
            <a:avLst/>
          </a:prstGeom>
          <a:noFill/>
        </p:spPr>
        <p:txBody>
          <a:bodyPr wrap="square" rtlCol="0">
            <a:spAutoFit/>
          </a:bodyPr>
          <a:lstStyle/>
          <a:p>
            <a:r>
              <a:rPr lang="en-US" sz="1000" b="1" dirty="0" smtClean="0">
                <a:solidFill>
                  <a:schemeClr val="bg2"/>
                </a:solidFill>
              </a:rPr>
              <a:t>2001:DB8:ACAD:B::2/64</a:t>
            </a:r>
            <a:endParaRPr lang="en-US" sz="1000" b="1" dirty="0">
              <a:solidFill>
                <a:schemeClr val="bg2"/>
              </a:solidFill>
            </a:endParaRPr>
          </a:p>
        </p:txBody>
      </p:sp>
      <p:sp>
        <p:nvSpPr>
          <p:cNvPr id="54" name="TextBox 53"/>
          <p:cNvSpPr txBox="1"/>
          <p:nvPr/>
        </p:nvSpPr>
        <p:spPr>
          <a:xfrm>
            <a:off x="3958887" y="1193330"/>
            <a:ext cx="1406154" cy="246221"/>
          </a:xfrm>
          <a:prstGeom prst="rect">
            <a:avLst/>
          </a:prstGeom>
          <a:noFill/>
        </p:spPr>
        <p:txBody>
          <a:bodyPr wrap="none" rtlCol="0">
            <a:spAutoFit/>
          </a:bodyPr>
          <a:lstStyle/>
          <a:p>
            <a:r>
              <a:rPr lang="en-US" sz="1000" b="1" dirty="0" smtClean="0">
                <a:solidFill>
                  <a:schemeClr val="tx2"/>
                </a:solidFill>
              </a:rPr>
              <a:t>Lo0 2001:DB8:1::/64</a:t>
            </a:r>
            <a:endParaRPr lang="en-US" sz="1000" b="1" dirty="0">
              <a:solidFill>
                <a:schemeClr val="tx2"/>
              </a:solidFill>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02" y="279815"/>
            <a:ext cx="8588861" cy="838200"/>
          </a:xfrm>
        </p:spPr>
        <p:txBody>
          <a:bodyPr/>
          <a:lstStyle/>
          <a:p>
            <a:pPr algn="ctr"/>
            <a:r>
              <a:rPr smtClean="0"/>
              <a:t>Configuring IPv6 EIGRP on a Network</a:t>
            </a:r>
            <a:endParaRPr lang="en-US" dirty="0"/>
          </a:p>
        </p:txBody>
      </p:sp>
      <p:sp>
        <p:nvSpPr>
          <p:cNvPr id="3" name="Text Placeholder 2"/>
          <p:cNvSpPr>
            <a:spLocks noGrp="1"/>
          </p:cNvSpPr>
          <p:nvPr>
            <p:ph type="body" sz="quarter" idx="10"/>
          </p:nvPr>
        </p:nvSpPr>
        <p:spPr>
          <a:xfrm>
            <a:off x="228600" y="1092200"/>
            <a:ext cx="8577072" cy="5217160"/>
          </a:xfrm>
        </p:spPr>
        <p:txBody>
          <a:bodyPr/>
          <a:lstStyle/>
          <a:p>
            <a:r>
              <a:rPr sz="2100" dirty="0" smtClean="0"/>
              <a:t>IPv6 packet forwarding is disabled by default. To enable IPv6 packet forwarding, use the </a:t>
            </a:r>
            <a:r>
              <a:rPr sz="2100" b="1" dirty="0" smtClean="0">
                <a:solidFill>
                  <a:schemeClr val="tx2"/>
                </a:solidFill>
              </a:rPr>
              <a:t>ipv6 </a:t>
            </a:r>
            <a:r>
              <a:rPr sz="2100" b="1" dirty="0" err="1" smtClean="0">
                <a:solidFill>
                  <a:schemeClr val="tx2"/>
                </a:solidFill>
              </a:rPr>
              <a:t>unicast</a:t>
            </a:r>
            <a:r>
              <a:rPr sz="2100" b="1" dirty="0" smtClean="0">
                <a:solidFill>
                  <a:schemeClr val="tx2"/>
                </a:solidFill>
              </a:rPr>
              <a:t>-routing</a:t>
            </a:r>
            <a:r>
              <a:rPr sz="2100" dirty="0" smtClean="0"/>
              <a:t> command in global configuration mode before enabling EIGRP.</a:t>
            </a:r>
          </a:p>
          <a:p>
            <a:endParaRPr sz="2100" dirty="0"/>
          </a:p>
          <a:p>
            <a:pPr marL="0" indent="0">
              <a:buNone/>
            </a:pPr>
            <a:endParaRPr sz="2100" dirty="0" smtClean="0"/>
          </a:p>
          <a:p>
            <a:r>
              <a:rPr sz="2100" dirty="0" smtClean="0"/>
              <a:t>A router ID is mandatory for IPv6 EIGRP to be functioning properly. If one isn't manually configured, one will be generated using the loopback or physical interface.</a:t>
            </a:r>
            <a:endParaRPr lang="en-US" sz="2100" dirty="0"/>
          </a:p>
        </p:txBody>
      </p:sp>
      <p:sp>
        <p:nvSpPr>
          <p:cNvPr id="5" name="Rectangle 4"/>
          <p:cNvSpPr/>
          <p:nvPr/>
        </p:nvSpPr>
        <p:spPr>
          <a:xfrm>
            <a:off x="2114550" y="2089994"/>
            <a:ext cx="4572000" cy="923330"/>
          </a:xfrm>
          <a:prstGeom prst="rect">
            <a:avLst/>
          </a:prstGeom>
          <a:ln>
            <a:solidFill>
              <a:schemeClr val="bg2"/>
            </a:solidFill>
          </a:ln>
        </p:spPr>
        <p:txBody>
          <a:bodyPr wrap="square">
            <a:spAutoFit/>
          </a:bodyPr>
          <a:lstStyle/>
          <a:p>
            <a:r>
              <a:rPr lang="en-US" dirty="0" smtClean="0">
                <a:solidFill>
                  <a:schemeClr val="bg2"/>
                </a:solidFill>
              </a:rPr>
              <a:t>Branch-1(</a:t>
            </a:r>
            <a:r>
              <a:rPr lang="en-US" dirty="0" err="1" smtClean="0">
                <a:solidFill>
                  <a:schemeClr val="bg2"/>
                </a:solidFill>
              </a:rPr>
              <a:t>config</a:t>
            </a:r>
            <a:r>
              <a:rPr lang="en-US" dirty="0" smtClean="0">
                <a:solidFill>
                  <a:schemeClr val="bg2"/>
                </a:solidFill>
              </a:rPr>
              <a:t>)# ipv6 router </a:t>
            </a:r>
            <a:r>
              <a:rPr lang="en-US" dirty="0" err="1" smtClean="0">
                <a:solidFill>
                  <a:schemeClr val="bg2"/>
                </a:solidFill>
              </a:rPr>
              <a:t>eigrp</a:t>
            </a:r>
            <a:r>
              <a:rPr lang="en-US" dirty="0" smtClean="0">
                <a:solidFill>
                  <a:schemeClr val="bg2"/>
                </a:solidFill>
              </a:rPr>
              <a:t> 100</a:t>
            </a:r>
          </a:p>
          <a:p>
            <a:r>
              <a:rPr lang="en-US" dirty="0" smtClean="0">
                <a:solidFill>
                  <a:schemeClr val="bg2"/>
                </a:solidFill>
              </a:rPr>
              <a:t>% IPv6 routing not enabled</a:t>
            </a:r>
          </a:p>
          <a:p>
            <a:r>
              <a:rPr lang="en-US" dirty="0">
                <a:solidFill>
                  <a:schemeClr val="bg2"/>
                </a:solidFill>
              </a:rPr>
              <a:t>Branch-1(</a:t>
            </a:r>
            <a:r>
              <a:rPr lang="en-US" dirty="0" err="1">
                <a:solidFill>
                  <a:schemeClr val="bg2"/>
                </a:solidFill>
              </a:rPr>
              <a:t>config</a:t>
            </a:r>
            <a:r>
              <a:rPr lang="en-US" dirty="0" smtClean="0">
                <a:solidFill>
                  <a:schemeClr val="bg2"/>
                </a:solidFill>
              </a:rPr>
              <a:t>)# ipv6 unicast-routing</a:t>
            </a:r>
          </a:p>
        </p:txBody>
      </p:sp>
      <p:sp>
        <p:nvSpPr>
          <p:cNvPr id="4" name="Rectangle 3"/>
          <p:cNvSpPr/>
          <p:nvPr/>
        </p:nvSpPr>
        <p:spPr>
          <a:xfrm>
            <a:off x="2114550" y="4333875"/>
            <a:ext cx="4572000" cy="923330"/>
          </a:xfrm>
          <a:prstGeom prst="rect">
            <a:avLst/>
          </a:prstGeom>
          <a:ln>
            <a:solidFill>
              <a:schemeClr val="bg2"/>
            </a:solidFill>
          </a:ln>
        </p:spPr>
        <p:txBody>
          <a:bodyPr>
            <a:spAutoFit/>
          </a:bodyPr>
          <a:lstStyle/>
          <a:p>
            <a:r>
              <a:rPr lang="en-US" dirty="0">
                <a:solidFill>
                  <a:schemeClr val="bg2"/>
                </a:solidFill>
              </a:rPr>
              <a:t>Branch-1(</a:t>
            </a:r>
            <a:r>
              <a:rPr lang="en-US" dirty="0" err="1">
                <a:solidFill>
                  <a:schemeClr val="bg2"/>
                </a:solidFill>
              </a:rPr>
              <a:t>config</a:t>
            </a:r>
            <a:r>
              <a:rPr lang="en-US" dirty="0">
                <a:solidFill>
                  <a:schemeClr val="bg2"/>
                </a:solidFill>
              </a:rPr>
              <a:t>)# ipv6 router </a:t>
            </a:r>
            <a:r>
              <a:rPr lang="en-US" dirty="0" err="1">
                <a:solidFill>
                  <a:schemeClr val="bg2"/>
                </a:solidFill>
              </a:rPr>
              <a:t>eigrp</a:t>
            </a:r>
            <a:r>
              <a:rPr lang="en-US" dirty="0">
                <a:solidFill>
                  <a:schemeClr val="bg2"/>
                </a:solidFill>
              </a:rPr>
              <a:t> 100</a:t>
            </a:r>
          </a:p>
          <a:p>
            <a:r>
              <a:rPr lang="en-US" dirty="0">
                <a:solidFill>
                  <a:schemeClr val="bg2"/>
                </a:solidFill>
              </a:rPr>
              <a:t>Branch-1(</a:t>
            </a:r>
            <a:r>
              <a:rPr lang="en-US" dirty="0" err="1">
                <a:solidFill>
                  <a:schemeClr val="bg2"/>
                </a:solidFill>
              </a:rPr>
              <a:t>config-rtr</a:t>
            </a:r>
            <a:r>
              <a:rPr lang="en-US" dirty="0">
                <a:solidFill>
                  <a:schemeClr val="bg2"/>
                </a:solidFill>
              </a:rPr>
              <a:t>)# </a:t>
            </a:r>
            <a:r>
              <a:rPr lang="en-US" dirty="0" smtClean="0">
                <a:solidFill>
                  <a:schemeClr val="bg2"/>
                </a:solidFill>
              </a:rPr>
              <a:t>router-id </a:t>
            </a:r>
            <a:r>
              <a:rPr lang="en-US" dirty="0">
                <a:solidFill>
                  <a:schemeClr val="bg2"/>
                </a:solidFill>
              </a:rPr>
              <a:t>1.1.1.1</a:t>
            </a:r>
          </a:p>
          <a:p>
            <a:r>
              <a:rPr lang="en-US" dirty="0" smtClean="0">
                <a:solidFill>
                  <a:schemeClr val="bg2"/>
                </a:solidFill>
              </a:rPr>
              <a:t>Branch-1(</a:t>
            </a:r>
            <a:r>
              <a:rPr lang="en-US" dirty="0" err="1" smtClean="0">
                <a:solidFill>
                  <a:schemeClr val="bg2"/>
                </a:solidFill>
              </a:rPr>
              <a:t>config-rtr</a:t>
            </a:r>
            <a:r>
              <a:rPr lang="en-US" dirty="0">
                <a:solidFill>
                  <a:schemeClr val="bg2"/>
                </a:solidFill>
              </a:rPr>
              <a:t>)# no shutdown</a:t>
            </a:r>
          </a:p>
        </p:txBody>
      </p:sp>
      <p:sp>
        <p:nvSpPr>
          <p:cNvPr id="6" name="Rectangle 5"/>
          <p:cNvSpPr/>
          <p:nvPr/>
        </p:nvSpPr>
        <p:spPr>
          <a:xfrm>
            <a:off x="2114550" y="5361385"/>
            <a:ext cx="4572000" cy="646331"/>
          </a:xfrm>
          <a:prstGeom prst="rect">
            <a:avLst/>
          </a:prstGeom>
          <a:ln>
            <a:solidFill>
              <a:schemeClr val="bg2"/>
            </a:solidFill>
          </a:ln>
        </p:spPr>
        <p:txBody>
          <a:bodyPr>
            <a:spAutoFit/>
          </a:bodyPr>
          <a:lstStyle/>
          <a:p>
            <a:r>
              <a:rPr lang="en-US" dirty="0">
                <a:solidFill>
                  <a:schemeClr val="bg2"/>
                </a:solidFill>
              </a:rPr>
              <a:t>Branch-1(</a:t>
            </a:r>
            <a:r>
              <a:rPr lang="en-US" dirty="0" err="1">
                <a:solidFill>
                  <a:schemeClr val="bg2"/>
                </a:solidFill>
              </a:rPr>
              <a:t>config</a:t>
            </a:r>
            <a:r>
              <a:rPr lang="en-US" dirty="0">
                <a:solidFill>
                  <a:schemeClr val="bg2"/>
                </a:solidFill>
              </a:rPr>
              <a:t>)# ipv6 router </a:t>
            </a:r>
            <a:r>
              <a:rPr lang="en-US" dirty="0" err="1">
                <a:solidFill>
                  <a:schemeClr val="bg2"/>
                </a:solidFill>
              </a:rPr>
              <a:t>eigrp</a:t>
            </a:r>
            <a:r>
              <a:rPr lang="en-US" dirty="0">
                <a:solidFill>
                  <a:schemeClr val="bg2"/>
                </a:solidFill>
              </a:rPr>
              <a:t> 100</a:t>
            </a:r>
          </a:p>
          <a:p>
            <a:r>
              <a:rPr lang="en-US" dirty="0">
                <a:solidFill>
                  <a:schemeClr val="bg2"/>
                </a:solidFill>
              </a:rPr>
              <a:t>Branch-1(</a:t>
            </a:r>
            <a:r>
              <a:rPr lang="en-US" dirty="0" err="1">
                <a:solidFill>
                  <a:schemeClr val="bg2"/>
                </a:solidFill>
              </a:rPr>
              <a:t>config-rtr</a:t>
            </a:r>
            <a:r>
              <a:rPr lang="en-US" dirty="0">
                <a:solidFill>
                  <a:schemeClr val="bg2"/>
                </a:solidFill>
              </a:rPr>
              <a:t>)# </a:t>
            </a:r>
            <a:r>
              <a:rPr lang="en-US" dirty="0" err="1" smtClean="0">
                <a:solidFill>
                  <a:schemeClr val="bg2"/>
                </a:solidFill>
              </a:rPr>
              <a:t>eigrp</a:t>
            </a:r>
            <a:r>
              <a:rPr lang="en-US" dirty="0" smtClean="0">
                <a:solidFill>
                  <a:schemeClr val="bg2"/>
                </a:solidFill>
              </a:rPr>
              <a:t> router-id 1.1.1.1</a:t>
            </a:r>
            <a:endParaRPr lang="en-US" dirty="0">
              <a:solidFill>
                <a:schemeClr val="bg2"/>
              </a:solidFill>
            </a:endParaRPr>
          </a:p>
        </p:txBody>
      </p:sp>
      <p:sp>
        <p:nvSpPr>
          <p:cNvPr id="7" name="Left Arrow 6"/>
          <p:cNvSpPr/>
          <p:nvPr/>
        </p:nvSpPr>
        <p:spPr>
          <a:xfrm>
            <a:off x="6962774" y="4553224"/>
            <a:ext cx="1590675" cy="484632"/>
          </a:xfrm>
          <a:prstGeom prst="lef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Packet Tracer</a:t>
            </a:r>
          </a:p>
        </p:txBody>
      </p:sp>
      <p:sp>
        <p:nvSpPr>
          <p:cNvPr id="8" name="Right Arrow 7"/>
          <p:cNvSpPr/>
          <p:nvPr/>
        </p:nvSpPr>
        <p:spPr>
          <a:xfrm>
            <a:off x="390525" y="5442234"/>
            <a:ext cx="1568958" cy="484632"/>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Real Equipment</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smtClean="0"/>
              <a:t>Configuring IPv6 EIGRP on a Network</a:t>
            </a:r>
            <a:endParaRPr lang="en-US" dirty="0"/>
          </a:p>
        </p:txBody>
      </p:sp>
      <p:sp>
        <p:nvSpPr>
          <p:cNvPr id="3" name="Text Placeholder 2"/>
          <p:cNvSpPr>
            <a:spLocks noGrp="1"/>
          </p:cNvSpPr>
          <p:nvPr>
            <p:ph type="body" sz="quarter" idx="10"/>
          </p:nvPr>
        </p:nvSpPr>
        <p:spPr/>
        <p:txBody>
          <a:bodyPr/>
          <a:lstStyle/>
          <a:p>
            <a:r>
              <a:rPr dirty="0" smtClean="0"/>
              <a:t>Unlike IPv4 EIGRP, IPv6 EIGRP does </a:t>
            </a:r>
            <a:r>
              <a:rPr dirty="0"/>
              <a:t>not require the use of </a:t>
            </a:r>
            <a:r>
              <a:rPr b="1" dirty="0" smtClean="0">
                <a:solidFill>
                  <a:schemeClr val="tx2"/>
                </a:solidFill>
              </a:rPr>
              <a:t>network</a:t>
            </a:r>
            <a:r>
              <a:rPr b="1" dirty="0" smtClean="0"/>
              <a:t> </a:t>
            </a:r>
            <a:r>
              <a:rPr dirty="0" smtClean="0"/>
              <a:t>command to advertise its networks. Instead IPv6 EIGRP must be enabled on all of the router's interfaces.</a:t>
            </a:r>
          </a:p>
          <a:p>
            <a:endParaRPr dirty="0"/>
          </a:p>
          <a:p>
            <a:endParaRPr dirty="0" smtClean="0"/>
          </a:p>
          <a:p>
            <a:endParaRPr dirty="0"/>
          </a:p>
          <a:p>
            <a:pPr>
              <a:buNone/>
            </a:pPr>
            <a:endParaRPr dirty="0" smtClean="0"/>
          </a:p>
          <a:p>
            <a:r>
              <a:rPr dirty="0" smtClean="0"/>
              <a:t>This command must be configured on all of the router's interfaces that are participating in EIGRP. If we fail to configure this command on an interface, that network will not be advertised, therefore, will not be learned by its neighbors.</a:t>
            </a:r>
          </a:p>
          <a:p>
            <a:endParaRPr dirty="0"/>
          </a:p>
          <a:p>
            <a:endParaRPr dirty="0" smtClean="0"/>
          </a:p>
        </p:txBody>
      </p:sp>
      <p:sp>
        <p:nvSpPr>
          <p:cNvPr id="5" name="Rectangle 4"/>
          <p:cNvSpPr/>
          <p:nvPr/>
        </p:nvSpPr>
        <p:spPr>
          <a:xfrm>
            <a:off x="2381250" y="2426464"/>
            <a:ext cx="4572000" cy="1938992"/>
          </a:xfrm>
          <a:prstGeom prst="rect">
            <a:avLst/>
          </a:prstGeom>
          <a:ln>
            <a:solidFill>
              <a:schemeClr val="bg2"/>
            </a:solidFill>
          </a:ln>
        </p:spPr>
        <p:txBody>
          <a:bodyPr>
            <a:spAutoFit/>
          </a:bodyPr>
          <a:lstStyle/>
          <a:p>
            <a:r>
              <a:rPr lang="en-US" sz="2000" dirty="0" smtClean="0">
                <a:solidFill>
                  <a:schemeClr val="bg2"/>
                </a:solidFill>
              </a:rPr>
              <a:t>Branch-1(</a:t>
            </a:r>
            <a:r>
              <a:rPr lang="en-US" sz="2000" dirty="0" err="1" smtClean="0">
                <a:solidFill>
                  <a:schemeClr val="bg2"/>
                </a:solidFill>
              </a:rPr>
              <a:t>config</a:t>
            </a:r>
            <a:r>
              <a:rPr lang="en-US" sz="2000" dirty="0" smtClean="0">
                <a:solidFill>
                  <a:schemeClr val="bg2"/>
                </a:solidFill>
              </a:rPr>
              <a:t>)# </a:t>
            </a:r>
            <a:r>
              <a:rPr lang="en-US" sz="2000" dirty="0" err="1" smtClean="0">
                <a:solidFill>
                  <a:schemeClr val="bg2"/>
                </a:solidFill>
              </a:rPr>
              <a:t>int</a:t>
            </a:r>
            <a:r>
              <a:rPr lang="en-US" sz="2000" dirty="0" smtClean="0">
                <a:solidFill>
                  <a:schemeClr val="bg2"/>
                </a:solidFill>
              </a:rPr>
              <a:t> s0/0/0</a:t>
            </a:r>
          </a:p>
          <a:p>
            <a:r>
              <a:rPr lang="en-US" sz="2000" dirty="0">
                <a:solidFill>
                  <a:schemeClr val="bg2"/>
                </a:solidFill>
              </a:rPr>
              <a:t>Branch-1(</a:t>
            </a:r>
            <a:r>
              <a:rPr lang="en-US" sz="2000" dirty="0" err="1">
                <a:solidFill>
                  <a:schemeClr val="bg2"/>
                </a:solidFill>
              </a:rPr>
              <a:t>config</a:t>
            </a:r>
            <a:r>
              <a:rPr lang="en-US" sz="2000" dirty="0">
                <a:solidFill>
                  <a:schemeClr val="bg2"/>
                </a:solidFill>
              </a:rPr>
              <a:t>-if</a:t>
            </a:r>
            <a:r>
              <a:rPr lang="en-US" sz="2000" dirty="0" smtClean="0">
                <a:solidFill>
                  <a:schemeClr val="bg2"/>
                </a:solidFill>
              </a:rPr>
              <a:t>)# ipv6 </a:t>
            </a:r>
            <a:r>
              <a:rPr lang="en-US" sz="2000" dirty="0" err="1" smtClean="0">
                <a:solidFill>
                  <a:schemeClr val="bg2"/>
                </a:solidFill>
              </a:rPr>
              <a:t>eigrp</a:t>
            </a:r>
            <a:r>
              <a:rPr lang="en-US" sz="2000" dirty="0" smtClean="0">
                <a:solidFill>
                  <a:schemeClr val="bg2"/>
                </a:solidFill>
              </a:rPr>
              <a:t> 100</a:t>
            </a:r>
          </a:p>
          <a:p>
            <a:r>
              <a:rPr lang="en-US" sz="2000" dirty="0">
                <a:solidFill>
                  <a:schemeClr val="bg2"/>
                </a:solidFill>
              </a:rPr>
              <a:t>Branch-1(</a:t>
            </a:r>
            <a:r>
              <a:rPr lang="en-US" sz="2000" dirty="0" err="1">
                <a:solidFill>
                  <a:schemeClr val="bg2"/>
                </a:solidFill>
              </a:rPr>
              <a:t>config</a:t>
            </a:r>
            <a:r>
              <a:rPr lang="en-US" sz="2000" dirty="0">
                <a:solidFill>
                  <a:schemeClr val="bg2"/>
                </a:solidFill>
              </a:rPr>
              <a:t>-if</a:t>
            </a:r>
            <a:r>
              <a:rPr lang="en-US" sz="2000" dirty="0" smtClean="0">
                <a:solidFill>
                  <a:schemeClr val="bg2"/>
                </a:solidFill>
              </a:rPr>
              <a:t>)# </a:t>
            </a:r>
            <a:r>
              <a:rPr lang="en-US" sz="2000" dirty="0" err="1" smtClean="0">
                <a:solidFill>
                  <a:schemeClr val="bg2"/>
                </a:solidFill>
              </a:rPr>
              <a:t>int</a:t>
            </a:r>
            <a:r>
              <a:rPr lang="en-US" sz="2000" dirty="0" smtClean="0">
                <a:solidFill>
                  <a:schemeClr val="bg2"/>
                </a:solidFill>
              </a:rPr>
              <a:t> g0/0</a:t>
            </a:r>
          </a:p>
          <a:p>
            <a:r>
              <a:rPr lang="en-US" sz="2000" dirty="0">
                <a:solidFill>
                  <a:schemeClr val="bg2"/>
                </a:solidFill>
              </a:rPr>
              <a:t>Branch-1(</a:t>
            </a:r>
            <a:r>
              <a:rPr lang="en-US" sz="2000" dirty="0" err="1">
                <a:solidFill>
                  <a:schemeClr val="bg2"/>
                </a:solidFill>
              </a:rPr>
              <a:t>config</a:t>
            </a:r>
            <a:r>
              <a:rPr lang="en-US" sz="2000" dirty="0">
                <a:solidFill>
                  <a:schemeClr val="bg2"/>
                </a:solidFill>
              </a:rPr>
              <a:t>-if</a:t>
            </a:r>
            <a:r>
              <a:rPr lang="en-US" sz="2000" dirty="0" smtClean="0">
                <a:solidFill>
                  <a:schemeClr val="bg2"/>
                </a:solidFill>
              </a:rPr>
              <a:t>)# ipv6 </a:t>
            </a:r>
            <a:r>
              <a:rPr lang="en-US" sz="2000" dirty="0" err="1" smtClean="0">
                <a:solidFill>
                  <a:schemeClr val="bg2"/>
                </a:solidFill>
              </a:rPr>
              <a:t>eigrp</a:t>
            </a:r>
            <a:r>
              <a:rPr lang="en-US" sz="2000" dirty="0" smtClean="0">
                <a:solidFill>
                  <a:schemeClr val="bg2"/>
                </a:solidFill>
              </a:rPr>
              <a:t> 100</a:t>
            </a:r>
          </a:p>
          <a:p>
            <a:r>
              <a:rPr lang="en-US" sz="2000" dirty="0">
                <a:solidFill>
                  <a:schemeClr val="bg2"/>
                </a:solidFill>
              </a:rPr>
              <a:t>Branch-1(</a:t>
            </a:r>
            <a:r>
              <a:rPr lang="en-US" sz="2000" dirty="0" err="1">
                <a:solidFill>
                  <a:schemeClr val="bg2"/>
                </a:solidFill>
              </a:rPr>
              <a:t>config</a:t>
            </a:r>
            <a:r>
              <a:rPr lang="en-US" sz="2000" dirty="0">
                <a:solidFill>
                  <a:schemeClr val="bg2"/>
                </a:solidFill>
              </a:rPr>
              <a:t>-if</a:t>
            </a:r>
            <a:r>
              <a:rPr lang="en-US" sz="2000" dirty="0" smtClean="0">
                <a:solidFill>
                  <a:schemeClr val="bg2"/>
                </a:solidFill>
              </a:rPr>
              <a:t>)# </a:t>
            </a:r>
            <a:r>
              <a:rPr lang="en-US" sz="2000" dirty="0" err="1" smtClean="0">
                <a:solidFill>
                  <a:schemeClr val="bg2"/>
                </a:solidFill>
              </a:rPr>
              <a:t>int</a:t>
            </a:r>
            <a:r>
              <a:rPr lang="en-US" sz="2000" dirty="0" smtClean="0">
                <a:solidFill>
                  <a:schemeClr val="bg2"/>
                </a:solidFill>
              </a:rPr>
              <a:t> g0/1</a:t>
            </a:r>
          </a:p>
          <a:p>
            <a:r>
              <a:rPr lang="en-US" sz="2000" dirty="0">
                <a:solidFill>
                  <a:schemeClr val="bg2"/>
                </a:solidFill>
              </a:rPr>
              <a:t>Branch-1(</a:t>
            </a:r>
            <a:r>
              <a:rPr lang="en-US" sz="2000" dirty="0" err="1">
                <a:solidFill>
                  <a:schemeClr val="bg2"/>
                </a:solidFill>
              </a:rPr>
              <a:t>config</a:t>
            </a:r>
            <a:r>
              <a:rPr lang="en-US" sz="2000" dirty="0">
                <a:solidFill>
                  <a:schemeClr val="bg2"/>
                </a:solidFill>
              </a:rPr>
              <a:t>-if</a:t>
            </a:r>
            <a:r>
              <a:rPr lang="en-US" sz="2000" dirty="0" smtClean="0">
                <a:solidFill>
                  <a:schemeClr val="bg2"/>
                </a:solidFill>
              </a:rPr>
              <a:t>)# ipv6 </a:t>
            </a:r>
            <a:r>
              <a:rPr lang="en-US" sz="2000" dirty="0" err="1" smtClean="0">
                <a:solidFill>
                  <a:schemeClr val="bg2"/>
                </a:solidFill>
              </a:rPr>
              <a:t>eigrp</a:t>
            </a:r>
            <a:r>
              <a:rPr lang="en-US" sz="2000" dirty="0" smtClean="0">
                <a:solidFill>
                  <a:schemeClr val="bg2"/>
                </a:solidFill>
              </a:rPr>
              <a:t> 100</a:t>
            </a:r>
            <a:endParaRPr lang="en-US" sz="2000" dirty="0">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Configuring IPv6 EIGRP on a Network</a:t>
            </a:r>
            <a:endParaRPr lang="en-US" dirty="0"/>
          </a:p>
        </p:txBody>
      </p:sp>
      <p:sp>
        <p:nvSpPr>
          <p:cNvPr id="3" name="Text Placeholder 2"/>
          <p:cNvSpPr>
            <a:spLocks noGrp="1"/>
          </p:cNvSpPr>
          <p:nvPr>
            <p:ph type="body" sz="quarter" idx="10"/>
          </p:nvPr>
        </p:nvSpPr>
        <p:spPr/>
        <p:txBody>
          <a:bodyPr/>
          <a:lstStyle/>
          <a:p>
            <a:r>
              <a:rPr lang="en-US" dirty="0" smtClean="0"/>
              <a:t>When IPv6 EIGRP is configured on all interfaces, a log message will inform you that an adjacency has formed. </a:t>
            </a:r>
            <a:endParaRPr lang="en-US" dirty="0"/>
          </a:p>
        </p:txBody>
      </p:sp>
      <p:sp>
        <p:nvSpPr>
          <p:cNvPr id="5" name="Rectangle 4"/>
          <p:cNvSpPr/>
          <p:nvPr/>
        </p:nvSpPr>
        <p:spPr>
          <a:xfrm>
            <a:off x="485775" y="2199918"/>
            <a:ext cx="7896225" cy="3293209"/>
          </a:xfrm>
          <a:prstGeom prst="rect">
            <a:avLst/>
          </a:prstGeom>
          <a:ln>
            <a:solidFill>
              <a:schemeClr val="bg2"/>
            </a:solidFill>
          </a:ln>
        </p:spPr>
        <p:txBody>
          <a:bodyPr wrap="square">
            <a:spAutoFit/>
          </a:bodyPr>
          <a:lstStyle/>
          <a:p>
            <a:r>
              <a:rPr lang="en-US" sz="1600" dirty="0" smtClean="0">
                <a:solidFill>
                  <a:schemeClr val="bg2"/>
                </a:solidFill>
              </a:rPr>
              <a:t>Branch-2(</a:t>
            </a:r>
            <a:r>
              <a:rPr lang="en-US" sz="1600" dirty="0" err="1" smtClean="0">
                <a:solidFill>
                  <a:schemeClr val="bg2"/>
                </a:solidFill>
              </a:rPr>
              <a:t>config</a:t>
            </a:r>
            <a:r>
              <a:rPr lang="en-US" sz="1600" dirty="0" smtClean="0">
                <a:solidFill>
                  <a:schemeClr val="bg2"/>
                </a:solidFill>
              </a:rPr>
              <a:t>)# </a:t>
            </a:r>
            <a:r>
              <a:rPr lang="en-US" sz="1600" dirty="0" err="1" smtClean="0">
                <a:solidFill>
                  <a:schemeClr val="bg2"/>
                </a:solidFill>
              </a:rPr>
              <a:t>int</a:t>
            </a:r>
            <a:r>
              <a:rPr lang="en-US" sz="1600" dirty="0" smtClean="0">
                <a:solidFill>
                  <a:schemeClr val="bg2"/>
                </a:solidFill>
              </a:rPr>
              <a:t> s0/0/0</a:t>
            </a:r>
          </a:p>
          <a:p>
            <a:r>
              <a:rPr lang="en-US" sz="1600" dirty="0">
                <a:solidFill>
                  <a:schemeClr val="bg2"/>
                </a:solidFill>
              </a:rPr>
              <a:t>Branch-2(</a:t>
            </a:r>
            <a:r>
              <a:rPr lang="en-US" sz="1600" dirty="0" err="1">
                <a:solidFill>
                  <a:schemeClr val="bg2"/>
                </a:solidFill>
              </a:rPr>
              <a:t>config</a:t>
            </a:r>
            <a:r>
              <a:rPr lang="en-US" sz="1600" dirty="0">
                <a:solidFill>
                  <a:schemeClr val="bg2"/>
                </a:solidFill>
              </a:rPr>
              <a:t>-if</a:t>
            </a:r>
            <a:r>
              <a:rPr lang="en-US" sz="1600" dirty="0" smtClean="0">
                <a:solidFill>
                  <a:schemeClr val="bg2"/>
                </a:solidFill>
              </a:rPr>
              <a:t>)# ipv6 </a:t>
            </a:r>
            <a:r>
              <a:rPr lang="en-US" sz="1600" dirty="0" err="1" smtClean="0">
                <a:solidFill>
                  <a:schemeClr val="bg2"/>
                </a:solidFill>
              </a:rPr>
              <a:t>eigrp</a:t>
            </a:r>
            <a:r>
              <a:rPr lang="en-US" sz="1600" dirty="0" smtClean="0">
                <a:solidFill>
                  <a:schemeClr val="bg2"/>
                </a:solidFill>
              </a:rPr>
              <a:t> 100</a:t>
            </a:r>
          </a:p>
          <a:p>
            <a:r>
              <a:rPr lang="en-US" sz="1600" dirty="0">
                <a:solidFill>
                  <a:schemeClr val="bg2"/>
                </a:solidFill>
              </a:rPr>
              <a:t>Branch-2(</a:t>
            </a:r>
            <a:r>
              <a:rPr lang="en-US" sz="1600" dirty="0" err="1">
                <a:solidFill>
                  <a:schemeClr val="bg2"/>
                </a:solidFill>
              </a:rPr>
              <a:t>config</a:t>
            </a:r>
            <a:r>
              <a:rPr lang="en-US" sz="1600" dirty="0">
                <a:solidFill>
                  <a:schemeClr val="bg2"/>
                </a:solidFill>
              </a:rPr>
              <a:t>-if</a:t>
            </a:r>
            <a:r>
              <a:rPr lang="en-US" sz="1600" dirty="0" smtClean="0">
                <a:solidFill>
                  <a:schemeClr val="bg2"/>
                </a:solidFill>
              </a:rPr>
              <a:t>)#</a:t>
            </a:r>
          </a:p>
          <a:p>
            <a:r>
              <a:rPr lang="en-US" sz="1600" dirty="0" smtClean="0">
                <a:solidFill>
                  <a:schemeClr val="bg2"/>
                </a:solidFill>
              </a:rPr>
              <a:t>%DUAL-5-NBRCHANGE: IPv6-EIGRP 100: Neighbor FE80::1 (Serial0/0/0) is up: new adjacency</a:t>
            </a:r>
          </a:p>
          <a:p>
            <a:endParaRPr lang="en-US" sz="1600" dirty="0" smtClean="0">
              <a:solidFill>
                <a:schemeClr val="bg2"/>
              </a:solidFill>
            </a:endParaRPr>
          </a:p>
          <a:p>
            <a:r>
              <a:rPr lang="en-US" sz="1600" dirty="0">
                <a:solidFill>
                  <a:schemeClr val="bg2"/>
                </a:solidFill>
              </a:rPr>
              <a:t>Branch-2(</a:t>
            </a:r>
            <a:r>
              <a:rPr lang="en-US" sz="1600" dirty="0" err="1">
                <a:solidFill>
                  <a:schemeClr val="bg2"/>
                </a:solidFill>
              </a:rPr>
              <a:t>config</a:t>
            </a:r>
            <a:r>
              <a:rPr lang="en-US" sz="1600" dirty="0">
                <a:solidFill>
                  <a:schemeClr val="bg2"/>
                </a:solidFill>
              </a:rPr>
              <a:t>-if</a:t>
            </a:r>
            <a:r>
              <a:rPr lang="en-US" sz="1600" dirty="0" smtClean="0">
                <a:solidFill>
                  <a:schemeClr val="bg2"/>
                </a:solidFill>
              </a:rPr>
              <a:t>)# </a:t>
            </a:r>
            <a:r>
              <a:rPr lang="en-US" sz="1600" dirty="0" err="1" smtClean="0">
                <a:solidFill>
                  <a:schemeClr val="bg2"/>
                </a:solidFill>
              </a:rPr>
              <a:t>int</a:t>
            </a:r>
            <a:r>
              <a:rPr lang="en-US" sz="1600" dirty="0" smtClean="0">
                <a:solidFill>
                  <a:schemeClr val="bg2"/>
                </a:solidFill>
              </a:rPr>
              <a:t> s0/0/1</a:t>
            </a:r>
          </a:p>
          <a:p>
            <a:r>
              <a:rPr lang="en-US" sz="1600" dirty="0">
                <a:solidFill>
                  <a:schemeClr val="bg2"/>
                </a:solidFill>
              </a:rPr>
              <a:t>Branch-2(</a:t>
            </a:r>
            <a:r>
              <a:rPr lang="en-US" sz="1600" dirty="0" err="1">
                <a:solidFill>
                  <a:schemeClr val="bg2"/>
                </a:solidFill>
              </a:rPr>
              <a:t>config</a:t>
            </a:r>
            <a:r>
              <a:rPr lang="en-US" sz="1600" dirty="0">
                <a:solidFill>
                  <a:schemeClr val="bg2"/>
                </a:solidFill>
              </a:rPr>
              <a:t>-if</a:t>
            </a:r>
            <a:r>
              <a:rPr lang="en-US" sz="1600" dirty="0" smtClean="0">
                <a:solidFill>
                  <a:schemeClr val="bg2"/>
                </a:solidFill>
              </a:rPr>
              <a:t>)# ipv6 </a:t>
            </a:r>
            <a:r>
              <a:rPr lang="en-US" sz="1600" dirty="0" err="1" smtClean="0">
                <a:solidFill>
                  <a:schemeClr val="bg2"/>
                </a:solidFill>
              </a:rPr>
              <a:t>eigrp</a:t>
            </a:r>
            <a:r>
              <a:rPr lang="en-US" sz="1600" dirty="0" smtClean="0">
                <a:solidFill>
                  <a:schemeClr val="bg2"/>
                </a:solidFill>
              </a:rPr>
              <a:t> 100</a:t>
            </a:r>
          </a:p>
          <a:p>
            <a:r>
              <a:rPr lang="en-US" sz="1600" dirty="0">
                <a:solidFill>
                  <a:schemeClr val="bg2"/>
                </a:solidFill>
              </a:rPr>
              <a:t>Branch-2(</a:t>
            </a:r>
            <a:r>
              <a:rPr lang="en-US" sz="1600" dirty="0" err="1">
                <a:solidFill>
                  <a:schemeClr val="bg2"/>
                </a:solidFill>
              </a:rPr>
              <a:t>config</a:t>
            </a:r>
            <a:r>
              <a:rPr lang="en-US" sz="1600" dirty="0">
                <a:solidFill>
                  <a:schemeClr val="bg2"/>
                </a:solidFill>
              </a:rPr>
              <a:t>-if</a:t>
            </a:r>
            <a:r>
              <a:rPr lang="en-US" sz="1600" dirty="0" smtClean="0">
                <a:solidFill>
                  <a:schemeClr val="bg2"/>
                </a:solidFill>
              </a:rPr>
              <a:t>)#</a:t>
            </a:r>
          </a:p>
          <a:p>
            <a:r>
              <a:rPr lang="en-US" sz="1600" dirty="0" smtClean="0">
                <a:solidFill>
                  <a:schemeClr val="bg2"/>
                </a:solidFill>
              </a:rPr>
              <a:t>%DUAL-5-NBRCHANGE: IPv6-EIGRP 100: Neighbor FE80::3 (Serial0/0/1) is up: new adjacency</a:t>
            </a:r>
          </a:p>
          <a:p>
            <a:endParaRPr lang="en-US" sz="1600" dirty="0" smtClean="0">
              <a:solidFill>
                <a:schemeClr val="bg2"/>
              </a:solidFill>
            </a:endParaRPr>
          </a:p>
          <a:p>
            <a:r>
              <a:rPr lang="en-US" sz="1600" dirty="0">
                <a:solidFill>
                  <a:schemeClr val="bg2"/>
                </a:solidFill>
              </a:rPr>
              <a:t>Branch-2(</a:t>
            </a:r>
            <a:r>
              <a:rPr lang="en-US" sz="1600" dirty="0" err="1">
                <a:solidFill>
                  <a:schemeClr val="bg2"/>
                </a:solidFill>
              </a:rPr>
              <a:t>config</a:t>
            </a:r>
            <a:r>
              <a:rPr lang="en-US" sz="1600" dirty="0">
                <a:solidFill>
                  <a:schemeClr val="bg2"/>
                </a:solidFill>
              </a:rPr>
              <a:t>-if</a:t>
            </a:r>
            <a:r>
              <a:rPr lang="en-US" sz="1600" dirty="0" smtClean="0">
                <a:solidFill>
                  <a:schemeClr val="bg2"/>
                </a:solidFill>
              </a:rPr>
              <a:t>)#</a:t>
            </a:r>
            <a:endParaRPr lang="en-US" sz="1600" dirty="0">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IPv6 Show Commands</a:t>
            </a:r>
            <a:endParaRPr lang="en-US" dirty="0"/>
          </a:p>
        </p:txBody>
      </p:sp>
      <p:cxnSp>
        <p:nvCxnSpPr>
          <p:cNvPr id="7" name="Straight Arrow Connector 6"/>
          <p:cNvCxnSpPr/>
          <p:nvPr/>
        </p:nvCxnSpPr>
        <p:spPr>
          <a:xfrm flipV="1">
            <a:off x="1894632" y="3295650"/>
            <a:ext cx="843" cy="911026"/>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12800" y="4147235"/>
            <a:ext cx="2146300" cy="523220"/>
          </a:xfrm>
          <a:prstGeom prst="rect">
            <a:avLst/>
          </a:prstGeom>
        </p:spPr>
        <p:txBody>
          <a:bodyPr wrap="square">
            <a:spAutoFit/>
          </a:bodyPr>
          <a:lstStyle/>
          <a:p>
            <a:pPr algn="ctr"/>
            <a:r>
              <a:rPr lang="en-US" sz="1400" b="1" dirty="0" smtClean="0">
                <a:solidFill>
                  <a:sysClr val="windowText" lastClr="000000"/>
                </a:solidFill>
              </a:rPr>
              <a:t>Neighbor’s IPv6 </a:t>
            </a:r>
          </a:p>
          <a:p>
            <a:pPr algn="ctr"/>
            <a:r>
              <a:rPr lang="en-US" sz="1400" b="1" dirty="0" smtClean="0">
                <a:solidFill>
                  <a:sysClr val="windowText" lastClr="000000"/>
                </a:solidFill>
              </a:rPr>
              <a:t>Link-local Address</a:t>
            </a:r>
            <a:endParaRPr lang="en-US" sz="1400" b="1" dirty="0">
              <a:solidFill>
                <a:sysClr val="windowText" lastClr="000000"/>
              </a:solidFill>
            </a:endParaRPr>
          </a:p>
        </p:txBody>
      </p:sp>
      <p:cxnSp>
        <p:nvCxnSpPr>
          <p:cNvPr id="10" name="Straight Arrow Connector 9"/>
          <p:cNvCxnSpPr/>
          <p:nvPr/>
        </p:nvCxnSpPr>
        <p:spPr>
          <a:xfrm flipV="1">
            <a:off x="3924300" y="3076575"/>
            <a:ext cx="9525" cy="1169185"/>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90900" y="4229100"/>
            <a:ext cx="1041400" cy="1200329"/>
          </a:xfrm>
          <a:prstGeom prst="rect">
            <a:avLst/>
          </a:prstGeom>
        </p:spPr>
        <p:txBody>
          <a:bodyPr wrap="square">
            <a:spAutoFit/>
          </a:bodyPr>
          <a:lstStyle/>
          <a:p>
            <a:pPr algn="ctr"/>
            <a:r>
              <a:rPr lang="en-US" sz="1200" b="1" dirty="0" smtClean="0">
                <a:solidFill>
                  <a:sysClr val="windowText" lastClr="000000"/>
                </a:solidFill>
              </a:rPr>
              <a:t>Local Interface </a:t>
            </a:r>
          </a:p>
          <a:p>
            <a:pPr algn="ctr"/>
            <a:r>
              <a:rPr lang="en-US" sz="1200" b="1" dirty="0" smtClean="0">
                <a:solidFill>
                  <a:sysClr val="windowText" lastClr="000000"/>
                </a:solidFill>
              </a:rPr>
              <a:t>receiving EIGRP for IPv6 Hello packets</a:t>
            </a:r>
            <a:endParaRPr lang="en-US" sz="1200" b="1" dirty="0">
              <a:solidFill>
                <a:sysClr val="windowText" lastClr="000000"/>
              </a:solidFill>
            </a:endParaRPr>
          </a:p>
        </p:txBody>
      </p:sp>
      <p:cxnSp>
        <p:nvCxnSpPr>
          <p:cNvPr id="13" name="Straight Arrow Connector 12"/>
          <p:cNvCxnSpPr/>
          <p:nvPr/>
        </p:nvCxnSpPr>
        <p:spPr>
          <a:xfrm flipH="1" flipV="1">
            <a:off x="5162550" y="3124200"/>
            <a:ext cx="196850" cy="1168400"/>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613275" y="4314825"/>
            <a:ext cx="1600200" cy="1938992"/>
          </a:xfrm>
          <a:prstGeom prst="rect">
            <a:avLst/>
          </a:prstGeom>
        </p:spPr>
        <p:txBody>
          <a:bodyPr wrap="square">
            <a:spAutoFit/>
          </a:bodyPr>
          <a:lstStyle/>
          <a:p>
            <a:pPr algn="ctr"/>
            <a:r>
              <a:rPr lang="en-US" sz="1200" b="1" dirty="0" smtClean="0">
                <a:solidFill>
                  <a:sysClr val="windowText" lastClr="000000"/>
                </a:solidFill>
              </a:rPr>
              <a:t>Seconds remaining before declaring neighbor down.</a:t>
            </a:r>
          </a:p>
          <a:p>
            <a:pPr algn="ctr"/>
            <a:endParaRPr lang="en-US" sz="1200" b="1" dirty="0" smtClean="0">
              <a:solidFill>
                <a:sysClr val="windowText" lastClr="000000"/>
              </a:solidFill>
            </a:endParaRPr>
          </a:p>
          <a:p>
            <a:pPr algn="ctr"/>
            <a:r>
              <a:rPr lang="en-US" sz="1200" b="1" dirty="0" smtClean="0">
                <a:solidFill>
                  <a:sysClr val="windowText" lastClr="000000"/>
                </a:solidFill>
              </a:rPr>
              <a:t>The current hold time and is reset to the maximum hold time whenever a Hello packet is received. </a:t>
            </a:r>
            <a:endParaRPr lang="en-US" sz="1200" b="1" dirty="0">
              <a:solidFill>
                <a:sysClr val="windowText" lastClr="000000"/>
              </a:solidFill>
            </a:endParaRPr>
          </a:p>
        </p:txBody>
      </p:sp>
      <p:cxnSp>
        <p:nvCxnSpPr>
          <p:cNvPr id="16" name="Straight Arrow Connector 15"/>
          <p:cNvCxnSpPr/>
          <p:nvPr/>
        </p:nvCxnSpPr>
        <p:spPr>
          <a:xfrm flipH="1" flipV="1">
            <a:off x="6029325" y="3057525"/>
            <a:ext cx="1334151" cy="1286993"/>
          </a:xfrm>
          <a:prstGeom prst="straightConnector1">
            <a:avLst/>
          </a:prstGeom>
          <a:ln w="28575">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807200" y="4337734"/>
            <a:ext cx="1409700" cy="1384995"/>
          </a:xfrm>
          <a:prstGeom prst="rect">
            <a:avLst/>
          </a:prstGeom>
        </p:spPr>
        <p:txBody>
          <a:bodyPr wrap="square">
            <a:spAutoFit/>
          </a:bodyPr>
          <a:lstStyle/>
          <a:p>
            <a:pPr algn="ctr"/>
            <a:r>
              <a:rPr lang="en-US" sz="1400" b="1" dirty="0" smtClean="0">
                <a:solidFill>
                  <a:sysClr val="windowText" lastClr="000000"/>
                </a:solidFill>
              </a:rPr>
              <a:t>Amount of time since this neighbor was added to the neighbor table.</a:t>
            </a:r>
            <a:endParaRPr lang="en-US" sz="1400" b="1" dirty="0">
              <a:solidFill>
                <a:sysClr val="windowText" lastClr="000000"/>
              </a:solidFill>
            </a:endParaRPr>
          </a:p>
        </p:txBody>
      </p:sp>
      <p:sp>
        <p:nvSpPr>
          <p:cNvPr id="18" name="Rectangle 17"/>
          <p:cNvSpPr/>
          <p:nvPr/>
        </p:nvSpPr>
        <p:spPr>
          <a:xfrm>
            <a:off x="303210" y="1177915"/>
            <a:ext cx="8915401" cy="2062103"/>
          </a:xfrm>
          <a:prstGeom prst="rect">
            <a:avLst/>
          </a:prstGeom>
          <a:ln>
            <a:solidFill>
              <a:schemeClr val="bg2"/>
            </a:solidFill>
          </a:ln>
        </p:spPr>
        <p:txBody>
          <a:bodyPr wrap="square">
            <a:spAutoFit/>
          </a:bodyPr>
          <a:lstStyle/>
          <a:p>
            <a:r>
              <a:rPr lang="en-US" sz="1600" dirty="0" smtClean="0">
                <a:solidFill>
                  <a:schemeClr val="bg2"/>
                </a:solidFill>
              </a:rPr>
              <a:t>Branch-2# show ipv6 </a:t>
            </a:r>
            <a:r>
              <a:rPr lang="en-US" sz="1600" dirty="0" err="1" smtClean="0">
                <a:solidFill>
                  <a:schemeClr val="bg2"/>
                </a:solidFill>
              </a:rPr>
              <a:t>eigrp</a:t>
            </a:r>
            <a:r>
              <a:rPr lang="en-US" sz="1600" dirty="0" smtClean="0">
                <a:solidFill>
                  <a:schemeClr val="bg2"/>
                </a:solidFill>
              </a:rPr>
              <a:t> neighbor</a:t>
            </a:r>
          </a:p>
          <a:p>
            <a:r>
              <a:rPr lang="en-US" sz="1600" dirty="0" smtClean="0">
                <a:solidFill>
                  <a:schemeClr val="bg2"/>
                </a:solidFill>
              </a:rPr>
              <a:t>IPv6-EIGRP neighbors for process 100</a:t>
            </a:r>
          </a:p>
          <a:p>
            <a:r>
              <a:rPr lang="en-US" sz="1600" dirty="0" smtClean="0">
                <a:solidFill>
                  <a:schemeClr val="bg2"/>
                </a:solidFill>
              </a:rPr>
              <a:t>H          Address                               Interface         Hold     Uptime   SRTT   RTO  Q  </a:t>
            </a:r>
            <a:r>
              <a:rPr lang="en-US" sz="1600" dirty="0" err="1" smtClean="0">
                <a:solidFill>
                  <a:schemeClr val="bg2"/>
                </a:solidFill>
              </a:rPr>
              <a:t>Seq</a:t>
            </a:r>
            <a:endParaRPr lang="en-US" sz="1600" dirty="0" smtClean="0">
              <a:solidFill>
                <a:schemeClr val="bg2"/>
              </a:solidFill>
            </a:endParaRPr>
          </a:p>
          <a:p>
            <a:r>
              <a:rPr lang="en-US" sz="1600" dirty="0" smtClean="0">
                <a:solidFill>
                  <a:schemeClr val="bg2"/>
                </a:solidFill>
              </a:rPr>
              <a:t>                                                           (sec)            (ms)        </a:t>
            </a:r>
            <a:r>
              <a:rPr lang="en-US" sz="1600" dirty="0" err="1" smtClean="0">
                <a:solidFill>
                  <a:schemeClr val="bg2"/>
                </a:solidFill>
              </a:rPr>
              <a:t>Cnt</a:t>
            </a:r>
            <a:r>
              <a:rPr lang="en-US" sz="1600" dirty="0" smtClean="0">
                <a:solidFill>
                  <a:schemeClr val="bg2"/>
                </a:solidFill>
              </a:rPr>
              <a:t>        Num</a:t>
            </a:r>
          </a:p>
          <a:p>
            <a:r>
              <a:rPr lang="en-US" sz="1600" dirty="0" smtClean="0">
                <a:solidFill>
                  <a:schemeClr val="bg2"/>
                </a:solidFill>
              </a:rPr>
              <a:t>0   Link-local address:                       Se0/0/0           14      00:01:31    40     1000  0   18</a:t>
            </a:r>
          </a:p>
          <a:p>
            <a:r>
              <a:rPr lang="en-US" sz="1600" dirty="0" smtClean="0">
                <a:solidFill>
                  <a:schemeClr val="bg2"/>
                </a:solidFill>
              </a:rPr>
              <a:t>    FE80::1 </a:t>
            </a:r>
          </a:p>
          <a:p>
            <a:r>
              <a:rPr lang="en-US" sz="1600" dirty="0" smtClean="0">
                <a:solidFill>
                  <a:schemeClr val="bg2"/>
                </a:solidFill>
              </a:rPr>
              <a:t>1   Link-local address:                       Se0/0/1           12      00:01:24    40     1000  0   20</a:t>
            </a:r>
          </a:p>
          <a:p>
            <a:r>
              <a:rPr lang="en-US" sz="1600" dirty="0" smtClean="0">
                <a:solidFill>
                  <a:schemeClr val="bg2"/>
                </a:solidFill>
              </a:rPr>
              <a:t>    FE80::3 </a:t>
            </a:r>
            <a:endParaRPr lang="en-US" sz="1600" dirty="0">
              <a:solidFill>
                <a:schemeClr val="bg2"/>
              </a:solidFill>
            </a:endParaRPr>
          </a:p>
        </p:txBody>
      </p:sp>
      <p:sp>
        <p:nvSpPr>
          <p:cNvPr id="3" name="Rounded Rectangle 2"/>
          <p:cNvSpPr/>
          <p:nvPr/>
        </p:nvSpPr>
        <p:spPr>
          <a:xfrm>
            <a:off x="303210" y="2208966"/>
            <a:ext cx="2733675" cy="1031052"/>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 name="Rounded Rectangle 3"/>
          <p:cNvSpPr/>
          <p:nvPr/>
        </p:nvSpPr>
        <p:spPr>
          <a:xfrm>
            <a:off x="3619500" y="2208966"/>
            <a:ext cx="812800" cy="772359"/>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 name="Rounded Rectangle 4"/>
          <p:cNvSpPr/>
          <p:nvPr/>
        </p:nvSpPr>
        <p:spPr>
          <a:xfrm>
            <a:off x="4981575" y="2208966"/>
            <a:ext cx="279400" cy="772359"/>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9" name="Rounded Rectangle 18"/>
          <p:cNvSpPr/>
          <p:nvPr/>
        </p:nvSpPr>
        <p:spPr>
          <a:xfrm>
            <a:off x="5562600" y="2208966"/>
            <a:ext cx="847725" cy="772359"/>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136940"/>
            <a:ext cx="8588861" cy="838200"/>
          </a:xfrm>
        </p:spPr>
        <p:txBody>
          <a:bodyPr/>
          <a:lstStyle/>
          <a:p>
            <a:pPr algn="ctr"/>
            <a:r>
              <a:rPr lang="en-US" dirty="0" smtClean="0"/>
              <a:t>IPv6 Show Commands</a:t>
            </a:r>
            <a:endParaRPr lang="en-US" dirty="0"/>
          </a:p>
        </p:txBody>
      </p:sp>
      <p:sp>
        <p:nvSpPr>
          <p:cNvPr id="10" name="Rectangle 9"/>
          <p:cNvSpPr/>
          <p:nvPr/>
        </p:nvSpPr>
        <p:spPr>
          <a:xfrm>
            <a:off x="5064125" y="2404160"/>
            <a:ext cx="5778500" cy="276999"/>
          </a:xfrm>
          <a:prstGeom prst="rect">
            <a:avLst/>
          </a:prstGeom>
        </p:spPr>
        <p:txBody>
          <a:bodyPr wrap="square">
            <a:spAutoFit/>
          </a:bodyPr>
          <a:lstStyle/>
          <a:p>
            <a:r>
              <a:rPr lang="en-US" sz="1200" b="1" dirty="0" smtClean="0">
                <a:solidFill>
                  <a:sysClr val="windowText" lastClr="000000"/>
                </a:solidFill>
              </a:rPr>
              <a:t>Routing protocol and Process ID (AS Number) </a:t>
            </a:r>
            <a:endParaRPr lang="en-US" sz="1200" b="1" dirty="0">
              <a:solidFill>
                <a:sysClr val="windowText" lastClr="000000"/>
              </a:solidFill>
            </a:endParaRPr>
          </a:p>
        </p:txBody>
      </p:sp>
      <p:sp>
        <p:nvSpPr>
          <p:cNvPr id="13" name="Rectangle 12"/>
          <p:cNvSpPr/>
          <p:nvPr/>
        </p:nvSpPr>
        <p:spPr>
          <a:xfrm>
            <a:off x="5067736" y="2930009"/>
            <a:ext cx="2715808" cy="276999"/>
          </a:xfrm>
          <a:prstGeom prst="rect">
            <a:avLst/>
          </a:prstGeom>
        </p:spPr>
        <p:txBody>
          <a:bodyPr wrap="none">
            <a:spAutoFit/>
          </a:bodyPr>
          <a:lstStyle/>
          <a:p>
            <a:r>
              <a:rPr lang="en-US" sz="1200" b="1" dirty="0" smtClean="0">
                <a:solidFill>
                  <a:sysClr val="windowText" lastClr="000000"/>
                </a:solidFill>
              </a:rPr>
              <a:t>K values used in composite metric</a:t>
            </a:r>
            <a:endParaRPr lang="en-US" sz="1200" b="1" dirty="0">
              <a:solidFill>
                <a:sysClr val="windowText" lastClr="000000"/>
              </a:solidFill>
            </a:endParaRPr>
          </a:p>
        </p:txBody>
      </p:sp>
      <p:sp>
        <p:nvSpPr>
          <p:cNvPr id="18" name="Rectangle 17"/>
          <p:cNvSpPr/>
          <p:nvPr/>
        </p:nvSpPr>
        <p:spPr>
          <a:xfrm>
            <a:off x="5142031" y="5209659"/>
            <a:ext cx="2534220" cy="276999"/>
          </a:xfrm>
          <a:prstGeom prst="rect">
            <a:avLst/>
          </a:prstGeom>
        </p:spPr>
        <p:txBody>
          <a:bodyPr wrap="none">
            <a:spAutoFit/>
          </a:bodyPr>
          <a:lstStyle/>
          <a:p>
            <a:r>
              <a:rPr lang="en-US" sz="1200" b="1" dirty="0" smtClean="0">
                <a:solidFill>
                  <a:sysClr val="windowText" lastClr="000000"/>
                </a:solidFill>
              </a:rPr>
              <a:t>EIGRP Administrative Distances</a:t>
            </a:r>
            <a:endParaRPr lang="en-US" sz="1200" b="1" dirty="0">
              <a:solidFill>
                <a:sysClr val="windowText" lastClr="000000"/>
              </a:solidFill>
            </a:endParaRPr>
          </a:p>
        </p:txBody>
      </p:sp>
      <p:sp>
        <p:nvSpPr>
          <p:cNvPr id="20" name="Rectangle 19"/>
          <p:cNvSpPr/>
          <p:nvPr/>
        </p:nvSpPr>
        <p:spPr>
          <a:xfrm>
            <a:off x="5105400" y="4175810"/>
            <a:ext cx="4572000" cy="276999"/>
          </a:xfrm>
          <a:prstGeom prst="rect">
            <a:avLst/>
          </a:prstGeom>
        </p:spPr>
        <p:txBody>
          <a:bodyPr>
            <a:spAutoFit/>
          </a:bodyPr>
          <a:lstStyle/>
          <a:p>
            <a:r>
              <a:rPr lang="en-US" sz="1200" b="1" dirty="0" smtClean="0">
                <a:solidFill>
                  <a:sysClr val="windowText" lastClr="000000"/>
                </a:solidFill>
              </a:rPr>
              <a:t>Interfaces enabled for this EIGRP for IPv6.  </a:t>
            </a:r>
            <a:endParaRPr lang="en-US" sz="1200" b="1" dirty="0">
              <a:solidFill>
                <a:sysClr val="windowText" lastClr="000000"/>
              </a:solidFill>
            </a:endParaRPr>
          </a:p>
        </p:txBody>
      </p:sp>
      <p:sp>
        <p:nvSpPr>
          <p:cNvPr id="21" name="Rectangle 20"/>
          <p:cNvSpPr/>
          <p:nvPr/>
        </p:nvSpPr>
        <p:spPr>
          <a:xfrm>
            <a:off x="409575" y="1582757"/>
            <a:ext cx="4353446" cy="3970318"/>
          </a:xfrm>
          <a:prstGeom prst="rect">
            <a:avLst/>
          </a:prstGeom>
          <a:ln>
            <a:solidFill>
              <a:schemeClr val="bg2"/>
            </a:solidFill>
          </a:ln>
        </p:spPr>
        <p:txBody>
          <a:bodyPr wrap="square">
            <a:spAutoFit/>
          </a:bodyPr>
          <a:lstStyle/>
          <a:p>
            <a:r>
              <a:rPr lang="en-US" dirty="0" smtClean="0">
                <a:solidFill>
                  <a:schemeClr val="bg2"/>
                </a:solidFill>
              </a:rPr>
              <a:t>Branch-2# show ipv6 protocols</a:t>
            </a:r>
          </a:p>
          <a:p>
            <a:r>
              <a:rPr lang="en-US" dirty="0" smtClean="0">
                <a:solidFill>
                  <a:schemeClr val="bg2"/>
                </a:solidFill>
              </a:rPr>
              <a:t>IPv6 Routing Protocol is "connected"</a:t>
            </a:r>
          </a:p>
          <a:p>
            <a:r>
              <a:rPr lang="en-US" dirty="0" smtClean="0">
                <a:solidFill>
                  <a:schemeClr val="bg2"/>
                </a:solidFill>
              </a:rPr>
              <a:t>IPv6 Routing Protocol is "static</a:t>
            </a:r>
          </a:p>
          <a:p>
            <a:r>
              <a:rPr lang="en-US" dirty="0" smtClean="0">
                <a:solidFill>
                  <a:schemeClr val="bg2"/>
                </a:solidFill>
              </a:rPr>
              <a:t>IPv6 Routing Protocol is "</a:t>
            </a:r>
            <a:r>
              <a:rPr lang="en-US" dirty="0" err="1" smtClean="0">
                <a:solidFill>
                  <a:schemeClr val="bg2"/>
                </a:solidFill>
              </a:rPr>
              <a:t>eigrp</a:t>
            </a:r>
            <a:r>
              <a:rPr lang="en-US" dirty="0" smtClean="0">
                <a:solidFill>
                  <a:schemeClr val="bg2"/>
                </a:solidFill>
              </a:rPr>
              <a:t>  100 " </a:t>
            </a:r>
          </a:p>
          <a:p>
            <a:r>
              <a:rPr lang="en-US" dirty="0" smtClean="0">
                <a:solidFill>
                  <a:schemeClr val="bg2"/>
                </a:solidFill>
              </a:rPr>
              <a:t>  EIGRP metric weight K1=1, K2=0, K3=1, K4=0, K5=0</a:t>
            </a:r>
          </a:p>
          <a:p>
            <a:r>
              <a:rPr lang="en-US" dirty="0" smtClean="0">
                <a:solidFill>
                  <a:schemeClr val="bg2"/>
                </a:solidFill>
              </a:rPr>
              <a:t>  EIGRP maximum </a:t>
            </a:r>
            <a:r>
              <a:rPr lang="en-US" dirty="0" err="1" smtClean="0">
                <a:solidFill>
                  <a:schemeClr val="bg2"/>
                </a:solidFill>
              </a:rPr>
              <a:t>hopcount</a:t>
            </a:r>
            <a:r>
              <a:rPr lang="en-US" dirty="0" smtClean="0">
                <a:solidFill>
                  <a:schemeClr val="bg2"/>
                </a:solidFill>
              </a:rPr>
              <a:t> 100</a:t>
            </a:r>
          </a:p>
          <a:p>
            <a:r>
              <a:rPr lang="en-US" dirty="0" smtClean="0">
                <a:solidFill>
                  <a:schemeClr val="bg2"/>
                </a:solidFill>
              </a:rPr>
              <a:t>  EIGRP maximum metric variance 1</a:t>
            </a:r>
          </a:p>
          <a:p>
            <a:r>
              <a:rPr lang="en-US" dirty="0" smtClean="0">
                <a:solidFill>
                  <a:schemeClr val="bg2"/>
                </a:solidFill>
              </a:rPr>
              <a:t>  Interfaces:</a:t>
            </a:r>
          </a:p>
          <a:p>
            <a:r>
              <a:rPr lang="en-US" dirty="0" smtClean="0">
                <a:solidFill>
                  <a:schemeClr val="bg2"/>
                </a:solidFill>
              </a:rPr>
              <a:t>    Serial0/0/0</a:t>
            </a:r>
          </a:p>
          <a:p>
            <a:r>
              <a:rPr lang="en-US" dirty="0" smtClean="0">
                <a:solidFill>
                  <a:schemeClr val="bg2"/>
                </a:solidFill>
              </a:rPr>
              <a:t>    Serial0/0/1</a:t>
            </a:r>
          </a:p>
          <a:p>
            <a:r>
              <a:rPr lang="en-US" dirty="0" smtClean="0">
                <a:solidFill>
                  <a:schemeClr val="bg2"/>
                </a:solidFill>
              </a:rPr>
              <a:t>Redistributing: </a:t>
            </a:r>
            <a:r>
              <a:rPr lang="en-US" dirty="0" err="1" smtClean="0">
                <a:solidFill>
                  <a:schemeClr val="bg2"/>
                </a:solidFill>
              </a:rPr>
              <a:t>eigrp</a:t>
            </a:r>
            <a:r>
              <a:rPr lang="en-US" dirty="0" smtClean="0">
                <a:solidFill>
                  <a:schemeClr val="bg2"/>
                </a:solidFill>
              </a:rPr>
              <a:t> 100</a:t>
            </a:r>
          </a:p>
          <a:p>
            <a:r>
              <a:rPr lang="en-US" dirty="0" smtClean="0">
                <a:solidFill>
                  <a:schemeClr val="bg2"/>
                </a:solidFill>
              </a:rPr>
              <a:t>  Maximum path: 16</a:t>
            </a:r>
          </a:p>
          <a:p>
            <a:r>
              <a:rPr lang="en-US" dirty="0" smtClean="0">
                <a:solidFill>
                  <a:schemeClr val="bg2"/>
                </a:solidFill>
              </a:rPr>
              <a:t>  Distance: internal 90 external 170</a:t>
            </a:r>
            <a:endParaRPr lang="en-US" dirty="0">
              <a:solidFill>
                <a:schemeClr val="bg2"/>
              </a:solidFill>
            </a:endParaRPr>
          </a:p>
        </p:txBody>
      </p:sp>
      <p:sp>
        <p:nvSpPr>
          <p:cNvPr id="3" name="Rounded Rectangle 2"/>
          <p:cNvSpPr/>
          <p:nvPr/>
        </p:nvSpPr>
        <p:spPr>
          <a:xfrm>
            <a:off x="409575" y="2404160"/>
            <a:ext cx="3914775" cy="36761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2" name="Rounded Rectangle 21"/>
          <p:cNvSpPr/>
          <p:nvPr/>
        </p:nvSpPr>
        <p:spPr>
          <a:xfrm>
            <a:off x="409576" y="2771775"/>
            <a:ext cx="3714750" cy="50482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3" name="Rounded Rectangle 22"/>
          <p:cNvSpPr/>
          <p:nvPr/>
        </p:nvSpPr>
        <p:spPr>
          <a:xfrm>
            <a:off x="676275" y="4137710"/>
            <a:ext cx="1343025" cy="504825"/>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4" name="Rounded Rectangle 23"/>
          <p:cNvSpPr/>
          <p:nvPr/>
        </p:nvSpPr>
        <p:spPr>
          <a:xfrm>
            <a:off x="581025" y="5209660"/>
            <a:ext cx="3457575" cy="252412"/>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 name="Right Arrow 3"/>
          <p:cNvSpPr/>
          <p:nvPr/>
        </p:nvSpPr>
        <p:spPr>
          <a:xfrm>
            <a:off x="4791596" y="2473409"/>
            <a:ext cx="342379" cy="138500"/>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5" name="Right Arrow 24"/>
          <p:cNvSpPr/>
          <p:nvPr/>
        </p:nvSpPr>
        <p:spPr>
          <a:xfrm>
            <a:off x="4801121" y="2997284"/>
            <a:ext cx="342379" cy="138500"/>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6" name="Right Arrow 25"/>
          <p:cNvSpPr/>
          <p:nvPr/>
        </p:nvSpPr>
        <p:spPr>
          <a:xfrm>
            <a:off x="4799652" y="4245059"/>
            <a:ext cx="342379" cy="138500"/>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7" name="Right Arrow 26"/>
          <p:cNvSpPr/>
          <p:nvPr/>
        </p:nvSpPr>
        <p:spPr>
          <a:xfrm>
            <a:off x="4799652" y="5278908"/>
            <a:ext cx="342379" cy="138500"/>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277" y="108365"/>
            <a:ext cx="8588861" cy="838200"/>
          </a:xfrm>
        </p:spPr>
        <p:txBody>
          <a:bodyPr/>
          <a:lstStyle/>
          <a:p>
            <a:pPr algn="ctr"/>
            <a:r>
              <a:rPr lang="en-US" dirty="0" smtClean="0"/>
              <a:t>IPv6 Show Commands</a:t>
            </a:r>
            <a:endParaRPr lang="en-US" dirty="0"/>
          </a:p>
        </p:txBody>
      </p:sp>
      <p:sp>
        <p:nvSpPr>
          <p:cNvPr id="3" name="Rectangle 2"/>
          <p:cNvSpPr/>
          <p:nvPr/>
        </p:nvSpPr>
        <p:spPr>
          <a:xfrm>
            <a:off x="2247900" y="1062574"/>
            <a:ext cx="4572000" cy="5047536"/>
          </a:xfrm>
          <a:prstGeom prst="rect">
            <a:avLst/>
          </a:prstGeom>
          <a:ln>
            <a:solidFill>
              <a:schemeClr val="bg2"/>
            </a:solidFill>
          </a:ln>
        </p:spPr>
        <p:txBody>
          <a:bodyPr>
            <a:spAutoFit/>
          </a:bodyPr>
          <a:lstStyle/>
          <a:p>
            <a:r>
              <a:rPr lang="en-US" sz="1400" dirty="0" smtClean="0">
                <a:solidFill>
                  <a:schemeClr val="bg2"/>
                </a:solidFill>
              </a:rPr>
              <a:t>Branch-2#show </a:t>
            </a:r>
            <a:r>
              <a:rPr lang="en-US" sz="1400" dirty="0">
                <a:solidFill>
                  <a:schemeClr val="bg2"/>
                </a:solidFill>
              </a:rPr>
              <a:t>ipv6 route</a:t>
            </a:r>
          </a:p>
          <a:p>
            <a:r>
              <a:rPr lang="en-US" sz="1400" b="1" dirty="0">
                <a:solidFill>
                  <a:schemeClr val="bg2"/>
                </a:solidFill>
              </a:rPr>
              <a:t> (Output Omitted)</a:t>
            </a:r>
          </a:p>
          <a:p>
            <a:r>
              <a:rPr lang="en-US" sz="1400" dirty="0">
                <a:solidFill>
                  <a:schemeClr val="bg2"/>
                </a:solidFill>
              </a:rPr>
              <a:t>IPv6 Routing Table - 9 entries</a:t>
            </a:r>
          </a:p>
          <a:p>
            <a:r>
              <a:rPr lang="en-US" sz="1400" dirty="0">
                <a:solidFill>
                  <a:schemeClr val="bg2"/>
                </a:solidFill>
              </a:rPr>
              <a:t>C - Connected, L – Local, </a:t>
            </a:r>
            <a:r>
              <a:rPr lang="pt-BR" sz="1400" dirty="0">
                <a:solidFill>
                  <a:schemeClr val="bg2"/>
                </a:solidFill>
              </a:rPr>
              <a:t>D - EIGRP, EX - EIGRP external</a:t>
            </a:r>
            <a:endParaRPr lang="en-US" sz="1400" dirty="0">
              <a:solidFill>
                <a:schemeClr val="bg2"/>
              </a:solidFill>
            </a:endParaRPr>
          </a:p>
          <a:p>
            <a:r>
              <a:rPr lang="en-US" sz="1400" dirty="0">
                <a:solidFill>
                  <a:schemeClr val="bg2"/>
                </a:solidFill>
              </a:rPr>
              <a:t>D   </a:t>
            </a:r>
            <a:r>
              <a:rPr lang="en-US" sz="1400" dirty="0" smtClean="0">
                <a:solidFill>
                  <a:schemeClr val="bg2"/>
                </a:solidFill>
              </a:rPr>
              <a:t>2001:DB8:ACAD:A::/</a:t>
            </a:r>
            <a:r>
              <a:rPr lang="en-US" sz="1400" dirty="0">
                <a:solidFill>
                  <a:schemeClr val="bg2"/>
                </a:solidFill>
              </a:rPr>
              <a:t>64 [90/2170112]</a:t>
            </a:r>
          </a:p>
          <a:p>
            <a:r>
              <a:rPr lang="en-US" sz="1400" dirty="0">
                <a:solidFill>
                  <a:schemeClr val="bg2"/>
                </a:solidFill>
              </a:rPr>
              <a:t>     via FE80</a:t>
            </a:r>
            <a:r>
              <a:rPr lang="en-US" sz="1400" dirty="0" smtClean="0">
                <a:solidFill>
                  <a:schemeClr val="bg2"/>
                </a:solidFill>
              </a:rPr>
              <a:t>::3, Serial0/0/1</a:t>
            </a:r>
            <a:endParaRPr lang="en-US" sz="1400" dirty="0">
              <a:solidFill>
                <a:schemeClr val="bg2"/>
              </a:solidFill>
            </a:endParaRPr>
          </a:p>
          <a:p>
            <a:r>
              <a:rPr lang="en-US" sz="1400" dirty="0">
                <a:solidFill>
                  <a:schemeClr val="bg2"/>
                </a:solidFill>
              </a:rPr>
              <a:t>D   </a:t>
            </a:r>
            <a:r>
              <a:rPr lang="en-US" sz="1400" dirty="0" smtClean="0">
                <a:solidFill>
                  <a:schemeClr val="bg2"/>
                </a:solidFill>
              </a:rPr>
              <a:t>2001:DB8:ACAD:B::/</a:t>
            </a:r>
            <a:r>
              <a:rPr lang="en-US" sz="1400" dirty="0">
                <a:solidFill>
                  <a:schemeClr val="bg2"/>
                </a:solidFill>
              </a:rPr>
              <a:t>64 [90/2170112]</a:t>
            </a:r>
          </a:p>
          <a:p>
            <a:r>
              <a:rPr lang="en-US" sz="1400" dirty="0">
                <a:solidFill>
                  <a:schemeClr val="bg2"/>
                </a:solidFill>
              </a:rPr>
              <a:t>     via FE80</a:t>
            </a:r>
            <a:r>
              <a:rPr lang="en-US" sz="1400" dirty="0" smtClean="0">
                <a:solidFill>
                  <a:schemeClr val="bg2"/>
                </a:solidFill>
              </a:rPr>
              <a:t>::3, Serial0/0/1</a:t>
            </a:r>
            <a:endParaRPr lang="en-US" sz="1400" dirty="0">
              <a:solidFill>
                <a:schemeClr val="bg2"/>
              </a:solidFill>
            </a:endParaRPr>
          </a:p>
          <a:p>
            <a:r>
              <a:rPr lang="en-US" sz="1400" dirty="0">
                <a:solidFill>
                  <a:schemeClr val="bg2"/>
                </a:solidFill>
              </a:rPr>
              <a:t>D   </a:t>
            </a:r>
            <a:r>
              <a:rPr lang="en-US" sz="1400" dirty="0" smtClean="0">
                <a:solidFill>
                  <a:schemeClr val="bg2"/>
                </a:solidFill>
              </a:rPr>
              <a:t>2001:DB8:ACAD:C::/</a:t>
            </a:r>
            <a:r>
              <a:rPr lang="en-US" sz="1400" dirty="0">
                <a:solidFill>
                  <a:schemeClr val="bg2"/>
                </a:solidFill>
              </a:rPr>
              <a:t>64 [90/2170112]</a:t>
            </a:r>
          </a:p>
          <a:p>
            <a:r>
              <a:rPr lang="en-US" sz="1400" dirty="0">
                <a:solidFill>
                  <a:schemeClr val="bg2"/>
                </a:solidFill>
              </a:rPr>
              <a:t>     via FE80</a:t>
            </a:r>
            <a:r>
              <a:rPr lang="en-US" sz="1400" dirty="0" smtClean="0">
                <a:solidFill>
                  <a:schemeClr val="bg2"/>
                </a:solidFill>
              </a:rPr>
              <a:t>::1, Serial0/0/0</a:t>
            </a:r>
            <a:endParaRPr lang="en-US" sz="1400" dirty="0">
              <a:solidFill>
                <a:schemeClr val="bg2"/>
              </a:solidFill>
            </a:endParaRPr>
          </a:p>
          <a:p>
            <a:r>
              <a:rPr lang="en-US" sz="1400" dirty="0">
                <a:solidFill>
                  <a:schemeClr val="bg2"/>
                </a:solidFill>
              </a:rPr>
              <a:t>D   </a:t>
            </a:r>
            <a:r>
              <a:rPr lang="en-US" sz="1400" dirty="0" smtClean="0">
                <a:solidFill>
                  <a:schemeClr val="bg2"/>
                </a:solidFill>
              </a:rPr>
              <a:t>2001:DB8:ACAD:D::/</a:t>
            </a:r>
            <a:r>
              <a:rPr lang="en-US" sz="1400" dirty="0">
                <a:solidFill>
                  <a:schemeClr val="bg2"/>
                </a:solidFill>
              </a:rPr>
              <a:t>64 [90/2170112]</a:t>
            </a:r>
          </a:p>
          <a:p>
            <a:r>
              <a:rPr lang="en-US" sz="1400" dirty="0">
                <a:solidFill>
                  <a:schemeClr val="bg2"/>
                </a:solidFill>
              </a:rPr>
              <a:t>     via FE80</a:t>
            </a:r>
            <a:r>
              <a:rPr lang="en-US" sz="1400" dirty="0" smtClean="0">
                <a:solidFill>
                  <a:schemeClr val="bg2"/>
                </a:solidFill>
              </a:rPr>
              <a:t>::1, Serial0/0/0</a:t>
            </a:r>
            <a:endParaRPr lang="en-US" sz="1400" dirty="0">
              <a:solidFill>
                <a:schemeClr val="bg2"/>
              </a:solidFill>
            </a:endParaRPr>
          </a:p>
          <a:p>
            <a:r>
              <a:rPr lang="en-US" sz="1400" dirty="0">
                <a:solidFill>
                  <a:schemeClr val="bg2"/>
                </a:solidFill>
              </a:rPr>
              <a:t>C   2001:DB8:CAFE::/127 [0/0]</a:t>
            </a:r>
          </a:p>
          <a:p>
            <a:r>
              <a:rPr lang="en-US" sz="1400" dirty="0">
                <a:solidFill>
                  <a:schemeClr val="bg2"/>
                </a:solidFill>
              </a:rPr>
              <a:t>     via ::, Serial0/0/0</a:t>
            </a:r>
          </a:p>
          <a:p>
            <a:r>
              <a:rPr lang="en-US" sz="1400" dirty="0">
                <a:solidFill>
                  <a:schemeClr val="bg2"/>
                </a:solidFill>
              </a:rPr>
              <a:t>L   2001:DB8:CAFE::1/128 [0/0]</a:t>
            </a:r>
          </a:p>
          <a:p>
            <a:r>
              <a:rPr lang="en-US" sz="1400" dirty="0">
                <a:solidFill>
                  <a:schemeClr val="bg2"/>
                </a:solidFill>
              </a:rPr>
              <a:t>     via ::, Serial0/0/0</a:t>
            </a:r>
          </a:p>
          <a:p>
            <a:r>
              <a:rPr lang="en-US" sz="1400" dirty="0">
                <a:solidFill>
                  <a:schemeClr val="bg2"/>
                </a:solidFill>
              </a:rPr>
              <a:t>C   2001:DB8:CAFE::2/127 [0/0]</a:t>
            </a:r>
          </a:p>
          <a:p>
            <a:r>
              <a:rPr lang="en-US" sz="1400" dirty="0">
                <a:solidFill>
                  <a:schemeClr val="bg2"/>
                </a:solidFill>
              </a:rPr>
              <a:t>     via ::, Serial0/0/1</a:t>
            </a:r>
          </a:p>
          <a:p>
            <a:r>
              <a:rPr lang="en-US" sz="1400" dirty="0">
                <a:solidFill>
                  <a:schemeClr val="bg2"/>
                </a:solidFill>
              </a:rPr>
              <a:t>L   2001:DB8:CAFE::2/128 [0/0]</a:t>
            </a:r>
          </a:p>
          <a:p>
            <a:r>
              <a:rPr lang="en-US" sz="1400" dirty="0">
                <a:solidFill>
                  <a:schemeClr val="bg2"/>
                </a:solidFill>
              </a:rPr>
              <a:t>     via ::, Serial0/0/1</a:t>
            </a:r>
          </a:p>
          <a:p>
            <a:r>
              <a:rPr lang="en-US" sz="1400" dirty="0">
                <a:solidFill>
                  <a:schemeClr val="bg2"/>
                </a:solidFill>
              </a:rPr>
              <a:t>L   FF00::/8 [0/0]</a:t>
            </a:r>
          </a:p>
          <a:p>
            <a:r>
              <a:rPr lang="en-US" sz="1400" dirty="0">
                <a:solidFill>
                  <a:schemeClr val="bg2"/>
                </a:solidFill>
              </a:rPr>
              <a:t>     via ::, Null0</a:t>
            </a:r>
          </a:p>
        </p:txBody>
      </p:sp>
      <p:sp>
        <p:nvSpPr>
          <p:cNvPr id="4" name="Rounded Rectangle 3"/>
          <p:cNvSpPr/>
          <p:nvPr/>
        </p:nvSpPr>
        <p:spPr>
          <a:xfrm>
            <a:off x="2247900" y="2152649"/>
            <a:ext cx="4048125" cy="1695450"/>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 name="Right Arrow 5"/>
          <p:cNvSpPr/>
          <p:nvPr/>
        </p:nvSpPr>
        <p:spPr>
          <a:xfrm>
            <a:off x="276225" y="2705100"/>
            <a:ext cx="1771650" cy="484632"/>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TextBox 6"/>
          <p:cNvSpPr txBox="1"/>
          <p:nvPr/>
        </p:nvSpPr>
        <p:spPr>
          <a:xfrm>
            <a:off x="352425" y="2809875"/>
            <a:ext cx="1428596" cy="276999"/>
          </a:xfrm>
          <a:prstGeom prst="rect">
            <a:avLst/>
          </a:prstGeom>
          <a:noFill/>
        </p:spPr>
        <p:txBody>
          <a:bodyPr wrap="none" rtlCol="0">
            <a:spAutoFit/>
          </a:bodyPr>
          <a:lstStyle/>
          <a:p>
            <a:r>
              <a:rPr lang="en-US" sz="1200" dirty="0" smtClean="0">
                <a:solidFill>
                  <a:schemeClr val="bg1"/>
                </a:solidFill>
              </a:rPr>
              <a:t>Learned Networks</a:t>
            </a:r>
            <a:endParaRPr lang="en-US" sz="1200" dirty="0">
              <a:solidFill>
                <a:schemeClr val="bg1"/>
              </a:solidFill>
            </a:endParaRPr>
          </a:p>
        </p:txBody>
      </p:sp>
      <p:sp>
        <p:nvSpPr>
          <p:cNvPr id="9" name="Right Arrow 8"/>
          <p:cNvSpPr/>
          <p:nvPr/>
        </p:nvSpPr>
        <p:spPr>
          <a:xfrm>
            <a:off x="276225" y="4410075"/>
            <a:ext cx="1771650" cy="484632"/>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 name="TextBox 9"/>
          <p:cNvSpPr txBox="1"/>
          <p:nvPr/>
        </p:nvSpPr>
        <p:spPr>
          <a:xfrm>
            <a:off x="358279" y="4513891"/>
            <a:ext cx="1479892" cy="276999"/>
          </a:xfrm>
          <a:prstGeom prst="rect">
            <a:avLst/>
          </a:prstGeom>
          <a:noFill/>
        </p:spPr>
        <p:txBody>
          <a:bodyPr wrap="none" rtlCol="0">
            <a:spAutoFit/>
          </a:bodyPr>
          <a:lstStyle/>
          <a:p>
            <a:r>
              <a:rPr lang="en-US" sz="1200" dirty="0" smtClean="0">
                <a:solidFill>
                  <a:schemeClr val="bg1"/>
                </a:solidFill>
              </a:rPr>
              <a:t>Directly Connected</a:t>
            </a:r>
            <a:endParaRPr lang="en-US" sz="1200" dirty="0">
              <a:solidFill>
                <a:schemeClr val="bg1"/>
              </a:solidFill>
            </a:endParaRPr>
          </a:p>
        </p:txBody>
      </p:sp>
      <p:sp>
        <p:nvSpPr>
          <p:cNvPr id="12" name="Right Arrow 11"/>
          <p:cNvSpPr/>
          <p:nvPr/>
        </p:nvSpPr>
        <p:spPr>
          <a:xfrm rot="10800000">
            <a:off x="4857749" y="3848100"/>
            <a:ext cx="1771650" cy="333376"/>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TextBox 12"/>
          <p:cNvSpPr txBox="1"/>
          <p:nvPr/>
        </p:nvSpPr>
        <p:spPr>
          <a:xfrm>
            <a:off x="5044733" y="3876288"/>
            <a:ext cx="1344792" cy="276999"/>
          </a:xfrm>
          <a:prstGeom prst="rect">
            <a:avLst/>
          </a:prstGeom>
          <a:noFill/>
        </p:spPr>
        <p:txBody>
          <a:bodyPr wrap="none" rtlCol="0">
            <a:spAutoFit/>
          </a:bodyPr>
          <a:lstStyle/>
          <a:p>
            <a:r>
              <a:rPr lang="en-US" sz="1200" dirty="0" smtClean="0">
                <a:solidFill>
                  <a:schemeClr val="bg1"/>
                </a:solidFill>
              </a:rPr>
              <a:t>Network Address</a:t>
            </a:r>
            <a:endParaRPr lang="en-US" sz="1200" dirty="0">
              <a:solidFill>
                <a:schemeClr val="bg1"/>
              </a:solidFill>
            </a:endParaRPr>
          </a:p>
        </p:txBody>
      </p:sp>
      <p:sp>
        <p:nvSpPr>
          <p:cNvPr id="14" name="Right Arrow 13"/>
          <p:cNvSpPr/>
          <p:nvPr/>
        </p:nvSpPr>
        <p:spPr>
          <a:xfrm rot="10800000">
            <a:off x="4859879" y="4243387"/>
            <a:ext cx="1771650" cy="333376"/>
          </a:xfrm>
          <a:prstGeom prst="right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 name="TextBox 14"/>
          <p:cNvSpPr txBox="1"/>
          <p:nvPr/>
        </p:nvSpPr>
        <p:spPr>
          <a:xfrm>
            <a:off x="5036625" y="4280715"/>
            <a:ext cx="1380058" cy="276999"/>
          </a:xfrm>
          <a:prstGeom prst="rect">
            <a:avLst/>
          </a:prstGeom>
          <a:noFill/>
        </p:spPr>
        <p:txBody>
          <a:bodyPr wrap="none" rtlCol="0">
            <a:spAutoFit/>
          </a:bodyPr>
          <a:lstStyle/>
          <a:p>
            <a:r>
              <a:rPr lang="en-US" sz="1200" dirty="0" smtClean="0">
                <a:solidFill>
                  <a:schemeClr val="bg1"/>
                </a:solidFill>
              </a:rPr>
              <a:t>Interface Address</a:t>
            </a:r>
            <a:endParaRPr lang="en-US" sz="1200" dirty="0">
              <a:solidFill>
                <a:schemeClr val="bg1"/>
              </a:solidFill>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60740"/>
            <a:ext cx="8588861" cy="838200"/>
          </a:xfrm>
        </p:spPr>
        <p:txBody>
          <a:bodyPr/>
          <a:lstStyle/>
          <a:p>
            <a:pPr algn="ctr"/>
            <a:r>
              <a:rPr lang="en-US" dirty="0" smtClean="0"/>
              <a:t>Passive Interface Command</a:t>
            </a:r>
            <a:endParaRPr lang="en-US" dirty="0"/>
          </a:p>
        </p:txBody>
      </p:sp>
      <p:sp>
        <p:nvSpPr>
          <p:cNvPr id="3" name="Text Placeholder 2"/>
          <p:cNvSpPr>
            <a:spLocks noGrp="1"/>
          </p:cNvSpPr>
          <p:nvPr>
            <p:ph type="body" sz="quarter" idx="10"/>
          </p:nvPr>
        </p:nvSpPr>
        <p:spPr/>
        <p:txBody>
          <a:bodyPr/>
          <a:lstStyle/>
          <a:p>
            <a:r>
              <a:rPr lang="en-US" dirty="0"/>
              <a:t>You can use </a:t>
            </a:r>
            <a:r>
              <a:rPr lang="en-US" dirty="0" smtClean="0"/>
              <a:t>the </a:t>
            </a:r>
            <a:r>
              <a:rPr lang="en-US" b="1" dirty="0" smtClean="0">
                <a:solidFill>
                  <a:schemeClr val="tx2"/>
                </a:solidFill>
              </a:rPr>
              <a:t>passive-interface</a:t>
            </a:r>
            <a:r>
              <a:rPr lang="en-US" dirty="0" smtClean="0"/>
              <a:t> command to </a:t>
            </a:r>
            <a:r>
              <a:rPr lang="en-US" dirty="0"/>
              <a:t>control the advertisement of routing information. </a:t>
            </a:r>
            <a:endParaRPr lang="en-US" dirty="0" smtClean="0"/>
          </a:p>
          <a:p>
            <a:r>
              <a:rPr lang="en-US" dirty="0" smtClean="0"/>
              <a:t>The </a:t>
            </a:r>
            <a:r>
              <a:rPr lang="en-US" dirty="0"/>
              <a:t>command enables the suppression of routing updates over some interfaces while it allows updates to be exchanged normally over </a:t>
            </a:r>
            <a:r>
              <a:rPr lang="en-US" dirty="0" smtClean="0"/>
              <a:t>other </a:t>
            </a:r>
            <a:r>
              <a:rPr lang="en-US" dirty="0"/>
              <a:t>interfaces</a:t>
            </a:r>
            <a:r>
              <a:rPr lang="en-US" dirty="0" smtClean="0"/>
              <a:t>.</a:t>
            </a:r>
          </a:p>
          <a:p>
            <a:r>
              <a:rPr lang="en-US" dirty="0" smtClean="0"/>
              <a:t>When used with EIGRP, it suppresses the exchange of hello packets between routers which will result in the loss of a neighbor relationship. Therefore, it is only used on interfaces where no routers are connected.  </a:t>
            </a:r>
          </a:p>
          <a:p>
            <a:r>
              <a:rPr lang="en-US" dirty="0"/>
              <a:t>This stops not only routing updates from being advertised, but it also suppresses incoming routing updates. </a:t>
            </a:r>
          </a:p>
        </p:txBody>
      </p:sp>
    </p:spTree>
    <p:extLst>
      <p:ext uri="{BB962C8B-B14F-4D97-AF65-F5344CB8AC3E}">
        <p14:creationId xmlns:p14="http://schemas.microsoft.com/office/powerpoint/2010/main" val="3534329144"/>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956</TotalTime>
  <Words>1642</Words>
  <Application>Microsoft Office PowerPoint</Application>
  <PresentationFormat>On-screen Show (4:3)</PresentationFormat>
  <Paragraphs>285</Paragraphs>
  <Slides>17</Slides>
  <Notes>14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NetAcad_White_PPT_Template 05Oct12</vt:lpstr>
      <vt:lpstr>IPv6 EIGRP</vt:lpstr>
      <vt:lpstr>Topology</vt:lpstr>
      <vt:lpstr>Configuring IPv6 EIGRP on a Network</vt:lpstr>
      <vt:lpstr>Configuring IPv6 EIGRP on a Network</vt:lpstr>
      <vt:lpstr>Configuring IPv6 EIGRP on a Network</vt:lpstr>
      <vt:lpstr>IPv6 Show Commands</vt:lpstr>
      <vt:lpstr>IPv6 Show Commands</vt:lpstr>
      <vt:lpstr>IPv6 Show Commands</vt:lpstr>
      <vt:lpstr>Passive Interface Command</vt:lpstr>
      <vt:lpstr>Passive Interface Configuration</vt:lpstr>
      <vt:lpstr>Show IPv6  Protocols  Command</vt:lpstr>
      <vt:lpstr>IPv6 Summarization</vt:lpstr>
      <vt:lpstr>IPv6 Summarization</vt:lpstr>
      <vt:lpstr>IPv6 Summarization Configuration</vt:lpstr>
      <vt:lpstr>Configuring IPv6 Default Route</vt:lpstr>
      <vt:lpstr>Show ipv6 route command</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Cisco</cp:lastModifiedBy>
  <cp:revision>99</cp:revision>
  <cp:lastPrinted>2013-08-06T12:08:26Z</cp:lastPrinted>
  <dcterms:created xsi:type="dcterms:W3CDTF">2012-10-09T16:58:47Z</dcterms:created>
  <dcterms:modified xsi:type="dcterms:W3CDTF">2013-08-08T16:02:00Z</dcterms:modified>
</cp:coreProperties>
</file>