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2"/>
  </p:notesMasterIdLst>
  <p:sldIdLst>
    <p:sldId id="306" r:id="rId2"/>
    <p:sldId id="267" r:id="rId3"/>
    <p:sldId id="307" r:id="rId4"/>
    <p:sldId id="308" r:id="rId5"/>
    <p:sldId id="309" r:id="rId6"/>
    <p:sldId id="311" r:id="rId7"/>
    <p:sldId id="313" r:id="rId8"/>
    <p:sldId id="312" r:id="rId9"/>
    <p:sldId id="314" r:id="rId10"/>
    <p:sldId id="303" r:id="rId11"/>
  </p:sldIdLst>
  <p:sldSz cx="9144000" cy="6858000" type="screen4x3"/>
  <p:notesSz cx="6980238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264DAE"/>
    <a:srgbClr val="4ADAD7"/>
    <a:srgbClr val="8A8A8A"/>
    <a:srgbClr val="90A3A6"/>
    <a:srgbClr val="435153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4" autoAdjust="0"/>
    <p:restoredTop sz="91681" autoAdjust="0"/>
  </p:normalViewPr>
  <p:slideViewPr>
    <p:cSldViewPr snapToGrid="0">
      <p:cViewPr varScale="1">
        <p:scale>
          <a:sx n="68" d="100"/>
          <a:sy n="68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575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575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pPr/>
              <a:t>12/21/2013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44025"/>
            <a:ext cx="5584190" cy="4114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926"/>
            <a:ext cx="3024770" cy="4575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684926"/>
            <a:ext cx="3024770" cy="4575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41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delete a statement without having to delete the entire ACL. You</a:t>
            </a:r>
            <a:r>
              <a:rPr lang="en-US" baseline="0" dirty="0" smtClean="0"/>
              <a:t> can also add a statement in the exact placement based on the sequence number. If you notice, we added two ACLs statements between 20 and 30 using sequence number 25. If I needed to add an additional ACL statements, I can do so using sequence number 26 or 24 depending on what you’re trying to do.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0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Public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214" y="1384962"/>
            <a:ext cx="4077142" cy="1264235"/>
          </a:xfrm>
        </p:spPr>
        <p:txBody>
          <a:bodyPr/>
          <a:lstStyle/>
          <a:p>
            <a:r>
              <a:rPr lang="en-US" dirty="0" smtClean="0"/>
              <a:t>IPv6 ACLs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36381" y="4464066"/>
            <a:ext cx="4295861" cy="2262158"/>
          </a:xfrm>
        </p:spPr>
        <p:txBody>
          <a:bodyPr/>
          <a:lstStyle/>
          <a:p>
            <a:r>
              <a:rPr lang="en-US" b="1" dirty="0" smtClean="0"/>
              <a:t>John Rullan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Cisco Certified Instructor Trainer</a:t>
            </a:r>
            <a:br>
              <a:rPr lang="en-US" dirty="0" smtClean="0"/>
            </a:br>
            <a:r>
              <a:rPr lang="en-US" dirty="0" smtClean="0"/>
              <a:t>Thomas A. Edison CTE HS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Stephen Lynch</a:t>
            </a:r>
          </a:p>
          <a:p>
            <a:r>
              <a:rPr lang="en-US" dirty="0" smtClean="0"/>
              <a:t>Network Architect, CCIE #36243</a:t>
            </a:r>
          </a:p>
          <a:p>
            <a:r>
              <a:rPr lang="en-US" dirty="0" smtClean="0"/>
              <a:t>ABS Technology Architects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415"/>
            <a:ext cx="8588861" cy="838200"/>
          </a:xfrm>
        </p:spPr>
        <p:txBody>
          <a:bodyPr/>
          <a:lstStyle/>
          <a:p>
            <a:pPr algn="ctr"/>
            <a:r>
              <a:rPr lang="en-US" dirty="0" smtClean="0"/>
              <a:t>IPv6 ACL Operation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8600" y="874268"/>
            <a:ext cx="8577072" cy="4965192"/>
          </a:xfrm>
        </p:spPr>
        <p:txBody>
          <a:bodyPr/>
          <a:lstStyle/>
          <a:p>
            <a:r>
              <a:rPr lang="en-CA" dirty="0"/>
              <a:t>IPv6 ACLs are very similar to IPv4 ACLs in both operation and configuration. Being familiar with IPv4 access lists makes IPv6 ACLs easy to understand and configure. </a:t>
            </a:r>
            <a:endParaRPr lang="en-CA" dirty="0" smtClean="0"/>
          </a:p>
          <a:p>
            <a:r>
              <a:rPr lang="en-CA" dirty="0" smtClean="0"/>
              <a:t>IPv6 has </a:t>
            </a:r>
            <a:r>
              <a:rPr lang="en-CA" dirty="0"/>
              <a:t>only one type of ACL, which is equivalent to an IPv4 extended named ACL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There </a:t>
            </a:r>
            <a:r>
              <a:rPr lang="en-CA" dirty="0"/>
              <a:t>are no numbered ACLs in </a:t>
            </a:r>
            <a:r>
              <a:rPr lang="en-CA" dirty="0" smtClean="0"/>
              <a:t>IPv6, only named ACL.</a:t>
            </a:r>
            <a:endParaRPr lang="en-US" dirty="0"/>
          </a:p>
          <a:p>
            <a:r>
              <a:rPr lang="en-US" dirty="0"/>
              <a:t> </a:t>
            </a:r>
            <a:r>
              <a:rPr lang="en-CA" dirty="0"/>
              <a:t>IPv4 uses the command </a:t>
            </a:r>
            <a:r>
              <a:rPr lang="en-CA" b="1" dirty="0">
                <a:solidFill>
                  <a:schemeClr val="tx2"/>
                </a:solidFill>
              </a:rPr>
              <a:t>ip access-group</a:t>
            </a:r>
            <a:r>
              <a:rPr lang="en-CA" dirty="0"/>
              <a:t> to apply an IPv4 ACL to an IPv4 interface. IPv6 uses the </a:t>
            </a:r>
            <a:r>
              <a:rPr lang="en-CA" b="1" dirty="0">
                <a:solidFill>
                  <a:schemeClr val="tx2"/>
                </a:solidFill>
              </a:rPr>
              <a:t>ipv6 traffic-filter</a:t>
            </a:r>
            <a:r>
              <a:rPr lang="en-CA" dirty="0"/>
              <a:t> command to perform the same function for IPv6 </a:t>
            </a:r>
            <a:r>
              <a:rPr lang="en-CA" dirty="0" smtClean="0"/>
              <a:t>ACLs.</a:t>
            </a:r>
          </a:p>
          <a:p>
            <a:r>
              <a:rPr lang="en-CA" dirty="0"/>
              <a:t>IPv6 ACLs do not use wildcard masks. Instead, the prefix-length is used to indicate how much of an IPv6 source or destination address should be matched.</a:t>
            </a:r>
            <a:endParaRPr lang="en-CA" dirty="0" smtClean="0"/>
          </a:p>
          <a:p>
            <a:endParaRPr lang="en-CA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86" y="0"/>
            <a:ext cx="8588861" cy="838200"/>
          </a:xfrm>
        </p:spPr>
        <p:txBody>
          <a:bodyPr/>
          <a:lstStyle/>
          <a:p>
            <a:pPr algn="ctr"/>
            <a:r>
              <a:rPr lang="en-US" dirty="0" smtClean="0"/>
              <a:t>IPv6 ACL Topology</a:t>
            </a:r>
            <a:endParaRPr lang="en-US" dirty="0"/>
          </a:p>
        </p:txBody>
      </p:sp>
      <p:sp>
        <p:nvSpPr>
          <p:cNvPr id="4" name="Freeform 9"/>
          <p:cNvSpPr>
            <a:spLocks/>
          </p:cNvSpPr>
          <p:nvPr/>
        </p:nvSpPr>
        <p:spPr bwMode="auto">
          <a:xfrm flipV="1">
            <a:off x="4304567" y="1627393"/>
            <a:ext cx="1360194" cy="100349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rgbClr val="CF0E30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496" y="1510006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413" y="3737011"/>
            <a:ext cx="907668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31" y="3735424"/>
            <a:ext cx="907668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95899" y="1794083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0800000" flipV="1">
            <a:off x="733449" y="5636403"/>
            <a:ext cx="241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2001:DB8:CC1E:1::1/64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1" name="Line 47"/>
          <p:cNvSpPr>
            <a:spLocks noChangeShapeType="1"/>
          </p:cNvSpPr>
          <p:nvPr/>
        </p:nvSpPr>
        <p:spPr bwMode="auto">
          <a:xfrm flipH="1">
            <a:off x="1785572" y="3136900"/>
            <a:ext cx="566468" cy="601301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47"/>
          <p:cNvSpPr>
            <a:spLocks noChangeShapeType="1"/>
          </p:cNvSpPr>
          <p:nvPr/>
        </p:nvSpPr>
        <p:spPr bwMode="auto">
          <a:xfrm flipH="1" flipV="1">
            <a:off x="2809239" y="3159760"/>
            <a:ext cx="457158" cy="575664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04596" y="2084681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2001:DB8:CC1E::/127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710" y="3221550"/>
            <a:ext cx="1396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</a:rPr>
              <a:t>2001:DB8:CC1E:1::/64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90521" y="1889260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47140" y="1692410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S0/0/1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7890" y="389399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20953" y="3889411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S2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20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273" y="2644811"/>
            <a:ext cx="90646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406223" y="292608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Freeform 9"/>
          <p:cNvSpPr>
            <a:spLocks/>
          </p:cNvSpPr>
          <p:nvPr/>
        </p:nvSpPr>
        <p:spPr bwMode="auto">
          <a:xfrm rot="18445216">
            <a:off x="2821815" y="2280174"/>
            <a:ext cx="956550" cy="177995"/>
          </a:xfrm>
          <a:custGeom>
            <a:avLst/>
            <a:gdLst>
              <a:gd name="T0" fmla="*/ 0 w 2017"/>
              <a:gd name="T1" fmla="*/ 0 h 97"/>
              <a:gd name="T2" fmla="*/ 1008 w 2017"/>
              <a:gd name="T3" fmla="*/ 0 h 97"/>
              <a:gd name="T4" fmla="*/ 912 w 2017"/>
              <a:gd name="T5" fmla="*/ 96 h 97"/>
              <a:gd name="T6" fmla="*/ 2016 w 2017"/>
              <a:gd name="T7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rgbClr val="CF0E30"/>
            </a:solidFill>
            <a:prstDash val="solid"/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36" y="2669440"/>
            <a:ext cx="1190549" cy="50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Line 47"/>
          <p:cNvSpPr>
            <a:spLocks noChangeShapeType="1"/>
          </p:cNvSpPr>
          <p:nvPr/>
        </p:nvSpPr>
        <p:spPr bwMode="auto">
          <a:xfrm flipH="1">
            <a:off x="5969050" y="1938632"/>
            <a:ext cx="2498" cy="730808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89321" y="1147094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2001:DB8:CAFE::2/127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30469" y="291060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ISP_ASW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30" name="Picture 3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5708" y="4819015"/>
            <a:ext cx="9096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0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6848" y="4825365"/>
            <a:ext cx="9096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3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0790" y="3858931"/>
            <a:ext cx="9096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Line 47"/>
          <p:cNvSpPr>
            <a:spLocks noChangeShapeType="1"/>
          </p:cNvSpPr>
          <p:nvPr/>
        </p:nvSpPr>
        <p:spPr bwMode="auto">
          <a:xfrm flipV="1">
            <a:off x="1590040" y="4104639"/>
            <a:ext cx="7620" cy="72390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47"/>
          <p:cNvSpPr>
            <a:spLocks noChangeShapeType="1"/>
          </p:cNvSpPr>
          <p:nvPr/>
        </p:nvSpPr>
        <p:spPr bwMode="auto">
          <a:xfrm flipV="1">
            <a:off x="3098800" y="4097019"/>
            <a:ext cx="7620" cy="72390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47"/>
          <p:cNvSpPr>
            <a:spLocks noChangeShapeType="1"/>
          </p:cNvSpPr>
          <p:nvPr/>
        </p:nvSpPr>
        <p:spPr bwMode="auto">
          <a:xfrm flipV="1">
            <a:off x="5145608" y="3155429"/>
            <a:ext cx="575742" cy="703502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16355" y="4955540"/>
            <a:ext cx="67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Admin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70200" y="4979670"/>
            <a:ext cx="67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2"/>
                </a:solidFill>
              </a:rPr>
              <a:t>Host</a:t>
            </a:r>
            <a:endParaRPr lang="en-US" sz="1100" b="1" dirty="0">
              <a:solidFill>
                <a:schemeClr val="bg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19559" y="3969420"/>
            <a:ext cx="73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2"/>
                </a:solidFill>
              </a:rPr>
              <a:t>Outside Host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85911" y="3231523"/>
            <a:ext cx="1396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</a:rPr>
              <a:t>2001:DB8:CC1E:2::/64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24685" y="2261883"/>
            <a:ext cx="14157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2"/>
                </a:solidFill>
              </a:rPr>
              <a:t>2001:DB8:CC1E:A::/64</a:t>
            </a:r>
            <a:endParaRPr lang="en-US" sz="900" b="1" dirty="0">
              <a:solidFill>
                <a:schemeClr val="bg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54608" y="2582105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S0/0/0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rot="10800000" flipV="1">
            <a:off x="4190267" y="4663000"/>
            <a:ext cx="16067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2001:DB8:CC1E:A::1/64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 rot="10800000" flipV="1">
            <a:off x="2432074" y="5645928"/>
            <a:ext cx="2412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2001:DB8:CC1E:2::1/64</a:t>
            </a:r>
            <a:endParaRPr lang="en-US" sz="1000" b="1" dirty="0">
              <a:solidFill>
                <a:schemeClr val="bg2"/>
              </a:solidFill>
            </a:endParaRPr>
          </a:p>
        </p:txBody>
      </p:sp>
      <p:pic>
        <p:nvPicPr>
          <p:cNvPr id="41" name="Picture 12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109" y="1270205"/>
            <a:ext cx="11811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32767" y="144499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</a:rPr>
              <a:t>Internet</a:t>
            </a: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44" name="Picture 37" descr="IC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395" y="3684624"/>
            <a:ext cx="723900" cy="148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5563161" y="5309499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Web Server</a:t>
            </a:r>
          </a:p>
          <a:p>
            <a:pPr algn="ctr"/>
            <a:r>
              <a:rPr lang="en-US" sz="1000" b="1" dirty="0" smtClean="0">
                <a:solidFill>
                  <a:schemeClr val="bg2"/>
                </a:solidFill>
              </a:rPr>
              <a:t>www.cisco.pka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01614" y="5133992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DNS Server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53" name="Line 47"/>
          <p:cNvSpPr>
            <a:spLocks noChangeShapeType="1"/>
          </p:cNvSpPr>
          <p:nvPr/>
        </p:nvSpPr>
        <p:spPr bwMode="auto">
          <a:xfrm flipV="1">
            <a:off x="6142364" y="3171262"/>
            <a:ext cx="0" cy="687667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47"/>
          <p:cNvSpPr>
            <a:spLocks noChangeShapeType="1"/>
          </p:cNvSpPr>
          <p:nvPr/>
        </p:nvSpPr>
        <p:spPr bwMode="auto">
          <a:xfrm flipH="1" flipV="1">
            <a:off x="6412574" y="3125820"/>
            <a:ext cx="801026" cy="609603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5" name="Picture 37" descr="IC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001" y="3861742"/>
            <a:ext cx="723900" cy="148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5299731" y="5622862"/>
            <a:ext cx="16209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bg2"/>
                </a:solidFill>
              </a:rPr>
              <a:t>2001:DB8:CC1E:A</a:t>
            </a:r>
            <a:r>
              <a:rPr lang="en-US" sz="1000" b="1" dirty="0" smtClean="0">
                <a:solidFill>
                  <a:schemeClr val="bg2"/>
                </a:solidFill>
              </a:rPr>
              <a:t>::2/64</a:t>
            </a:r>
            <a:endParaRPr lang="en-US" sz="1000" b="1" dirty="0">
              <a:solidFill>
                <a:schemeClr val="bg2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05485" y="5296785"/>
            <a:ext cx="16209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bg2"/>
                </a:solidFill>
              </a:rPr>
              <a:t>2001:DB8:CC1E:A</a:t>
            </a:r>
            <a:r>
              <a:rPr lang="en-US" sz="1000" b="1" dirty="0" smtClean="0">
                <a:solidFill>
                  <a:schemeClr val="bg2"/>
                </a:solidFill>
              </a:rPr>
              <a:t>::2/64</a:t>
            </a:r>
            <a:endParaRPr lang="en-US" sz="10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02" y="0"/>
            <a:ext cx="8588861" cy="838200"/>
          </a:xfrm>
        </p:spPr>
        <p:txBody>
          <a:bodyPr/>
          <a:lstStyle/>
          <a:p>
            <a:pPr algn="ctr"/>
            <a:r>
              <a:rPr lang="en-US" dirty="0" smtClean="0"/>
              <a:t>Restrict Access to VTY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6700" y="838200"/>
            <a:ext cx="8577072" cy="528066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this example, we will only allow the Admin PC to telnet into R1 while denying all others.</a:t>
            </a:r>
          </a:p>
          <a:p>
            <a:r>
              <a:rPr lang="en-CA" dirty="0" smtClean="0"/>
              <a:t>Use </a:t>
            </a:r>
            <a:r>
              <a:rPr lang="en-CA" dirty="0"/>
              <a:t>the </a:t>
            </a:r>
            <a:r>
              <a:rPr lang="en-CA" b="1" dirty="0">
                <a:solidFill>
                  <a:schemeClr val="tx2"/>
                </a:solidFill>
              </a:rPr>
              <a:t>ipv6 access-list</a:t>
            </a:r>
            <a:r>
              <a:rPr lang="en-CA" dirty="0"/>
              <a:t> </a:t>
            </a:r>
            <a:r>
              <a:rPr lang="en-CA" dirty="0" smtClean="0"/>
              <a:t>command </a:t>
            </a:r>
            <a:r>
              <a:rPr lang="en-CA" dirty="0"/>
              <a:t>to create </a:t>
            </a:r>
            <a:r>
              <a:rPr lang="en-CA" dirty="0" smtClean="0"/>
              <a:t>a named IPv6 </a:t>
            </a:r>
            <a:r>
              <a:rPr lang="en-CA" dirty="0"/>
              <a:t>ACL. Like IPv4 named ACLs, IPv6 names are alphanumeric, case sensitive and must be unique. </a:t>
            </a:r>
            <a:endParaRPr lang="en-CA" dirty="0" smtClean="0"/>
          </a:p>
          <a:p>
            <a:r>
              <a:rPr lang="en-CA" dirty="0" smtClean="0"/>
              <a:t>Use </a:t>
            </a:r>
            <a:r>
              <a:rPr lang="en-CA" dirty="0"/>
              <a:t>the </a:t>
            </a:r>
            <a:r>
              <a:rPr lang="en-CA" b="1" dirty="0">
                <a:solidFill>
                  <a:schemeClr val="tx2"/>
                </a:solidFill>
              </a:rPr>
              <a:t>permit</a:t>
            </a:r>
            <a:r>
              <a:rPr lang="en-CA" dirty="0"/>
              <a:t> or </a:t>
            </a:r>
            <a:r>
              <a:rPr lang="en-CA" b="1" dirty="0">
                <a:solidFill>
                  <a:schemeClr val="tx2"/>
                </a:solidFill>
              </a:rPr>
              <a:t>deny</a:t>
            </a:r>
            <a:r>
              <a:rPr lang="en-CA" dirty="0"/>
              <a:t> statements to specify one or more conditions to determine if a packet is forwarded or dropped. </a:t>
            </a:r>
            <a:endParaRPr lang="en-CA" dirty="0" smtClean="0"/>
          </a:p>
          <a:p>
            <a:r>
              <a:rPr lang="en-CA" dirty="0" smtClean="0"/>
              <a:t>Use the </a:t>
            </a:r>
            <a:r>
              <a:rPr lang="en-CA" b="1" dirty="0" smtClean="0">
                <a:solidFill>
                  <a:schemeClr val="tx2"/>
                </a:solidFill>
              </a:rPr>
              <a:t>ipv6 access-class</a:t>
            </a:r>
            <a:r>
              <a:rPr lang="en-CA" dirty="0" smtClean="0">
                <a:solidFill>
                  <a:schemeClr val="tx2"/>
                </a:solidFill>
              </a:rPr>
              <a:t> </a:t>
            </a:r>
            <a:r>
              <a:rPr lang="en-CA" dirty="0" smtClean="0"/>
              <a:t>command to apply the ACL to the VTY lines.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3235426" y="1474897"/>
            <a:ext cx="853283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3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709" y="1158245"/>
            <a:ext cx="957262" cy="64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47"/>
          <p:cNvSpPr>
            <a:spLocks noChangeShapeType="1"/>
          </p:cNvSpPr>
          <p:nvPr/>
        </p:nvSpPr>
        <p:spPr bwMode="auto">
          <a:xfrm flipV="1">
            <a:off x="2716315" y="1443147"/>
            <a:ext cx="1" cy="725378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 flipH="1">
            <a:off x="6065313" y="1606551"/>
            <a:ext cx="0" cy="561974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15" y="1244762"/>
            <a:ext cx="1128252" cy="48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985" y="2108234"/>
            <a:ext cx="493711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57" y="2108234"/>
            <a:ext cx="493711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036114" y="967763"/>
            <a:ext cx="17940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2001:DB8:CC1E:1::/64</a:t>
            </a:r>
          </a:p>
        </p:txBody>
      </p:sp>
      <p:pic>
        <p:nvPicPr>
          <p:cNvPr id="14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15" y="1233651"/>
            <a:ext cx="1128252" cy="48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Line 47"/>
          <p:cNvSpPr>
            <a:spLocks noChangeShapeType="1"/>
          </p:cNvSpPr>
          <p:nvPr/>
        </p:nvSpPr>
        <p:spPr bwMode="auto">
          <a:xfrm>
            <a:off x="5045972" y="1478072"/>
            <a:ext cx="540544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63240" y="974316"/>
            <a:ext cx="17940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2001:DB8:CC1E:2::/</a:t>
            </a:r>
            <a:r>
              <a:rPr lang="en-US" sz="1200" b="1" dirty="0">
                <a:solidFill>
                  <a:schemeClr val="bg2"/>
                </a:solidFill>
              </a:rPr>
              <a:t>64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73030" y="2483813"/>
            <a:ext cx="1879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2001:DB8:CC1E:1</a:t>
            </a:r>
            <a:r>
              <a:rPr lang="en-US" sz="1200" b="1" dirty="0" smtClean="0">
                <a:solidFill>
                  <a:schemeClr val="bg2"/>
                </a:solidFill>
              </a:rPr>
              <a:t>::1/64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35139" y="2476018"/>
            <a:ext cx="1879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2001:DB8:CC1E:2::</a:t>
            </a:r>
            <a:r>
              <a:rPr lang="en-US" sz="1200" b="1" dirty="0">
                <a:solidFill>
                  <a:schemeClr val="bg2"/>
                </a:solidFill>
              </a:rPr>
              <a:t>1/64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9208" y="1477245"/>
            <a:ext cx="54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1951" y="1450255"/>
            <a:ext cx="54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82156" y="1512996"/>
            <a:ext cx="54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92870" y="2165350"/>
            <a:ext cx="5132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chemeClr val="bg2"/>
                </a:solidFill>
              </a:rPr>
              <a:t>Admin</a:t>
            </a:r>
            <a:endParaRPr lang="en-US" sz="600" b="1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1256" y="2165350"/>
            <a:ext cx="5132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chemeClr val="bg2"/>
                </a:solidFill>
              </a:rPr>
              <a:t>Host</a:t>
            </a:r>
            <a:endParaRPr lang="en-US" sz="6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15"/>
            <a:ext cx="8588861" cy="838200"/>
          </a:xfrm>
        </p:spPr>
        <p:txBody>
          <a:bodyPr/>
          <a:lstStyle/>
          <a:p>
            <a:pPr algn="ctr"/>
            <a:r>
              <a:rPr lang="en-US" dirty="0" smtClean="0"/>
              <a:t>ACL Configuration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003300"/>
            <a:ext cx="8577072" cy="525526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/>
                </a:solidFill>
              </a:rPr>
              <a:t>permit</a:t>
            </a:r>
            <a:r>
              <a:rPr lang="en-US" b="1" dirty="0" smtClean="0"/>
              <a:t> </a:t>
            </a:r>
            <a:r>
              <a:rPr lang="en-US" dirty="0" smtClean="0"/>
              <a:t>statement only allows the Admin PC to telnet into R1.</a:t>
            </a:r>
          </a:p>
          <a:p>
            <a:r>
              <a:rPr lang="en-US" dirty="0" smtClean="0"/>
              <a:t>The implicit deny statement (not configured) will deny all others from establishing a telnet session into R1.</a:t>
            </a:r>
          </a:p>
          <a:p>
            <a:r>
              <a:rPr lang="en-US" dirty="0" smtClean="0"/>
              <a:t>Apply the ACL to the VTY lines, using the </a:t>
            </a:r>
            <a:r>
              <a:rPr lang="en-US" b="1" dirty="0" smtClean="0">
                <a:solidFill>
                  <a:schemeClr val="tx2"/>
                </a:solidFill>
              </a:rPr>
              <a:t>ipv6 access-class </a:t>
            </a:r>
            <a:r>
              <a:rPr lang="en-US" dirty="0" smtClean="0"/>
              <a:t>command and with </a:t>
            </a:r>
            <a:r>
              <a:rPr lang="en-US" b="1" dirty="0" smtClean="0">
                <a:solidFill>
                  <a:schemeClr val="tx2"/>
                </a:solidFill>
              </a:rPr>
              <a:t>in</a:t>
            </a:r>
            <a:r>
              <a:rPr lang="en-US" b="1" dirty="0" smtClean="0"/>
              <a:t> </a:t>
            </a:r>
            <a:r>
              <a:rPr lang="en-US" dirty="0" smtClean="0"/>
              <a:t>as the direction.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3100" y="3577441"/>
            <a:ext cx="7556500" cy="2031325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R1(</a:t>
            </a:r>
            <a:r>
              <a:rPr lang="en-US" dirty="0" err="1">
                <a:solidFill>
                  <a:schemeClr val="bg2"/>
                </a:solidFill>
              </a:rPr>
              <a:t>config</a:t>
            </a:r>
            <a:r>
              <a:rPr lang="en-US" dirty="0">
                <a:solidFill>
                  <a:schemeClr val="bg2"/>
                </a:solidFill>
              </a:rPr>
              <a:t>)#ipv6 access-list NO_TELNET</a:t>
            </a:r>
          </a:p>
          <a:p>
            <a:r>
              <a:rPr lang="en-US" dirty="0">
                <a:solidFill>
                  <a:schemeClr val="bg2"/>
                </a:solidFill>
              </a:rPr>
              <a:t>R1(config-ipv6-acl)#permit </a:t>
            </a:r>
            <a:r>
              <a:rPr lang="en-US" dirty="0" err="1">
                <a:solidFill>
                  <a:schemeClr val="bg2"/>
                </a:solidFill>
              </a:rPr>
              <a:t>tcp</a:t>
            </a:r>
            <a:r>
              <a:rPr lang="en-US" dirty="0">
                <a:solidFill>
                  <a:schemeClr val="bg2"/>
                </a:solidFill>
              </a:rPr>
              <a:t> host 2001:db8:cc1e:1::1 any </a:t>
            </a:r>
            <a:r>
              <a:rPr lang="en-US" dirty="0" err="1">
                <a:solidFill>
                  <a:schemeClr val="bg2"/>
                </a:solidFill>
              </a:rPr>
              <a:t>eq</a:t>
            </a:r>
            <a:r>
              <a:rPr lang="en-US" dirty="0">
                <a:solidFill>
                  <a:schemeClr val="bg2"/>
                </a:solidFill>
              </a:rPr>
              <a:t> 23</a:t>
            </a:r>
          </a:p>
          <a:p>
            <a:r>
              <a:rPr lang="en-US" dirty="0">
                <a:solidFill>
                  <a:schemeClr val="bg2"/>
                </a:solidFill>
              </a:rPr>
              <a:t>R1(config-ipv6-acl)#exit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R1(</a:t>
            </a:r>
            <a:r>
              <a:rPr lang="en-US" dirty="0" err="1" smtClean="0">
                <a:solidFill>
                  <a:schemeClr val="bg2"/>
                </a:solidFill>
              </a:rPr>
              <a:t>config</a:t>
            </a:r>
            <a:r>
              <a:rPr lang="en-US" dirty="0" smtClean="0">
                <a:solidFill>
                  <a:schemeClr val="bg2"/>
                </a:solidFill>
              </a:rPr>
              <a:t>)#</a:t>
            </a:r>
            <a:r>
              <a:rPr lang="en-US" dirty="0">
                <a:solidFill>
                  <a:schemeClr val="bg2"/>
                </a:solidFill>
              </a:rPr>
              <a:t>line </a:t>
            </a:r>
            <a:r>
              <a:rPr lang="en-US" dirty="0" err="1">
                <a:solidFill>
                  <a:schemeClr val="bg2"/>
                </a:solidFill>
              </a:rPr>
              <a:t>vty</a:t>
            </a:r>
            <a:r>
              <a:rPr lang="en-US" dirty="0">
                <a:solidFill>
                  <a:schemeClr val="bg2"/>
                </a:solidFill>
              </a:rPr>
              <a:t> 0 15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R1(</a:t>
            </a:r>
            <a:r>
              <a:rPr lang="en-US" dirty="0" err="1" smtClean="0">
                <a:solidFill>
                  <a:schemeClr val="bg2"/>
                </a:solidFill>
              </a:rPr>
              <a:t>config</a:t>
            </a:r>
            <a:r>
              <a:rPr lang="en-US" dirty="0" smtClean="0">
                <a:solidFill>
                  <a:schemeClr val="bg2"/>
                </a:solidFill>
              </a:rPr>
              <a:t>-line</a:t>
            </a:r>
            <a:r>
              <a:rPr lang="en-US" dirty="0">
                <a:solidFill>
                  <a:schemeClr val="bg2"/>
                </a:solidFill>
              </a:rPr>
              <a:t>)#ipv6 access-class NO_TELNET in</a:t>
            </a:r>
          </a:p>
          <a:p>
            <a:r>
              <a:rPr lang="en-US" dirty="0">
                <a:solidFill>
                  <a:schemeClr val="bg2"/>
                </a:solidFill>
              </a:rPr>
              <a:t>R1(</a:t>
            </a:r>
            <a:r>
              <a:rPr lang="en-US" dirty="0" err="1">
                <a:solidFill>
                  <a:schemeClr val="bg2"/>
                </a:solidFill>
              </a:rPr>
              <a:t>config</a:t>
            </a:r>
            <a:r>
              <a:rPr lang="en-US" dirty="0">
                <a:solidFill>
                  <a:schemeClr val="bg2"/>
                </a:solidFill>
              </a:rPr>
              <a:t>-line)#exit</a:t>
            </a:r>
          </a:p>
          <a:p>
            <a:r>
              <a:rPr lang="en-US" dirty="0">
                <a:solidFill>
                  <a:schemeClr val="bg2"/>
                </a:solidFill>
              </a:rPr>
              <a:t>R1(</a:t>
            </a:r>
            <a:r>
              <a:rPr lang="en-US" dirty="0" err="1">
                <a:solidFill>
                  <a:schemeClr val="bg2"/>
                </a:solidFill>
              </a:rPr>
              <a:t>config</a:t>
            </a:r>
            <a:r>
              <a:rPr lang="en-US" dirty="0">
                <a:solidFill>
                  <a:schemeClr val="bg2"/>
                </a:solidFill>
              </a:rPr>
              <a:t>)#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02" y="0"/>
            <a:ext cx="8588861" cy="838200"/>
          </a:xfrm>
        </p:spPr>
        <p:txBody>
          <a:bodyPr/>
          <a:lstStyle/>
          <a:p>
            <a:pPr algn="ctr"/>
            <a:r>
              <a:rPr lang="en-US" dirty="0" smtClean="0"/>
              <a:t>ACL Configuration Example (Cont’d)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344168"/>
            <a:ext cx="8577072" cy="175463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/>
                </a:solidFill>
              </a:rPr>
              <a:t>show access-lists 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command</a:t>
            </a:r>
            <a:r>
              <a:rPr lang="en-US" b="1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displays all configured IPv4 and IPv6 ACLs configured on the router.</a:t>
            </a:r>
          </a:p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The</a:t>
            </a:r>
            <a:r>
              <a:rPr lang="en-US" b="1" dirty="0" smtClean="0">
                <a:solidFill>
                  <a:schemeClr val="tx2"/>
                </a:solidFill>
              </a:rPr>
              <a:t> show ipv6 access-list </a:t>
            </a:r>
            <a:r>
              <a:rPr lang="en-US" dirty="0" smtClean="0"/>
              <a:t>command will display </a:t>
            </a:r>
            <a:r>
              <a:rPr lang="en-US" dirty="0"/>
              <a:t>all configured IPv6 access </a:t>
            </a:r>
            <a:r>
              <a:rPr lang="en-US" dirty="0" smtClean="0"/>
              <a:t>lists specified </a:t>
            </a:r>
            <a:r>
              <a:rPr lang="en-US" dirty="0"/>
              <a:t>by name</a:t>
            </a:r>
            <a:r>
              <a:rPr lang="en-US" dirty="0" smtClean="0"/>
              <a:t>. (No numbered IPv6 ACLs)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9419" y="3159036"/>
            <a:ext cx="5956300" cy="92333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R1#show ipv6 access-list </a:t>
            </a:r>
          </a:p>
          <a:p>
            <a:r>
              <a:rPr lang="en-US" dirty="0">
                <a:solidFill>
                  <a:schemeClr val="bg2"/>
                </a:solidFill>
              </a:rPr>
              <a:t>IPv6 access list NO_TELNET</a:t>
            </a:r>
          </a:p>
          <a:p>
            <a:r>
              <a:rPr lang="en-US" dirty="0">
                <a:solidFill>
                  <a:schemeClr val="bg2"/>
                </a:solidFill>
              </a:rPr>
              <a:t>    permit </a:t>
            </a:r>
            <a:r>
              <a:rPr lang="en-US" dirty="0" err="1">
                <a:solidFill>
                  <a:schemeClr val="bg2"/>
                </a:solidFill>
              </a:rPr>
              <a:t>tcp</a:t>
            </a:r>
            <a:r>
              <a:rPr lang="en-US" dirty="0">
                <a:solidFill>
                  <a:schemeClr val="bg2"/>
                </a:solidFill>
              </a:rPr>
              <a:t> host 2001:DB8:CC1E:1::1 any </a:t>
            </a:r>
            <a:r>
              <a:rPr lang="en-US" dirty="0" err="1">
                <a:solidFill>
                  <a:schemeClr val="bg2"/>
                </a:solidFill>
              </a:rPr>
              <a:t>eq</a:t>
            </a:r>
            <a:r>
              <a:rPr lang="en-US" dirty="0">
                <a:solidFill>
                  <a:schemeClr val="bg2"/>
                </a:solidFill>
              </a:rPr>
              <a:t> telnet</a:t>
            </a:r>
          </a:p>
        </p:txBody>
      </p:sp>
      <p:sp>
        <p:nvSpPr>
          <p:cNvPr id="21" name="Line 47"/>
          <p:cNvSpPr>
            <a:spLocks noChangeShapeType="1"/>
          </p:cNvSpPr>
          <p:nvPr/>
        </p:nvSpPr>
        <p:spPr bwMode="auto">
          <a:xfrm>
            <a:off x="3194100" y="4836933"/>
            <a:ext cx="853283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2" name="Picture 3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383" y="4520281"/>
            <a:ext cx="957262" cy="64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Line 47"/>
          <p:cNvSpPr>
            <a:spLocks noChangeShapeType="1"/>
          </p:cNvSpPr>
          <p:nvPr/>
        </p:nvSpPr>
        <p:spPr bwMode="auto">
          <a:xfrm flipV="1">
            <a:off x="2674989" y="4805183"/>
            <a:ext cx="1" cy="725378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47"/>
          <p:cNvSpPr>
            <a:spLocks noChangeShapeType="1"/>
          </p:cNvSpPr>
          <p:nvPr/>
        </p:nvSpPr>
        <p:spPr bwMode="auto">
          <a:xfrm flipH="1">
            <a:off x="6023987" y="4968587"/>
            <a:ext cx="0" cy="561974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5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89" y="4606798"/>
            <a:ext cx="1128252" cy="48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659" y="5470270"/>
            <a:ext cx="493711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131" y="5470270"/>
            <a:ext cx="493711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1994788" y="4329799"/>
            <a:ext cx="17940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2001:DB8:CC1E:1::/64</a:t>
            </a:r>
          </a:p>
        </p:txBody>
      </p:sp>
      <p:pic>
        <p:nvPicPr>
          <p:cNvPr id="29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89" y="4595687"/>
            <a:ext cx="1128252" cy="48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Line 47"/>
          <p:cNvSpPr>
            <a:spLocks noChangeShapeType="1"/>
          </p:cNvSpPr>
          <p:nvPr/>
        </p:nvSpPr>
        <p:spPr bwMode="auto">
          <a:xfrm>
            <a:off x="5004646" y="4840108"/>
            <a:ext cx="540544" cy="0"/>
          </a:xfrm>
          <a:prstGeom prst="line">
            <a:avLst/>
          </a:prstGeom>
          <a:noFill/>
          <a:ln w="25400">
            <a:solidFill>
              <a:srgbClr val="CF0E30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21914" y="4336352"/>
            <a:ext cx="17940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2001:DB8:CC1E:2::/</a:t>
            </a:r>
            <a:r>
              <a:rPr lang="en-US" sz="1200" b="1" dirty="0">
                <a:solidFill>
                  <a:schemeClr val="bg2"/>
                </a:solidFill>
              </a:rPr>
              <a:t>64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31704" y="5845849"/>
            <a:ext cx="1879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</a:rPr>
              <a:t>2001:DB8:CC1E:1</a:t>
            </a:r>
            <a:r>
              <a:rPr lang="en-US" sz="1200" b="1" dirty="0" smtClean="0">
                <a:solidFill>
                  <a:schemeClr val="bg2"/>
                </a:solidFill>
              </a:rPr>
              <a:t>::1/64</a:t>
            </a:r>
            <a:endParaRPr lang="en-US" sz="1200" b="1" dirty="0">
              <a:solidFill>
                <a:schemeClr val="bg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093813" y="5838054"/>
            <a:ext cx="1879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2001:DB8:CC1E:2::</a:t>
            </a:r>
            <a:r>
              <a:rPr lang="en-US" sz="1200" b="1" dirty="0">
                <a:solidFill>
                  <a:schemeClr val="bg2"/>
                </a:solidFill>
              </a:rPr>
              <a:t>1/64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37882" y="4839281"/>
            <a:ext cx="54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0625" y="4812291"/>
            <a:ext cx="54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S2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40830" y="4875032"/>
            <a:ext cx="54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51544" y="5527386"/>
            <a:ext cx="5132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chemeClr val="bg2"/>
                </a:solidFill>
              </a:rPr>
              <a:t>Admin</a:t>
            </a:r>
            <a:endParaRPr lang="en-US" sz="600" b="1" dirty="0">
              <a:solidFill>
                <a:schemeClr val="bg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19930" y="5527386"/>
            <a:ext cx="5132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chemeClr val="bg2"/>
                </a:solidFill>
              </a:rPr>
              <a:t>Host</a:t>
            </a:r>
            <a:endParaRPr lang="en-US" sz="6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238094"/>
            <a:ext cx="3644900" cy="955738"/>
          </a:xfrm>
        </p:spPr>
        <p:txBody>
          <a:bodyPr/>
          <a:lstStyle/>
          <a:p>
            <a:pPr algn="ctr"/>
            <a:r>
              <a:rPr lang="en-US" dirty="0" smtClean="0"/>
              <a:t>Restrict Web Server Access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" y="3967163"/>
            <a:ext cx="8420100" cy="2400657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bg2"/>
                </a:solidFill>
              </a:rPr>
              <a:t>R1(</a:t>
            </a:r>
            <a:r>
              <a:rPr lang="en-US" sz="1500" dirty="0" err="1" smtClean="0">
                <a:solidFill>
                  <a:schemeClr val="bg2"/>
                </a:solidFill>
              </a:rPr>
              <a:t>config</a:t>
            </a:r>
            <a:r>
              <a:rPr lang="en-US" sz="1500" dirty="0">
                <a:solidFill>
                  <a:schemeClr val="bg2"/>
                </a:solidFill>
              </a:rPr>
              <a:t>)#ipv6 access-list </a:t>
            </a:r>
            <a:r>
              <a:rPr lang="en-US" sz="1500" dirty="0" smtClean="0">
                <a:solidFill>
                  <a:schemeClr val="bg2"/>
                </a:solidFill>
              </a:rPr>
              <a:t>DENY_WWW_FTP</a:t>
            </a:r>
            <a:endParaRPr lang="en-US" sz="1500" dirty="0">
              <a:solidFill>
                <a:schemeClr val="bg2"/>
              </a:solidFill>
            </a:endParaRPr>
          </a:p>
          <a:p>
            <a:r>
              <a:rPr lang="en-US" sz="1500" dirty="0" smtClean="0">
                <a:solidFill>
                  <a:schemeClr val="bg2"/>
                </a:solidFill>
              </a:rPr>
              <a:t>R1(config-ipv6-acl</a:t>
            </a:r>
            <a:r>
              <a:rPr lang="en-US" sz="1500" dirty="0">
                <a:solidFill>
                  <a:schemeClr val="bg2"/>
                </a:solidFill>
              </a:rPr>
              <a:t>)#remark </a:t>
            </a:r>
            <a:r>
              <a:rPr lang="en-US" sz="1500" dirty="0" smtClean="0">
                <a:solidFill>
                  <a:schemeClr val="bg2"/>
                </a:solidFill>
              </a:rPr>
              <a:t>Deny </a:t>
            </a:r>
            <a:r>
              <a:rPr lang="en-US" sz="1500" dirty="0">
                <a:solidFill>
                  <a:schemeClr val="bg2"/>
                </a:solidFill>
              </a:rPr>
              <a:t>WWW and FTP access from R1 LANs to Web Server</a:t>
            </a:r>
          </a:p>
          <a:p>
            <a:r>
              <a:rPr lang="en-US" sz="1500" dirty="0" smtClean="0">
                <a:solidFill>
                  <a:schemeClr val="bg2"/>
                </a:solidFill>
              </a:rPr>
              <a:t>R1(config-ipv6-acl</a:t>
            </a:r>
            <a:r>
              <a:rPr lang="en-US" sz="1500" dirty="0">
                <a:solidFill>
                  <a:schemeClr val="bg2"/>
                </a:solidFill>
              </a:rPr>
              <a:t>)#deny </a:t>
            </a:r>
            <a:r>
              <a:rPr lang="en-US" sz="1500" dirty="0" err="1">
                <a:solidFill>
                  <a:schemeClr val="bg2"/>
                </a:solidFill>
              </a:rPr>
              <a:t>tcp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smtClean="0">
                <a:solidFill>
                  <a:schemeClr val="bg2"/>
                </a:solidFill>
              </a:rPr>
              <a:t>2001:db8:cc1e:1</a:t>
            </a:r>
            <a:r>
              <a:rPr lang="en-US" sz="1500" dirty="0">
                <a:solidFill>
                  <a:schemeClr val="bg2"/>
                </a:solidFill>
              </a:rPr>
              <a:t>::/64 2001:db8:cc1e:a::/64 </a:t>
            </a:r>
            <a:r>
              <a:rPr lang="en-US" sz="1500" dirty="0" err="1">
                <a:solidFill>
                  <a:schemeClr val="bg2"/>
                </a:solidFill>
              </a:rPr>
              <a:t>eq</a:t>
            </a:r>
            <a:r>
              <a:rPr lang="en-US" sz="1500" dirty="0">
                <a:solidFill>
                  <a:schemeClr val="bg2"/>
                </a:solidFill>
              </a:rPr>
              <a:t> www</a:t>
            </a:r>
          </a:p>
          <a:p>
            <a:r>
              <a:rPr lang="en-US" sz="1500" dirty="0">
                <a:solidFill>
                  <a:schemeClr val="bg2"/>
                </a:solidFill>
              </a:rPr>
              <a:t>R1(config-ipv6-acl)#deny </a:t>
            </a:r>
            <a:r>
              <a:rPr lang="en-US" sz="1500" dirty="0" err="1">
                <a:solidFill>
                  <a:schemeClr val="bg2"/>
                </a:solidFill>
              </a:rPr>
              <a:t>tcp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smtClean="0">
                <a:solidFill>
                  <a:schemeClr val="bg2"/>
                </a:solidFill>
              </a:rPr>
              <a:t>2001:db8:cc1e:1</a:t>
            </a:r>
            <a:r>
              <a:rPr lang="en-US" sz="1500" dirty="0">
                <a:solidFill>
                  <a:schemeClr val="bg2"/>
                </a:solidFill>
              </a:rPr>
              <a:t>::/64 2001:db8:cc1e:a::/64 </a:t>
            </a:r>
            <a:r>
              <a:rPr lang="en-US" sz="1500" dirty="0" err="1">
                <a:solidFill>
                  <a:schemeClr val="bg2"/>
                </a:solidFill>
              </a:rPr>
              <a:t>eq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smtClean="0">
                <a:solidFill>
                  <a:schemeClr val="bg2"/>
                </a:solidFill>
              </a:rPr>
              <a:t>ftp</a:t>
            </a:r>
          </a:p>
          <a:p>
            <a:r>
              <a:rPr lang="en-US" sz="1500" dirty="0">
                <a:solidFill>
                  <a:schemeClr val="bg2"/>
                </a:solidFill>
              </a:rPr>
              <a:t>R1(config-ipv6-acl)#deny </a:t>
            </a:r>
            <a:r>
              <a:rPr lang="en-US" sz="1500" dirty="0" err="1">
                <a:solidFill>
                  <a:schemeClr val="bg2"/>
                </a:solidFill>
              </a:rPr>
              <a:t>tcp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smtClean="0">
                <a:solidFill>
                  <a:schemeClr val="bg2"/>
                </a:solidFill>
              </a:rPr>
              <a:t>2001:db8:cc1e:2</a:t>
            </a:r>
            <a:r>
              <a:rPr lang="en-US" sz="1500" dirty="0">
                <a:solidFill>
                  <a:schemeClr val="bg2"/>
                </a:solidFill>
              </a:rPr>
              <a:t>::/64 2001:db8:cc1e:a::/64 </a:t>
            </a:r>
            <a:r>
              <a:rPr lang="en-US" sz="1500" dirty="0" err="1">
                <a:solidFill>
                  <a:schemeClr val="bg2"/>
                </a:solidFill>
              </a:rPr>
              <a:t>eq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smtClean="0">
                <a:solidFill>
                  <a:schemeClr val="bg2"/>
                </a:solidFill>
              </a:rPr>
              <a:t>www</a:t>
            </a:r>
            <a:endParaRPr lang="en-US" sz="1500" dirty="0">
              <a:solidFill>
                <a:schemeClr val="bg2"/>
              </a:solidFill>
            </a:endParaRPr>
          </a:p>
          <a:p>
            <a:r>
              <a:rPr lang="en-US" sz="1500" dirty="0">
                <a:solidFill>
                  <a:schemeClr val="bg2"/>
                </a:solidFill>
              </a:rPr>
              <a:t>R1(config-ipv6-acl)#deny </a:t>
            </a:r>
            <a:r>
              <a:rPr lang="en-US" sz="1500" dirty="0" err="1">
                <a:solidFill>
                  <a:schemeClr val="bg2"/>
                </a:solidFill>
              </a:rPr>
              <a:t>tcp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smtClean="0">
                <a:solidFill>
                  <a:schemeClr val="bg2"/>
                </a:solidFill>
              </a:rPr>
              <a:t>2001:db8:cc1e:2</a:t>
            </a:r>
            <a:r>
              <a:rPr lang="en-US" sz="1500" dirty="0">
                <a:solidFill>
                  <a:schemeClr val="bg2"/>
                </a:solidFill>
              </a:rPr>
              <a:t>::/64 2001:db8:cc1e:a::/64 </a:t>
            </a:r>
            <a:r>
              <a:rPr lang="en-US" sz="1500" dirty="0" err="1">
                <a:solidFill>
                  <a:schemeClr val="bg2"/>
                </a:solidFill>
              </a:rPr>
              <a:t>eq</a:t>
            </a:r>
            <a:r>
              <a:rPr lang="en-US" sz="1500" dirty="0">
                <a:solidFill>
                  <a:schemeClr val="bg2"/>
                </a:solidFill>
              </a:rPr>
              <a:t> ftp</a:t>
            </a:r>
          </a:p>
          <a:p>
            <a:r>
              <a:rPr lang="en-US" sz="1500" dirty="0" smtClean="0">
                <a:solidFill>
                  <a:schemeClr val="bg2"/>
                </a:solidFill>
              </a:rPr>
              <a:t>R1(config-ipv6-acl</a:t>
            </a:r>
            <a:r>
              <a:rPr lang="en-US" sz="1500" dirty="0">
                <a:solidFill>
                  <a:schemeClr val="bg2"/>
                </a:solidFill>
              </a:rPr>
              <a:t>)#permit ipv6 any </a:t>
            </a:r>
            <a:r>
              <a:rPr lang="en-US" sz="1500" dirty="0" err="1">
                <a:solidFill>
                  <a:schemeClr val="bg2"/>
                </a:solidFill>
              </a:rPr>
              <a:t>any</a:t>
            </a:r>
            <a:endParaRPr lang="en-US" sz="1500" dirty="0">
              <a:solidFill>
                <a:schemeClr val="bg2"/>
              </a:solidFill>
            </a:endParaRPr>
          </a:p>
          <a:p>
            <a:r>
              <a:rPr lang="en-US" sz="1500" dirty="0">
                <a:solidFill>
                  <a:schemeClr val="bg2"/>
                </a:solidFill>
              </a:rPr>
              <a:t>R1(config-ipv6-acl)#</a:t>
            </a:r>
            <a:r>
              <a:rPr lang="en-US" sz="1500" dirty="0" smtClean="0">
                <a:solidFill>
                  <a:schemeClr val="bg2"/>
                </a:solidFill>
              </a:rPr>
              <a:t>exit</a:t>
            </a:r>
          </a:p>
          <a:p>
            <a:r>
              <a:rPr lang="en-US" sz="1500" dirty="0" smtClean="0">
                <a:solidFill>
                  <a:schemeClr val="bg2"/>
                </a:solidFill>
              </a:rPr>
              <a:t>R1(</a:t>
            </a:r>
            <a:r>
              <a:rPr lang="en-US" sz="1500" dirty="0" err="1" smtClean="0">
                <a:solidFill>
                  <a:schemeClr val="bg2"/>
                </a:solidFill>
              </a:rPr>
              <a:t>config</a:t>
            </a:r>
            <a:r>
              <a:rPr lang="en-US" sz="1500" dirty="0" smtClean="0">
                <a:solidFill>
                  <a:schemeClr val="bg2"/>
                </a:solidFill>
              </a:rPr>
              <a:t>)# </a:t>
            </a:r>
            <a:r>
              <a:rPr lang="en-US" sz="1500" dirty="0" err="1" smtClean="0">
                <a:solidFill>
                  <a:schemeClr val="bg2"/>
                </a:solidFill>
              </a:rPr>
              <a:t>int</a:t>
            </a:r>
            <a:r>
              <a:rPr lang="en-US" sz="1500" dirty="0" smtClean="0">
                <a:solidFill>
                  <a:schemeClr val="bg2"/>
                </a:solidFill>
              </a:rPr>
              <a:t> s0/0/0</a:t>
            </a:r>
          </a:p>
          <a:p>
            <a:r>
              <a:rPr lang="en-US" sz="1500" dirty="0" smtClean="0">
                <a:solidFill>
                  <a:schemeClr val="bg2"/>
                </a:solidFill>
              </a:rPr>
              <a:t>R1(</a:t>
            </a:r>
            <a:r>
              <a:rPr lang="en-US" sz="1500" dirty="0" err="1" smtClean="0">
                <a:solidFill>
                  <a:schemeClr val="bg2"/>
                </a:solidFill>
              </a:rPr>
              <a:t>config</a:t>
            </a:r>
            <a:r>
              <a:rPr lang="en-US" sz="1500" dirty="0" smtClean="0">
                <a:solidFill>
                  <a:schemeClr val="bg2"/>
                </a:solidFill>
              </a:rPr>
              <a:t>-if)# ipv6 traffic-filter DENY_WWW_FTP out</a:t>
            </a:r>
            <a:endParaRPr lang="en-US" sz="1500" dirty="0">
              <a:solidFill>
                <a:schemeClr val="bg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900" y="1662837"/>
            <a:ext cx="3949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5000"/>
                    <a:lumOff val="35000"/>
                  </a:schemeClr>
                </a:solidFill>
              </a:rPr>
              <a:t>Configure an extended 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ACL </a:t>
            </a:r>
            <a:r>
              <a:rPr lang="en-US" dirty="0">
                <a:solidFill>
                  <a:schemeClr val="bg2">
                    <a:lumMod val="65000"/>
                    <a:lumOff val="35000"/>
                  </a:schemeClr>
                </a:solidFill>
              </a:rPr>
              <a:t>to block TCP applications HTTP &amp; FTP traffic sourcing 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from the Admin PC and Host PC specific </a:t>
            </a:r>
            <a:r>
              <a:rPr lang="en-US" dirty="0">
                <a:solidFill>
                  <a:schemeClr val="bg2">
                    <a:lumMod val="65000"/>
                    <a:lumOff val="35000"/>
                  </a:schemeClr>
                </a:solidFill>
              </a:rPr>
              <a:t>IPv6 address when destined 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for the Internet LAN. </a:t>
            </a:r>
            <a:r>
              <a:rPr lang="en-US" dirty="0">
                <a:solidFill>
                  <a:schemeClr val="bg2">
                    <a:lumMod val="65000"/>
                    <a:lumOff val="35000"/>
                  </a:schemeClr>
                </a:solidFill>
              </a:rPr>
              <a:t>Permit all other 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types of traffic</a:t>
            </a:r>
            <a:r>
              <a:rPr lang="en-US" dirty="0">
                <a:solidFill>
                  <a:schemeClr val="bg2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663794"/>
            <a:ext cx="4880884" cy="295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5086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15"/>
            <a:ext cx="8588861" cy="838200"/>
          </a:xfrm>
        </p:spPr>
        <p:txBody>
          <a:bodyPr/>
          <a:lstStyle/>
          <a:p>
            <a:pPr algn="ctr"/>
            <a:r>
              <a:rPr lang="en-US" dirty="0" smtClean="0"/>
              <a:t> IPv6 ACL Verification Commands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2726" y="5840712"/>
            <a:ext cx="3793174" cy="3048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32726" y="3942850"/>
            <a:ext cx="3691574" cy="6096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232726" y="2438400"/>
            <a:ext cx="1734619" cy="3556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215253" y="4213386"/>
            <a:ext cx="2790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The </a:t>
            </a:r>
            <a:r>
              <a:rPr lang="en-US" b="1" dirty="0" smtClean="0">
                <a:solidFill>
                  <a:schemeClr val="tx2"/>
                </a:solidFill>
              </a:rPr>
              <a:t>deny</a:t>
            </a: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and </a:t>
            </a:r>
            <a:r>
              <a:rPr lang="en-US" b="1" dirty="0" smtClean="0">
                <a:solidFill>
                  <a:schemeClr val="tx2"/>
                </a:solidFill>
              </a:rPr>
              <a:t>permit</a:t>
            </a:r>
            <a:r>
              <a:rPr lang="en-US" dirty="0" smtClean="0">
                <a:solidFill>
                  <a:schemeClr val="bg2"/>
                </a:solidFill>
              </a:rPr>
              <a:t> command is used to </a:t>
            </a:r>
            <a:r>
              <a:rPr lang="en-CA" dirty="0" smtClean="0">
                <a:solidFill>
                  <a:schemeClr val="bg2"/>
                </a:solidFill>
              </a:rPr>
              <a:t>specify one or more conditions to determine if a packet is forwarded or dropped.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9942" y="867157"/>
            <a:ext cx="5359400" cy="5324535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R1#show ipv6 access-list </a:t>
            </a:r>
            <a:r>
              <a:rPr lang="en-US" sz="2000" dirty="0" smtClean="0">
                <a:solidFill>
                  <a:schemeClr val="bg2"/>
                </a:solidFill>
              </a:rPr>
              <a:t>DENY_WWW_FTP</a:t>
            </a:r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IPv6 access list </a:t>
            </a:r>
            <a:r>
              <a:rPr lang="en-US" sz="2000" dirty="0" smtClean="0">
                <a:solidFill>
                  <a:schemeClr val="bg2"/>
                </a:solidFill>
              </a:rPr>
              <a:t>DENY_WWW_FTP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deny </a:t>
            </a:r>
            <a:r>
              <a:rPr lang="en-US" sz="2000" dirty="0" err="1">
                <a:solidFill>
                  <a:schemeClr val="bg2"/>
                </a:solidFill>
              </a:rPr>
              <a:t>tcp</a:t>
            </a:r>
            <a:r>
              <a:rPr lang="en-US" sz="2000" dirty="0">
                <a:solidFill>
                  <a:schemeClr val="bg2"/>
                </a:solidFill>
              </a:rPr>
              <a:t> 2001:DB8:CC1E:1::/64 2001:DB8:CC1E:A::/64 </a:t>
            </a:r>
            <a:r>
              <a:rPr lang="en-US" sz="2000" dirty="0" err="1">
                <a:solidFill>
                  <a:schemeClr val="bg2"/>
                </a:solidFill>
              </a:rPr>
              <a:t>eq</a:t>
            </a:r>
            <a:r>
              <a:rPr lang="en-US" sz="2000" dirty="0">
                <a:solidFill>
                  <a:schemeClr val="bg2"/>
                </a:solidFill>
              </a:rPr>
              <a:t> www </a:t>
            </a:r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(</a:t>
            </a:r>
            <a:r>
              <a:rPr lang="en-US" sz="2000" dirty="0">
                <a:solidFill>
                  <a:schemeClr val="bg2"/>
                </a:solidFill>
              </a:rPr>
              <a:t>28 match(</a:t>
            </a:r>
            <a:r>
              <a:rPr lang="en-US" sz="2000" dirty="0" err="1">
                <a:solidFill>
                  <a:schemeClr val="bg2"/>
                </a:solidFill>
              </a:rPr>
              <a:t>es</a:t>
            </a:r>
            <a:r>
              <a:rPr lang="en-US" sz="2000" dirty="0" smtClean="0">
                <a:solidFill>
                  <a:schemeClr val="bg2"/>
                </a:solidFill>
              </a:rPr>
              <a:t>))</a:t>
            </a:r>
          </a:p>
          <a:p>
            <a:endParaRPr lang="en-US" sz="2000" dirty="0" smtClean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deny </a:t>
            </a:r>
            <a:r>
              <a:rPr lang="en-US" sz="2000" dirty="0" err="1">
                <a:solidFill>
                  <a:schemeClr val="bg2"/>
                </a:solidFill>
              </a:rPr>
              <a:t>tcp</a:t>
            </a:r>
            <a:r>
              <a:rPr lang="en-US" sz="2000" dirty="0">
                <a:solidFill>
                  <a:schemeClr val="bg2"/>
                </a:solidFill>
              </a:rPr>
              <a:t> 2001:DB8:CC1E:1::/64 2001:DB8:CC1E:A::/64 </a:t>
            </a:r>
            <a:r>
              <a:rPr lang="en-US" sz="2000" dirty="0" err="1">
                <a:solidFill>
                  <a:schemeClr val="bg2"/>
                </a:solidFill>
              </a:rPr>
              <a:t>eq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ftp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deny </a:t>
            </a:r>
            <a:r>
              <a:rPr lang="en-US" sz="2000" dirty="0" err="1">
                <a:solidFill>
                  <a:schemeClr val="bg2"/>
                </a:solidFill>
              </a:rPr>
              <a:t>tcp</a:t>
            </a:r>
            <a:r>
              <a:rPr lang="en-US" sz="2000" dirty="0">
                <a:solidFill>
                  <a:schemeClr val="bg2"/>
                </a:solidFill>
              </a:rPr>
              <a:t> 2001:DB8:CC1E:2::/</a:t>
            </a:r>
            <a:r>
              <a:rPr lang="en-US" sz="2000" dirty="0" smtClean="0">
                <a:solidFill>
                  <a:schemeClr val="bg2"/>
                </a:solidFill>
              </a:rPr>
              <a:t>64 2001:DB8:CC1E:A</a:t>
            </a:r>
            <a:r>
              <a:rPr lang="en-US" sz="2000" dirty="0">
                <a:solidFill>
                  <a:schemeClr val="bg2"/>
                </a:solidFill>
              </a:rPr>
              <a:t>::/64 </a:t>
            </a:r>
            <a:r>
              <a:rPr lang="en-US" sz="2000" dirty="0" err="1">
                <a:solidFill>
                  <a:schemeClr val="bg2"/>
                </a:solidFill>
              </a:rPr>
              <a:t>eq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ftp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deny </a:t>
            </a:r>
            <a:r>
              <a:rPr lang="en-US" sz="2000" dirty="0" err="1">
                <a:solidFill>
                  <a:schemeClr val="bg2"/>
                </a:solidFill>
              </a:rPr>
              <a:t>tcp</a:t>
            </a:r>
            <a:r>
              <a:rPr lang="en-US" sz="2000" dirty="0">
                <a:solidFill>
                  <a:schemeClr val="bg2"/>
                </a:solidFill>
              </a:rPr>
              <a:t> 2001:DB8:CC1E:2::/64 2001:DB8:CC1E:A::/64 </a:t>
            </a:r>
            <a:r>
              <a:rPr lang="en-US" sz="2000" dirty="0" err="1">
                <a:solidFill>
                  <a:schemeClr val="bg2"/>
                </a:solidFill>
              </a:rPr>
              <a:t>eq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smtClean="0">
                <a:solidFill>
                  <a:schemeClr val="bg2"/>
                </a:solidFill>
              </a:rPr>
              <a:t>www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 smtClean="0">
                <a:solidFill>
                  <a:schemeClr val="bg2"/>
                </a:solidFill>
              </a:rPr>
              <a:t>permit </a:t>
            </a:r>
            <a:r>
              <a:rPr lang="en-US" sz="2000" dirty="0">
                <a:solidFill>
                  <a:schemeClr val="bg2"/>
                </a:solidFill>
              </a:rPr>
              <a:t>ipv6 any </a:t>
            </a:r>
            <a:r>
              <a:rPr lang="en-US" sz="2000" dirty="0" err="1">
                <a:solidFill>
                  <a:schemeClr val="bg2"/>
                </a:solidFill>
              </a:rPr>
              <a:t>any</a:t>
            </a:r>
            <a:r>
              <a:rPr lang="en-US" sz="2000" dirty="0">
                <a:solidFill>
                  <a:schemeClr val="bg2"/>
                </a:solidFill>
              </a:rPr>
              <a:t> (3 match(</a:t>
            </a:r>
            <a:r>
              <a:rPr lang="en-US" sz="2000" dirty="0" err="1">
                <a:solidFill>
                  <a:schemeClr val="bg2"/>
                </a:solidFill>
              </a:rPr>
              <a:t>es</a:t>
            </a:r>
            <a:r>
              <a:rPr lang="en-US" sz="2000" dirty="0">
                <a:solidFill>
                  <a:schemeClr val="bg2"/>
                </a:solidFill>
              </a:rPr>
              <a:t>))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588000" y="2495042"/>
            <a:ext cx="489204" cy="242316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6077204" y="2162770"/>
            <a:ext cx="30667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The ACL matched </a:t>
            </a:r>
            <a:r>
              <a:rPr lang="en-US" dirty="0" smtClean="0">
                <a:solidFill>
                  <a:schemeClr val="bg2"/>
                </a:solidFill>
              </a:rPr>
              <a:t>28 denies based on the ACL statement.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104987">
            <a:off x="5700299" y="4209990"/>
            <a:ext cx="489204" cy="242316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1" name="Right Arrow 20"/>
          <p:cNvSpPr/>
          <p:nvPr/>
        </p:nvSpPr>
        <p:spPr>
          <a:xfrm rot="20303802">
            <a:off x="5704550" y="5730965"/>
            <a:ext cx="489204" cy="242316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078" y="0"/>
            <a:ext cx="8588861" cy="838200"/>
          </a:xfrm>
        </p:spPr>
        <p:txBody>
          <a:bodyPr/>
          <a:lstStyle/>
          <a:p>
            <a:pPr algn="ctr"/>
            <a:r>
              <a:rPr lang="en-US" dirty="0" smtClean="0"/>
              <a:t>Editing IPv6 ACLs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4973" y="762277"/>
            <a:ext cx="8577072" cy="1306668"/>
          </a:xfrm>
        </p:spPr>
        <p:txBody>
          <a:bodyPr/>
          <a:lstStyle/>
          <a:p>
            <a:r>
              <a:rPr lang="en-US" dirty="0" smtClean="0"/>
              <a:t>In order to edit an IPv6 ACL, you can insert an ACL statement based on the sequence number. By default, sequence numbers are in increments of 10.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036" y="1736439"/>
            <a:ext cx="7218218" cy="1754326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R1#show </a:t>
            </a:r>
            <a:r>
              <a:rPr lang="en-US" sz="1200" dirty="0" smtClean="0">
                <a:solidFill>
                  <a:schemeClr val="bg2"/>
                </a:solidFill>
              </a:rPr>
              <a:t>access-lists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solidFill>
                  <a:schemeClr val="bg2"/>
                </a:solidFill>
              </a:rPr>
              <a:t>IPv6 access list </a:t>
            </a:r>
            <a:r>
              <a:rPr lang="en-US" sz="1200" dirty="0" smtClean="0">
                <a:solidFill>
                  <a:schemeClr val="bg2"/>
                </a:solidFill>
              </a:rPr>
              <a:t>NO_TELNET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solidFill>
                  <a:schemeClr val="bg2"/>
                </a:solidFill>
              </a:rPr>
              <a:t>    permit </a:t>
            </a:r>
            <a:r>
              <a:rPr lang="en-US" sz="1200" dirty="0" err="1">
                <a:solidFill>
                  <a:schemeClr val="bg2"/>
                </a:solidFill>
              </a:rPr>
              <a:t>tcp</a:t>
            </a:r>
            <a:r>
              <a:rPr lang="en-US" sz="1200" dirty="0">
                <a:solidFill>
                  <a:schemeClr val="bg2"/>
                </a:solidFill>
              </a:rPr>
              <a:t> host </a:t>
            </a:r>
            <a:r>
              <a:rPr lang="en-US" sz="1200" dirty="0" smtClean="0">
                <a:solidFill>
                  <a:schemeClr val="bg2"/>
                </a:solidFill>
              </a:rPr>
              <a:t>2001:DB8:CC1E:1</a:t>
            </a:r>
            <a:r>
              <a:rPr lang="en-US" sz="1200" dirty="0">
                <a:solidFill>
                  <a:schemeClr val="bg2"/>
                </a:solidFill>
              </a:rPr>
              <a:t>::1 any </a:t>
            </a:r>
            <a:r>
              <a:rPr lang="en-US" sz="1200" dirty="0" err="1">
                <a:solidFill>
                  <a:schemeClr val="bg2"/>
                </a:solidFill>
              </a:rPr>
              <a:t>eq</a:t>
            </a:r>
            <a:r>
              <a:rPr lang="en-US" sz="1200" dirty="0">
                <a:solidFill>
                  <a:schemeClr val="bg2"/>
                </a:solidFill>
              </a:rPr>
              <a:t> telnet (2 matches) sequence 10</a:t>
            </a:r>
          </a:p>
          <a:p>
            <a:r>
              <a:rPr lang="en-US" sz="1200" dirty="0">
                <a:solidFill>
                  <a:schemeClr val="bg2"/>
                </a:solidFill>
              </a:rPr>
              <a:t>IPv6 access list </a:t>
            </a:r>
            <a:r>
              <a:rPr lang="en-US" sz="1200" dirty="0" smtClean="0">
                <a:solidFill>
                  <a:schemeClr val="bg2"/>
                </a:solidFill>
              </a:rPr>
              <a:t>DENY_WWW_FTP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solidFill>
                  <a:schemeClr val="bg2"/>
                </a:solidFill>
              </a:rPr>
              <a:t>    deny </a:t>
            </a:r>
            <a:r>
              <a:rPr lang="en-US" sz="1200" dirty="0" err="1">
                <a:solidFill>
                  <a:schemeClr val="bg2"/>
                </a:solidFill>
              </a:rPr>
              <a:t>tcp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2001:DB8:</a:t>
            </a:r>
            <a:r>
              <a:rPr lang="en-US" sz="1200" dirty="0">
                <a:solidFill>
                  <a:schemeClr val="bg2"/>
                </a:solidFill>
              </a:rPr>
              <a:t>CC1E</a:t>
            </a:r>
            <a:r>
              <a:rPr lang="en-US" sz="1200" dirty="0" smtClean="0">
                <a:solidFill>
                  <a:schemeClr val="bg2"/>
                </a:solidFill>
              </a:rPr>
              <a:t>:1</a:t>
            </a:r>
            <a:r>
              <a:rPr lang="en-US" sz="1200" dirty="0">
                <a:solidFill>
                  <a:schemeClr val="bg2"/>
                </a:solidFill>
              </a:rPr>
              <a:t>::/64 </a:t>
            </a:r>
            <a:r>
              <a:rPr lang="en-US" sz="1200" dirty="0" smtClean="0">
                <a:solidFill>
                  <a:schemeClr val="bg2"/>
                </a:solidFill>
              </a:rPr>
              <a:t>2001:DB8:</a:t>
            </a:r>
            <a:r>
              <a:rPr lang="en-US" sz="1200" dirty="0">
                <a:solidFill>
                  <a:schemeClr val="bg2"/>
                </a:solidFill>
              </a:rPr>
              <a:t>CC1E</a:t>
            </a:r>
            <a:r>
              <a:rPr lang="en-US" sz="1200" dirty="0" smtClean="0">
                <a:solidFill>
                  <a:schemeClr val="bg2"/>
                </a:solidFill>
              </a:rPr>
              <a:t>:A</a:t>
            </a:r>
            <a:r>
              <a:rPr lang="en-US" sz="1200" dirty="0">
                <a:solidFill>
                  <a:schemeClr val="bg2"/>
                </a:solidFill>
              </a:rPr>
              <a:t>::/64 </a:t>
            </a:r>
            <a:r>
              <a:rPr lang="en-US" sz="1200" dirty="0" err="1">
                <a:solidFill>
                  <a:schemeClr val="bg2"/>
                </a:solidFill>
              </a:rPr>
              <a:t>eq</a:t>
            </a:r>
            <a:r>
              <a:rPr lang="en-US" sz="1200" dirty="0">
                <a:solidFill>
                  <a:schemeClr val="bg2"/>
                </a:solidFill>
              </a:rPr>
              <a:t> www sequence 20</a:t>
            </a:r>
          </a:p>
          <a:p>
            <a:r>
              <a:rPr lang="en-US" sz="1200" dirty="0">
                <a:solidFill>
                  <a:schemeClr val="bg2"/>
                </a:solidFill>
              </a:rPr>
              <a:t>    deny </a:t>
            </a:r>
            <a:r>
              <a:rPr lang="en-US" sz="1200" dirty="0" err="1">
                <a:solidFill>
                  <a:schemeClr val="bg2"/>
                </a:solidFill>
              </a:rPr>
              <a:t>tcp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2001:DB8:</a:t>
            </a:r>
            <a:r>
              <a:rPr lang="en-US" sz="1200" dirty="0">
                <a:solidFill>
                  <a:schemeClr val="bg2"/>
                </a:solidFill>
              </a:rPr>
              <a:t>CC1E</a:t>
            </a:r>
            <a:r>
              <a:rPr lang="en-US" sz="1200" dirty="0" smtClean="0">
                <a:solidFill>
                  <a:schemeClr val="bg2"/>
                </a:solidFill>
              </a:rPr>
              <a:t>:1</a:t>
            </a:r>
            <a:r>
              <a:rPr lang="en-US" sz="1200" dirty="0">
                <a:solidFill>
                  <a:schemeClr val="bg2"/>
                </a:solidFill>
              </a:rPr>
              <a:t>::/64 </a:t>
            </a:r>
            <a:r>
              <a:rPr lang="en-US" sz="1200" dirty="0" smtClean="0">
                <a:solidFill>
                  <a:schemeClr val="bg2"/>
                </a:solidFill>
              </a:rPr>
              <a:t>2001:DB8:</a:t>
            </a:r>
            <a:r>
              <a:rPr lang="en-US" sz="1200" dirty="0">
                <a:solidFill>
                  <a:schemeClr val="bg2"/>
                </a:solidFill>
              </a:rPr>
              <a:t>CC1E</a:t>
            </a:r>
            <a:r>
              <a:rPr lang="en-US" sz="1200" dirty="0" smtClean="0">
                <a:solidFill>
                  <a:schemeClr val="bg2"/>
                </a:solidFill>
              </a:rPr>
              <a:t>:A</a:t>
            </a:r>
            <a:r>
              <a:rPr lang="en-US" sz="1200" dirty="0">
                <a:solidFill>
                  <a:schemeClr val="bg2"/>
                </a:solidFill>
              </a:rPr>
              <a:t>::/64 </a:t>
            </a:r>
            <a:r>
              <a:rPr lang="en-US" sz="1200" dirty="0" err="1">
                <a:solidFill>
                  <a:schemeClr val="bg2"/>
                </a:solidFill>
              </a:rPr>
              <a:t>eq</a:t>
            </a:r>
            <a:r>
              <a:rPr lang="en-US" sz="1200" dirty="0">
                <a:solidFill>
                  <a:schemeClr val="bg2"/>
                </a:solidFill>
              </a:rPr>
              <a:t> ftp sequence 30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deny </a:t>
            </a:r>
            <a:r>
              <a:rPr lang="en-US" sz="1200" dirty="0" err="1">
                <a:solidFill>
                  <a:schemeClr val="bg2"/>
                </a:solidFill>
              </a:rPr>
              <a:t>tcp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2001:DB8:</a:t>
            </a:r>
            <a:r>
              <a:rPr lang="en-US" sz="1200" dirty="0">
                <a:solidFill>
                  <a:schemeClr val="bg2"/>
                </a:solidFill>
              </a:rPr>
              <a:t>CC1E</a:t>
            </a:r>
            <a:r>
              <a:rPr lang="en-US" sz="1200" dirty="0" smtClean="0">
                <a:solidFill>
                  <a:schemeClr val="bg2"/>
                </a:solidFill>
              </a:rPr>
              <a:t>:2</a:t>
            </a:r>
            <a:r>
              <a:rPr lang="en-US" sz="1200" dirty="0">
                <a:solidFill>
                  <a:schemeClr val="bg2"/>
                </a:solidFill>
              </a:rPr>
              <a:t>::/64 </a:t>
            </a:r>
            <a:r>
              <a:rPr lang="en-US" sz="1200" dirty="0" smtClean="0">
                <a:solidFill>
                  <a:schemeClr val="bg2"/>
                </a:solidFill>
              </a:rPr>
              <a:t>2001:DB8:</a:t>
            </a:r>
            <a:r>
              <a:rPr lang="en-US" sz="1200" dirty="0">
                <a:solidFill>
                  <a:schemeClr val="bg2"/>
                </a:solidFill>
              </a:rPr>
              <a:t>CC1E</a:t>
            </a:r>
            <a:r>
              <a:rPr lang="en-US" sz="1200" dirty="0" smtClean="0">
                <a:solidFill>
                  <a:schemeClr val="bg2"/>
                </a:solidFill>
              </a:rPr>
              <a:t>:A</a:t>
            </a:r>
            <a:r>
              <a:rPr lang="en-US" sz="1200" dirty="0">
                <a:solidFill>
                  <a:schemeClr val="bg2"/>
                </a:solidFill>
              </a:rPr>
              <a:t>::/64 </a:t>
            </a:r>
            <a:r>
              <a:rPr lang="en-US" sz="1200" dirty="0" err="1">
                <a:solidFill>
                  <a:schemeClr val="bg2"/>
                </a:solidFill>
              </a:rPr>
              <a:t>eq</a:t>
            </a:r>
            <a:r>
              <a:rPr lang="en-US" sz="1200" dirty="0">
                <a:solidFill>
                  <a:schemeClr val="bg2"/>
                </a:solidFill>
              </a:rPr>
              <a:t> www sequence 4</a:t>
            </a:r>
            <a:r>
              <a:rPr lang="en-US" sz="1200" dirty="0" smtClean="0">
                <a:solidFill>
                  <a:schemeClr val="bg2"/>
                </a:solidFill>
              </a:rPr>
              <a:t>0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    deny </a:t>
            </a:r>
            <a:r>
              <a:rPr lang="en-US" sz="1200" dirty="0" err="1">
                <a:solidFill>
                  <a:schemeClr val="bg2"/>
                </a:solidFill>
              </a:rPr>
              <a:t>tcp</a:t>
            </a:r>
            <a:r>
              <a:rPr lang="en-US" sz="1200" dirty="0">
                <a:solidFill>
                  <a:schemeClr val="bg2"/>
                </a:solidFill>
              </a:rPr>
              <a:t> 2001:DB8:CC1E:2::/64 2001:DB8:CC1E:A::/64 </a:t>
            </a:r>
            <a:r>
              <a:rPr lang="en-US" sz="1200" dirty="0" err="1">
                <a:solidFill>
                  <a:schemeClr val="bg2"/>
                </a:solidFill>
              </a:rPr>
              <a:t>eq</a:t>
            </a:r>
            <a:r>
              <a:rPr lang="en-US" sz="1200" dirty="0">
                <a:solidFill>
                  <a:schemeClr val="bg2"/>
                </a:solidFill>
              </a:rPr>
              <a:t> ftp sequence 5</a:t>
            </a:r>
            <a:r>
              <a:rPr lang="en-US" sz="1200" dirty="0" smtClean="0">
                <a:solidFill>
                  <a:schemeClr val="bg2"/>
                </a:solidFill>
              </a:rPr>
              <a:t>0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solidFill>
                  <a:schemeClr val="bg2"/>
                </a:solidFill>
              </a:rPr>
              <a:t>    permit ipv6 any </a:t>
            </a:r>
            <a:r>
              <a:rPr lang="en-US" sz="1200" dirty="0" err="1">
                <a:solidFill>
                  <a:schemeClr val="bg2"/>
                </a:solidFill>
              </a:rPr>
              <a:t>any</a:t>
            </a:r>
            <a:r>
              <a:rPr lang="en-US" sz="1200" dirty="0">
                <a:solidFill>
                  <a:schemeClr val="bg2"/>
                </a:solidFill>
              </a:rPr>
              <a:t> sequence 60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036" y="3517890"/>
            <a:ext cx="7218219" cy="646331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R1(</a:t>
            </a:r>
            <a:r>
              <a:rPr lang="en-US" sz="1200" dirty="0" err="1">
                <a:solidFill>
                  <a:schemeClr val="bg2"/>
                </a:solidFill>
              </a:rPr>
              <a:t>config</a:t>
            </a:r>
            <a:r>
              <a:rPr lang="en-US" sz="1200" dirty="0">
                <a:solidFill>
                  <a:schemeClr val="bg2"/>
                </a:solidFill>
              </a:rPr>
              <a:t>)#ipv6 access-list </a:t>
            </a:r>
            <a:r>
              <a:rPr lang="en-US" sz="1200" dirty="0" smtClean="0">
                <a:solidFill>
                  <a:schemeClr val="bg2"/>
                </a:solidFill>
              </a:rPr>
              <a:t>DENY_WWW_FTP</a:t>
            </a:r>
            <a:r>
              <a:rPr lang="en-US" sz="1200" dirty="0">
                <a:solidFill>
                  <a:schemeClr val="bg2"/>
                </a:solidFill>
              </a:rPr>
              <a:t/>
            </a:r>
            <a:br>
              <a:rPr lang="en-US" sz="1200" dirty="0">
                <a:solidFill>
                  <a:schemeClr val="bg2"/>
                </a:solidFill>
              </a:rPr>
            </a:br>
            <a:r>
              <a:rPr lang="en-US" sz="1200" dirty="0">
                <a:solidFill>
                  <a:schemeClr val="bg2"/>
                </a:solidFill>
              </a:rPr>
              <a:t>R1(config-ipv6-acl</a:t>
            </a:r>
            <a:r>
              <a:rPr lang="en-US" sz="1200" dirty="0" smtClean="0">
                <a:solidFill>
                  <a:schemeClr val="bg2"/>
                </a:solidFill>
              </a:rPr>
              <a:t>)#permit </a:t>
            </a:r>
            <a:r>
              <a:rPr lang="en-US" sz="1200" dirty="0" err="1" smtClean="0">
                <a:solidFill>
                  <a:schemeClr val="bg2"/>
                </a:solidFill>
              </a:rPr>
              <a:t>tcp</a:t>
            </a:r>
            <a:r>
              <a:rPr lang="en-US" sz="1200" dirty="0" smtClean="0">
                <a:solidFill>
                  <a:schemeClr val="bg2"/>
                </a:solidFill>
              </a:rPr>
              <a:t> host 2001:db8:cc1e:1::12 host 2001:db8:cc1e:a:: </a:t>
            </a:r>
            <a:r>
              <a:rPr lang="en-US" sz="1200" dirty="0" err="1" smtClean="0">
                <a:solidFill>
                  <a:schemeClr val="bg2"/>
                </a:solidFill>
              </a:rPr>
              <a:t>eq</a:t>
            </a:r>
            <a:r>
              <a:rPr lang="en-US" sz="1200" dirty="0" smtClean="0">
                <a:solidFill>
                  <a:schemeClr val="bg2"/>
                </a:solidFill>
              </a:rPr>
              <a:t> www sequence 25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R1(config-ipv6-acl)#permit </a:t>
            </a:r>
            <a:r>
              <a:rPr lang="en-US" sz="1200" dirty="0" err="1">
                <a:solidFill>
                  <a:schemeClr val="bg2"/>
                </a:solidFill>
              </a:rPr>
              <a:t>tcp</a:t>
            </a:r>
            <a:r>
              <a:rPr lang="en-US" sz="1200" dirty="0">
                <a:solidFill>
                  <a:schemeClr val="bg2"/>
                </a:solidFill>
              </a:rPr>
              <a:t> host 2001:db8:cc1e:1::12 host 2001:db8:cc1e:a:: </a:t>
            </a:r>
            <a:r>
              <a:rPr lang="en-US" sz="1200" dirty="0" err="1">
                <a:solidFill>
                  <a:schemeClr val="bg2"/>
                </a:solidFill>
              </a:rPr>
              <a:t>eq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ftp </a:t>
            </a:r>
            <a:r>
              <a:rPr lang="en-US" sz="1200" dirty="0">
                <a:solidFill>
                  <a:schemeClr val="bg2"/>
                </a:solidFill>
              </a:rPr>
              <a:t>sequence 2</a:t>
            </a:r>
            <a:r>
              <a:rPr lang="en-US" sz="1200" dirty="0" smtClean="0">
                <a:solidFill>
                  <a:schemeClr val="bg2"/>
                </a:solidFill>
              </a:rPr>
              <a:t>5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034" y="4210988"/>
            <a:ext cx="7218221" cy="212365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R1#show </a:t>
            </a:r>
            <a:r>
              <a:rPr lang="en-US" sz="1200" dirty="0" smtClean="0">
                <a:solidFill>
                  <a:schemeClr val="bg2"/>
                </a:solidFill>
              </a:rPr>
              <a:t>ipv6 access-list</a:t>
            </a:r>
            <a:r>
              <a:rPr lang="en-US" sz="1200" dirty="0">
                <a:solidFill>
                  <a:schemeClr val="bg2"/>
                </a:solidFill>
              </a:rPr>
              <a:t/>
            </a:r>
            <a:br>
              <a:rPr lang="en-US" sz="1200" dirty="0">
                <a:solidFill>
                  <a:schemeClr val="bg2"/>
                </a:solidFill>
              </a:rPr>
            </a:br>
            <a:r>
              <a:rPr lang="en-US" sz="1200" dirty="0">
                <a:solidFill>
                  <a:schemeClr val="bg2"/>
                </a:solidFill>
              </a:rPr>
              <a:t>IPv6 access list </a:t>
            </a:r>
            <a:r>
              <a:rPr lang="en-US" sz="1200" dirty="0" smtClean="0">
                <a:solidFill>
                  <a:schemeClr val="bg2"/>
                </a:solidFill>
              </a:rPr>
              <a:t>NO_TELNET</a:t>
            </a:r>
            <a:r>
              <a:rPr lang="en-US" sz="1200" dirty="0">
                <a:solidFill>
                  <a:schemeClr val="bg2"/>
                </a:solidFill>
              </a:rPr>
              <a:t/>
            </a:r>
            <a:br>
              <a:rPr lang="en-US" sz="1200" dirty="0">
                <a:solidFill>
                  <a:schemeClr val="bg2"/>
                </a:solidFill>
              </a:rPr>
            </a:br>
            <a:r>
              <a:rPr lang="en-US" sz="1200" dirty="0">
                <a:solidFill>
                  <a:schemeClr val="bg2"/>
                </a:solidFill>
              </a:rPr>
              <a:t>    permit </a:t>
            </a:r>
            <a:r>
              <a:rPr lang="en-US" sz="1200" dirty="0" err="1">
                <a:solidFill>
                  <a:schemeClr val="bg2"/>
                </a:solidFill>
              </a:rPr>
              <a:t>tcp</a:t>
            </a:r>
            <a:r>
              <a:rPr lang="en-US" sz="1200" dirty="0">
                <a:solidFill>
                  <a:schemeClr val="bg2"/>
                </a:solidFill>
              </a:rPr>
              <a:t> host </a:t>
            </a:r>
            <a:r>
              <a:rPr lang="en-US" sz="1200" dirty="0" smtClean="0">
                <a:solidFill>
                  <a:schemeClr val="bg2"/>
                </a:solidFill>
              </a:rPr>
              <a:t>2001:DB8:CC1E:1</a:t>
            </a:r>
            <a:r>
              <a:rPr lang="en-US" sz="1200" dirty="0">
                <a:solidFill>
                  <a:schemeClr val="bg2"/>
                </a:solidFill>
              </a:rPr>
              <a:t>::1 any </a:t>
            </a:r>
            <a:r>
              <a:rPr lang="en-US" sz="1200" dirty="0" err="1">
                <a:solidFill>
                  <a:schemeClr val="bg2"/>
                </a:solidFill>
              </a:rPr>
              <a:t>eq</a:t>
            </a:r>
            <a:r>
              <a:rPr lang="en-US" sz="1200" dirty="0">
                <a:solidFill>
                  <a:schemeClr val="bg2"/>
                </a:solidFill>
              </a:rPr>
              <a:t> telnet (2 matches) sequence </a:t>
            </a:r>
            <a:r>
              <a:rPr lang="en-US" sz="1200" dirty="0" smtClean="0">
                <a:solidFill>
                  <a:schemeClr val="bg2"/>
                </a:solidFill>
              </a:rPr>
              <a:t>10</a:t>
            </a:r>
            <a:r>
              <a:rPr lang="en-US" sz="1200" dirty="0">
                <a:solidFill>
                  <a:schemeClr val="bg2"/>
                </a:solidFill>
              </a:rPr>
              <a:t/>
            </a:r>
            <a:br>
              <a:rPr lang="en-US" sz="1200" dirty="0">
                <a:solidFill>
                  <a:schemeClr val="bg2"/>
                </a:solidFill>
              </a:rPr>
            </a:br>
            <a:r>
              <a:rPr lang="en-US" sz="1200" dirty="0">
                <a:solidFill>
                  <a:schemeClr val="bg2"/>
                </a:solidFill>
              </a:rPr>
              <a:t>IPv6 access list </a:t>
            </a:r>
            <a:r>
              <a:rPr lang="en-US" sz="1200" dirty="0" smtClean="0">
                <a:solidFill>
                  <a:schemeClr val="bg2"/>
                </a:solidFill>
              </a:rPr>
              <a:t>DENY_WWW_FTP</a:t>
            </a:r>
            <a:br>
              <a:rPr lang="en-US" sz="1200" dirty="0" smtClean="0">
                <a:solidFill>
                  <a:schemeClr val="bg2"/>
                </a:solidFill>
              </a:rPr>
            </a:br>
            <a:r>
              <a:rPr lang="en-US" sz="1200" dirty="0" smtClean="0">
                <a:solidFill>
                  <a:schemeClr val="bg2"/>
                </a:solidFill>
              </a:rPr>
              <a:t>    deny </a:t>
            </a:r>
            <a:r>
              <a:rPr lang="en-US" sz="1200" dirty="0" err="1" smtClean="0">
                <a:solidFill>
                  <a:schemeClr val="bg2"/>
                </a:solidFill>
              </a:rPr>
              <a:t>tcp</a:t>
            </a:r>
            <a:r>
              <a:rPr lang="en-US" sz="1200" dirty="0" smtClean="0">
                <a:solidFill>
                  <a:schemeClr val="bg2"/>
                </a:solidFill>
              </a:rPr>
              <a:t> 2001:DB8:CC1E:1::/64 2001:DB8:CC1E:A::/64 </a:t>
            </a:r>
            <a:r>
              <a:rPr lang="en-US" sz="1200" dirty="0" err="1" smtClean="0">
                <a:solidFill>
                  <a:schemeClr val="bg2"/>
                </a:solidFill>
              </a:rPr>
              <a:t>eq</a:t>
            </a:r>
            <a:r>
              <a:rPr lang="en-US" sz="1200" dirty="0" smtClean="0">
                <a:solidFill>
                  <a:schemeClr val="bg2"/>
                </a:solidFill>
              </a:rPr>
              <a:t> www sequence 20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permit </a:t>
            </a:r>
            <a:r>
              <a:rPr lang="en-US" sz="1200" dirty="0" err="1">
                <a:solidFill>
                  <a:schemeClr val="bg2"/>
                </a:solidFill>
              </a:rPr>
              <a:t>tcp</a:t>
            </a:r>
            <a:r>
              <a:rPr lang="en-US" sz="1200" dirty="0">
                <a:solidFill>
                  <a:schemeClr val="bg2"/>
                </a:solidFill>
              </a:rPr>
              <a:t> host 2001:DB8:CC1E:1::12 host 2001:DB8:CC1E:A:: </a:t>
            </a:r>
            <a:r>
              <a:rPr lang="en-US" sz="1200" dirty="0" err="1">
                <a:solidFill>
                  <a:schemeClr val="bg2"/>
                </a:solidFill>
              </a:rPr>
              <a:t>eq</a:t>
            </a:r>
            <a:r>
              <a:rPr lang="en-US" sz="1200" dirty="0">
                <a:solidFill>
                  <a:schemeClr val="bg2"/>
                </a:solidFill>
              </a:rPr>
              <a:t> www sequence </a:t>
            </a:r>
            <a:r>
              <a:rPr lang="en-US" sz="1200" dirty="0" smtClean="0">
                <a:solidFill>
                  <a:schemeClr val="bg2"/>
                </a:solidFill>
              </a:rPr>
              <a:t>25</a:t>
            </a:r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>
                <a:solidFill>
                  <a:schemeClr val="bg2"/>
                </a:solidFill>
              </a:rPr>
              <a:t>    </a:t>
            </a:r>
            <a:r>
              <a:rPr lang="en-US" sz="1200" dirty="0" smtClean="0">
                <a:solidFill>
                  <a:schemeClr val="bg2"/>
                </a:solidFill>
              </a:rPr>
              <a:t>permit </a:t>
            </a:r>
            <a:r>
              <a:rPr lang="en-US" sz="1200" dirty="0" err="1">
                <a:solidFill>
                  <a:schemeClr val="bg2"/>
                </a:solidFill>
              </a:rPr>
              <a:t>tcp</a:t>
            </a:r>
            <a:r>
              <a:rPr lang="en-US" sz="1200" dirty="0">
                <a:solidFill>
                  <a:schemeClr val="bg2"/>
                </a:solidFill>
              </a:rPr>
              <a:t> host 2001:DB8:CC1E:1::12 host 2001:DB8:CC1E:A:: </a:t>
            </a:r>
            <a:r>
              <a:rPr lang="en-US" sz="1200" dirty="0" err="1">
                <a:solidFill>
                  <a:schemeClr val="bg2"/>
                </a:solidFill>
              </a:rPr>
              <a:t>eq</a:t>
            </a:r>
            <a:r>
              <a:rPr lang="en-US" sz="1200" dirty="0">
                <a:solidFill>
                  <a:schemeClr val="bg2"/>
                </a:solidFill>
              </a:rPr>
              <a:t> ftp sequence </a:t>
            </a:r>
            <a:r>
              <a:rPr lang="en-US" sz="1200" dirty="0" smtClean="0">
                <a:solidFill>
                  <a:schemeClr val="bg2"/>
                </a:solidFill>
              </a:rPr>
              <a:t>25</a:t>
            </a:r>
            <a:br>
              <a:rPr lang="en-US" sz="1200" dirty="0" smtClean="0">
                <a:solidFill>
                  <a:schemeClr val="bg2"/>
                </a:solidFill>
              </a:rPr>
            </a:br>
            <a:r>
              <a:rPr lang="en-US" sz="1200" dirty="0" smtClean="0">
                <a:solidFill>
                  <a:schemeClr val="bg2"/>
                </a:solidFill>
              </a:rPr>
              <a:t>    deny </a:t>
            </a:r>
            <a:r>
              <a:rPr lang="en-US" sz="1200" dirty="0" err="1" smtClean="0">
                <a:solidFill>
                  <a:schemeClr val="bg2"/>
                </a:solidFill>
              </a:rPr>
              <a:t>tcp</a:t>
            </a:r>
            <a:r>
              <a:rPr lang="en-US" sz="1200" dirty="0" smtClean="0">
                <a:solidFill>
                  <a:schemeClr val="bg2"/>
                </a:solidFill>
              </a:rPr>
              <a:t> 2001:DB8:CC1E:1::/64 2001:DB8:CC1E:A::/64 </a:t>
            </a:r>
            <a:r>
              <a:rPr lang="en-US" sz="1200" dirty="0" err="1" smtClean="0">
                <a:solidFill>
                  <a:schemeClr val="bg2"/>
                </a:solidFill>
              </a:rPr>
              <a:t>eq</a:t>
            </a:r>
            <a:r>
              <a:rPr lang="en-US" sz="1200" dirty="0" smtClean="0">
                <a:solidFill>
                  <a:schemeClr val="bg2"/>
                </a:solidFill>
              </a:rPr>
              <a:t> ftp sequence 30</a:t>
            </a:r>
            <a:br>
              <a:rPr lang="en-US" sz="1200" dirty="0" smtClean="0">
                <a:solidFill>
                  <a:schemeClr val="bg2"/>
                </a:solidFill>
              </a:rPr>
            </a:br>
            <a:r>
              <a:rPr lang="en-US" sz="1200" dirty="0" smtClean="0">
                <a:solidFill>
                  <a:schemeClr val="bg2"/>
                </a:solidFill>
              </a:rPr>
              <a:t>    deny </a:t>
            </a:r>
            <a:r>
              <a:rPr lang="en-US" sz="1200" dirty="0" err="1" smtClean="0">
                <a:solidFill>
                  <a:schemeClr val="bg2"/>
                </a:solidFill>
              </a:rPr>
              <a:t>tcp</a:t>
            </a:r>
            <a:r>
              <a:rPr lang="en-US" sz="1200" dirty="0" smtClean="0">
                <a:solidFill>
                  <a:schemeClr val="bg2"/>
                </a:solidFill>
              </a:rPr>
              <a:t> 2001:DB8:CC1E:2::/64 2001:DB8:CC1E:A::/64 </a:t>
            </a:r>
            <a:r>
              <a:rPr lang="en-US" sz="1200" dirty="0" err="1" smtClean="0">
                <a:solidFill>
                  <a:schemeClr val="bg2"/>
                </a:solidFill>
              </a:rPr>
              <a:t>eq</a:t>
            </a:r>
            <a:r>
              <a:rPr lang="en-US" sz="1200" dirty="0" smtClean="0">
                <a:solidFill>
                  <a:schemeClr val="bg2"/>
                </a:solidFill>
              </a:rPr>
              <a:t> ftp sequence 40</a:t>
            </a:r>
            <a:br>
              <a:rPr lang="en-US" sz="1200" dirty="0" smtClean="0">
                <a:solidFill>
                  <a:schemeClr val="bg2"/>
                </a:solidFill>
              </a:rPr>
            </a:br>
            <a:r>
              <a:rPr lang="en-US" sz="1200" dirty="0" smtClean="0">
                <a:solidFill>
                  <a:schemeClr val="bg2"/>
                </a:solidFill>
              </a:rPr>
              <a:t>    deny </a:t>
            </a:r>
            <a:r>
              <a:rPr lang="en-US" sz="1200" dirty="0" err="1" smtClean="0">
                <a:solidFill>
                  <a:schemeClr val="bg2"/>
                </a:solidFill>
              </a:rPr>
              <a:t>tcp</a:t>
            </a:r>
            <a:r>
              <a:rPr lang="en-US" sz="1200" dirty="0" smtClean="0">
                <a:solidFill>
                  <a:schemeClr val="bg2"/>
                </a:solidFill>
              </a:rPr>
              <a:t> 2001:DB8:CC1E:2::/64 2001:DB8:CC1E:A::/64 </a:t>
            </a:r>
            <a:r>
              <a:rPr lang="en-US" sz="1200" dirty="0" err="1" smtClean="0">
                <a:solidFill>
                  <a:schemeClr val="bg2"/>
                </a:solidFill>
              </a:rPr>
              <a:t>eq</a:t>
            </a:r>
            <a:r>
              <a:rPr lang="en-US" sz="1200" dirty="0" smtClean="0">
                <a:solidFill>
                  <a:schemeClr val="bg2"/>
                </a:solidFill>
              </a:rPr>
              <a:t> www sequence 50</a:t>
            </a:r>
            <a:br>
              <a:rPr lang="en-US" sz="1200" dirty="0" smtClean="0">
                <a:solidFill>
                  <a:schemeClr val="bg2"/>
                </a:solidFill>
              </a:rPr>
            </a:br>
            <a:r>
              <a:rPr lang="en-US" sz="1200" dirty="0" smtClean="0">
                <a:solidFill>
                  <a:schemeClr val="bg2"/>
                </a:solidFill>
              </a:rPr>
              <a:t>    permit ipv6 any </a:t>
            </a:r>
            <a:r>
              <a:rPr lang="en-US" sz="1200" dirty="0" err="1" smtClean="0">
                <a:solidFill>
                  <a:schemeClr val="bg2"/>
                </a:solidFill>
              </a:rPr>
              <a:t>any</a:t>
            </a:r>
            <a:r>
              <a:rPr lang="en-US" sz="1200" dirty="0" smtClean="0">
                <a:solidFill>
                  <a:schemeClr val="bg2"/>
                </a:solidFill>
              </a:rPr>
              <a:t> sequence 60</a:t>
            </a: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20313" y="3781425"/>
            <a:ext cx="5533012" cy="328613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798945" y="5200361"/>
            <a:ext cx="5816167" cy="328614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74510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831</TotalTime>
  <Words>885</Words>
  <Application>Microsoft Office PowerPoint</Application>
  <PresentationFormat>On-screen Show (4:3)</PresentationFormat>
  <Paragraphs>138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NetAcad_White_PPT_Template 05Oct12</vt:lpstr>
      <vt:lpstr>IPv6 ACLs</vt:lpstr>
      <vt:lpstr>IPv6 ACL Operation</vt:lpstr>
      <vt:lpstr>IPv6 ACL Topology</vt:lpstr>
      <vt:lpstr>Restrict Access to VTY Lines</vt:lpstr>
      <vt:lpstr>ACL Configuration Example</vt:lpstr>
      <vt:lpstr>ACL Configuration Example (Cont’d)</vt:lpstr>
      <vt:lpstr>Restrict Web Server Access</vt:lpstr>
      <vt:lpstr> IPv6 ACL Verification Commands</vt:lpstr>
      <vt:lpstr>Editing IPv6 ACLs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khaled Awdallah</cp:lastModifiedBy>
  <cp:revision>76</cp:revision>
  <cp:lastPrinted>2013-08-01T16:08:56Z</cp:lastPrinted>
  <dcterms:created xsi:type="dcterms:W3CDTF">2012-10-09T16:58:47Z</dcterms:created>
  <dcterms:modified xsi:type="dcterms:W3CDTF">2013-12-21T10:38:25Z</dcterms:modified>
</cp:coreProperties>
</file>