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Fraunces Medium"/>
      <p:regular r:id="rId15"/>
    </p:embeddedFont>
    <p:embeddedFont>
      <p:font typeface="Fraunces Medium"/>
      <p:regular r:id="rId16"/>
    </p:embeddedFont>
    <p:embeddedFont>
      <p:font typeface="Fraunces Medium"/>
      <p:regular r:id="rId17"/>
    </p:embeddedFont>
    <p:embeddedFont>
      <p:font typeface="Fraunces Medium"/>
      <p:regular r:id="rId18"/>
    </p:embeddedFont>
    <p:embeddedFont>
      <p:font typeface="Epilogue"/>
      <p:regular r:id="rId19"/>
    </p:embeddedFont>
    <p:embeddedFont>
      <p:font typeface="Epilogue"/>
      <p:regular r:id="rId20"/>
    </p:embeddedFont>
    <p:embeddedFont>
      <p:font typeface="Epilogue"/>
      <p:regular r:id="rId21"/>
    </p:embeddedFont>
    <p:embeddedFont>
      <p:font typeface="Epilogue"/>
      <p:regular r:id="rId22"/>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slideLayout" Target="../slideLayouts/slideLayout6.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2365534"/>
            <a:ext cx="7556421" cy="1417558"/>
          </a:xfrm>
          <a:prstGeom prst="rect">
            <a:avLst/>
          </a:prstGeom>
          <a:noFill/>
          <a:ln/>
        </p:spPr>
        <p:txBody>
          <a:bodyPr wrap="square" lIns="0" tIns="0" rIns="0" bIns="0" rtlCol="0" anchor="t"/>
          <a:lstStyle/>
          <a:p>
            <a:pPr indent="0" marL="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Secure Coding Best Practices: An Example</a:t>
            </a:r>
            <a:endParaRPr lang="en-US" sz="4450" dirty="0"/>
          </a:p>
        </p:txBody>
      </p:sp>
      <p:sp>
        <p:nvSpPr>
          <p:cNvPr id="4" name="Text 1"/>
          <p:cNvSpPr/>
          <p:nvPr/>
        </p:nvSpPr>
        <p:spPr>
          <a:xfrm>
            <a:off x="6280190" y="4123253"/>
            <a:ext cx="7556421" cy="1088708"/>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This presentation explores secure coding principles using a common example: a vulnerable login function and its secure alternative.</a:t>
            </a:r>
            <a:endParaRPr lang="en-US" sz="1750" dirty="0"/>
          </a:p>
        </p:txBody>
      </p:sp>
      <p:sp>
        <p:nvSpPr>
          <p:cNvPr id="5" name="Shape 2"/>
          <p:cNvSpPr/>
          <p:nvPr/>
        </p:nvSpPr>
        <p:spPr>
          <a:xfrm>
            <a:off x="6280190" y="5484019"/>
            <a:ext cx="362903" cy="362903"/>
          </a:xfrm>
          <a:prstGeom prst="roundRect">
            <a:avLst>
              <a:gd name="adj" fmla="val 25194296"/>
            </a:avLst>
          </a:prstGeom>
          <a:noFill/>
          <a:ln w="7620">
            <a:solidFill>
              <a:srgbClr val="FFFFFF"/>
            </a:solidFill>
            <a:prstDash val="solid"/>
          </a:ln>
        </p:spPr>
      </p:sp>
      <p:pic>
        <p:nvPicPr>
          <p:cNvPr id="6" name="Image 1" descr="preencoded.png">    </p:cNvPr>
          <p:cNvPicPr>
            <a:picLocks noChangeAspect="1"/>
          </p:cNvPicPr>
          <p:nvPr/>
        </p:nvPicPr>
        <p:blipFill>
          <a:blip r:embed="rId2"/>
          <a:stretch>
            <a:fillRect/>
          </a:stretch>
        </p:blipFill>
        <p:spPr>
          <a:xfrm>
            <a:off x="6287810" y="5491639"/>
            <a:ext cx="347663" cy="347663"/>
          </a:xfrm>
          <a:prstGeom prst="rect">
            <a:avLst/>
          </a:prstGeom>
        </p:spPr>
      </p:pic>
      <p:sp>
        <p:nvSpPr>
          <p:cNvPr id="7" name="Text 3"/>
          <p:cNvSpPr/>
          <p:nvPr/>
        </p:nvSpPr>
        <p:spPr>
          <a:xfrm>
            <a:off x="6756440" y="5467112"/>
            <a:ext cx="2590324" cy="396835"/>
          </a:xfrm>
          <a:prstGeom prst="rect">
            <a:avLst/>
          </a:prstGeom>
          <a:noFill/>
          <a:ln/>
        </p:spPr>
        <p:txBody>
          <a:bodyPr wrap="none" lIns="0" tIns="0" rIns="0" bIns="0" rtlCol="0" anchor="t"/>
          <a:lstStyle/>
          <a:p>
            <a:pPr algn="l" indent="0" marL="0">
              <a:lnSpc>
                <a:spcPts val="3100"/>
              </a:lnSpc>
              <a:buNone/>
            </a:pPr>
            <a:r>
              <a:rPr lang="en-US" sz="2200" b="1" dirty="0">
                <a:solidFill>
                  <a:srgbClr val="EBECEF"/>
                </a:solidFill>
                <a:latin typeface="Epilogue Bold" pitchFamily="34" charset="0"/>
                <a:ea typeface="Epilogue Bold" pitchFamily="34" charset="-122"/>
                <a:cs typeface="Epilogue Bold" pitchFamily="34" charset="-120"/>
              </a:rPr>
              <a:t>by Mudasir Jamali</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650677" y="511254"/>
            <a:ext cx="5877401" cy="581025"/>
          </a:xfrm>
          <a:prstGeom prst="rect">
            <a:avLst/>
          </a:prstGeom>
          <a:noFill/>
          <a:ln/>
        </p:spPr>
        <p:txBody>
          <a:bodyPr wrap="none" lIns="0" tIns="0" rIns="0" bIns="0" rtlCol="0" anchor="t"/>
          <a:lstStyle/>
          <a:p>
            <a:pPr indent="0" marL="0">
              <a:lnSpc>
                <a:spcPts val="4550"/>
              </a:lnSpc>
              <a:buNone/>
            </a:pPr>
            <a:r>
              <a:rPr lang="en-US" sz="3650" dirty="0">
                <a:solidFill>
                  <a:srgbClr val="FFFFFF"/>
                </a:solidFill>
                <a:latin typeface="Fraunces Medium" pitchFamily="34" charset="0"/>
                <a:ea typeface="Fraunces Medium" pitchFamily="34" charset="-122"/>
                <a:cs typeface="Fraunces Medium" pitchFamily="34" charset="-120"/>
              </a:rPr>
              <a:t>Vulnerable Login Function</a:t>
            </a:r>
            <a:endParaRPr lang="en-US" sz="3650" dirty="0"/>
          </a:p>
        </p:txBody>
      </p:sp>
      <p:sp>
        <p:nvSpPr>
          <p:cNvPr id="3" name="Shape 1"/>
          <p:cNvSpPr/>
          <p:nvPr/>
        </p:nvSpPr>
        <p:spPr>
          <a:xfrm>
            <a:off x="650677" y="1580198"/>
            <a:ext cx="6437709" cy="5932051"/>
          </a:xfrm>
          <a:prstGeom prst="roundRect">
            <a:avLst>
              <a:gd name="adj" fmla="val 1316"/>
            </a:avLst>
          </a:prstGeom>
          <a:solidFill>
            <a:srgbClr val="181E34"/>
          </a:solidFill>
          <a:ln/>
        </p:spPr>
      </p:sp>
      <p:sp>
        <p:nvSpPr>
          <p:cNvPr id="4" name="Shape 2"/>
          <p:cNvSpPr/>
          <p:nvPr/>
        </p:nvSpPr>
        <p:spPr>
          <a:xfrm>
            <a:off x="641390" y="1580198"/>
            <a:ext cx="6456283" cy="5932051"/>
          </a:xfrm>
          <a:prstGeom prst="roundRect">
            <a:avLst>
              <a:gd name="adj" fmla="val 470"/>
            </a:avLst>
          </a:prstGeom>
          <a:solidFill>
            <a:srgbClr val="181E34"/>
          </a:solidFill>
          <a:ln/>
        </p:spPr>
      </p:sp>
      <p:sp>
        <p:nvSpPr>
          <p:cNvPr id="5" name="Text 3"/>
          <p:cNvSpPr/>
          <p:nvPr/>
        </p:nvSpPr>
        <p:spPr>
          <a:xfrm>
            <a:off x="827246" y="1719620"/>
            <a:ext cx="6084570" cy="5653207"/>
          </a:xfrm>
          <a:prstGeom prst="rect">
            <a:avLst/>
          </a:prstGeom>
          <a:noFill/>
          <a:ln/>
        </p:spPr>
        <p:txBody>
          <a:bodyPr wrap="square" lIns="0" tIns="0" rIns="0" bIns="0" rtlCol="0" anchor="t"/>
          <a:lstStyle/>
          <a:p>
            <a:pPr indent="0" marL="0">
              <a:lnSpc>
                <a:spcPts val="2300"/>
              </a:lnSpc>
              <a:buNone/>
            </a:pPr>
            <a:r>
              <a:rPr lang="en-US" sz="1450" dirty="0">
                <a:solidFill>
                  <a:srgbClr val="EBECEF"/>
                </a:solidFill>
                <a:highlight>
                  <a:srgbClr val="181E34"/>
                </a:highlight>
                <a:latin typeface="Consolas" pitchFamily="34" charset="0"/>
                <a:ea typeface="Consolas" pitchFamily="34" charset="-122"/>
                <a:cs typeface="Consolas" pitchFamily="34" charset="-120"/>
              </a:rPr>
              <a:t>import sqlite3</a:t>
            </a:r>
            <a:endParaRPr lang="en-US" sz="1450" dirty="0"/>
          </a:p>
          <a:p>
            <a:pPr indent="0" marL="0">
              <a:lnSpc>
                <a:spcPts val="2300"/>
              </a:lnSpc>
              <a:buNone/>
            </a:pPr>
            <a:endParaRPr lang="en-US" sz="1450" dirty="0"/>
          </a:p>
          <a:p>
            <a:pPr indent="0" marL="0">
              <a:lnSpc>
                <a:spcPts val="2300"/>
              </a:lnSpc>
              <a:buNone/>
            </a:pPr>
            <a:r>
              <a:rPr lang="en-US" sz="1450" dirty="0">
                <a:solidFill>
                  <a:srgbClr val="EBECEF"/>
                </a:solidFill>
                <a:highlight>
                  <a:srgbClr val="181E34"/>
                </a:highlight>
                <a:latin typeface="Consolas" pitchFamily="34" charset="0"/>
                <a:ea typeface="Consolas" pitchFamily="34" charset="-122"/>
                <a:cs typeface="Consolas" pitchFamily="34" charset="-120"/>
              </a:rPr>
              <a:t>def login(username, password):</a:t>
            </a:r>
            <a:endParaRPr lang="en-US" sz="1450" dirty="0"/>
          </a:p>
          <a:p>
            <a:pPr indent="0" marL="0">
              <a:lnSpc>
                <a:spcPts val="2300"/>
              </a:lnSpc>
              <a:buNone/>
            </a:pPr>
            <a:r>
              <a:rPr lang="en-US" sz="1450" dirty="0">
                <a:solidFill>
                  <a:srgbClr val="EBECEF"/>
                </a:solidFill>
                <a:highlight>
                  <a:srgbClr val="181E34"/>
                </a:highlight>
                <a:latin typeface="Consolas" pitchFamily="34" charset="0"/>
                <a:ea typeface="Consolas" pitchFamily="34" charset="-122"/>
                <a:cs typeface="Consolas" pitchFamily="34" charset="-120"/>
              </a:rPr>
              <a:t>  conn = sqlite3.connect("users.db")</a:t>
            </a:r>
            <a:endParaRPr lang="en-US" sz="1450" dirty="0"/>
          </a:p>
          <a:p>
            <a:pPr indent="0" marL="0">
              <a:lnSpc>
                <a:spcPts val="2300"/>
              </a:lnSpc>
              <a:buNone/>
            </a:pPr>
            <a:r>
              <a:rPr lang="en-US" sz="1450" dirty="0">
                <a:solidFill>
                  <a:srgbClr val="EBECEF"/>
                </a:solidFill>
                <a:highlight>
                  <a:srgbClr val="181E34"/>
                </a:highlight>
                <a:latin typeface="Consolas" pitchFamily="34" charset="0"/>
                <a:ea typeface="Consolas" pitchFamily="34" charset="-122"/>
                <a:cs typeface="Consolas" pitchFamily="34" charset="-120"/>
              </a:rPr>
              <a:t>  cursor = conn.cursor()</a:t>
            </a:r>
            <a:endParaRPr lang="en-US" sz="1450" dirty="0"/>
          </a:p>
          <a:p>
            <a:pPr indent="0" marL="0">
              <a:lnSpc>
                <a:spcPts val="2300"/>
              </a:lnSpc>
              <a:buNone/>
            </a:pPr>
            <a:r>
              <a:rPr lang="en-US" sz="1450" dirty="0">
                <a:solidFill>
                  <a:srgbClr val="EBECEF"/>
                </a:solidFill>
                <a:highlight>
                  <a:srgbClr val="181E34"/>
                </a:highlight>
                <a:latin typeface="Consolas" pitchFamily="34" charset="0"/>
                <a:ea typeface="Consolas" pitchFamily="34" charset="-122"/>
                <a:cs typeface="Consolas" pitchFamily="34" charset="-120"/>
              </a:rPr>
              <a:t>  query = "SELECT \* FROM users WHERE username = '" + username + "' AND password = '" + password + "'"</a:t>
            </a:r>
            <a:endParaRPr lang="en-US" sz="1450" dirty="0"/>
          </a:p>
          <a:p>
            <a:pPr indent="0" marL="0">
              <a:lnSpc>
                <a:spcPts val="2300"/>
              </a:lnSpc>
              <a:buNone/>
            </a:pPr>
            <a:r>
              <a:rPr lang="en-US" sz="1450" dirty="0">
                <a:solidFill>
                  <a:srgbClr val="EBECEF"/>
                </a:solidFill>
                <a:highlight>
                  <a:srgbClr val="181E34"/>
                </a:highlight>
                <a:latin typeface="Consolas" pitchFamily="34" charset="0"/>
                <a:ea typeface="Consolas" pitchFamily="34" charset="-122"/>
                <a:cs typeface="Consolas" pitchFamily="34" charset="-120"/>
              </a:rPr>
              <a:t>  cursor.execute(query)</a:t>
            </a:r>
            <a:endParaRPr lang="en-US" sz="1450" dirty="0"/>
          </a:p>
          <a:p>
            <a:pPr indent="0" marL="0">
              <a:lnSpc>
                <a:spcPts val="2300"/>
              </a:lnSpc>
              <a:buNone/>
            </a:pPr>
            <a:r>
              <a:rPr lang="en-US" sz="1450" dirty="0">
                <a:solidFill>
                  <a:srgbClr val="EBECEF"/>
                </a:solidFill>
                <a:highlight>
                  <a:srgbClr val="181E34"/>
                </a:highlight>
                <a:latin typeface="Consolas" pitchFamily="34" charset="0"/>
                <a:ea typeface="Consolas" pitchFamily="34" charset="-122"/>
                <a:cs typeface="Consolas" pitchFamily="34" charset="-120"/>
              </a:rPr>
              <a:t>  result = cursor.fetchone()</a:t>
            </a:r>
            <a:endParaRPr lang="en-US" sz="1450" dirty="0"/>
          </a:p>
          <a:p>
            <a:pPr indent="0" marL="0">
              <a:lnSpc>
                <a:spcPts val="2300"/>
              </a:lnSpc>
              <a:buNone/>
            </a:pPr>
            <a:r>
              <a:rPr lang="en-US" sz="1450" dirty="0">
                <a:solidFill>
                  <a:srgbClr val="EBECEF"/>
                </a:solidFill>
                <a:highlight>
                  <a:srgbClr val="181E34"/>
                </a:highlight>
                <a:latin typeface="Consolas" pitchFamily="34" charset="0"/>
                <a:ea typeface="Consolas" pitchFamily="34" charset="-122"/>
                <a:cs typeface="Consolas" pitchFamily="34" charset="-120"/>
              </a:rPr>
              <a:t>  conn.close()</a:t>
            </a:r>
            <a:endParaRPr lang="en-US" sz="1450" dirty="0"/>
          </a:p>
          <a:p>
            <a:pPr indent="0" marL="0">
              <a:lnSpc>
                <a:spcPts val="2300"/>
              </a:lnSpc>
              <a:buNone/>
            </a:pPr>
            <a:r>
              <a:rPr lang="en-US" sz="1450" dirty="0">
                <a:solidFill>
                  <a:srgbClr val="EBECEF"/>
                </a:solidFill>
                <a:highlight>
                  <a:srgbClr val="181E34"/>
                </a:highlight>
                <a:latin typeface="Consolas" pitchFamily="34" charset="0"/>
                <a:ea typeface="Consolas" pitchFamily="34" charset="-122"/>
                <a:cs typeface="Consolas" pitchFamily="34" charset="-120"/>
              </a:rPr>
              <a:t>  return result</a:t>
            </a:r>
            <a:endParaRPr lang="en-US" sz="1450" dirty="0"/>
          </a:p>
          <a:p>
            <a:pPr indent="0" marL="0">
              <a:lnSpc>
                <a:spcPts val="2300"/>
              </a:lnSpc>
              <a:buNone/>
            </a:pPr>
            <a:endParaRPr lang="en-US" sz="1450" dirty="0"/>
          </a:p>
          <a:p>
            <a:pPr indent="0" marL="0">
              <a:lnSpc>
                <a:spcPts val="2300"/>
              </a:lnSpc>
              <a:buNone/>
            </a:pPr>
            <a:r>
              <a:rPr lang="en-US" sz="1450" dirty="0">
                <a:solidFill>
                  <a:srgbClr val="EBECEF"/>
                </a:solidFill>
                <a:highlight>
                  <a:srgbClr val="181E34"/>
                </a:highlight>
                <a:latin typeface="Consolas" pitchFamily="34" charset="0"/>
                <a:ea typeface="Consolas" pitchFamily="34" charset="-122"/>
                <a:cs typeface="Consolas" pitchFamily="34" charset="-120"/>
              </a:rPr>
              <a:t>username = input("Enter username: ")</a:t>
            </a:r>
            <a:endParaRPr lang="en-US" sz="1450" dirty="0"/>
          </a:p>
          <a:p>
            <a:pPr indent="0" marL="0">
              <a:lnSpc>
                <a:spcPts val="2300"/>
              </a:lnSpc>
              <a:buNone/>
            </a:pPr>
            <a:r>
              <a:rPr lang="en-US" sz="1450" dirty="0">
                <a:solidFill>
                  <a:srgbClr val="EBECEF"/>
                </a:solidFill>
                <a:highlight>
                  <a:srgbClr val="181E34"/>
                </a:highlight>
                <a:latin typeface="Consolas" pitchFamily="34" charset="0"/>
                <a:ea typeface="Consolas" pitchFamily="34" charset="-122"/>
                <a:cs typeface="Consolas" pitchFamily="34" charset="-120"/>
              </a:rPr>
              <a:t>password = input("Enter password: ")</a:t>
            </a:r>
            <a:endParaRPr lang="en-US" sz="1450" dirty="0"/>
          </a:p>
          <a:p>
            <a:pPr indent="0" marL="0">
              <a:lnSpc>
                <a:spcPts val="2300"/>
              </a:lnSpc>
              <a:buNone/>
            </a:pPr>
            <a:endParaRPr lang="en-US" sz="1450" dirty="0"/>
          </a:p>
          <a:p>
            <a:pPr indent="0" marL="0">
              <a:lnSpc>
                <a:spcPts val="2300"/>
              </a:lnSpc>
              <a:buNone/>
            </a:pPr>
            <a:r>
              <a:rPr lang="en-US" sz="1450" dirty="0">
                <a:solidFill>
                  <a:srgbClr val="EBECEF"/>
                </a:solidFill>
                <a:highlight>
                  <a:srgbClr val="181E34"/>
                </a:highlight>
                <a:latin typeface="Consolas" pitchFamily="34" charset="0"/>
                <a:ea typeface="Consolas" pitchFamily="34" charset="-122"/>
                <a:cs typeface="Consolas" pitchFamily="34" charset="-120"/>
              </a:rPr>
              <a:t>if login(username, password):</a:t>
            </a:r>
            <a:endParaRPr lang="en-US" sz="1450" dirty="0"/>
          </a:p>
          <a:p>
            <a:pPr indent="0" marL="0">
              <a:lnSpc>
                <a:spcPts val="2300"/>
              </a:lnSpc>
              <a:buNone/>
            </a:pPr>
            <a:r>
              <a:rPr lang="en-US" sz="1450" dirty="0">
                <a:solidFill>
                  <a:srgbClr val="EBECEF"/>
                </a:solidFill>
                <a:highlight>
                  <a:srgbClr val="181E34"/>
                </a:highlight>
                <a:latin typeface="Consolas" pitchFamily="34" charset="0"/>
                <a:ea typeface="Consolas" pitchFamily="34" charset="-122"/>
                <a:cs typeface="Consolas" pitchFamily="34" charset="-120"/>
              </a:rPr>
              <a:t>  print("Login successful!")</a:t>
            </a:r>
            <a:endParaRPr lang="en-US" sz="1450" dirty="0"/>
          </a:p>
          <a:p>
            <a:pPr indent="0" marL="0">
              <a:lnSpc>
                <a:spcPts val="2300"/>
              </a:lnSpc>
              <a:buNone/>
            </a:pPr>
            <a:r>
              <a:rPr lang="en-US" sz="1450" dirty="0">
                <a:solidFill>
                  <a:srgbClr val="EBECEF"/>
                </a:solidFill>
                <a:highlight>
                  <a:srgbClr val="181E34"/>
                </a:highlight>
                <a:latin typeface="Consolas" pitchFamily="34" charset="0"/>
                <a:ea typeface="Consolas" pitchFamily="34" charset="-122"/>
                <a:cs typeface="Consolas" pitchFamily="34" charset="-120"/>
              </a:rPr>
              <a:t>else:</a:t>
            </a:r>
            <a:endParaRPr lang="en-US" sz="1450" dirty="0"/>
          </a:p>
          <a:p>
            <a:pPr indent="0" marL="0">
              <a:lnSpc>
                <a:spcPts val="2300"/>
              </a:lnSpc>
              <a:buNone/>
            </a:pPr>
            <a:r>
              <a:rPr lang="en-US" sz="1450" dirty="0">
                <a:solidFill>
                  <a:srgbClr val="EBECEF"/>
                </a:solidFill>
                <a:highlight>
                  <a:srgbClr val="181E34"/>
                </a:highlight>
                <a:latin typeface="Consolas" pitchFamily="34" charset="0"/>
                <a:ea typeface="Consolas" pitchFamily="34" charset="-122"/>
                <a:cs typeface="Consolas" pitchFamily="34" charset="-120"/>
              </a:rPr>
              <a:t>  print("Invalid credentials.")</a:t>
            </a:r>
            <a:endParaRPr lang="en-US" sz="1450" dirty="0"/>
          </a:p>
        </p:txBody>
      </p:sp>
      <p:sp>
        <p:nvSpPr>
          <p:cNvPr id="6" name="Text 4"/>
          <p:cNvSpPr/>
          <p:nvPr/>
        </p:nvSpPr>
        <p:spPr>
          <a:xfrm>
            <a:off x="7549634" y="1556980"/>
            <a:ext cx="2323981" cy="290513"/>
          </a:xfrm>
          <a:prstGeom prst="rect">
            <a:avLst/>
          </a:prstGeom>
          <a:noFill/>
          <a:ln/>
        </p:spPr>
        <p:txBody>
          <a:bodyPr wrap="none" lIns="0" tIns="0" rIns="0" bIns="0" rtlCol="0" anchor="t"/>
          <a:lstStyle/>
          <a:p>
            <a:pPr indent="0" marL="0">
              <a:lnSpc>
                <a:spcPts val="2250"/>
              </a:lnSpc>
              <a:buNone/>
            </a:pPr>
            <a:r>
              <a:rPr lang="en-US" sz="1800" dirty="0">
                <a:solidFill>
                  <a:srgbClr val="FFFFFF"/>
                </a:solidFill>
                <a:latin typeface="Fraunces Medium" pitchFamily="34" charset="0"/>
                <a:ea typeface="Fraunces Medium" pitchFamily="34" charset="-122"/>
                <a:cs typeface="Fraunces Medium" pitchFamily="34" charset="-120"/>
              </a:rPr>
              <a:t>The Flaw</a:t>
            </a:r>
            <a:endParaRPr lang="en-US" sz="1800" dirty="0"/>
          </a:p>
        </p:txBody>
      </p:sp>
      <p:sp>
        <p:nvSpPr>
          <p:cNvPr id="7" name="Text 5"/>
          <p:cNvSpPr/>
          <p:nvPr/>
        </p:nvSpPr>
        <p:spPr>
          <a:xfrm>
            <a:off x="7549634" y="2033349"/>
            <a:ext cx="6437709" cy="1190149"/>
          </a:xfrm>
          <a:prstGeom prst="rect">
            <a:avLst/>
          </a:prstGeom>
          <a:noFill/>
          <a:ln/>
        </p:spPr>
        <p:txBody>
          <a:bodyPr wrap="square" lIns="0" tIns="0" rIns="0" bIns="0" rtlCol="0" anchor="t"/>
          <a:lstStyle/>
          <a:p>
            <a:pPr indent="0" marL="0">
              <a:lnSpc>
                <a:spcPts val="2300"/>
              </a:lnSpc>
              <a:buNone/>
            </a:pPr>
            <a:r>
              <a:rPr lang="en-US" sz="1450" dirty="0">
                <a:solidFill>
                  <a:srgbClr val="EBECEF"/>
                </a:solidFill>
                <a:latin typeface="Epilogue" pitchFamily="34" charset="0"/>
                <a:ea typeface="Epilogue" pitchFamily="34" charset="-122"/>
                <a:cs typeface="Epilogue" pitchFamily="34" charset="-120"/>
              </a:rPr>
              <a:t>This code constructs the SQL query by concatenating user input with the query string. This makes the code vulnerable to SQL injection attacks. An attacker can input malicious SQL code, potentially gaining access to the database.</a:t>
            </a:r>
            <a:endParaRPr lang="en-US" sz="14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50677" y="511254"/>
            <a:ext cx="4962168" cy="581025"/>
          </a:xfrm>
          <a:prstGeom prst="rect">
            <a:avLst/>
          </a:prstGeom>
          <a:noFill/>
          <a:ln/>
        </p:spPr>
        <p:txBody>
          <a:bodyPr wrap="none" lIns="0" tIns="0" rIns="0" bIns="0" rtlCol="0" anchor="t"/>
          <a:lstStyle/>
          <a:p>
            <a:pPr indent="0" marL="0">
              <a:lnSpc>
                <a:spcPts val="4550"/>
              </a:lnSpc>
              <a:buNone/>
            </a:pPr>
            <a:r>
              <a:rPr lang="en-US" sz="3650" dirty="0">
                <a:solidFill>
                  <a:srgbClr val="FFFFFF"/>
                </a:solidFill>
                <a:latin typeface="Fraunces Medium" pitchFamily="34" charset="0"/>
                <a:ea typeface="Fraunces Medium" pitchFamily="34" charset="-122"/>
                <a:cs typeface="Fraunces Medium" pitchFamily="34" charset="-120"/>
              </a:rPr>
              <a:t>Secure Login Function</a:t>
            </a:r>
            <a:endParaRPr lang="en-US" sz="3650" dirty="0"/>
          </a:p>
        </p:txBody>
      </p:sp>
      <p:sp>
        <p:nvSpPr>
          <p:cNvPr id="3" name="Shape 1"/>
          <p:cNvSpPr/>
          <p:nvPr/>
        </p:nvSpPr>
        <p:spPr>
          <a:xfrm>
            <a:off x="650677" y="1580198"/>
            <a:ext cx="6437709" cy="5932051"/>
          </a:xfrm>
          <a:prstGeom prst="roundRect">
            <a:avLst>
              <a:gd name="adj" fmla="val 1316"/>
            </a:avLst>
          </a:prstGeom>
          <a:solidFill>
            <a:srgbClr val="181E34"/>
          </a:solidFill>
          <a:ln/>
        </p:spPr>
      </p:sp>
      <p:sp>
        <p:nvSpPr>
          <p:cNvPr id="4" name="Shape 2"/>
          <p:cNvSpPr/>
          <p:nvPr/>
        </p:nvSpPr>
        <p:spPr>
          <a:xfrm>
            <a:off x="641390" y="1580198"/>
            <a:ext cx="6456283" cy="5932051"/>
          </a:xfrm>
          <a:prstGeom prst="roundRect">
            <a:avLst>
              <a:gd name="adj" fmla="val 470"/>
            </a:avLst>
          </a:prstGeom>
          <a:solidFill>
            <a:srgbClr val="181E34"/>
          </a:solidFill>
          <a:ln/>
        </p:spPr>
      </p:sp>
      <p:sp>
        <p:nvSpPr>
          <p:cNvPr id="5" name="Text 3"/>
          <p:cNvSpPr/>
          <p:nvPr/>
        </p:nvSpPr>
        <p:spPr>
          <a:xfrm>
            <a:off x="827246" y="1719620"/>
            <a:ext cx="6084570" cy="5653207"/>
          </a:xfrm>
          <a:prstGeom prst="rect">
            <a:avLst/>
          </a:prstGeom>
          <a:noFill/>
          <a:ln/>
        </p:spPr>
        <p:txBody>
          <a:bodyPr wrap="square" lIns="0" tIns="0" rIns="0" bIns="0" rtlCol="0" anchor="t"/>
          <a:lstStyle/>
          <a:p>
            <a:pPr indent="0" marL="0">
              <a:lnSpc>
                <a:spcPts val="2300"/>
              </a:lnSpc>
              <a:buNone/>
            </a:pPr>
            <a:r>
              <a:rPr lang="en-US" sz="1450" dirty="0">
                <a:solidFill>
                  <a:srgbClr val="EBECEF"/>
                </a:solidFill>
                <a:highlight>
                  <a:srgbClr val="181E34"/>
                </a:highlight>
                <a:latin typeface="Consolas" pitchFamily="34" charset="0"/>
                <a:ea typeface="Consolas" pitchFamily="34" charset="-122"/>
                <a:cs typeface="Consolas" pitchFamily="34" charset="-120"/>
              </a:rPr>
              <a:t>import sqlite3</a:t>
            </a:r>
            <a:endParaRPr lang="en-US" sz="1450" dirty="0"/>
          </a:p>
          <a:p>
            <a:pPr indent="0" marL="0">
              <a:lnSpc>
                <a:spcPts val="2300"/>
              </a:lnSpc>
              <a:buNone/>
            </a:pPr>
            <a:endParaRPr lang="en-US" sz="1450" dirty="0"/>
          </a:p>
          <a:p>
            <a:pPr indent="0" marL="0">
              <a:lnSpc>
                <a:spcPts val="2300"/>
              </a:lnSpc>
              <a:buNone/>
            </a:pPr>
            <a:r>
              <a:rPr lang="en-US" sz="1450" dirty="0">
                <a:solidFill>
                  <a:srgbClr val="EBECEF"/>
                </a:solidFill>
                <a:highlight>
                  <a:srgbClr val="181E34"/>
                </a:highlight>
                <a:latin typeface="Consolas" pitchFamily="34" charset="0"/>
                <a:ea typeface="Consolas" pitchFamily="34" charset="-122"/>
                <a:cs typeface="Consolas" pitchFamily="34" charset="-120"/>
              </a:rPr>
              <a:t>def login(username, password):</a:t>
            </a:r>
            <a:endParaRPr lang="en-US" sz="1450" dirty="0"/>
          </a:p>
          <a:p>
            <a:pPr indent="0" marL="0">
              <a:lnSpc>
                <a:spcPts val="2300"/>
              </a:lnSpc>
              <a:buNone/>
            </a:pPr>
            <a:r>
              <a:rPr lang="en-US" sz="1450" dirty="0">
                <a:solidFill>
                  <a:srgbClr val="EBECEF"/>
                </a:solidFill>
                <a:highlight>
                  <a:srgbClr val="181E34"/>
                </a:highlight>
                <a:latin typeface="Consolas" pitchFamily="34" charset="0"/>
                <a:ea typeface="Consolas" pitchFamily="34" charset="-122"/>
                <a:cs typeface="Consolas" pitchFamily="34" charset="-120"/>
              </a:rPr>
              <a:t>  conn = sqlite3.connect("users.db")</a:t>
            </a:r>
            <a:endParaRPr lang="en-US" sz="1450" dirty="0"/>
          </a:p>
          <a:p>
            <a:pPr indent="0" marL="0">
              <a:lnSpc>
                <a:spcPts val="2300"/>
              </a:lnSpc>
              <a:buNone/>
            </a:pPr>
            <a:r>
              <a:rPr lang="en-US" sz="1450" dirty="0">
                <a:solidFill>
                  <a:srgbClr val="EBECEF"/>
                </a:solidFill>
                <a:highlight>
                  <a:srgbClr val="181E34"/>
                </a:highlight>
                <a:latin typeface="Consolas" pitchFamily="34" charset="0"/>
                <a:ea typeface="Consolas" pitchFamily="34" charset="-122"/>
                <a:cs typeface="Consolas" pitchFamily="34" charset="-120"/>
              </a:rPr>
              <a:t>  cursor = conn.cursor()</a:t>
            </a:r>
            <a:endParaRPr lang="en-US" sz="1450" dirty="0"/>
          </a:p>
          <a:p>
            <a:pPr indent="0" marL="0">
              <a:lnSpc>
                <a:spcPts val="2300"/>
              </a:lnSpc>
              <a:buNone/>
            </a:pPr>
            <a:r>
              <a:rPr lang="en-US" sz="1450" dirty="0">
                <a:solidFill>
                  <a:srgbClr val="EBECEF"/>
                </a:solidFill>
                <a:highlight>
                  <a:srgbClr val="181E34"/>
                </a:highlight>
                <a:latin typeface="Consolas" pitchFamily="34" charset="0"/>
                <a:ea typeface="Consolas" pitchFamily="34" charset="-122"/>
                <a:cs typeface="Consolas" pitchFamily="34" charset="-120"/>
              </a:rPr>
              <a:t>  query = "SELECT \* FROM users WHERE username = ? AND password = ?"</a:t>
            </a:r>
            <a:endParaRPr lang="en-US" sz="1450" dirty="0"/>
          </a:p>
          <a:p>
            <a:pPr indent="0" marL="0">
              <a:lnSpc>
                <a:spcPts val="2300"/>
              </a:lnSpc>
              <a:buNone/>
            </a:pPr>
            <a:r>
              <a:rPr lang="en-US" sz="1450" dirty="0">
                <a:solidFill>
                  <a:srgbClr val="EBECEF"/>
                </a:solidFill>
                <a:highlight>
                  <a:srgbClr val="181E34"/>
                </a:highlight>
                <a:latin typeface="Consolas" pitchFamily="34" charset="0"/>
                <a:ea typeface="Consolas" pitchFamily="34" charset="-122"/>
                <a:cs typeface="Consolas" pitchFamily="34" charset="-120"/>
              </a:rPr>
              <a:t>  cursor.execute(query, (username, password))</a:t>
            </a:r>
            <a:endParaRPr lang="en-US" sz="1450" dirty="0"/>
          </a:p>
          <a:p>
            <a:pPr indent="0" marL="0">
              <a:lnSpc>
                <a:spcPts val="2300"/>
              </a:lnSpc>
              <a:buNone/>
            </a:pPr>
            <a:r>
              <a:rPr lang="en-US" sz="1450" dirty="0">
                <a:solidFill>
                  <a:srgbClr val="EBECEF"/>
                </a:solidFill>
                <a:highlight>
                  <a:srgbClr val="181E34"/>
                </a:highlight>
                <a:latin typeface="Consolas" pitchFamily="34" charset="0"/>
                <a:ea typeface="Consolas" pitchFamily="34" charset="-122"/>
                <a:cs typeface="Consolas" pitchFamily="34" charset="-120"/>
              </a:rPr>
              <a:t>  result = cursor.fetchone()</a:t>
            </a:r>
            <a:endParaRPr lang="en-US" sz="1450" dirty="0"/>
          </a:p>
          <a:p>
            <a:pPr indent="0" marL="0">
              <a:lnSpc>
                <a:spcPts val="2300"/>
              </a:lnSpc>
              <a:buNone/>
            </a:pPr>
            <a:r>
              <a:rPr lang="en-US" sz="1450" dirty="0">
                <a:solidFill>
                  <a:srgbClr val="EBECEF"/>
                </a:solidFill>
                <a:highlight>
                  <a:srgbClr val="181E34"/>
                </a:highlight>
                <a:latin typeface="Consolas" pitchFamily="34" charset="0"/>
                <a:ea typeface="Consolas" pitchFamily="34" charset="-122"/>
                <a:cs typeface="Consolas" pitchFamily="34" charset="-120"/>
              </a:rPr>
              <a:t>  conn.close()</a:t>
            </a:r>
            <a:endParaRPr lang="en-US" sz="1450" dirty="0"/>
          </a:p>
          <a:p>
            <a:pPr indent="0" marL="0">
              <a:lnSpc>
                <a:spcPts val="2300"/>
              </a:lnSpc>
              <a:buNone/>
            </a:pPr>
            <a:r>
              <a:rPr lang="en-US" sz="1450" dirty="0">
                <a:solidFill>
                  <a:srgbClr val="EBECEF"/>
                </a:solidFill>
                <a:highlight>
                  <a:srgbClr val="181E34"/>
                </a:highlight>
                <a:latin typeface="Consolas" pitchFamily="34" charset="0"/>
                <a:ea typeface="Consolas" pitchFamily="34" charset="-122"/>
                <a:cs typeface="Consolas" pitchFamily="34" charset="-120"/>
              </a:rPr>
              <a:t>  return result</a:t>
            </a:r>
            <a:endParaRPr lang="en-US" sz="1450" dirty="0"/>
          </a:p>
          <a:p>
            <a:pPr indent="0" marL="0">
              <a:lnSpc>
                <a:spcPts val="2300"/>
              </a:lnSpc>
              <a:buNone/>
            </a:pPr>
            <a:endParaRPr lang="en-US" sz="1450" dirty="0"/>
          </a:p>
          <a:p>
            <a:pPr indent="0" marL="0">
              <a:lnSpc>
                <a:spcPts val="2300"/>
              </a:lnSpc>
              <a:buNone/>
            </a:pPr>
            <a:r>
              <a:rPr lang="en-US" sz="1450" dirty="0">
                <a:solidFill>
                  <a:srgbClr val="EBECEF"/>
                </a:solidFill>
                <a:highlight>
                  <a:srgbClr val="181E34"/>
                </a:highlight>
                <a:latin typeface="Consolas" pitchFamily="34" charset="0"/>
                <a:ea typeface="Consolas" pitchFamily="34" charset="-122"/>
                <a:cs typeface="Consolas" pitchFamily="34" charset="-120"/>
              </a:rPr>
              <a:t>username = input("Enter username: ")</a:t>
            </a:r>
            <a:endParaRPr lang="en-US" sz="1450" dirty="0"/>
          </a:p>
          <a:p>
            <a:pPr indent="0" marL="0">
              <a:lnSpc>
                <a:spcPts val="2300"/>
              </a:lnSpc>
              <a:buNone/>
            </a:pPr>
            <a:r>
              <a:rPr lang="en-US" sz="1450" dirty="0">
                <a:solidFill>
                  <a:srgbClr val="EBECEF"/>
                </a:solidFill>
                <a:highlight>
                  <a:srgbClr val="181E34"/>
                </a:highlight>
                <a:latin typeface="Consolas" pitchFamily="34" charset="0"/>
                <a:ea typeface="Consolas" pitchFamily="34" charset="-122"/>
                <a:cs typeface="Consolas" pitchFamily="34" charset="-120"/>
              </a:rPr>
              <a:t>password = input("Enter password: ")</a:t>
            </a:r>
            <a:endParaRPr lang="en-US" sz="1450" dirty="0"/>
          </a:p>
          <a:p>
            <a:pPr indent="0" marL="0">
              <a:lnSpc>
                <a:spcPts val="2300"/>
              </a:lnSpc>
              <a:buNone/>
            </a:pPr>
            <a:endParaRPr lang="en-US" sz="1450" dirty="0"/>
          </a:p>
          <a:p>
            <a:pPr indent="0" marL="0">
              <a:lnSpc>
                <a:spcPts val="2300"/>
              </a:lnSpc>
              <a:buNone/>
            </a:pPr>
            <a:r>
              <a:rPr lang="en-US" sz="1450" dirty="0">
                <a:solidFill>
                  <a:srgbClr val="EBECEF"/>
                </a:solidFill>
                <a:highlight>
                  <a:srgbClr val="181E34"/>
                </a:highlight>
                <a:latin typeface="Consolas" pitchFamily="34" charset="0"/>
                <a:ea typeface="Consolas" pitchFamily="34" charset="-122"/>
                <a:cs typeface="Consolas" pitchFamily="34" charset="-120"/>
              </a:rPr>
              <a:t>if login(username, password):</a:t>
            </a:r>
            <a:endParaRPr lang="en-US" sz="1450" dirty="0"/>
          </a:p>
          <a:p>
            <a:pPr indent="0" marL="0">
              <a:lnSpc>
                <a:spcPts val="2300"/>
              </a:lnSpc>
              <a:buNone/>
            </a:pPr>
            <a:r>
              <a:rPr lang="en-US" sz="1450" dirty="0">
                <a:solidFill>
                  <a:srgbClr val="EBECEF"/>
                </a:solidFill>
                <a:highlight>
                  <a:srgbClr val="181E34"/>
                </a:highlight>
                <a:latin typeface="Consolas" pitchFamily="34" charset="0"/>
                <a:ea typeface="Consolas" pitchFamily="34" charset="-122"/>
                <a:cs typeface="Consolas" pitchFamily="34" charset="-120"/>
              </a:rPr>
              <a:t>  print("Login successful!")</a:t>
            </a:r>
            <a:endParaRPr lang="en-US" sz="1450" dirty="0"/>
          </a:p>
          <a:p>
            <a:pPr indent="0" marL="0">
              <a:lnSpc>
                <a:spcPts val="2300"/>
              </a:lnSpc>
              <a:buNone/>
            </a:pPr>
            <a:r>
              <a:rPr lang="en-US" sz="1450" dirty="0">
                <a:solidFill>
                  <a:srgbClr val="EBECEF"/>
                </a:solidFill>
                <a:highlight>
                  <a:srgbClr val="181E34"/>
                </a:highlight>
                <a:latin typeface="Consolas" pitchFamily="34" charset="0"/>
                <a:ea typeface="Consolas" pitchFamily="34" charset="-122"/>
                <a:cs typeface="Consolas" pitchFamily="34" charset="-120"/>
              </a:rPr>
              <a:t>else:</a:t>
            </a:r>
            <a:endParaRPr lang="en-US" sz="1450" dirty="0"/>
          </a:p>
          <a:p>
            <a:pPr indent="0" marL="0">
              <a:lnSpc>
                <a:spcPts val="2300"/>
              </a:lnSpc>
              <a:buNone/>
            </a:pPr>
            <a:r>
              <a:rPr lang="en-US" sz="1450" dirty="0">
                <a:solidFill>
                  <a:srgbClr val="EBECEF"/>
                </a:solidFill>
                <a:highlight>
                  <a:srgbClr val="181E34"/>
                </a:highlight>
                <a:latin typeface="Consolas" pitchFamily="34" charset="0"/>
                <a:ea typeface="Consolas" pitchFamily="34" charset="-122"/>
                <a:cs typeface="Consolas" pitchFamily="34" charset="-120"/>
              </a:rPr>
              <a:t>  print("Invalid credentials.")</a:t>
            </a:r>
            <a:endParaRPr lang="en-US" sz="1450" dirty="0"/>
          </a:p>
        </p:txBody>
      </p:sp>
      <p:sp>
        <p:nvSpPr>
          <p:cNvPr id="6" name="Text 4"/>
          <p:cNvSpPr/>
          <p:nvPr/>
        </p:nvSpPr>
        <p:spPr>
          <a:xfrm>
            <a:off x="7549634" y="1556980"/>
            <a:ext cx="2323981" cy="290513"/>
          </a:xfrm>
          <a:prstGeom prst="rect">
            <a:avLst/>
          </a:prstGeom>
          <a:noFill/>
          <a:ln/>
        </p:spPr>
        <p:txBody>
          <a:bodyPr wrap="none" lIns="0" tIns="0" rIns="0" bIns="0" rtlCol="0" anchor="t"/>
          <a:lstStyle/>
          <a:p>
            <a:pPr indent="0" marL="0">
              <a:lnSpc>
                <a:spcPts val="2250"/>
              </a:lnSpc>
              <a:buNone/>
            </a:pPr>
            <a:r>
              <a:rPr lang="en-US" sz="1800" dirty="0">
                <a:solidFill>
                  <a:srgbClr val="FFFFFF"/>
                </a:solidFill>
                <a:latin typeface="Fraunces Medium" pitchFamily="34" charset="0"/>
                <a:ea typeface="Fraunces Medium" pitchFamily="34" charset="-122"/>
                <a:cs typeface="Fraunces Medium" pitchFamily="34" charset="-120"/>
              </a:rPr>
              <a:t>Protection</a:t>
            </a:r>
            <a:endParaRPr lang="en-US" sz="1800" dirty="0"/>
          </a:p>
        </p:txBody>
      </p:sp>
      <p:sp>
        <p:nvSpPr>
          <p:cNvPr id="7" name="Text 5"/>
          <p:cNvSpPr/>
          <p:nvPr/>
        </p:nvSpPr>
        <p:spPr>
          <a:xfrm>
            <a:off x="7549634" y="2033349"/>
            <a:ext cx="6437709" cy="892612"/>
          </a:xfrm>
          <a:prstGeom prst="rect">
            <a:avLst/>
          </a:prstGeom>
          <a:noFill/>
          <a:ln/>
        </p:spPr>
        <p:txBody>
          <a:bodyPr wrap="square" lIns="0" tIns="0" rIns="0" bIns="0" rtlCol="0" anchor="t"/>
          <a:lstStyle/>
          <a:p>
            <a:pPr indent="0" marL="0">
              <a:lnSpc>
                <a:spcPts val="2300"/>
              </a:lnSpc>
              <a:buNone/>
            </a:pPr>
            <a:r>
              <a:rPr lang="en-US" sz="1450" dirty="0">
                <a:solidFill>
                  <a:srgbClr val="EBECEF"/>
                </a:solidFill>
                <a:latin typeface="Epilogue" pitchFamily="34" charset="0"/>
                <a:ea typeface="Epilogue" pitchFamily="34" charset="-122"/>
                <a:cs typeface="Epilogue" pitchFamily="34" charset="-120"/>
              </a:rPr>
              <a:t>This code uses parameterized queries. The query is separate from the user input, preventing attackers from injecting malicious SQL. The input is treated as a parameter, not as part of the query.</a:t>
            </a:r>
            <a:endParaRPr lang="en-US" sz="14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19257" y="892850"/>
            <a:ext cx="5917883" cy="642104"/>
          </a:xfrm>
          <a:prstGeom prst="rect">
            <a:avLst/>
          </a:prstGeom>
          <a:noFill/>
          <a:ln/>
        </p:spPr>
        <p:txBody>
          <a:bodyPr wrap="none" lIns="0" tIns="0" rIns="0" bIns="0" rtlCol="0" anchor="t"/>
          <a:lstStyle/>
          <a:p>
            <a:pPr indent="0" marL="0">
              <a:lnSpc>
                <a:spcPts val="5050"/>
              </a:lnSpc>
              <a:buNone/>
            </a:pPr>
            <a:r>
              <a:rPr lang="en-US" sz="4000" dirty="0">
                <a:solidFill>
                  <a:srgbClr val="FFFFFF"/>
                </a:solidFill>
                <a:latin typeface="Fraunces Medium" pitchFamily="34" charset="0"/>
                <a:ea typeface="Fraunces Medium" pitchFamily="34" charset="-122"/>
                <a:cs typeface="Fraunces Medium" pitchFamily="34" charset="-120"/>
              </a:rPr>
              <a:t>Secure Coding Practices</a:t>
            </a:r>
            <a:endParaRPr lang="en-US" sz="4000" dirty="0"/>
          </a:p>
        </p:txBody>
      </p:sp>
      <p:sp>
        <p:nvSpPr>
          <p:cNvPr id="4" name="Shape 1"/>
          <p:cNvSpPr/>
          <p:nvPr/>
        </p:nvSpPr>
        <p:spPr>
          <a:xfrm>
            <a:off x="719257" y="2074307"/>
            <a:ext cx="462320" cy="462320"/>
          </a:xfrm>
          <a:prstGeom prst="roundRect">
            <a:avLst>
              <a:gd name="adj" fmla="val 18670"/>
            </a:avLst>
          </a:prstGeom>
          <a:solidFill>
            <a:srgbClr val="283157"/>
          </a:solidFill>
          <a:ln w="7620">
            <a:solidFill>
              <a:srgbClr val="414A70"/>
            </a:solidFill>
            <a:prstDash val="solid"/>
          </a:ln>
        </p:spPr>
      </p:sp>
      <p:sp>
        <p:nvSpPr>
          <p:cNvPr id="5" name="Text 2"/>
          <p:cNvSpPr/>
          <p:nvPr/>
        </p:nvSpPr>
        <p:spPr>
          <a:xfrm>
            <a:off x="879753" y="2151340"/>
            <a:ext cx="141327" cy="308253"/>
          </a:xfrm>
          <a:prstGeom prst="rect">
            <a:avLst/>
          </a:prstGeom>
          <a:noFill/>
          <a:ln/>
        </p:spPr>
        <p:txBody>
          <a:bodyPr wrap="none" lIns="0" tIns="0" rIns="0" bIns="0" rtlCol="0" anchor="t"/>
          <a:lstStyle/>
          <a:p>
            <a:pPr algn="ctr" indent="0" marL="0">
              <a:lnSpc>
                <a:spcPts val="2400"/>
              </a:lnSpc>
              <a:buNone/>
            </a:pPr>
            <a:r>
              <a:rPr lang="en-US" sz="2400" dirty="0">
                <a:solidFill>
                  <a:srgbClr val="EBECEF"/>
                </a:solidFill>
                <a:latin typeface="Fraunces Medium" pitchFamily="34" charset="0"/>
                <a:ea typeface="Fraunces Medium" pitchFamily="34" charset="-122"/>
                <a:cs typeface="Fraunces Medium" pitchFamily="34" charset="-120"/>
              </a:rPr>
              <a:t>1</a:t>
            </a:r>
            <a:endParaRPr lang="en-US" sz="2400" dirty="0"/>
          </a:p>
        </p:txBody>
      </p:sp>
      <p:sp>
        <p:nvSpPr>
          <p:cNvPr id="6" name="Text 3"/>
          <p:cNvSpPr/>
          <p:nvPr/>
        </p:nvSpPr>
        <p:spPr>
          <a:xfrm>
            <a:off x="1387078" y="2074307"/>
            <a:ext cx="3082171" cy="642223"/>
          </a:xfrm>
          <a:prstGeom prst="rect">
            <a:avLst/>
          </a:prstGeom>
          <a:noFill/>
          <a:ln/>
        </p:spPr>
        <p:txBody>
          <a:bodyPr wrap="square" lIns="0" tIns="0" rIns="0" bIns="0" rtlCol="0" anchor="t"/>
          <a:lstStyle/>
          <a:p>
            <a:pPr indent="0" marL="0">
              <a:lnSpc>
                <a:spcPts val="2500"/>
              </a:lnSpc>
              <a:buNone/>
            </a:pPr>
            <a:r>
              <a:rPr lang="en-US" sz="2000" dirty="0">
                <a:solidFill>
                  <a:srgbClr val="EBECEF"/>
                </a:solidFill>
                <a:latin typeface="Fraunces Medium" pitchFamily="34" charset="0"/>
                <a:ea typeface="Fraunces Medium" pitchFamily="34" charset="-122"/>
                <a:cs typeface="Fraunces Medium" pitchFamily="34" charset="-120"/>
              </a:rPr>
              <a:t>Use Parameterized Queries</a:t>
            </a:r>
            <a:endParaRPr lang="en-US" sz="2000" dirty="0"/>
          </a:p>
        </p:txBody>
      </p:sp>
      <p:sp>
        <p:nvSpPr>
          <p:cNvPr id="7" name="Text 4"/>
          <p:cNvSpPr/>
          <p:nvPr/>
        </p:nvSpPr>
        <p:spPr>
          <a:xfrm>
            <a:off x="1387078" y="2839760"/>
            <a:ext cx="3082171" cy="1314926"/>
          </a:xfrm>
          <a:prstGeom prst="rect">
            <a:avLst/>
          </a:prstGeom>
          <a:noFill/>
          <a:ln/>
        </p:spPr>
        <p:txBody>
          <a:bodyPr wrap="square" lIns="0" tIns="0" rIns="0" bIns="0" rtlCol="0" anchor="t"/>
          <a:lstStyle/>
          <a:p>
            <a:pPr indent="0" marL="0">
              <a:lnSpc>
                <a:spcPts val="2550"/>
              </a:lnSpc>
              <a:buNone/>
            </a:pPr>
            <a:r>
              <a:rPr lang="en-US" sz="1600" dirty="0">
                <a:solidFill>
                  <a:srgbClr val="EBECEF"/>
                </a:solidFill>
                <a:latin typeface="Epilogue" pitchFamily="34" charset="0"/>
                <a:ea typeface="Epilogue" pitchFamily="34" charset="-122"/>
                <a:cs typeface="Epilogue" pitchFamily="34" charset="-120"/>
              </a:rPr>
              <a:t>Separate the SQL code from user input. Use parameterized queries to prevent SQL injection attacks.</a:t>
            </a:r>
            <a:endParaRPr lang="en-US" sz="1600" dirty="0"/>
          </a:p>
        </p:txBody>
      </p:sp>
      <p:sp>
        <p:nvSpPr>
          <p:cNvPr id="8" name="Shape 5"/>
          <p:cNvSpPr/>
          <p:nvPr/>
        </p:nvSpPr>
        <p:spPr>
          <a:xfrm>
            <a:off x="4674751" y="2074307"/>
            <a:ext cx="462320" cy="462320"/>
          </a:xfrm>
          <a:prstGeom prst="roundRect">
            <a:avLst>
              <a:gd name="adj" fmla="val 18670"/>
            </a:avLst>
          </a:prstGeom>
          <a:solidFill>
            <a:srgbClr val="283157"/>
          </a:solidFill>
          <a:ln w="7620">
            <a:solidFill>
              <a:srgbClr val="414A70"/>
            </a:solidFill>
            <a:prstDash val="solid"/>
          </a:ln>
        </p:spPr>
      </p:sp>
      <p:sp>
        <p:nvSpPr>
          <p:cNvPr id="9" name="Text 6"/>
          <p:cNvSpPr/>
          <p:nvPr/>
        </p:nvSpPr>
        <p:spPr>
          <a:xfrm>
            <a:off x="4812506" y="2151340"/>
            <a:ext cx="186809" cy="308253"/>
          </a:xfrm>
          <a:prstGeom prst="rect">
            <a:avLst/>
          </a:prstGeom>
          <a:noFill/>
          <a:ln/>
        </p:spPr>
        <p:txBody>
          <a:bodyPr wrap="none" lIns="0" tIns="0" rIns="0" bIns="0" rtlCol="0" anchor="t"/>
          <a:lstStyle/>
          <a:p>
            <a:pPr algn="ctr" indent="0" marL="0">
              <a:lnSpc>
                <a:spcPts val="2400"/>
              </a:lnSpc>
              <a:buNone/>
            </a:pPr>
            <a:r>
              <a:rPr lang="en-US" sz="2400" dirty="0">
                <a:solidFill>
                  <a:srgbClr val="EBECEF"/>
                </a:solidFill>
                <a:latin typeface="Fraunces Medium" pitchFamily="34" charset="0"/>
                <a:ea typeface="Fraunces Medium" pitchFamily="34" charset="-122"/>
                <a:cs typeface="Fraunces Medium" pitchFamily="34" charset="-120"/>
              </a:rPr>
              <a:t>2</a:t>
            </a:r>
            <a:endParaRPr lang="en-US" sz="2400" dirty="0"/>
          </a:p>
        </p:txBody>
      </p:sp>
      <p:sp>
        <p:nvSpPr>
          <p:cNvPr id="10" name="Text 7"/>
          <p:cNvSpPr/>
          <p:nvPr/>
        </p:nvSpPr>
        <p:spPr>
          <a:xfrm>
            <a:off x="5342573" y="2074307"/>
            <a:ext cx="2568893" cy="321112"/>
          </a:xfrm>
          <a:prstGeom prst="rect">
            <a:avLst/>
          </a:prstGeom>
          <a:noFill/>
          <a:ln/>
        </p:spPr>
        <p:txBody>
          <a:bodyPr wrap="none" lIns="0" tIns="0" rIns="0" bIns="0" rtlCol="0" anchor="t"/>
          <a:lstStyle/>
          <a:p>
            <a:pPr indent="0" marL="0">
              <a:lnSpc>
                <a:spcPts val="2500"/>
              </a:lnSpc>
              <a:buNone/>
            </a:pPr>
            <a:r>
              <a:rPr lang="en-US" sz="2000" dirty="0">
                <a:solidFill>
                  <a:srgbClr val="EBECEF"/>
                </a:solidFill>
                <a:latin typeface="Fraunces Medium" pitchFamily="34" charset="0"/>
                <a:ea typeface="Fraunces Medium" pitchFamily="34" charset="-122"/>
                <a:cs typeface="Fraunces Medium" pitchFamily="34" charset="-120"/>
              </a:rPr>
              <a:t>Validate User Input</a:t>
            </a:r>
            <a:endParaRPr lang="en-US" sz="2000" dirty="0"/>
          </a:p>
        </p:txBody>
      </p:sp>
      <p:sp>
        <p:nvSpPr>
          <p:cNvPr id="11" name="Text 8"/>
          <p:cNvSpPr/>
          <p:nvPr/>
        </p:nvSpPr>
        <p:spPr>
          <a:xfrm>
            <a:off x="5342573" y="2518648"/>
            <a:ext cx="3082171" cy="1643658"/>
          </a:xfrm>
          <a:prstGeom prst="rect">
            <a:avLst/>
          </a:prstGeom>
          <a:noFill/>
          <a:ln/>
        </p:spPr>
        <p:txBody>
          <a:bodyPr wrap="square" lIns="0" tIns="0" rIns="0" bIns="0" rtlCol="0" anchor="t"/>
          <a:lstStyle/>
          <a:p>
            <a:pPr indent="0" marL="0">
              <a:lnSpc>
                <a:spcPts val="2550"/>
              </a:lnSpc>
              <a:buNone/>
            </a:pPr>
            <a:r>
              <a:rPr lang="en-US" sz="1600" dirty="0">
                <a:solidFill>
                  <a:srgbClr val="EBECEF"/>
                </a:solidFill>
                <a:latin typeface="Epilogue" pitchFamily="34" charset="0"/>
                <a:ea typeface="Epilogue" pitchFamily="34" charset="-122"/>
                <a:cs typeface="Epilogue" pitchFamily="34" charset="-120"/>
              </a:rPr>
              <a:t>Check user input against expected formats and patterns. This helps prevent data corruption and security vulnerabilities.</a:t>
            </a:r>
            <a:endParaRPr lang="en-US" sz="1600" dirty="0"/>
          </a:p>
        </p:txBody>
      </p:sp>
      <p:sp>
        <p:nvSpPr>
          <p:cNvPr id="12" name="Shape 9"/>
          <p:cNvSpPr/>
          <p:nvPr/>
        </p:nvSpPr>
        <p:spPr>
          <a:xfrm>
            <a:off x="719257" y="4598908"/>
            <a:ext cx="462320" cy="462320"/>
          </a:xfrm>
          <a:prstGeom prst="roundRect">
            <a:avLst>
              <a:gd name="adj" fmla="val 18670"/>
            </a:avLst>
          </a:prstGeom>
          <a:solidFill>
            <a:srgbClr val="283157"/>
          </a:solidFill>
          <a:ln w="7620">
            <a:solidFill>
              <a:srgbClr val="414A70"/>
            </a:solidFill>
            <a:prstDash val="solid"/>
          </a:ln>
        </p:spPr>
      </p:sp>
      <p:sp>
        <p:nvSpPr>
          <p:cNvPr id="13" name="Text 10"/>
          <p:cNvSpPr/>
          <p:nvPr/>
        </p:nvSpPr>
        <p:spPr>
          <a:xfrm>
            <a:off x="865346" y="4675942"/>
            <a:ext cx="170140" cy="308253"/>
          </a:xfrm>
          <a:prstGeom prst="rect">
            <a:avLst/>
          </a:prstGeom>
          <a:noFill/>
          <a:ln/>
        </p:spPr>
        <p:txBody>
          <a:bodyPr wrap="none" lIns="0" tIns="0" rIns="0" bIns="0" rtlCol="0" anchor="t"/>
          <a:lstStyle/>
          <a:p>
            <a:pPr algn="ctr" indent="0" marL="0">
              <a:lnSpc>
                <a:spcPts val="2400"/>
              </a:lnSpc>
              <a:buNone/>
            </a:pPr>
            <a:r>
              <a:rPr lang="en-US" sz="2400" dirty="0">
                <a:solidFill>
                  <a:srgbClr val="EBECEF"/>
                </a:solidFill>
                <a:latin typeface="Fraunces Medium" pitchFamily="34" charset="0"/>
                <a:ea typeface="Fraunces Medium" pitchFamily="34" charset="-122"/>
                <a:cs typeface="Fraunces Medium" pitchFamily="34" charset="-120"/>
              </a:rPr>
              <a:t>3</a:t>
            </a:r>
            <a:endParaRPr lang="en-US" sz="2400" dirty="0"/>
          </a:p>
        </p:txBody>
      </p:sp>
      <p:sp>
        <p:nvSpPr>
          <p:cNvPr id="14" name="Text 11"/>
          <p:cNvSpPr/>
          <p:nvPr/>
        </p:nvSpPr>
        <p:spPr>
          <a:xfrm>
            <a:off x="1387078" y="4598908"/>
            <a:ext cx="3082171" cy="642223"/>
          </a:xfrm>
          <a:prstGeom prst="rect">
            <a:avLst/>
          </a:prstGeom>
          <a:noFill/>
          <a:ln/>
        </p:spPr>
        <p:txBody>
          <a:bodyPr wrap="square" lIns="0" tIns="0" rIns="0" bIns="0" rtlCol="0" anchor="t"/>
          <a:lstStyle/>
          <a:p>
            <a:pPr indent="0" marL="0">
              <a:lnSpc>
                <a:spcPts val="2500"/>
              </a:lnSpc>
              <a:buNone/>
            </a:pPr>
            <a:r>
              <a:rPr lang="en-US" sz="2000" dirty="0">
                <a:solidFill>
                  <a:srgbClr val="EBECEF"/>
                </a:solidFill>
                <a:latin typeface="Fraunces Medium" pitchFamily="34" charset="0"/>
                <a:ea typeface="Fraunces Medium" pitchFamily="34" charset="-122"/>
                <a:cs typeface="Fraunces Medium" pitchFamily="34" charset="-120"/>
              </a:rPr>
              <a:t>Use Secure Password Storage</a:t>
            </a:r>
            <a:endParaRPr lang="en-US" sz="2000" dirty="0"/>
          </a:p>
        </p:txBody>
      </p:sp>
      <p:sp>
        <p:nvSpPr>
          <p:cNvPr id="15" name="Text 12"/>
          <p:cNvSpPr/>
          <p:nvPr/>
        </p:nvSpPr>
        <p:spPr>
          <a:xfrm>
            <a:off x="1387078" y="5364361"/>
            <a:ext cx="3082171" cy="1972389"/>
          </a:xfrm>
          <a:prstGeom prst="rect">
            <a:avLst/>
          </a:prstGeom>
          <a:noFill/>
          <a:ln/>
        </p:spPr>
        <p:txBody>
          <a:bodyPr wrap="square" lIns="0" tIns="0" rIns="0" bIns="0" rtlCol="0" anchor="t"/>
          <a:lstStyle/>
          <a:p>
            <a:pPr indent="0" marL="0">
              <a:lnSpc>
                <a:spcPts val="2550"/>
              </a:lnSpc>
              <a:buNone/>
            </a:pPr>
            <a:r>
              <a:rPr lang="en-US" sz="1600" dirty="0">
                <a:solidFill>
                  <a:srgbClr val="EBECEF"/>
                </a:solidFill>
                <a:latin typeface="Epilogue" pitchFamily="34" charset="0"/>
                <a:ea typeface="Epilogue" pitchFamily="34" charset="-122"/>
                <a:cs typeface="Epilogue" pitchFamily="34" charset="-120"/>
              </a:rPr>
              <a:t>Store passwords securely using a strong hashing algorithm and a suitable salt. This makes it difficult to steal passwords even if the database is compromised.</a:t>
            </a:r>
            <a:endParaRPr lang="en-US" sz="1600" dirty="0"/>
          </a:p>
        </p:txBody>
      </p:sp>
      <p:sp>
        <p:nvSpPr>
          <p:cNvPr id="16" name="Shape 13"/>
          <p:cNvSpPr/>
          <p:nvPr/>
        </p:nvSpPr>
        <p:spPr>
          <a:xfrm>
            <a:off x="4674751" y="4598908"/>
            <a:ext cx="462320" cy="462320"/>
          </a:xfrm>
          <a:prstGeom prst="roundRect">
            <a:avLst>
              <a:gd name="adj" fmla="val 18670"/>
            </a:avLst>
          </a:prstGeom>
          <a:solidFill>
            <a:srgbClr val="283157"/>
          </a:solidFill>
          <a:ln w="7620">
            <a:solidFill>
              <a:srgbClr val="414A70"/>
            </a:solidFill>
            <a:prstDash val="solid"/>
          </a:ln>
        </p:spPr>
      </p:sp>
      <p:sp>
        <p:nvSpPr>
          <p:cNvPr id="17" name="Text 14"/>
          <p:cNvSpPr/>
          <p:nvPr/>
        </p:nvSpPr>
        <p:spPr>
          <a:xfrm>
            <a:off x="4811673" y="4675942"/>
            <a:ext cx="188476" cy="308253"/>
          </a:xfrm>
          <a:prstGeom prst="rect">
            <a:avLst/>
          </a:prstGeom>
          <a:noFill/>
          <a:ln/>
        </p:spPr>
        <p:txBody>
          <a:bodyPr wrap="none" lIns="0" tIns="0" rIns="0" bIns="0" rtlCol="0" anchor="t"/>
          <a:lstStyle/>
          <a:p>
            <a:pPr algn="ctr" indent="0" marL="0">
              <a:lnSpc>
                <a:spcPts val="2400"/>
              </a:lnSpc>
              <a:buNone/>
            </a:pPr>
            <a:r>
              <a:rPr lang="en-US" sz="2400" dirty="0">
                <a:solidFill>
                  <a:srgbClr val="EBECEF"/>
                </a:solidFill>
                <a:latin typeface="Fraunces Medium" pitchFamily="34" charset="0"/>
                <a:ea typeface="Fraunces Medium" pitchFamily="34" charset="-122"/>
                <a:cs typeface="Fraunces Medium" pitchFamily="34" charset="-120"/>
              </a:rPr>
              <a:t>4</a:t>
            </a:r>
            <a:endParaRPr lang="en-US" sz="2400" dirty="0"/>
          </a:p>
        </p:txBody>
      </p:sp>
      <p:sp>
        <p:nvSpPr>
          <p:cNvPr id="18" name="Text 15"/>
          <p:cNvSpPr/>
          <p:nvPr/>
        </p:nvSpPr>
        <p:spPr>
          <a:xfrm>
            <a:off x="5342573" y="4598908"/>
            <a:ext cx="3082171" cy="642223"/>
          </a:xfrm>
          <a:prstGeom prst="rect">
            <a:avLst/>
          </a:prstGeom>
          <a:noFill/>
          <a:ln/>
        </p:spPr>
        <p:txBody>
          <a:bodyPr wrap="square" lIns="0" tIns="0" rIns="0" bIns="0" rtlCol="0" anchor="t"/>
          <a:lstStyle/>
          <a:p>
            <a:pPr indent="0" marL="0">
              <a:lnSpc>
                <a:spcPts val="2500"/>
              </a:lnSpc>
              <a:buNone/>
            </a:pPr>
            <a:r>
              <a:rPr lang="en-US" sz="2000" dirty="0">
                <a:solidFill>
                  <a:srgbClr val="EBECEF"/>
                </a:solidFill>
                <a:latin typeface="Fraunces Medium" pitchFamily="34" charset="0"/>
                <a:ea typeface="Fraunces Medium" pitchFamily="34" charset="-122"/>
                <a:cs typeface="Fraunces Medium" pitchFamily="34" charset="-120"/>
              </a:rPr>
              <a:t>Keep Software Up-to-Date</a:t>
            </a:r>
            <a:endParaRPr lang="en-US" sz="2000" dirty="0"/>
          </a:p>
        </p:txBody>
      </p:sp>
      <p:sp>
        <p:nvSpPr>
          <p:cNvPr id="19" name="Text 16"/>
          <p:cNvSpPr/>
          <p:nvPr/>
        </p:nvSpPr>
        <p:spPr>
          <a:xfrm>
            <a:off x="5342573" y="5364361"/>
            <a:ext cx="3082171" cy="1643658"/>
          </a:xfrm>
          <a:prstGeom prst="rect">
            <a:avLst/>
          </a:prstGeom>
          <a:noFill/>
          <a:ln/>
        </p:spPr>
        <p:txBody>
          <a:bodyPr wrap="square" lIns="0" tIns="0" rIns="0" bIns="0" rtlCol="0" anchor="t"/>
          <a:lstStyle/>
          <a:p>
            <a:pPr indent="0" marL="0">
              <a:lnSpc>
                <a:spcPts val="2550"/>
              </a:lnSpc>
              <a:buNone/>
            </a:pPr>
            <a:r>
              <a:rPr lang="en-US" sz="1600" dirty="0">
                <a:solidFill>
                  <a:srgbClr val="EBECEF"/>
                </a:solidFill>
                <a:latin typeface="Epilogue" pitchFamily="34" charset="0"/>
                <a:ea typeface="Epilogue" pitchFamily="34" charset="-122"/>
                <a:cs typeface="Epilogue" pitchFamily="34" charset="-120"/>
              </a:rPr>
              <a:t>Regularly update software dependencies and frameworks. Security patches fix vulnerabilities and protect your applications.</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05683" y="554593"/>
            <a:ext cx="6675834" cy="630079"/>
          </a:xfrm>
          <a:prstGeom prst="rect">
            <a:avLst/>
          </a:prstGeom>
          <a:noFill/>
          <a:ln/>
        </p:spPr>
        <p:txBody>
          <a:bodyPr wrap="none" lIns="0" tIns="0" rIns="0" bIns="0" rtlCol="0" anchor="t"/>
          <a:lstStyle/>
          <a:p>
            <a:pPr indent="0" marL="0">
              <a:lnSpc>
                <a:spcPts val="4950"/>
              </a:lnSpc>
              <a:buNone/>
            </a:pPr>
            <a:r>
              <a:rPr lang="en-US" sz="3950" dirty="0">
                <a:solidFill>
                  <a:srgbClr val="FFFFFF"/>
                </a:solidFill>
                <a:latin typeface="Fraunces Medium" pitchFamily="34" charset="0"/>
                <a:ea typeface="Fraunces Medium" pitchFamily="34" charset="-122"/>
                <a:cs typeface="Fraunces Medium" pitchFamily="34" charset="-120"/>
              </a:rPr>
              <a:t>Why Secure Coding Matters</a:t>
            </a:r>
            <a:endParaRPr lang="en-US" sz="3950" dirty="0"/>
          </a:p>
        </p:txBody>
      </p:sp>
      <p:pic>
        <p:nvPicPr>
          <p:cNvPr id="3" name="Image 0" descr="preencoded.png">    </p:cNvPr>
          <p:cNvPicPr>
            <a:picLocks noChangeAspect="1"/>
          </p:cNvPicPr>
          <p:nvPr/>
        </p:nvPicPr>
        <p:blipFill>
          <a:blip r:embed="rId1"/>
          <a:stretch>
            <a:fillRect/>
          </a:stretch>
        </p:blipFill>
        <p:spPr>
          <a:xfrm>
            <a:off x="3192423" y="1587818"/>
            <a:ext cx="1635800" cy="1483995"/>
          </a:xfrm>
          <a:prstGeom prst="rect">
            <a:avLst/>
          </a:prstGeom>
        </p:spPr>
      </p:pic>
      <p:sp>
        <p:nvSpPr>
          <p:cNvPr id="4" name="Text 1"/>
          <p:cNvSpPr/>
          <p:nvPr/>
        </p:nvSpPr>
        <p:spPr>
          <a:xfrm>
            <a:off x="3952518" y="2320409"/>
            <a:ext cx="115610" cy="403265"/>
          </a:xfrm>
          <a:prstGeom prst="rect">
            <a:avLst/>
          </a:prstGeom>
          <a:noFill/>
          <a:ln/>
        </p:spPr>
        <p:txBody>
          <a:bodyPr wrap="none" lIns="0" tIns="0" rIns="0" bIns="0" rtlCol="0" anchor="t"/>
          <a:lstStyle/>
          <a:p>
            <a:pPr algn="ctr" indent="0" marL="0">
              <a:lnSpc>
                <a:spcPts val="3150"/>
              </a:lnSpc>
              <a:buNone/>
            </a:pPr>
            <a:r>
              <a:rPr lang="en-US" sz="1950" dirty="0">
                <a:solidFill>
                  <a:srgbClr val="EBECEF"/>
                </a:solidFill>
                <a:latin typeface="Fraunces Medium" pitchFamily="34" charset="0"/>
                <a:ea typeface="Fraunces Medium" pitchFamily="34" charset="-122"/>
                <a:cs typeface="Fraunces Medium" pitchFamily="34" charset="-120"/>
              </a:rPr>
              <a:t>1</a:t>
            </a:r>
            <a:endParaRPr lang="en-US" sz="1950" dirty="0"/>
          </a:p>
        </p:txBody>
      </p:sp>
      <p:sp>
        <p:nvSpPr>
          <p:cNvPr id="5" name="Text 2"/>
          <p:cNvSpPr/>
          <p:nvPr/>
        </p:nvSpPr>
        <p:spPr>
          <a:xfrm>
            <a:off x="5029795" y="1950601"/>
            <a:ext cx="2520196" cy="315039"/>
          </a:xfrm>
          <a:prstGeom prst="rect">
            <a:avLst/>
          </a:prstGeom>
          <a:noFill/>
          <a:ln/>
        </p:spPr>
        <p:txBody>
          <a:bodyPr wrap="none" lIns="0" tIns="0" rIns="0" bIns="0" rtlCol="0" anchor="t"/>
          <a:lstStyle/>
          <a:p>
            <a:pPr algn="l" indent="0" marL="0">
              <a:lnSpc>
                <a:spcPts val="2450"/>
              </a:lnSpc>
              <a:buNone/>
            </a:pPr>
            <a:r>
              <a:rPr lang="en-US" sz="1950" dirty="0">
                <a:solidFill>
                  <a:srgbClr val="EBECEF"/>
                </a:solidFill>
                <a:latin typeface="Fraunces Medium" pitchFamily="34" charset="0"/>
                <a:ea typeface="Fraunces Medium" pitchFamily="34" charset="-122"/>
                <a:cs typeface="Fraunces Medium" pitchFamily="34" charset="-120"/>
              </a:rPr>
              <a:t>Data Security</a:t>
            </a:r>
            <a:endParaRPr lang="en-US" sz="1950" dirty="0"/>
          </a:p>
        </p:txBody>
      </p:sp>
      <p:sp>
        <p:nvSpPr>
          <p:cNvPr id="6" name="Text 3"/>
          <p:cNvSpPr/>
          <p:nvPr/>
        </p:nvSpPr>
        <p:spPr>
          <a:xfrm>
            <a:off x="5029795" y="2386608"/>
            <a:ext cx="5923717" cy="322421"/>
          </a:xfrm>
          <a:prstGeom prst="rect">
            <a:avLst/>
          </a:prstGeom>
          <a:noFill/>
          <a:ln/>
        </p:spPr>
        <p:txBody>
          <a:bodyPr wrap="none" lIns="0" tIns="0" rIns="0" bIns="0" rtlCol="0" anchor="t"/>
          <a:lstStyle/>
          <a:p>
            <a:pPr algn="l" indent="0" marL="0">
              <a:lnSpc>
                <a:spcPts val="2500"/>
              </a:lnSpc>
              <a:buNone/>
            </a:pPr>
            <a:r>
              <a:rPr lang="en-US" sz="1550" dirty="0">
                <a:solidFill>
                  <a:srgbClr val="EBECEF"/>
                </a:solidFill>
                <a:latin typeface="Epilogue" pitchFamily="34" charset="0"/>
                <a:ea typeface="Epilogue" pitchFamily="34" charset="-122"/>
                <a:cs typeface="Epilogue" pitchFamily="34" charset="-120"/>
              </a:rPr>
              <a:t>Protecting sensitive information from unauthorized access.</a:t>
            </a:r>
            <a:endParaRPr lang="en-US" sz="1550" dirty="0"/>
          </a:p>
        </p:txBody>
      </p:sp>
      <p:sp>
        <p:nvSpPr>
          <p:cNvPr id="7" name="Shape 4"/>
          <p:cNvSpPr/>
          <p:nvPr/>
        </p:nvSpPr>
        <p:spPr>
          <a:xfrm>
            <a:off x="4878586" y="3087410"/>
            <a:ext cx="8995767" cy="11430"/>
          </a:xfrm>
          <a:prstGeom prst="roundRect">
            <a:avLst>
              <a:gd name="adj" fmla="val 740878"/>
            </a:avLst>
          </a:prstGeom>
          <a:solidFill>
            <a:srgbClr val="414A70"/>
          </a:solidFill>
          <a:ln/>
        </p:spPr>
      </p:sp>
      <p:pic>
        <p:nvPicPr>
          <p:cNvPr id="8" name="Image 1" descr="preencoded.png">    </p:cNvPr>
          <p:cNvPicPr>
            <a:picLocks noChangeAspect="1"/>
          </p:cNvPicPr>
          <p:nvPr/>
        </p:nvPicPr>
        <p:blipFill>
          <a:blip r:embed="rId2"/>
          <a:stretch>
            <a:fillRect/>
          </a:stretch>
        </p:blipFill>
        <p:spPr>
          <a:xfrm>
            <a:off x="2374583" y="3122176"/>
            <a:ext cx="3271599" cy="1483995"/>
          </a:xfrm>
          <a:prstGeom prst="rect">
            <a:avLst/>
          </a:prstGeom>
        </p:spPr>
      </p:pic>
      <p:sp>
        <p:nvSpPr>
          <p:cNvPr id="9" name="Text 5"/>
          <p:cNvSpPr/>
          <p:nvPr/>
        </p:nvSpPr>
        <p:spPr>
          <a:xfrm>
            <a:off x="3933944" y="3662482"/>
            <a:ext cx="152757" cy="403265"/>
          </a:xfrm>
          <a:prstGeom prst="rect">
            <a:avLst/>
          </a:prstGeom>
          <a:noFill/>
          <a:ln/>
        </p:spPr>
        <p:txBody>
          <a:bodyPr wrap="none" lIns="0" tIns="0" rIns="0" bIns="0" rtlCol="0" anchor="t"/>
          <a:lstStyle/>
          <a:p>
            <a:pPr algn="ctr" indent="0" marL="0">
              <a:lnSpc>
                <a:spcPts val="3150"/>
              </a:lnSpc>
              <a:buNone/>
            </a:pPr>
            <a:r>
              <a:rPr lang="en-US" sz="1950" dirty="0">
                <a:solidFill>
                  <a:srgbClr val="EBECEF"/>
                </a:solidFill>
                <a:latin typeface="Fraunces Medium" pitchFamily="34" charset="0"/>
                <a:ea typeface="Fraunces Medium" pitchFamily="34" charset="-122"/>
                <a:cs typeface="Fraunces Medium" pitchFamily="34" charset="-120"/>
              </a:rPr>
              <a:t>2</a:t>
            </a:r>
            <a:endParaRPr lang="en-US" sz="1950" dirty="0"/>
          </a:p>
        </p:txBody>
      </p:sp>
      <p:sp>
        <p:nvSpPr>
          <p:cNvPr id="10" name="Text 6"/>
          <p:cNvSpPr/>
          <p:nvPr/>
        </p:nvSpPr>
        <p:spPr>
          <a:xfrm>
            <a:off x="5847755" y="3484959"/>
            <a:ext cx="2520196" cy="315039"/>
          </a:xfrm>
          <a:prstGeom prst="rect">
            <a:avLst/>
          </a:prstGeom>
          <a:noFill/>
          <a:ln/>
        </p:spPr>
        <p:txBody>
          <a:bodyPr wrap="none" lIns="0" tIns="0" rIns="0" bIns="0" rtlCol="0" anchor="t"/>
          <a:lstStyle/>
          <a:p>
            <a:pPr algn="l" indent="0" marL="0">
              <a:lnSpc>
                <a:spcPts val="2450"/>
              </a:lnSpc>
              <a:buNone/>
            </a:pPr>
            <a:r>
              <a:rPr lang="en-US" sz="1950" dirty="0">
                <a:solidFill>
                  <a:srgbClr val="EBECEF"/>
                </a:solidFill>
                <a:latin typeface="Fraunces Medium" pitchFamily="34" charset="0"/>
                <a:ea typeface="Fraunces Medium" pitchFamily="34" charset="-122"/>
                <a:cs typeface="Fraunces Medium" pitchFamily="34" charset="-120"/>
              </a:rPr>
              <a:t>System Integrity</a:t>
            </a:r>
            <a:endParaRPr lang="en-US" sz="1950" dirty="0"/>
          </a:p>
        </p:txBody>
      </p:sp>
      <p:sp>
        <p:nvSpPr>
          <p:cNvPr id="11" name="Text 7"/>
          <p:cNvSpPr/>
          <p:nvPr/>
        </p:nvSpPr>
        <p:spPr>
          <a:xfrm>
            <a:off x="5847755" y="3920966"/>
            <a:ext cx="4767501" cy="322421"/>
          </a:xfrm>
          <a:prstGeom prst="rect">
            <a:avLst/>
          </a:prstGeom>
          <a:noFill/>
          <a:ln/>
        </p:spPr>
        <p:txBody>
          <a:bodyPr wrap="none" lIns="0" tIns="0" rIns="0" bIns="0" rtlCol="0" anchor="t"/>
          <a:lstStyle/>
          <a:p>
            <a:pPr algn="l" indent="0" marL="0">
              <a:lnSpc>
                <a:spcPts val="2500"/>
              </a:lnSpc>
              <a:buNone/>
            </a:pPr>
            <a:r>
              <a:rPr lang="en-US" sz="1550" dirty="0">
                <a:solidFill>
                  <a:srgbClr val="EBECEF"/>
                </a:solidFill>
                <a:latin typeface="Epilogue" pitchFamily="34" charset="0"/>
                <a:ea typeface="Epilogue" pitchFamily="34" charset="-122"/>
                <a:cs typeface="Epilogue" pitchFamily="34" charset="-120"/>
              </a:rPr>
              <a:t>Ensuring systems operate correctly and reliably.</a:t>
            </a:r>
            <a:endParaRPr lang="en-US" sz="1550" dirty="0"/>
          </a:p>
        </p:txBody>
      </p:sp>
      <p:sp>
        <p:nvSpPr>
          <p:cNvPr id="12" name="Shape 8"/>
          <p:cNvSpPr/>
          <p:nvPr/>
        </p:nvSpPr>
        <p:spPr>
          <a:xfrm>
            <a:off x="5696545" y="4621768"/>
            <a:ext cx="8177808" cy="11430"/>
          </a:xfrm>
          <a:prstGeom prst="roundRect">
            <a:avLst>
              <a:gd name="adj" fmla="val 740878"/>
            </a:avLst>
          </a:prstGeom>
          <a:solidFill>
            <a:srgbClr val="414A70"/>
          </a:solidFill>
          <a:ln/>
        </p:spPr>
      </p:sp>
      <p:pic>
        <p:nvPicPr>
          <p:cNvPr id="13" name="Image 2" descr="preencoded.png">    </p:cNvPr>
          <p:cNvPicPr>
            <a:picLocks noChangeAspect="1"/>
          </p:cNvPicPr>
          <p:nvPr/>
        </p:nvPicPr>
        <p:blipFill>
          <a:blip r:embed="rId3"/>
          <a:stretch>
            <a:fillRect/>
          </a:stretch>
        </p:blipFill>
        <p:spPr>
          <a:xfrm>
            <a:off x="1556623" y="4656534"/>
            <a:ext cx="4907518" cy="1483995"/>
          </a:xfrm>
          <a:prstGeom prst="rect">
            <a:avLst/>
          </a:prstGeom>
        </p:spPr>
      </p:pic>
      <p:sp>
        <p:nvSpPr>
          <p:cNvPr id="14" name="Text 9"/>
          <p:cNvSpPr/>
          <p:nvPr/>
        </p:nvSpPr>
        <p:spPr>
          <a:xfrm>
            <a:off x="3940731" y="5196840"/>
            <a:ext cx="139184" cy="403265"/>
          </a:xfrm>
          <a:prstGeom prst="rect">
            <a:avLst/>
          </a:prstGeom>
          <a:noFill/>
          <a:ln/>
        </p:spPr>
        <p:txBody>
          <a:bodyPr wrap="none" lIns="0" tIns="0" rIns="0" bIns="0" rtlCol="0" anchor="t"/>
          <a:lstStyle/>
          <a:p>
            <a:pPr algn="ctr" indent="0" marL="0">
              <a:lnSpc>
                <a:spcPts val="3150"/>
              </a:lnSpc>
              <a:buNone/>
            </a:pPr>
            <a:r>
              <a:rPr lang="en-US" sz="1950" dirty="0">
                <a:solidFill>
                  <a:srgbClr val="EBECEF"/>
                </a:solidFill>
                <a:latin typeface="Fraunces Medium" pitchFamily="34" charset="0"/>
                <a:ea typeface="Fraunces Medium" pitchFamily="34" charset="-122"/>
                <a:cs typeface="Fraunces Medium" pitchFamily="34" charset="-120"/>
              </a:rPr>
              <a:t>3</a:t>
            </a:r>
            <a:endParaRPr lang="en-US" sz="1950" dirty="0"/>
          </a:p>
        </p:txBody>
      </p:sp>
      <p:sp>
        <p:nvSpPr>
          <p:cNvPr id="15" name="Text 10"/>
          <p:cNvSpPr/>
          <p:nvPr/>
        </p:nvSpPr>
        <p:spPr>
          <a:xfrm>
            <a:off x="6665714" y="5019318"/>
            <a:ext cx="2520196" cy="315039"/>
          </a:xfrm>
          <a:prstGeom prst="rect">
            <a:avLst/>
          </a:prstGeom>
          <a:noFill/>
          <a:ln/>
        </p:spPr>
        <p:txBody>
          <a:bodyPr wrap="none" lIns="0" tIns="0" rIns="0" bIns="0" rtlCol="0" anchor="t"/>
          <a:lstStyle/>
          <a:p>
            <a:pPr algn="l" indent="0" marL="0">
              <a:lnSpc>
                <a:spcPts val="2450"/>
              </a:lnSpc>
              <a:buNone/>
            </a:pPr>
            <a:r>
              <a:rPr lang="en-US" sz="1950" dirty="0">
                <a:solidFill>
                  <a:srgbClr val="EBECEF"/>
                </a:solidFill>
                <a:latin typeface="Fraunces Medium" pitchFamily="34" charset="0"/>
                <a:ea typeface="Fraunces Medium" pitchFamily="34" charset="-122"/>
                <a:cs typeface="Fraunces Medium" pitchFamily="34" charset="-120"/>
              </a:rPr>
              <a:t>User Trust</a:t>
            </a:r>
            <a:endParaRPr lang="en-US" sz="1950" dirty="0"/>
          </a:p>
        </p:txBody>
      </p:sp>
      <p:sp>
        <p:nvSpPr>
          <p:cNvPr id="16" name="Text 11"/>
          <p:cNvSpPr/>
          <p:nvPr/>
        </p:nvSpPr>
        <p:spPr>
          <a:xfrm>
            <a:off x="6665714" y="5455325"/>
            <a:ext cx="6391870" cy="322421"/>
          </a:xfrm>
          <a:prstGeom prst="rect">
            <a:avLst/>
          </a:prstGeom>
          <a:noFill/>
          <a:ln/>
        </p:spPr>
        <p:txBody>
          <a:bodyPr wrap="none" lIns="0" tIns="0" rIns="0" bIns="0" rtlCol="0" anchor="t"/>
          <a:lstStyle/>
          <a:p>
            <a:pPr algn="l" indent="0" marL="0">
              <a:lnSpc>
                <a:spcPts val="2500"/>
              </a:lnSpc>
              <a:buNone/>
            </a:pPr>
            <a:r>
              <a:rPr lang="en-US" sz="1550" dirty="0">
                <a:solidFill>
                  <a:srgbClr val="EBECEF"/>
                </a:solidFill>
                <a:latin typeface="Epilogue" pitchFamily="34" charset="0"/>
                <a:ea typeface="Epilogue" pitchFamily="34" charset="-122"/>
                <a:cs typeface="Epilogue" pitchFamily="34" charset="-120"/>
              </a:rPr>
              <a:t>Maintaining user confidence in the security of your applications.</a:t>
            </a:r>
            <a:endParaRPr lang="en-US" sz="1550" dirty="0"/>
          </a:p>
        </p:txBody>
      </p:sp>
      <p:sp>
        <p:nvSpPr>
          <p:cNvPr id="17" name="Shape 12"/>
          <p:cNvSpPr/>
          <p:nvPr/>
        </p:nvSpPr>
        <p:spPr>
          <a:xfrm>
            <a:off x="6514505" y="6156127"/>
            <a:ext cx="7359848" cy="11430"/>
          </a:xfrm>
          <a:prstGeom prst="roundRect">
            <a:avLst>
              <a:gd name="adj" fmla="val 740878"/>
            </a:avLst>
          </a:prstGeom>
          <a:solidFill>
            <a:srgbClr val="414A70"/>
          </a:solidFill>
          <a:ln/>
        </p:spPr>
      </p:sp>
      <p:pic>
        <p:nvPicPr>
          <p:cNvPr id="18" name="Image 3" descr="preencoded.png">    </p:cNvPr>
          <p:cNvPicPr>
            <a:picLocks noChangeAspect="1"/>
          </p:cNvPicPr>
          <p:nvPr/>
        </p:nvPicPr>
        <p:blipFill>
          <a:blip r:embed="rId4"/>
          <a:stretch>
            <a:fillRect/>
          </a:stretch>
        </p:blipFill>
        <p:spPr>
          <a:xfrm>
            <a:off x="738664" y="6190893"/>
            <a:ext cx="6543318" cy="1483995"/>
          </a:xfrm>
          <a:prstGeom prst="rect">
            <a:avLst/>
          </a:prstGeom>
        </p:spPr>
      </p:pic>
      <p:sp>
        <p:nvSpPr>
          <p:cNvPr id="19" name="Text 13"/>
          <p:cNvSpPr/>
          <p:nvPr/>
        </p:nvSpPr>
        <p:spPr>
          <a:xfrm>
            <a:off x="3933230" y="6731198"/>
            <a:ext cx="154067" cy="403265"/>
          </a:xfrm>
          <a:prstGeom prst="rect">
            <a:avLst/>
          </a:prstGeom>
          <a:noFill/>
          <a:ln/>
        </p:spPr>
        <p:txBody>
          <a:bodyPr wrap="none" lIns="0" tIns="0" rIns="0" bIns="0" rtlCol="0" anchor="t"/>
          <a:lstStyle/>
          <a:p>
            <a:pPr algn="ctr" indent="0" marL="0">
              <a:lnSpc>
                <a:spcPts val="3150"/>
              </a:lnSpc>
              <a:buNone/>
            </a:pPr>
            <a:r>
              <a:rPr lang="en-US" sz="1950" dirty="0">
                <a:solidFill>
                  <a:srgbClr val="EBECEF"/>
                </a:solidFill>
                <a:latin typeface="Fraunces Medium" pitchFamily="34" charset="0"/>
                <a:ea typeface="Fraunces Medium" pitchFamily="34" charset="-122"/>
                <a:cs typeface="Fraunces Medium" pitchFamily="34" charset="-120"/>
              </a:rPr>
              <a:t>4</a:t>
            </a:r>
            <a:endParaRPr lang="en-US" sz="1950" dirty="0"/>
          </a:p>
        </p:txBody>
      </p:sp>
      <p:sp>
        <p:nvSpPr>
          <p:cNvPr id="20" name="Text 14"/>
          <p:cNvSpPr/>
          <p:nvPr/>
        </p:nvSpPr>
        <p:spPr>
          <a:xfrm>
            <a:off x="7483554" y="6392466"/>
            <a:ext cx="2520196" cy="315039"/>
          </a:xfrm>
          <a:prstGeom prst="rect">
            <a:avLst/>
          </a:prstGeom>
          <a:noFill/>
          <a:ln/>
        </p:spPr>
        <p:txBody>
          <a:bodyPr wrap="none" lIns="0" tIns="0" rIns="0" bIns="0" rtlCol="0" anchor="t"/>
          <a:lstStyle/>
          <a:p>
            <a:pPr algn="l" indent="0" marL="0">
              <a:lnSpc>
                <a:spcPts val="2450"/>
              </a:lnSpc>
              <a:buNone/>
            </a:pPr>
            <a:r>
              <a:rPr lang="en-US" sz="1950" dirty="0">
                <a:solidFill>
                  <a:srgbClr val="EBECEF"/>
                </a:solidFill>
                <a:latin typeface="Fraunces Medium" pitchFamily="34" charset="0"/>
                <a:ea typeface="Fraunces Medium" pitchFamily="34" charset="-122"/>
                <a:cs typeface="Fraunces Medium" pitchFamily="34" charset="-120"/>
              </a:rPr>
              <a:t>Business Continuity</a:t>
            </a:r>
            <a:endParaRPr lang="en-US" sz="1950" dirty="0"/>
          </a:p>
        </p:txBody>
      </p:sp>
      <p:sp>
        <p:nvSpPr>
          <p:cNvPr id="21" name="Text 15"/>
          <p:cNvSpPr/>
          <p:nvPr/>
        </p:nvSpPr>
        <p:spPr>
          <a:xfrm>
            <a:off x="7483554" y="6828473"/>
            <a:ext cx="6239589" cy="644843"/>
          </a:xfrm>
          <a:prstGeom prst="rect">
            <a:avLst/>
          </a:prstGeom>
          <a:noFill/>
          <a:ln/>
        </p:spPr>
        <p:txBody>
          <a:bodyPr wrap="square" lIns="0" tIns="0" rIns="0" bIns="0" rtlCol="0" anchor="t"/>
          <a:lstStyle/>
          <a:p>
            <a:pPr algn="l" indent="0" marL="0">
              <a:lnSpc>
                <a:spcPts val="2500"/>
              </a:lnSpc>
              <a:buNone/>
            </a:pPr>
            <a:r>
              <a:rPr lang="en-US" sz="1550" dirty="0">
                <a:solidFill>
                  <a:srgbClr val="EBECEF"/>
                </a:solidFill>
                <a:latin typeface="Epilogue" pitchFamily="34" charset="0"/>
                <a:ea typeface="Epilogue" pitchFamily="34" charset="-122"/>
                <a:cs typeface="Epilogue" pitchFamily="34" charset="-120"/>
              </a:rPr>
              <a:t>Preventing disruptions and ensuring business operations continue.</a:t>
            </a:r>
            <a:endParaRPr lang="en-US" sz="1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995607"/>
            <a:ext cx="9264372" cy="708779"/>
          </a:xfrm>
          <a:prstGeom prst="rect">
            <a:avLst/>
          </a:prstGeom>
          <a:noFill/>
          <a:ln/>
        </p:spPr>
        <p:txBody>
          <a:bodyPr wrap="none" lIns="0" tIns="0" rIns="0" bIns="0" rtlCol="0" anchor="t"/>
          <a:lstStyle/>
          <a:p>
            <a:pPr indent="0" marL="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Beyond Code: A Holistic Approach</a:t>
            </a:r>
            <a:endParaRPr lang="en-US" sz="4450" dirty="0"/>
          </a:p>
        </p:txBody>
      </p:sp>
      <p:sp>
        <p:nvSpPr>
          <p:cNvPr id="3" name="Text 1"/>
          <p:cNvSpPr/>
          <p:nvPr/>
        </p:nvSpPr>
        <p:spPr>
          <a:xfrm>
            <a:off x="793790" y="3271361"/>
            <a:ext cx="2835235" cy="354330"/>
          </a:xfrm>
          <a:prstGeom prst="rect">
            <a:avLst/>
          </a:prstGeom>
          <a:noFill/>
          <a:ln/>
        </p:spPr>
        <p:txBody>
          <a:bodyPr wrap="none" lIns="0" tIns="0" rIns="0" bIns="0" rtlCol="0" anchor="t"/>
          <a:lstStyle/>
          <a:p>
            <a:pPr indent="0" marL="0">
              <a:lnSpc>
                <a:spcPts val="2750"/>
              </a:lnSpc>
              <a:buNone/>
            </a:pPr>
            <a:r>
              <a:rPr lang="en-US" sz="2200" dirty="0">
                <a:solidFill>
                  <a:srgbClr val="FFFFFF"/>
                </a:solidFill>
                <a:latin typeface="Fraunces Medium" pitchFamily="34" charset="0"/>
                <a:ea typeface="Fraunces Medium" pitchFamily="34" charset="-122"/>
                <a:cs typeface="Fraunces Medium" pitchFamily="34" charset="-120"/>
              </a:rPr>
              <a:t>Code Reviews</a:t>
            </a:r>
            <a:endParaRPr lang="en-US" sz="2200" dirty="0"/>
          </a:p>
        </p:txBody>
      </p:sp>
      <p:sp>
        <p:nvSpPr>
          <p:cNvPr id="4" name="Text 2"/>
          <p:cNvSpPr/>
          <p:nvPr/>
        </p:nvSpPr>
        <p:spPr>
          <a:xfrm>
            <a:off x="793790" y="3852505"/>
            <a:ext cx="3978116" cy="1451610"/>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Regularly review code for potential vulnerabilities. A fresh set of eyes can identify issues that the original developer might have missed.</a:t>
            </a:r>
            <a:endParaRPr lang="en-US" sz="1750" dirty="0"/>
          </a:p>
        </p:txBody>
      </p:sp>
      <p:sp>
        <p:nvSpPr>
          <p:cNvPr id="5" name="Text 3"/>
          <p:cNvSpPr/>
          <p:nvPr/>
        </p:nvSpPr>
        <p:spPr>
          <a:xfrm>
            <a:off x="5332928" y="3271361"/>
            <a:ext cx="2835235" cy="354330"/>
          </a:xfrm>
          <a:prstGeom prst="rect">
            <a:avLst/>
          </a:prstGeom>
          <a:noFill/>
          <a:ln/>
        </p:spPr>
        <p:txBody>
          <a:bodyPr wrap="none" lIns="0" tIns="0" rIns="0" bIns="0" rtlCol="0" anchor="t"/>
          <a:lstStyle/>
          <a:p>
            <a:pPr indent="0" marL="0">
              <a:lnSpc>
                <a:spcPts val="2750"/>
              </a:lnSpc>
              <a:buNone/>
            </a:pPr>
            <a:r>
              <a:rPr lang="en-US" sz="2200" dirty="0">
                <a:solidFill>
                  <a:srgbClr val="FFFFFF"/>
                </a:solidFill>
                <a:latin typeface="Fraunces Medium" pitchFamily="34" charset="0"/>
                <a:ea typeface="Fraunces Medium" pitchFamily="34" charset="-122"/>
                <a:cs typeface="Fraunces Medium" pitchFamily="34" charset="-120"/>
              </a:rPr>
              <a:t>Security Testing</a:t>
            </a:r>
            <a:endParaRPr lang="en-US" sz="2200" dirty="0"/>
          </a:p>
        </p:txBody>
      </p:sp>
      <p:sp>
        <p:nvSpPr>
          <p:cNvPr id="6" name="Text 4"/>
          <p:cNvSpPr/>
          <p:nvPr/>
        </p:nvSpPr>
        <p:spPr>
          <a:xfrm>
            <a:off x="5332928" y="3852505"/>
            <a:ext cx="3978116" cy="1814513"/>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Perform regular security testing to identify and mitigate vulnerabilities. This can include penetration testing, vulnerability scanning, and code analysis.</a:t>
            </a:r>
            <a:endParaRPr lang="en-US" sz="1750" dirty="0"/>
          </a:p>
        </p:txBody>
      </p:sp>
      <p:sp>
        <p:nvSpPr>
          <p:cNvPr id="7" name="Text 5"/>
          <p:cNvSpPr/>
          <p:nvPr/>
        </p:nvSpPr>
        <p:spPr>
          <a:xfrm>
            <a:off x="9872067" y="3271361"/>
            <a:ext cx="3880247" cy="354330"/>
          </a:xfrm>
          <a:prstGeom prst="rect">
            <a:avLst/>
          </a:prstGeom>
          <a:noFill/>
          <a:ln/>
        </p:spPr>
        <p:txBody>
          <a:bodyPr wrap="none" lIns="0" tIns="0" rIns="0" bIns="0" rtlCol="0" anchor="t"/>
          <a:lstStyle/>
          <a:p>
            <a:pPr indent="0" marL="0">
              <a:lnSpc>
                <a:spcPts val="2750"/>
              </a:lnSpc>
              <a:buNone/>
            </a:pPr>
            <a:r>
              <a:rPr lang="en-US" sz="2200" dirty="0">
                <a:solidFill>
                  <a:srgbClr val="FFFFFF"/>
                </a:solidFill>
                <a:latin typeface="Fraunces Medium" pitchFamily="34" charset="0"/>
                <a:ea typeface="Fraunces Medium" pitchFamily="34" charset="-122"/>
                <a:cs typeface="Fraunces Medium" pitchFamily="34" charset="-120"/>
              </a:rPr>
              <a:t>Security Awareness Training</a:t>
            </a:r>
            <a:endParaRPr lang="en-US" sz="2200" dirty="0"/>
          </a:p>
        </p:txBody>
      </p:sp>
      <p:sp>
        <p:nvSpPr>
          <p:cNvPr id="8" name="Text 6"/>
          <p:cNvSpPr/>
          <p:nvPr/>
        </p:nvSpPr>
        <p:spPr>
          <a:xfrm>
            <a:off x="9872067" y="3852505"/>
            <a:ext cx="3978116" cy="2177415"/>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Educate developers and other team members about secure coding practices. This helps them understand the importance of security and how to prevent vulnerabilities.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096923"/>
            <a:ext cx="7835622" cy="708779"/>
          </a:xfrm>
          <a:prstGeom prst="rect">
            <a:avLst/>
          </a:prstGeom>
          <a:noFill/>
          <a:ln/>
        </p:spPr>
        <p:txBody>
          <a:bodyPr wrap="none" lIns="0" tIns="0" rIns="0" bIns="0" rtlCol="0" anchor="t"/>
          <a:lstStyle/>
          <a:p>
            <a:pPr indent="0" marL="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Shifting the Security Mindset</a:t>
            </a:r>
            <a:endParaRPr lang="en-US" sz="4450" dirty="0"/>
          </a:p>
        </p:txBody>
      </p:sp>
      <p:sp>
        <p:nvSpPr>
          <p:cNvPr id="3" name="Shape 1"/>
          <p:cNvSpPr/>
          <p:nvPr/>
        </p:nvSpPr>
        <p:spPr>
          <a:xfrm>
            <a:off x="793790" y="2259330"/>
            <a:ext cx="2173724" cy="1306949"/>
          </a:xfrm>
          <a:prstGeom prst="roundRect">
            <a:avLst>
              <a:gd name="adj" fmla="val 7289"/>
            </a:avLst>
          </a:prstGeom>
          <a:solidFill>
            <a:srgbClr val="283157"/>
          </a:solidFill>
          <a:ln w="7620">
            <a:solidFill>
              <a:srgbClr val="414A70"/>
            </a:solidFill>
            <a:prstDash val="solid"/>
          </a:ln>
        </p:spPr>
      </p:sp>
      <p:sp>
        <p:nvSpPr>
          <p:cNvPr id="4" name="Text 2"/>
          <p:cNvSpPr/>
          <p:nvPr/>
        </p:nvSpPr>
        <p:spPr>
          <a:xfrm>
            <a:off x="1028224" y="2686050"/>
            <a:ext cx="130016" cy="453509"/>
          </a:xfrm>
          <a:prstGeom prst="rect">
            <a:avLst/>
          </a:prstGeom>
          <a:noFill/>
          <a:ln/>
        </p:spPr>
        <p:txBody>
          <a:bodyPr wrap="none" lIns="0" tIns="0" rIns="0" bIns="0" rtlCol="0" anchor="t"/>
          <a:lstStyle/>
          <a:p>
            <a:pPr algn="ctr" indent="0" marL="0">
              <a:lnSpc>
                <a:spcPts val="3550"/>
              </a:lnSpc>
              <a:buNone/>
            </a:pPr>
            <a:r>
              <a:rPr lang="en-US" sz="2200" dirty="0">
                <a:solidFill>
                  <a:srgbClr val="EBECEF"/>
                </a:solidFill>
                <a:latin typeface="Fraunces Medium" pitchFamily="34" charset="0"/>
                <a:ea typeface="Fraunces Medium" pitchFamily="34" charset="-122"/>
                <a:cs typeface="Fraunces Medium" pitchFamily="34" charset="-120"/>
              </a:rPr>
              <a:t>1</a:t>
            </a:r>
            <a:endParaRPr lang="en-US" sz="2200" dirty="0"/>
          </a:p>
        </p:txBody>
      </p:sp>
      <p:sp>
        <p:nvSpPr>
          <p:cNvPr id="5" name="Text 3"/>
          <p:cNvSpPr/>
          <p:nvPr/>
        </p:nvSpPr>
        <p:spPr>
          <a:xfrm>
            <a:off x="3194328" y="2486144"/>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Proactive Approach</a:t>
            </a:r>
            <a:endParaRPr lang="en-US" sz="2200" dirty="0"/>
          </a:p>
        </p:txBody>
      </p:sp>
      <p:sp>
        <p:nvSpPr>
          <p:cNvPr id="6" name="Text 4"/>
          <p:cNvSpPr/>
          <p:nvPr/>
        </p:nvSpPr>
        <p:spPr>
          <a:xfrm>
            <a:off x="3194328" y="2976563"/>
            <a:ext cx="9000530" cy="362903"/>
          </a:xfrm>
          <a:prstGeom prst="rect">
            <a:avLst/>
          </a:prstGeom>
          <a:noFill/>
          <a:ln/>
        </p:spPr>
        <p:txBody>
          <a:bodyPr wrap="none" lIns="0" tIns="0" rIns="0" bIns="0" rtlCol="0" anchor="t"/>
          <a:lstStyle/>
          <a:p>
            <a:pPr algn="l" indent="0" marL="0">
              <a:lnSpc>
                <a:spcPts val="2850"/>
              </a:lnSpc>
              <a:buNone/>
            </a:pPr>
            <a:r>
              <a:rPr lang="en-US" sz="1750" dirty="0">
                <a:solidFill>
                  <a:srgbClr val="EBECEF"/>
                </a:solidFill>
                <a:latin typeface="Epilogue" pitchFamily="34" charset="0"/>
                <a:ea typeface="Epilogue" pitchFamily="34" charset="-122"/>
                <a:cs typeface="Epilogue" pitchFamily="34" charset="-120"/>
              </a:rPr>
              <a:t>Incorporate security considerations into all stages of the development lifecycle.</a:t>
            </a:r>
            <a:endParaRPr lang="en-US" sz="1750" dirty="0"/>
          </a:p>
        </p:txBody>
      </p:sp>
      <p:sp>
        <p:nvSpPr>
          <p:cNvPr id="7" name="Shape 5"/>
          <p:cNvSpPr/>
          <p:nvPr/>
        </p:nvSpPr>
        <p:spPr>
          <a:xfrm>
            <a:off x="3080861" y="3551039"/>
            <a:ext cx="10642402" cy="15240"/>
          </a:xfrm>
          <a:prstGeom prst="roundRect">
            <a:avLst>
              <a:gd name="adj" fmla="val 625116"/>
            </a:avLst>
          </a:prstGeom>
          <a:solidFill>
            <a:srgbClr val="414A70"/>
          </a:solidFill>
          <a:ln/>
        </p:spPr>
      </p:sp>
      <p:sp>
        <p:nvSpPr>
          <p:cNvPr id="8" name="Shape 6"/>
          <p:cNvSpPr/>
          <p:nvPr/>
        </p:nvSpPr>
        <p:spPr>
          <a:xfrm>
            <a:off x="793790" y="3679627"/>
            <a:ext cx="4347567" cy="1669852"/>
          </a:xfrm>
          <a:prstGeom prst="roundRect">
            <a:avLst>
              <a:gd name="adj" fmla="val 5705"/>
            </a:avLst>
          </a:prstGeom>
          <a:solidFill>
            <a:srgbClr val="283157"/>
          </a:solidFill>
          <a:ln w="7620">
            <a:solidFill>
              <a:srgbClr val="414A70"/>
            </a:solidFill>
            <a:prstDash val="solid"/>
          </a:ln>
        </p:spPr>
      </p:sp>
      <p:sp>
        <p:nvSpPr>
          <p:cNvPr id="9" name="Text 7"/>
          <p:cNvSpPr/>
          <p:nvPr/>
        </p:nvSpPr>
        <p:spPr>
          <a:xfrm>
            <a:off x="1028224" y="4287798"/>
            <a:ext cx="171807" cy="453509"/>
          </a:xfrm>
          <a:prstGeom prst="rect">
            <a:avLst/>
          </a:prstGeom>
          <a:noFill/>
          <a:ln/>
        </p:spPr>
        <p:txBody>
          <a:bodyPr wrap="none" lIns="0" tIns="0" rIns="0" bIns="0" rtlCol="0" anchor="t"/>
          <a:lstStyle/>
          <a:p>
            <a:pPr algn="ctr" indent="0" marL="0">
              <a:lnSpc>
                <a:spcPts val="3550"/>
              </a:lnSpc>
              <a:buNone/>
            </a:pPr>
            <a:r>
              <a:rPr lang="en-US" sz="2200" dirty="0">
                <a:solidFill>
                  <a:srgbClr val="EBECEF"/>
                </a:solidFill>
                <a:latin typeface="Fraunces Medium" pitchFamily="34" charset="0"/>
                <a:ea typeface="Fraunces Medium" pitchFamily="34" charset="-122"/>
                <a:cs typeface="Fraunces Medium" pitchFamily="34" charset="-120"/>
              </a:rPr>
              <a:t>2</a:t>
            </a:r>
            <a:endParaRPr lang="en-US" sz="2200" dirty="0"/>
          </a:p>
        </p:txBody>
      </p:sp>
      <p:sp>
        <p:nvSpPr>
          <p:cNvPr id="10" name="Text 8"/>
          <p:cNvSpPr/>
          <p:nvPr/>
        </p:nvSpPr>
        <p:spPr>
          <a:xfrm>
            <a:off x="5368171" y="3906441"/>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Secure by Design</a:t>
            </a:r>
            <a:endParaRPr lang="en-US" sz="2200" dirty="0"/>
          </a:p>
        </p:txBody>
      </p:sp>
      <p:sp>
        <p:nvSpPr>
          <p:cNvPr id="11" name="Text 9"/>
          <p:cNvSpPr/>
          <p:nvPr/>
        </p:nvSpPr>
        <p:spPr>
          <a:xfrm>
            <a:off x="5368171" y="4396859"/>
            <a:ext cx="8241625" cy="725805"/>
          </a:xfrm>
          <a:prstGeom prst="rect">
            <a:avLst/>
          </a:prstGeom>
          <a:noFill/>
          <a:ln/>
        </p:spPr>
        <p:txBody>
          <a:bodyPr wrap="square" lIns="0" tIns="0" rIns="0" bIns="0" rtlCol="0" anchor="t"/>
          <a:lstStyle/>
          <a:p>
            <a:pPr algn="l" indent="0" marL="0">
              <a:lnSpc>
                <a:spcPts val="2850"/>
              </a:lnSpc>
              <a:buNone/>
            </a:pPr>
            <a:r>
              <a:rPr lang="en-US" sz="1750" dirty="0">
                <a:solidFill>
                  <a:srgbClr val="EBECEF"/>
                </a:solidFill>
                <a:latin typeface="Epilogue" pitchFamily="34" charset="0"/>
                <a:ea typeface="Epilogue" pitchFamily="34" charset="-122"/>
                <a:cs typeface="Epilogue" pitchFamily="34" charset="-120"/>
              </a:rPr>
              <a:t>Build security into applications from the ground up, rather than trying to add it later.</a:t>
            </a:r>
            <a:endParaRPr lang="en-US" sz="1750" dirty="0"/>
          </a:p>
        </p:txBody>
      </p:sp>
      <p:sp>
        <p:nvSpPr>
          <p:cNvPr id="12" name="Shape 10"/>
          <p:cNvSpPr/>
          <p:nvPr/>
        </p:nvSpPr>
        <p:spPr>
          <a:xfrm>
            <a:off x="5254704" y="5334238"/>
            <a:ext cx="8468558" cy="15240"/>
          </a:xfrm>
          <a:prstGeom prst="roundRect">
            <a:avLst>
              <a:gd name="adj" fmla="val 625116"/>
            </a:avLst>
          </a:prstGeom>
          <a:solidFill>
            <a:srgbClr val="414A70"/>
          </a:solidFill>
          <a:ln/>
        </p:spPr>
      </p:sp>
      <p:sp>
        <p:nvSpPr>
          <p:cNvPr id="13" name="Shape 11"/>
          <p:cNvSpPr/>
          <p:nvPr/>
        </p:nvSpPr>
        <p:spPr>
          <a:xfrm>
            <a:off x="793790" y="5462826"/>
            <a:ext cx="6521410" cy="1669852"/>
          </a:xfrm>
          <a:prstGeom prst="roundRect">
            <a:avLst>
              <a:gd name="adj" fmla="val 5705"/>
            </a:avLst>
          </a:prstGeom>
          <a:solidFill>
            <a:srgbClr val="283157"/>
          </a:solidFill>
          <a:ln w="7620">
            <a:solidFill>
              <a:srgbClr val="414A70"/>
            </a:solidFill>
            <a:prstDash val="solid"/>
          </a:ln>
        </p:spPr>
      </p:sp>
      <p:sp>
        <p:nvSpPr>
          <p:cNvPr id="14" name="Text 12"/>
          <p:cNvSpPr/>
          <p:nvPr/>
        </p:nvSpPr>
        <p:spPr>
          <a:xfrm>
            <a:off x="1028224" y="6070997"/>
            <a:ext cx="156448" cy="453509"/>
          </a:xfrm>
          <a:prstGeom prst="rect">
            <a:avLst/>
          </a:prstGeom>
          <a:noFill/>
          <a:ln/>
        </p:spPr>
        <p:txBody>
          <a:bodyPr wrap="none" lIns="0" tIns="0" rIns="0" bIns="0" rtlCol="0" anchor="t"/>
          <a:lstStyle/>
          <a:p>
            <a:pPr algn="ctr" indent="0" marL="0">
              <a:lnSpc>
                <a:spcPts val="3550"/>
              </a:lnSpc>
              <a:buNone/>
            </a:pPr>
            <a:r>
              <a:rPr lang="en-US" sz="2200" dirty="0">
                <a:solidFill>
                  <a:srgbClr val="EBECEF"/>
                </a:solidFill>
                <a:latin typeface="Fraunces Medium" pitchFamily="34" charset="0"/>
                <a:ea typeface="Fraunces Medium" pitchFamily="34" charset="-122"/>
                <a:cs typeface="Fraunces Medium" pitchFamily="34" charset="-120"/>
              </a:rPr>
              <a:t>3</a:t>
            </a:r>
            <a:endParaRPr lang="en-US" sz="2200" dirty="0"/>
          </a:p>
        </p:txBody>
      </p:sp>
      <p:sp>
        <p:nvSpPr>
          <p:cNvPr id="15" name="Text 13"/>
          <p:cNvSpPr/>
          <p:nvPr/>
        </p:nvSpPr>
        <p:spPr>
          <a:xfrm>
            <a:off x="7542014" y="5689640"/>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Continuous Security</a:t>
            </a:r>
            <a:endParaRPr lang="en-US" sz="2200" dirty="0"/>
          </a:p>
        </p:txBody>
      </p:sp>
      <p:sp>
        <p:nvSpPr>
          <p:cNvPr id="16" name="Text 14"/>
          <p:cNvSpPr/>
          <p:nvPr/>
        </p:nvSpPr>
        <p:spPr>
          <a:xfrm>
            <a:off x="7542014" y="6180058"/>
            <a:ext cx="6067782" cy="725805"/>
          </a:xfrm>
          <a:prstGeom prst="rect">
            <a:avLst/>
          </a:prstGeom>
          <a:noFill/>
          <a:ln/>
        </p:spPr>
        <p:txBody>
          <a:bodyPr wrap="square" lIns="0" tIns="0" rIns="0" bIns="0" rtlCol="0" anchor="t"/>
          <a:lstStyle/>
          <a:p>
            <a:pPr algn="l" indent="0" marL="0">
              <a:lnSpc>
                <a:spcPts val="2850"/>
              </a:lnSpc>
              <a:buNone/>
            </a:pPr>
            <a:r>
              <a:rPr lang="en-US" sz="1750" dirty="0">
                <a:solidFill>
                  <a:srgbClr val="EBECEF"/>
                </a:solidFill>
                <a:latin typeface="Epilogue" pitchFamily="34" charset="0"/>
                <a:ea typeface="Epilogue" pitchFamily="34" charset="-122"/>
                <a:cs typeface="Epilogue" pitchFamily="34" charset="-120"/>
              </a:rPr>
              <a:t>Regularly monitor, assess, and adapt security practices to keep up with evolving threats.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283970"/>
            <a:ext cx="5670590" cy="708779"/>
          </a:xfrm>
          <a:prstGeom prst="rect">
            <a:avLst/>
          </a:prstGeom>
          <a:noFill/>
          <a:ln/>
        </p:spPr>
        <p:txBody>
          <a:bodyPr wrap="none" lIns="0" tIns="0" rIns="0" bIns="0" rtlCol="0" anchor="t"/>
          <a:lstStyle/>
          <a:p>
            <a:pPr indent="0" marL="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Key Takeaways</a:t>
            </a:r>
            <a:endParaRPr lang="en-US" sz="4450" dirty="0"/>
          </a:p>
        </p:txBody>
      </p:sp>
      <p:sp>
        <p:nvSpPr>
          <p:cNvPr id="4" name="Shape 1"/>
          <p:cNvSpPr/>
          <p:nvPr/>
        </p:nvSpPr>
        <p:spPr>
          <a:xfrm>
            <a:off x="793790" y="2588062"/>
            <a:ext cx="510302" cy="510302"/>
          </a:xfrm>
          <a:prstGeom prst="roundRect">
            <a:avLst>
              <a:gd name="adj" fmla="val 18669"/>
            </a:avLst>
          </a:prstGeom>
          <a:solidFill>
            <a:srgbClr val="283157"/>
          </a:solidFill>
          <a:ln w="7620">
            <a:solidFill>
              <a:srgbClr val="414A70"/>
            </a:solidFill>
            <a:prstDash val="solid"/>
          </a:ln>
        </p:spPr>
      </p:sp>
      <p:sp>
        <p:nvSpPr>
          <p:cNvPr id="5" name="Text 2"/>
          <p:cNvSpPr/>
          <p:nvPr/>
        </p:nvSpPr>
        <p:spPr>
          <a:xfrm>
            <a:off x="970955" y="2673072"/>
            <a:ext cx="155972" cy="340281"/>
          </a:xfrm>
          <a:prstGeom prst="rect">
            <a:avLst/>
          </a:prstGeom>
          <a:noFill/>
          <a:ln/>
        </p:spPr>
        <p:txBody>
          <a:bodyPr wrap="none" lIns="0" tIns="0" rIns="0" bIns="0" rtlCol="0" anchor="t"/>
          <a:lstStyle/>
          <a:p>
            <a:pPr algn="ctr" indent="0" marL="0">
              <a:lnSpc>
                <a:spcPts val="2650"/>
              </a:lnSpc>
              <a:buNone/>
            </a:pPr>
            <a:r>
              <a:rPr lang="en-US" sz="2650" dirty="0">
                <a:solidFill>
                  <a:srgbClr val="EBECEF"/>
                </a:solidFill>
                <a:latin typeface="Fraunces Medium" pitchFamily="34" charset="0"/>
                <a:ea typeface="Fraunces Medium" pitchFamily="34" charset="-122"/>
                <a:cs typeface="Fraunces Medium" pitchFamily="34" charset="-120"/>
              </a:rPr>
              <a:t>1</a:t>
            </a:r>
            <a:endParaRPr lang="en-US" sz="2650" dirty="0"/>
          </a:p>
        </p:txBody>
      </p:sp>
      <p:sp>
        <p:nvSpPr>
          <p:cNvPr id="6" name="Text 3"/>
          <p:cNvSpPr/>
          <p:nvPr/>
        </p:nvSpPr>
        <p:spPr>
          <a:xfrm>
            <a:off x="1530906" y="2588062"/>
            <a:ext cx="2927747" cy="708660"/>
          </a:xfrm>
          <a:prstGeom prst="rect">
            <a:avLst/>
          </a:prstGeom>
          <a:noFill/>
          <a:ln/>
        </p:spPr>
        <p:txBody>
          <a:bodyPr wrap="square" lIns="0" tIns="0" rIns="0" bIns="0" rtlCol="0" anchor="t"/>
          <a:lstStyle/>
          <a:p>
            <a:pPr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Secure coding is essential</a:t>
            </a:r>
            <a:endParaRPr lang="en-US" sz="2200" dirty="0"/>
          </a:p>
        </p:txBody>
      </p:sp>
      <p:sp>
        <p:nvSpPr>
          <p:cNvPr id="7" name="Text 4"/>
          <p:cNvSpPr/>
          <p:nvPr/>
        </p:nvSpPr>
        <p:spPr>
          <a:xfrm>
            <a:off x="1530906" y="3432810"/>
            <a:ext cx="2927747" cy="1814513"/>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It's not just an afterthought; it's a core principle for building secure and reliable applications.</a:t>
            </a:r>
            <a:endParaRPr lang="en-US" sz="1750" dirty="0"/>
          </a:p>
        </p:txBody>
      </p:sp>
      <p:sp>
        <p:nvSpPr>
          <p:cNvPr id="8" name="Shape 5"/>
          <p:cNvSpPr/>
          <p:nvPr/>
        </p:nvSpPr>
        <p:spPr>
          <a:xfrm>
            <a:off x="4685467" y="2588062"/>
            <a:ext cx="510302" cy="510302"/>
          </a:xfrm>
          <a:prstGeom prst="roundRect">
            <a:avLst>
              <a:gd name="adj" fmla="val 18669"/>
            </a:avLst>
          </a:prstGeom>
          <a:solidFill>
            <a:srgbClr val="283157"/>
          </a:solidFill>
          <a:ln w="7620">
            <a:solidFill>
              <a:srgbClr val="414A70"/>
            </a:solidFill>
            <a:prstDash val="solid"/>
          </a:ln>
        </p:spPr>
      </p:sp>
      <p:sp>
        <p:nvSpPr>
          <p:cNvPr id="9" name="Text 6"/>
          <p:cNvSpPr/>
          <p:nvPr/>
        </p:nvSpPr>
        <p:spPr>
          <a:xfrm>
            <a:off x="4837509" y="2673072"/>
            <a:ext cx="206216" cy="340281"/>
          </a:xfrm>
          <a:prstGeom prst="rect">
            <a:avLst/>
          </a:prstGeom>
          <a:noFill/>
          <a:ln/>
        </p:spPr>
        <p:txBody>
          <a:bodyPr wrap="none" lIns="0" tIns="0" rIns="0" bIns="0" rtlCol="0" anchor="t"/>
          <a:lstStyle/>
          <a:p>
            <a:pPr algn="ctr" indent="0" marL="0">
              <a:lnSpc>
                <a:spcPts val="2650"/>
              </a:lnSpc>
              <a:buNone/>
            </a:pPr>
            <a:r>
              <a:rPr lang="en-US" sz="2650" dirty="0">
                <a:solidFill>
                  <a:srgbClr val="EBECEF"/>
                </a:solidFill>
                <a:latin typeface="Fraunces Medium" pitchFamily="34" charset="0"/>
                <a:ea typeface="Fraunces Medium" pitchFamily="34" charset="-122"/>
                <a:cs typeface="Fraunces Medium" pitchFamily="34" charset="-120"/>
              </a:rPr>
              <a:t>2</a:t>
            </a:r>
            <a:endParaRPr lang="en-US" sz="2650" dirty="0"/>
          </a:p>
        </p:txBody>
      </p:sp>
      <p:sp>
        <p:nvSpPr>
          <p:cNvPr id="10" name="Text 7"/>
          <p:cNvSpPr/>
          <p:nvPr/>
        </p:nvSpPr>
        <p:spPr>
          <a:xfrm>
            <a:off x="5422583" y="2588062"/>
            <a:ext cx="2835235" cy="354330"/>
          </a:xfrm>
          <a:prstGeom prst="rect">
            <a:avLst/>
          </a:prstGeom>
          <a:noFill/>
          <a:ln/>
        </p:spPr>
        <p:txBody>
          <a:bodyPr wrap="none" lIns="0" tIns="0" rIns="0" bIns="0" rtlCol="0" anchor="t"/>
          <a:lstStyle/>
          <a:p>
            <a:pPr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Prevention is key</a:t>
            </a:r>
            <a:endParaRPr lang="en-US" sz="2200" dirty="0"/>
          </a:p>
        </p:txBody>
      </p:sp>
      <p:sp>
        <p:nvSpPr>
          <p:cNvPr id="11" name="Text 8"/>
          <p:cNvSpPr/>
          <p:nvPr/>
        </p:nvSpPr>
        <p:spPr>
          <a:xfrm>
            <a:off x="5422583" y="3078480"/>
            <a:ext cx="2927747" cy="1814513"/>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Focus on preventing vulnerabilities in the first place rather than fixing them after they've been exploited.</a:t>
            </a:r>
            <a:endParaRPr lang="en-US" sz="1750" dirty="0"/>
          </a:p>
        </p:txBody>
      </p:sp>
      <p:sp>
        <p:nvSpPr>
          <p:cNvPr id="12" name="Shape 9"/>
          <p:cNvSpPr/>
          <p:nvPr/>
        </p:nvSpPr>
        <p:spPr>
          <a:xfrm>
            <a:off x="793790" y="5729288"/>
            <a:ext cx="510302" cy="510302"/>
          </a:xfrm>
          <a:prstGeom prst="roundRect">
            <a:avLst>
              <a:gd name="adj" fmla="val 18669"/>
            </a:avLst>
          </a:prstGeom>
          <a:solidFill>
            <a:srgbClr val="283157"/>
          </a:solidFill>
          <a:ln w="7620">
            <a:solidFill>
              <a:srgbClr val="414A70"/>
            </a:solidFill>
            <a:prstDash val="solid"/>
          </a:ln>
        </p:spPr>
      </p:sp>
      <p:sp>
        <p:nvSpPr>
          <p:cNvPr id="13" name="Text 10"/>
          <p:cNvSpPr/>
          <p:nvPr/>
        </p:nvSpPr>
        <p:spPr>
          <a:xfrm>
            <a:off x="955000" y="5814298"/>
            <a:ext cx="187881" cy="340281"/>
          </a:xfrm>
          <a:prstGeom prst="rect">
            <a:avLst/>
          </a:prstGeom>
          <a:noFill/>
          <a:ln/>
        </p:spPr>
        <p:txBody>
          <a:bodyPr wrap="none" lIns="0" tIns="0" rIns="0" bIns="0" rtlCol="0" anchor="t"/>
          <a:lstStyle/>
          <a:p>
            <a:pPr algn="ctr" indent="0" marL="0">
              <a:lnSpc>
                <a:spcPts val="2650"/>
              </a:lnSpc>
              <a:buNone/>
            </a:pPr>
            <a:r>
              <a:rPr lang="en-US" sz="2650" dirty="0">
                <a:solidFill>
                  <a:srgbClr val="EBECEF"/>
                </a:solidFill>
                <a:latin typeface="Fraunces Medium" pitchFamily="34" charset="0"/>
                <a:ea typeface="Fraunces Medium" pitchFamily="34" charset="-122"/>
                <a:cs typeface="Fraunces Medium" pitchFamily="34" charset="-120"/>
              </a:rPr>
              <a:t>3</a:t>
            </a:r>
            <a:endParaRPr lang="en-US" sz="2650" dirty="0"/>
          </a:p>
        </p:txBody>
      </p:sp>
      <p:sp>
        <p:nvSpPr>
          <p:cNvPr id="14" name="Text 11"/>
          <p:cNvSpPr/>
          <p:nvPr/>
        </p:nvSpPr>
        <p:spPr>
          <a:xfrm>
            <a:off x="1530906" y="5729288"/>
            <a:ext cx="3145988" cy="354330"/>
          </a:xfrm>
          <a:prstGeom prst="rect">
            <a:avLst/>
          </a:prstGeom>
          <a:noFill/>
          <a:ln/>
        </p:spPr>
        <p:txBody>
          <a:bodyPr wrap="none" lIns="0" tIns="0" rIns="0" bIns="0" rtlCol="0" anchor="t"/>
          <a:lstStyle/>
          <a:p>
            <a:pPr indent="0" marL="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Collaboration is crucial</a:t>
            </a:r>
            <a:endParaRPr lang="en-US" sz="2200" dirty="0"/>
          </a:p>
        </p:txBody>
      </p:sp>
      <p:sp>
        <p:nvSpPr>
          <p:cNvPr id="15" name="Text 12"/>
          <p:cNvSpPr/>
          <p:nvPr/>
        </p:nvSpPr>
        <p:spPr>
          <a:xfrm>
            <a:off x="1530906" y="6219706"/>
            <a:ext cx="6819305" cy="725805"/>
          </a:xfrm>
          <a:prstGeom prst="rect">
            <a:avLst/>
          </a:prstGeom>
          <a:noFill/>
          <a:ln/>
        </p:spPr>
        <p:txBody>
          <a:bodyPr wrap="square" lIns="0" tIns="0" rIns="0" bIns="0" rtlCol="0" anchor="t"/>
          <a:lstStyle/>
          <a:p>
            <a:pPr indent="0" marL="0">
              <a:lnSpc>
                <a:spcPts val="2850"/>
              </a:lnSpc>
              <a:buNone/>
            </a:pPr>
            <a:r>
              <a:rPr lang="en-US" sz="1750" dirty="0">
                <a:solidFill>
                  <a:srgbClr val="EBECEF"/>
                </a:solidFill>
                <a:latin typeface="Epilogue" pitchFamily="34" charset="0"/>
                <a:ea typeface="Epilogue" pitchFamily="34" charset="-122"/>
                <a:cs typeface="Epilogue" pitchFamily="34" charset="-120"/>
              </a:rPr>
              <a:t>Involve security professionals and other team members to ensure a holistic approach to security.</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2025-01-28T07:09:24Z</dcterms:created>
  <dcterms:modified xsi:type="dcterms:W3CDTF">2025-01-28T07:09:24Z</dcterms:modified>
</cp:coreProperties>
</file>