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custShowLst>
    <p:custShow name="Custom Show 1" id="0">
      <p:sldLst>
        <p:sld r:id="rId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8285-8E40-4B81-9DE0-B8DCE9D8EAC1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A61E-EE3B-4B1F-B449-DFE8226BF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8285-8E40-4B81-9DE0-B8DCE9D8EAC1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A61E-EE3B-4B1F-B449-DFE8226BF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8285-8E40-4B81-9DE0-B8DCE9D8EAC1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A61E-EE3B-4B1F-B449-DFE8226BF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8285-8E40-4B81-9DE0-B8DCE9D8EAC1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A61E-EE3B-4B1F-B449-DFE8226BF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8285-8E40-4B81-9DE0-B8DCE9D8EAC1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A61E-EE3B-4B1F-B449-DFE8226BF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8285-8E40-4B81-9DE0-B8DCE9D8EAC1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A61E-EE3B-4B1F-B449-DFE8226BF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8285-8E40-4B81-9DE0-B8DCE9D8EAC1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A61E-EE3B-4B1F-B449-DFE8226BF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8285-8E40-4B81-9DE0-B8DCE9D8EAC1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A61E-EE3B-4B1F-B449-DFE8226BF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8285-8E40-4B81-9DE0-B8DCE9D8EAC1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A61E-EE3B-4B1F-B449-DFE8226BF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8285-8E40-4B81-9DE0-B8DCE9D8EAC1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A61E-EE3B-4B1F-B449-DFE8226BF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8285-8E40-4B81-9DE0-B8DCE9D8EAC1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A61E-EE3B-4B1F-B449-DFE8226BF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8285-8E40-4B81-9DE0-B8DCE9D8EAC1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A61E-EE3B-4B1F-B449-DFE8226BF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9347727">
            <a:off x="-188895" y="2796497"/>
            <a:ext cx="9046081" cy="1446550"/>
          </a:xfrm>
          <a:prstGeom prst="rect">
            <a:avLst/>
          </a:prstGeom>
          <a:noFill/>
          <a:ln>
            <a:noFill/>
          </a:ln>
          <a:effectLst>
            <a:outerShdw blurRad="50800" dist="508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n cmpd="dbl">
                  <a:solidFill>
                    <a:schemeClr val="accent1">
                      <a:alpha val="59000"/>
                    </a:schemeClr>
                  </a:solidFill>
                  <a:prstDash val="sysDash"/>
                </a:ln>
                <a:noFill/>
              </a:rPr>
              <a:t>Byte Coding</a:t>
            </a:r>
            <a:endParaRPr lang="en-US" sz="8800" dirty="0">
              <a:ln cmpd="dbl">
                <a:solidFill>
                  <a:schemeClr val="accent1">
                    <a:alpha val="59000"/>
                  </a:schemeClr>
                </a:solidFill>
                <a:prstDash val="sysDash"/>
              </a:ln>
              <a:noFill/>
            </a:endParaRPr>
          </a:p>
        </p:txBody>
      </p:sp>
      <p:pic>
        <p:nvPicPr>
          <p:cNvPr id="10" name="Picture 9" descr="bytecoding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05000"/>
            <a:ext cx="6019800" cy="2286000"/>
          </a:xfrm>
          <a:prstGeom prst="rect">
            <a:avLst/>
          </a:prstGeom>
        </p:spPr>
      </p:pic>
    </p:spTree>
  </p:cSld>
  <p:clrMapOvr>
    <a:masterClrMapping/>
  </p:clrMapOvr>
  <p:transition>
    <p:wipe dir="r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9347727">
            <a:off x="-188895" y="2796497"/>
            <a:ext cx="9046081" cy="1446550"/>
          </a:xfrm>
          <a:prstGeom prst="rect">
            <a:avLst/>
          </a:prstGeom>
          <a:noFill/>
          <a:ln>
            <a:noFill/>
          </a:ln>
          <a:effectLst>
            <a:outerShdw blurRad="50800" dist="508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n cmpd="dbl">
                  <a:solidFill>
                    <a:schemeClr val="accent1">
                      <a:alpha val="59000"/>
                    </a:schemeClr>
                  </a:solidFill>
                  <a:prstDash val="sysDash"/>
                </a:ln>
                <a:noFill/>
              </a:rPr>
              <a:t>Byte Coding</a:t>
            </a:r>
            <a:endParaRPr lang="en-US" sz="8800" dirty="0">
              <a:ln cmpd="dbl">
                <a:solidFill>
                  <a:schemeClr val="accent1">
                    <a:alpha val="59000"/>
                  </a:schemeClr>
                </a:solidFill>
                <a:prstDash val="sysDash"/>
              </a:ln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Part-1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8382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About Html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Html Elements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Html Document Structure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Html Editors</a:t>
            </a:r>
            <a:endParaRPr lang="en-US" sz="2800" dirty="0"/>
          </a:p>
        </p:txBody>
      </p:sp>
      <p:pic>
        <p:nvPicPr>
          <p:cNvPr id="9" name="Picture 8" descr="bytecoding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03" y="6032603"/>
            <a:ext cx="3225397" cy="825397"/>
          </a:xfrm>
          <a:prstGeom prst="rect">
            <a:avLst/>
          </a:prstGeom>
        </p:spPr>
      </p:pic>
    </p:spTree>
  </p:cSld>
  <p:clrMapOvr>
    <a:masterClrMapping/>
  </p:clrMapOvr>
  <p:transition>
    <p:wipe dir="r"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9347727">
            <a:off x="-188895" y="2796497"/>
            <a:ext cx="9046081" cy="1446550"/>
          </a:xfrm>
          <a:prstGeom prst="rect">
            <a:avLst/>
          </a:prstGeom>
          <a:noFill/>
          <a:ln>
            <a:noFill/>
          </a:ln>
          <a:effectLst>
            <a:outerShdw blurRad="50800" dist="508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n cmpd="dbl">
                  <a:solidFill>
                    <a:schemeClr val="accent1">
                      <a:alpha val="59000"/>
                    </a:schemeClr>
                  </a:solidFill>
                  <a:prstDash val="sysDash"/>
                </a:ln>
                <a:noFill/>
              </a:rPr>
              <a:t>Byte Coding</a:t>
            </a:r>
            <a:endParaRPr lang="en-US" sz="8800" dirty="0">
              <a:ln cmpd="dbl">
                <a:solidFill>
                  <a:schemeClr val="accent1">
                    <a:alpha val="59000"/>
                  </a:schemeClr>
                </a:solidFill>
                <a:prstDash val="sysDash"/>
              </a:ln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Part-1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8382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About Html</a:t>
            </a:r>
          </a:p>
          <a:p>
            <a:pPr marL="342900" indent="-342900"/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9600" y="14478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b="1" dirty="0" smtClean="0"/>
              <a:t>Hypertext Markup Language is the standard for documents designed</a:t>
            </a:r>
          </a:p>
          <a:p>
            <a:r>
              <a:rPr lang="en-US" sz="2000" b="1" dirty="0" smtClean="0"/>
              <a:t> to be displayed in a web browser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6576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Latest Release is  HTML5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44958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5908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Developed by WHATWG (The Web Hypertext Application Technology Working Group)  </a:t>
            </a:r>
            <a:endParaRPr lang="en-US" dirty="0"/>
          </a:p>
        </p:txBody>
      </p:sp>
      <p:pic>
        <p:nvPicPr>
          <p:cNvPr id="13" name="Picture 12" descr="bytecoding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03" y="6032603"/>
            <a:ext cx="3225397" cy="8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9347727">
            <a:off x="-188895" y="2796497"/>
            <a:ext cx="9046081" cy="1446550"/>
          </a:xfrm>
          <a:prstGeom prst="rect">
            <a:avLst/>
          </a:prstGeom>
          <a:noFill/>
          <a:ln>
            <a:noFill/>
          </a:ln>
          <a:effectLst>
            <a:outerShdw blurRad="50800" dist="508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n cmpd="dbl">
                  <a:solidFill>
                    <a:schemeClr val="accent1">
                      <a:alpha val="59000"/>
                    </a:schemeClr>
                  </a:solidFill>
                  <a:prstDash val="sysDash"/>
                </a:ln>
                <a:noFill/>
              </a:rPr>
              <a:t>Byte Coding</a:t>
            </a:r>
            <a:endParaRPr lang="en-US" sz="8800" dirty="0">
              <a:ln cmpd="dbl">
                <a:solidFill>
                  <a:schemeClr val="accent1">
                    <a:alpha val="59000"/>
                  </a:schemeClr>
                </a:solidFill>
                <a:prstDash val="sysDash"/>
              </a:ln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Part-1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8382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dirty="0" smtClean="0"/>
              <a:t>2. Html Elements</a:t>
            </a:r>
          </a:p>
          <a:p>
            <a:pPr marL="342900" indent="-342900"/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9600" y="14478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Html Consists of a series of elements called tags and it tells the browser how to display the content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3528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Browser do not display the Html tags but use them to render the content of the page  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41148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Examples of Html tags :- 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286000"/>
            <a:ext cx="6629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Html tags are </a:t>
            </a:r>
            <a:r>
              <a:rPr lang="en-US" sz="2000" b="1" dirty="0" smtClean="0"/>
              <a:t> </a:t>
            </a:r>
            <a:r>
              <a:rPr lang="en-US" sz="2000" b="1" dirty="0" smtClean="0"/>
              <a:t>surrounded by angle bracket like </a:t>
            </a:r>
            <a:endParaRPr lang="en-US" sz="2000" b="1" dirty="0" smtClean="0"/>
          </a:p>
          <a:p>
            <a:r>
              <a:rPr lang="en-US" sz="2000" b="1" dirty="0" smtClean="0"/>
              <a:t> </a:t>
            </a:r>
            <a:r>
              <a:rPr lang="en-US" sz="2000" b="1" dirty="0" smtClean="0"/>
              <a:t>&lt;tagname&gt; content&lt;/tagname&gt;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4549676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&lt;html&gt;  &lt;/html&gt;  - The root element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&lt;head&gt; &lt;/head&gt; -  The document head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&lt;body&gt; &lt;/body&gt; - The page’s content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&lt;h1&gt;  &lt;/h1&gt;  </a:t>
            </a:r>
            <a:br>
              <a:rPr lang="en-US" b="1" dirty="0" smtClean="0"/>
            </a:br>
            <a:r>
              <a:rPr lang="en-US" b="1" dirty="0" smtClean="0"/>
              <a:t>&lt;h2&gt; &lt;/h2&gt;</a:t>
            </a:r>
            <a:br>
              <a:rPr lang="en-US" b="1" dirty="0" smtClean="0"/>
            </a:br>
            <a:r>
              <a:rPr lang="en-US" b="1" dirty="0" smtClean="0"/>
              <a:t> &lt;h3&gt; &lt;/h3&gt;</a:t>
            </a:r>
            <a:br>
              <a:rPr lang="en-US" b="1" dirty="0" smtClean="0"/>
            </a:br>
            <a:r>
              <a:rPr lang="en-US" b="1" dirty="0" smtClean="0"/>
              <a:t> &lt;h4&gt; &lt;h4&gt;  &lt;h5&gt; &lt;h5&gt; -  A Section heading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  <p:pic>
        <p:nvPicPr>
          <p:cNvPr id="14" name="Picture 13" descr="bytecoding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03" y="6032603"/>
            <a:ext cx="3225397" cy="8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9347727">
            <a:off x="-188895" y="2796497"/>
            <a:ext cx="9046081" cy="1446550"/>
          </a:xfrm>
          <a:prstGeom prst="rect">
            <a:avLst/>
          </a:prstGeom>
          <a:noFill/>
          <a:ln>
            <a:noFill/>
          </a:ln>
          <a:effectLst>
            <a:outerShdw blurRad="50800" dist="508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n cmpd="dbl">
                  <a:solidFill>
                    <a:schemeClr val="accent1">
                      <a:alpha val="59000"/>
                    </a:schemeClr>
                  </a:solidFill>
                  <a:prstDash val="sysDash"/>
                </a:ln>
                <a:noFill/>
              </a:rPr>
              <a:t>Byte Coding</a:t>
            </a:r>
            <a:endParaRPr lang="en-US" sz="8800" dirty="0">
              <a:ln cmpd="dbl">
                <a:solidFill>
                  <a:schemeClr val="accent1">
                    <a:alpha val="59000"/>
                  </a:schemeClr>
                </a:solidFill>
                <a:prstDash val="sysDash"/>
              </a:ln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Part-1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838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dirty="0" smtClean="0"/>
              <a:t>2. Html Elements (Continue …)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4478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   &lt;p&gt;  &lt;/p&gt;   - A paragraph</a:t>
            </a:r>
          </a:p>
          <a:p>
            <a:r>
              <a:rPr lang="en-US" b="1" dirty="0" smtClean="0"/>
              <a:t>6.    &lt;a&gt;  &lt;/a&gt;  - A link</a:t>
            </a:r>
          </a:p>
          <a:p>
            <a:r>
              <a:rPr lang="en-US" b="1" dirty="0" smtClean="0"/>
              <a:t>7.   &lt;</a:t>
            </a:r>
            <a:r>
              <a:rPr lang="en-US" b="1" dirty="0" err="1" smtClean="0"/>
              <a:t>img</a:t>
            </a:r>
            <a:r>
              <a:rPr lang="en-US" b="1" dirty="0" smtClean="0"/>
              <a:t>&gt; &lt;/</a:t>
            </a:r>
            <a:r>
              <a:rPr lang="en-US" b="1" dirty="0" err="1" smtClean="0"/>
              <a:t>img</a:t>
            </a:r>
            <a:r>
              <a:rPr lang="en-US" b="1" dirty="0" smtClean="0"/>
              <a:t>&gt;  - An image</a:t>
            </a:r>
          </a:p>
          <a:p>
            <a:r>
              <a:rPr lang="en-US" b="1" dirty="0" smtClean="0"/>
              <a:t>8.   &lt;div&gt;  &lt;/div&gt;  -A block level Container for content</a:t>
            </a:r>
          </a:p>
          <a:p>
            <a:r>
              <a:rPr lang="en-US" b="1" dirty="0" smtClean="0"/>
              <a:t>10.   &lt;span&gt;  &lt;/span&gt; — An inline container for content</a:t>
            </a:r>
          </a:p>
          <a:p>
            <a:r>
              <a:rPr lang="en-US" b="1" dirty="0" smtClean="0"/>
              <a:t> </a:t>
            </a:r>
          </a:p>
          <a:p>
            <a:endParaRPr lang="en-US" dirty="0"/>
          </a:p>
        </p:txBody>
      </p:sp>
      <p:pic>
        <p:nvPicPr>
          <p:cNvPr id="9" name="Picture 8" descr="bytecoding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03" y="6032603"/>
            <a:ext cx="3225397" cy="825397"/>
          </a:xfrm>
          <a:prstGeom prst="rect">
            <a:avLst/>
          </a:prstGeom>
        </p:spPr>
      </p:pic>
    </p:spTree>
  </p:cSld>
  <p:clrMapOvr>
    <a:masterClrMapping/>
  </p:clrMapOvr>
  <p:transition>
    <p:wipe dir="r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9347727">
            <a:off x="-188895" y="2796497"/>
            <a:ext cx="9046081" cy="1446550"/>
          </a:xfrm>
          <a:prstGeom prst="rect">
            <a:avLst/>
          </a:prstGeom>
          <a:noFill/>
          <a:ln>
            <a:noFill/>
          </a:ln>
          <a:effectLst>
            <a:outerShdw blurRad="50800" dist="508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n cmpd="dbl">
                  <a:solidFill>
                    <a:schemeClr val="accent1">
                      <a:alpha val="59000"/>
                    </a:schemeClr>
                  </a:solidFill>
                  <a:prstDash val="sysDash"/>
                </a:ln>
                <a:noFill/>
              </a:rPr>
              <a:t>Byte Coding</a:t>
            </a:r>
            <a:endParaRPr lang="en-US" sz="8800" dirty="0">
              <a:ln cmpd="dbl">
                <a:solidFill>
                  <a:schemeClr val="accent1">
                    <a:alpha val="59000"/>
                  </a:schemeClr>
                </a:solidFill>
                <a:prstDash val="sysDash"/>
              </a:ln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Part-1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838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dirty="0" smtClean="0"/>
              <a:t>3. Html Document Structure</a:t>
            </a:r>
          </a:p>
        </p:txBody>
      </p:sp>
      <p:pic>
        <p:nvPicPr>
          <p:cNvPr id="9" name="Picture 8" descr="bytecoding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03" y="6032603"/>
            <a:ext cx="3225397" cy="825397"/>
          </a:xfrm>
          <a:prstGeom prst="rect">
            <a:avLst/>
          </a:prstGeom>
        </p:spPr>
      </p:pic>
    </p:spTree>
  </p:cSld>
  <p:clrMapOvr>
    <a:masterClrMapping/>
  </p:clrMapOvr>
  <p:transition>
    <p:wipe dir="r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9347727">
            <a:off x="-188895" y="2796497"/>
            <a:ext cx="9046081" cy="1446550"/>
          </a:xfrm>
          <a:prstGeom prst="rect">
            <a:avLst/>
          </a:prstGeom>
          <a:noFill/>
          <a:ln>
            <a:noFill/>
          </a:ln>
          <a:effectLst>
            <a:outerShdw blurRad="50800" dist="508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n cmpd="dbl">
                  <a:solidFill>
                    <a:schemeClr val="accent1">
                      <a:alpha val="59000"/>
                    </a:schemeClr>
                  </a:solidFill>
                  <a:prstDash val="sysDash"/>
                </a:ln>
                <a:noFill/>
              </a:rPr>
              <a:t>Byte Coding</a:t>
            </a:r>
            <a:endParaRPr lang="en-US" sz="8800" dirty="0">
              <a:ln cmpd="dbl">
                <a:solidFill>
                  <a:schemeClr val="accent1">
                    <a:alpha val="59000"/>
                  </a:schemeClr>
                </a:solidFill>
                <a:prstDash val="sysDash"/>
              </a:ln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Part-1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838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dirty="0" smtClean="0"/>
              <a:t>4. Html Editors</a:t>
            </a:r>
          </a:p>
        </p:txBody>
      </p:sp>
      <p:pic>
        <p:nvPicPr>
          <p:cNvPr id="9" name="Picture 8" descr="bytecoding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03" y="6032603"/>
            <a:ext cx="3225397" cy="825397"/>
          </a:xfrm>
          <a:prstGeom prst="rect">
            <a:avLst/>
          </a:prstGeom>
        </p:spPr>
      </p:pic>
    </p:spTree>
  </p:cSld>
  <p:clrMapOvr>
    <a:masterClrMapping/>
  </p:clrMapOvr>
  <p:transition>
    <p:wipe dir="r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247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81</cp:revision>
  <dcterms:created xsi:type="dcterms:W3CDTF">2020-04-14T09:07:00Z</dcterms:created>
  <dcterms:modified xsi:type="dcterms:W3CDTF">2020-05-09T01:41:49Z</dcterms:modified>
</cp:coreProperties>
</file>