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Helios Extended Bold" charset="1" panose="02000805050000020004"/>
      <p:regular r:id="rId20"/>
    </p:embeddedFont>
    <p:embeddedFont>
      <p:font typeface="Heebo Bold" charset="1" panose="00000800000000000000"/>
      <p:regular r:id="rId21"/>
    </p:embeddedFont>
    <p:embeddedFont>
      <p:font typeface="Lato" charset="1" panose="020F0502020204030203"/>
      <p:regular r:id="rId22"/>
    </p:embeddedFont>
    <p:embeddedFont>
      <p:font typeface="Lato Bold" charset="1" panose="020F0502020204030203"/>
      <p:regular r:id="rId23"/>
    </p:embeddedFont>
    <p:embeddedFont>
      <p:font typeface="Arimo" charset="1" panose="020B0604020202020204"/>
      <p:regular r:id="rId24"/>
    </p:embeddedFont>
    <p:embeddedFont>
      <p:font typeface="Cooper BT Light" charset="1" panose="0208050304030B020404"/>
      <p:regular r:id="rId25"/>
    </p:embeddedFont>
    <p:embeddedFont>
      <p:font typeface="Heebo" charset="1" panose="00000500000000000000"/>
      <p:regular r:id="rId26"/>
    </p:embeddedFont>
    <p:embeddedFont>
      <p:font typeface="Arimo Bold" charset="1" panose="020B0704020202020204"/>
      <p:regular r:id="rId27"/>
    </p:embeddedFont>
    <p:embeddedFont>
      <p:font typeface="Lato Italics" charset="1" panose="020F05020202040302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39747" y="1028700"/>
            <a:ext cx="22967493" cy="8229600"/>
            <a:chOff x="0" y="0"/>
            <a:chExt cx="1222664" cy="438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22664" cy="438099"/>
            </a:xfrm>
            <a:custGeom>
              <a:avLst/>
              <a:gdLst/>
              <a:ahLst/>
              <a:cxnLst/>
              <a:rect r="r" b="b" t="t" l="l"/>
              <a:pathLst>
                <a:path h="438099" w="1222664">
                  <a:moveTo>
                    <a:pt x="1019464" y="0"/>
                  </a:moveTo>
                  <a:cubicBezTo>
                    <a:pt x="1131688" y="0"/>
                    <a:pt x="1222664" y="98072"/>
                    <a:pt x="1222664" y="219050"/>
                  </a:cubicBezTo>
                  <a:cubicBezTo>
                    <a:pt x="1222664" y="340027"/>
                    <a:pt x="1131688" y="438099"/>
                    <a:pt x="1019464" y="438099"/>
                  </a:cubicBezTo>
                  <a:lnTo>
                    <a:pt x="203200" y="438099"/>
                  </a:lnTo>
                  <a:cubicBezTo>
                    <a:pt x="90976" y="438099"/>
                    <a:pt x="0" y="340027"/>
                    <a:pt x="0" y="219050"/>
                  </a:cubicBezTo>
                  <a:cubicBezTo>
                    <a:pt x="0" y="9807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22664" cy="485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43926" y="1635845"/>
            <a:ext cx="15400148" cy="320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BIDIRECTIONAL SIGN LANGUAGE COMMUNICATION SYSTEM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50433" y="5882901"/>
            <a:ext cx="5187135" cy="278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MOHAMMED MUDASIR AHMED</a:t>
            </a:r>
          </a:p>
          <a:p>
            <a:pPr algn="ctr">
              <a:lnSpc>
                <a:spcPts val="3219"/>
              </a:lnSpc>
            </a:pPr>
          </a:p>
          <a:p>
            <a:pPr algn="ctr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MUFFAKHAM JAH COLLEGE OF ENGINEERING AND TECHNOLOGY </a:t>
            </a:r>
          </a:p>
          <a:p>
            <a:pPr algn="ctr">
              <a:lnSpc>
                <a:spcPts val="3219"/>
              </a:lnSpc>
            </a:pPr>
          </a:p>
          <a:p>
            <a:pPr algn="ctr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160422748012@mjcollege.ac.in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980793"/>
            <a:ext cx="9533667" cy="8306207"/>
          </a:xfrm>
          <a:custGeom>
            <a:avLst/>
            <a:gdLst/>
            <a:ahLst/>
            <a:cxnLst/>
            <a:rect r="r" b="b" t="t" l="l"/>
            <a:pathLst>
              <a:path h="8306207" w="9533667">
                <a:moveTo>
                  <a:pt x="0" y="0"/>
                </a:moveTo>
                <a:lnTo>
                  <a:pt x="9533667" y="0"/>
                </a:lnTo>
                <a:lnTo>
                  <a:pt x="9533667" y="8306207"/>
                </a:lnTo>
                <a:lnTo>
                  <a:pt x="0" y="83062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5617653" y="450850"/>
            <a:ext cx="7052694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RESULTS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886635" y="2369447"/>
            <a:ext cx="8198511" cy="7162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b="true" sz="2999" spc="299" u="sng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Model Performance:</a:t>
            </a:r>
          </a:p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b="true" sz="2999" spc="29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Accuracy: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98.7%</a:t>
            </a:r>
          </a:p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b="true" sz="2999" spc="29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Precision: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93.5%</a:t>
            </a:r>
          </a:p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b="true" sz="2999" spc="29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Recall: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94.7%</a:t>
            </a:r>
          </a:p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b="true" sz="2999" spc="29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F1-Score: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94.1%</a:t>
            </a:r>
          </a:p>
          <a:p>
            <a:pPr algn="just">
              <a:lnSpc>
                <a:spcPts val="4799"/>
              </a:lnSpc>
            </a:pPr>
          </a:p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b="true" sz="2999" spc="29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Confusion matrix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shows </a:t>
            </a:r>
            <a:r>
              <a:rPr lang="en-US" b="true" sz="2999" spc="29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strong diagonal dominance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indic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ating high class-wise accuracy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algn="just">
              <a:lnSpc>
                <a:spcPts val="4799"/>
              </a:lnSpc>
            </a:pPr>
          </a:p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b="true" sz="2999" spc="29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Latency: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~120 ms per frame</a:t>
            </a:r>
          </a:p>
          <a:p>
            <a:pPr algn="just">
              <a:lnSpc>
                <a:spcPts val="479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2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40640" y="2107217"/>
          <a:ext cx="17206721" cy="7381854"/>
        </p:xfrm>
        <a:graphic>
          <a:graphicData uri="http://schemas.openxmlformats.org/drawingml/2006/table">
            <a:tbl>
              <a:tblPr/>
              <a:tblGrid>
                <a:gridCol w="1352363"/>
                <a:gridCol w="4631929"/>
                <a:gridCol w="2965698"/>
                <a:gridCol w="2727665"/>
                <a:gridCol w="2652480"/>
                <a:gridCol w="2876585"/>
              </a:tblGrid>
              <a:tr h="12273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Heebo Bold"/>
                          <a:ea typeface="Heebo Bold"/>
                          <a:cs typeface="Heebo Bold"/>
                          <a:sym typeface="Heebo Bold"/>
                        </a:rPr>
                        <a:t>S. No.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Heebo Bold"/>
                          <a:ea typeface="Heebo Bold"/>
                          <a:cs typeface="Heebo Bold"/>
                          <a:sym typeface="Heebo Bold"/>
                        </a:rPr>
                        <a:t>System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Heebo Bold"/>
                          <a:ea typeface="Heebo Bold"/>
                          <a:cs typeface="Heebo Bold"/>
                          <a:sym typeface="Heebo Bold"/>
                        </a:rPr>
                        <a:t>Accuracy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Heebo Bold"/>
                          <a:ea typeface="Heebo Bold"/>
                          <a:cs typeface="Heebo Bold"/>
                          <a:sym typeface="Heebo Bold"/>
                        </a:rPr>
                        <a:t>Latency (ms)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Heebo Bold"/>
                          <a:ea typeface="Heebo Bold"/>
                          <a:cs typeface="Heebo Bold"/>
                          <a:sym typeface="Heebo Bold"/>
                        </a:rPr>
                        <a:t>Hardware Dependency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Heebo Bold"/>
                          <a:ea typeface="Heebo Bold"/>
                          <a:cs typeface="Heebo Bold"/>
                          <a:sym typeface="Heebo Bold"/>
                        </a:rPr>
                        <a:t>Computational</a:t>
                      </a: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Heebo Bold"/>
                          <a:ea typeface="Heebo Bold"/>
                          <a:cs typeface="Heebo Bold"/>
                          <a:sym typeface="Heebo Bold"/>
                        </a:rPr>
                        <a:t>Requirements</a:t>
                      </a:r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E8"/>
                    </a:solidFill>
                  </a:tcPr>
                </a:tc>
              </a:tr>
              <a:tr h="12273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Heebo Bold"/>
                          <a:ea typeface="Heebo Bold"/>
                          <a:cs typeface="Heebo Bold"/>
                          <a:sym typeface="Heebo Bold"/>
                        </a:rPr>
                        <a:t>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E8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Heebo Bold"/>
                          <a:ea typeface="Heebo Bold"/>
                          <a:cs typeface="Heebo Bold"/>
                          <a:sym typeface="Heebo Bold"/>
                        </a:rPr>
                        <a:t>Proposed ISL System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E8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Heebo Bold"/>
                          <a:ea typeface="Heebo Bold"/>
                          <a:cs typeface="Heebo Bold"/>
                          <a:sym typeface="Heebo Bold"/>
                        </a:rPr>
                        <a:t>98.7%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E8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Heebo Bold"/>
                          <a:ea typeface="Heebo Bold"/>
                          <a:cs typeface="Heebo Bold"/>
                          <a:sym typeface="Heebo Bold"/>
                        </a:rPr>
                        <a:t>120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E8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Heebo Bold"/>
                          <a:ea typeface="Heebo Bold"/>
                          <a:cs typeface="Heebo Bold"/>
                          <a:sym typeface="Heebo Bold"/>
                        </a:rPr>
                        <a:t>Webcam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E8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Heebo Bold"/>
                          <a:ea typeface="Heebo Bold"/>
                          <a:cs typeface="Heebo Bold"/>
                          <a:sym typeface="Heebo Bold"/>
                        </a:rPr>
                        <a:t>Moderate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9E8C"/>
                    </a:solidFill>
                  </a:tcPr>
                </a:tc>
              </a:tr>
              <a:tr h="10695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CNN + Kinect (2015)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91.7%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500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Kinect Sensor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High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4"/>
                    </a:solidFill>
                  </a:tcPr>
                </a:tc>
              </a:tr>
              <a:tr h="15007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MediaPipe + LSTM (2023)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92.5% 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300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Webcam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High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2"/>
                    </a:solidFill>
                  </a:tcPr>
                </a:tc>
              </a:tr>
              <a:tr h="11741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Deep Learning + SVM (2021)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90.5%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150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Webcam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Moderate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4"/>
                    </a:solidFill>
                  </a:tcPr>
                </a:tc>
              </a:tr>
              <a:tr h="11826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Wearable Sensors (2020)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92.1%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100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Wearable Devices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Moderate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2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712934" y="460375"/>
            <a:ext cx="12862131" cy="98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00"/>
              </a:lnSpc>
            </a:pPr>
            <a:r>
              <a:rPr lang="en-US" b="true" sz="5500" spc="275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COMPARATIVE ANALYSIS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FF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981199"/>
            <a:ext cx="10949784" cy="7277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5" indent="-323848" lvl="1">
              <a:lnSpc>
                <a:spcPts val="4499"/>
              </a:lnSpc>
              <a:buFont typeface="Arial"/>
              <a:buChar char="•"/>
            </a:pP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Develo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ped a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real-time bidirectional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Indian Sign Language (ISL) communication system.</a:t>
            </a:r>
          </a:p>
          <a:p>
            <a:pPr algn="just">
              <a:lnSpc>
                <a:spcPts val="4499"/>
              </a:lnSpc>
            </a:pPr>
          </a:p>
          <a:p>
            <a:pPr algn="just" marL="647695" indent="-323848" lvl="1">
              <a:lnSpc>
                <a:spcPts val="4499"/>
              </a:lnSpc>
              <a:buFont typeface="Arial"/>
              <a:buChar char="•"/>
            </a:pP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Achieved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high accuracy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98.7%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 in gesture recognition.</a:t>
            </a:r>
          </a:p>
          <a:p>
            <a:pPr algn="just">
              <a:lnSpc>
                <a:spcPts val="4499"/>
              </a:lnSpc>
            </a:pPr>
          </a:p>
          <a:p>
            <a:pPr algn="just" marL="647695" indent="-323848" lvl="1">
              <a:lnSpc>
                <a:spcPts val="4499"/>
              </a:lnSpc>
              <a:buFont typeface="Arial"/>
              <a:buChar char="•"/>
            </a:pP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Implemented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text/speech-to-sign translation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algn="just">
              <a:lnSpc>
                <a:spcPts val="4499"/>
              </a:lnSpc>
            </a:pPr>
          </a:p>
          <a:p>
            <a:pPr algn="just" marL="647695" indent="-323848" lvl="1">
              <a:lnSpc>
                <a:spcPts val="4499"/>
              </a:lnSpc>
              <a:buFont typeface="Arial"/>
              <a:buChar char="•"/>
            </a:pP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Eliminated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the need for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expensive hardware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algn="just">
              <a:lnSpc>
                <a:spcPts val="4499"/>
              </a:lnSpc>
            </a:pPr>
          </a:p>
          <a:p>
            <a:pPr algn="just" marL="647695" indent="-323848" lvl="1">
              <a:lnSpc>
                <a:spcPts val="4499"/>
              </a:lnSpc>
              <a:buFont typeface="Arial"/>
              <a:buChar char="•"/>
            </a:pP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Addresses key limitations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of existing systems: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hardware dependency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latency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and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unidirectional communication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509609" y="3658115"/>
            <a:ext cx="5575596" cy="4170919"/>
          </a:xfrm>
          <a:custGeom>
            <a:avLst/>
            <a:gdLst/>
            <a:ahLst/>
            <a:cxnLst/>
            <a:rect r="r" b="b" t="t" l="l"/>
            <a:pathLst>
              <a:path h="4170919" w="5575596">
                <a:moveTo>
                  <a:pt x="0" y="0"/>
                </a:moveTo>
                <a:lnTo>
                  <a:pt x="5575595" y="0"/>
                </a:lnTo>
                <a:lnTo>
                  <a:pt x="5575595" y="4170920"/>
                </a:lnTo>
                <a:lnTo>
                  <a:pt x="0" y="4170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49" t="-26310" r="-2755" b="-1526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4" id="4"/>
          <p:cNvSpPr txBox="true"/>
          <p:nvPr/>
        </p:nvSpPr>
        <p:spPr>
          <a:xfrm rot="0">
            <a:off x="4152187" y="461961"/>
            <a:ext cx="9983625" cy="1019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b="true" sz="5999" spc="59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2959" y="1092477"/>
            <a:ext cx="16422081" cy="8803960"/>
            <a:chOff x="0" y="0"/>
            <a:chExt cx="4325157" cy="23187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5157" cy="2318738"/>
            </a:xfrm>
            <a:custGeom>
              <a:avLst/>
              <a:gdLst/>
              <a:ahLst/>
              <a:cxnLst/>
              <a:rect r="r" b="b" t="t" l="l"/>
              <a:pathLst>
                <a:path h="2318738" w="4325157">
                  <a:moveTo>
                    <a:pt x="23572" y="0"/>
                  </a:moveTo>
                  <a:lnTo>
                    <a:pt x="4301585" y="0"/>
                  </a:lnTo>
                  <a:cubicBezTo>
                    <a:pt x="4307837" y="0"/>
                    <a:pt x="4313833" y="2483"/>
                    <a:pt x="4318253" y="6904"/>
                  </a:cubicBezTo>
                  <a:cubicBezTo>
                    <a:pt x="4322674" y="11325"/>
                    <a:pt x="4325157" y="17320"/>
                    <a:pt x="4325157" y="23572"/>
                  </a:cubicBezTo>
                  <a:lnTo>
                    <a:pt x="4325157" y="2295167"/>
                  </a:lnTo>
                  <a:cubicBezTo>
                    <a:pt x="4325157" y="2301418"/>
                    <a:pt x="4322674" y="2307414"/>
                    <a:pt x="4318253" y="2311834"/>
                  </a:cubicBezTo>
                  <a:cubicBezTo>
                    <a:pt x="4313833" y="2316255"/>
                    <a:pt x="4307837" y="2318738"/>
                    <a:pt x="4301585" y="2318738"/>
                  </a:cubicBezTo>
                  <a:lnTo>
                    <a:pt x="23572" y="2318738"/>
                  </a:lnTo>
                  <a:cubicBezTo>
                    <a:pt x="17320" y="2318738"/>
                    <a:pt x="11325" y="2316255"/>
                    <a:pt x="6904" y="2311834"/>
                  </a:cubicBezTo>
                  <a:cubicBezTo>
                    <a:pt x="2483" y="2307414"/>
                    <a:pt x="0" y="2301418"/>
                    <a:pt x="0" y="2295167"/>
                  </a:cubicBezTo>
                  <a:lnTo>
                    <a:pt x="0" y="23572"/>
                  </a:lnTo>
                  <a:cubicBezTo>
                    <a:pt x="0" y="17320"/>
                    <a:pt x="2483" y="11325"/>
                    <a:pt x="6904" y="6904"/>
                  </a:cubicBezTo>
                  <a:cubicBezTo>
                    <a:pt x="11325" y="2483"/>
                    <a:pt x="17320" y="0"/>
                    <a:pt x="235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A79E9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325157" cy="2337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57564" y="390563"/>
            <a:ext cx="6972872" cy="1403828"/>
            <a:chOff x="0" y="0"/>
            <a:chExt cx="1836477" cy="3697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6477" cy="369732"/>
            </a:xfrm>
            <a:custGeom>
              <a:avLst/>
              <a:gdLst/>
              <a:ahLst/>
              <a:cxnLst/>
              <a:rect r="r" b="b" t="t" l="l"/>
              <a:pathLst>
                <a:path h="369732" w="1836477">
                  <a:moveTo>
                    <a:pt x="44412" y="0"/>
                  </a:moveTo>
                  <a:lnTo>
                    <a:pt x="1792065" y="0"/>
                  </a:lnTo>
                  <a:cubicBezTo>
                    <a:pt x="1803844" y="0"/>
                    <a:pt x="1815140" y="4679"/>
                    <a:pt x="1823469" y="13008"/>
                  </a:cubicBezTo>
                  <a:cubicBezTo>
                    <a:pt x="1831798" y="21337"/>
                    <a:pt x="1836477" y="32633"/>
                    <a:pt x="1836477" y="44412"/>
                  </a:cubicBezTo>
                  <a:lnTo>
                    <a:pt x="1836477" y="325321"/>
                  </a:lnTo>
                  <a:cubicBezTo>
                    <a:pt x="1836477" y="337100"/>
                    <a:pt x="1831798" y="348396"/>
                    <a:pt x="1823469" y="356725"/>
                  </a:cubicBezTo>
                  <a:cubicBezTo>
                    <a:pt x="1815140" y="365053"/>
                    <a:pt x="1803844" y="369732"/>
                    <a:pt x="1792065" y="369732"/>
                  </a:cubicBezTo>
                  <a:lnTo>
                    <a:pt x="44412" y="369732"/>
                  </a:lnTo>
                  <a:cubicBezTo>
                    <a:pt x="32633" y="369732"/>
                    <a:pt x="21337" y="365053"/>
                    <a:pt x="13008" y="356725"/>
                  </a:cubicBezTo>
                  <a:cubicBezTo>
                    <a:pt x="4679" y="348396"/>
                    <a:pt x="0" y="337100"/>
                    <a:pt x="0" y="325321"/>
                  </a:cubicBezTo>
                  <a:lnTo>
                    <a:pt x="0" y="44412"/>
                  </a:lnTo>
                  <a:cubicBezTo>
                    <a:pt x="0" y="32633"/>
                    <a:pt x="4679" y="21337"/>
                    <a:pt x="13008" y="13008"/>
                  </a:cubicBezTo>
                  <a:cubicBezTo>
                    <a:pt x="21337" y="4679"/>
                    <a:pt x="32633" y="0"/>
                    <a:pt x="44412" y="0"/>
                  </a:cubicBezTo>
                  <a:close/>
                </a:path>
              </a:pathLst>
            </a:custGeom>
            <a:solidFill>
              <a:srgbClr val="A79E9C"/>
            </a:solidFill>
            <a:ln w="19050" cap="rnd">
              <a:solidFill>
                <a:srgbClr val="A79E8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36477" cy="388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199"/>
                </a:lnSpc>
              </a:pPr>
              <a:r>
                <a:rPr lang="en-US" b="true" sz="599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REFERENCES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06943" y="2006877"/>
            <a:ext cx="15874115" cy="7315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5" indent="-323848" lvl="1">
              <a:lnSpc>
                <a:spcPts val="4199"/>
              </a:lnSpc>
              <a:buAutoNum type="arabicPeriod" startAt="1"/>
            </a:pP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Nair, A. V., &amp; Bindu, V. (2013).,”</a:t>
            </a:r>
            <a:r>
              <a:rPr lang="en-US" b="true" sz="2999" spc="29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 Review on Indian Sign Language Recognition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”. </a:t>
            </a:r>
            <a:r>
              <a:rPr lang="en-US" sz="2999" i="true" spc="299">
                <a:solidFill>
                  <a:srgbClr val="000000"/>
                </a:solidFill>
                <a:latin typeface="Lato Italics"/>
                <a:ea typeface="Lato Italics"/>
                <a:cs typeface="Lato Italics"/>
                <a:sym typeface="Lato Italics"/>
              </a:rPr>
              <a:t>International Journal of Computer Applications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n-US" sz="2999" spc="2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...........................</a:t>
            </a:r>
          </a:p>
          <a:p>
            <a:pPr algn="just" marL="647695" indent="-323848" lvl="1">
              <a:lnSpc>
                <a:spcPts val="4199"/>
              </a:lnSpc>
              <a:buAutoNum type="arabicPeriod" startAt="1"/>
            </a:pP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Pigou, M., Dieleman, S., Kindermans, P., &amp; Schrauwen, B. (2015).,“</a:t>
            </a:r>
            <a:r>
              <a:rPr lang="en-US" b="true" sz="2999" spc="29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Sign Language Recognition Using Convolutional Neural Networks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”. </a:t>
            </a:r>
            <a:r>
              <a:rPr lang="en-US" sz="2999" i="true" spc="299">
                <a:solidFill>
                  <a:srgbClr val="000000"/>
                </a:solidFill>
                <a:latin typeface="Lato Italics"/>
                <a:ea typeface="Lato Italics"/>
                <a:cs typeface="Lato Italics"/>
                <a:sym typeface="Lato Italics"/>
              </a:rPr>
              <a:t>Lecture Notes in Computer Science, 9119, Springer, Cham, 572–578. </a:t>
            </a:r>
            <a:r>
              <a:rPr lang="en-US" sz="2999" i="true" spc="299">
                <a:solidFill>
                  <a:srgbClr val="FFFFFF"/>
                </a:solidFill>
                <a:latin typeface="Lato Italics"/>
                <a:ea typeface="Lato Italics"/>
                <a:cs typeface="Lato Italics"/>
                <a:sym typeface="Lato Italics"/>
              </a:rPr>
              <a:t>.............................</a:t>
            </a:r>
          </a:p>
          <a:p>
            <a:pPr algn="just" marL="647695" indent="-323848" lvl="1">
              <a:lnSpc>
                <a:spcPts val="4199"/>
              </a:lnSpc>
              <a:buAutoNum type="arabicPeriod" startAt="1"/>
            </a:pP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Moin, A. K., Zhou, A., Rahimi, A., et al. (2020).,“</a:t>
            </a:r>
            <a:r>
              <a:rPr lang="en-US" b="true" sz="2999" spc="29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Sign Language Recognition Using Wearable Electronics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b="true" sz="2999" spc="29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”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sz="2999" i="true" spc="299">
                <a:solidFill>
                  <a:srgbClr val="000000"/>
                </a:solidFill>
                <a:latin typeface="Lato Italics"/>
                <a:ea typeface="Lato Italics"/>
                <a:cs typeface="Lato Italics"/>
                <a:sym typeface="Lato Italics"/>
              </a:rPr>
              <a:t> Sensors, 20(14), 3879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n-US" sz="2999" spc="2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.........................</a:t>
            </a:r>
          </a:p>
          <a:p>
            <a:pPr algn="just" marL="647695" indent="-323848" lvl="1">
              <a:lnSpc>
                <a:spcPts val="4199"/>
              </a:lnSpc>
              <a:spcBef>
                <a:spcPct val="0"/>
              </a:spcBef>
              <a:buAutoNum type="arabicPeriod" startAt="1"/>
            </a:pP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Putra, I. A., Nurhayati, O. D., &amp; Eridani, D. (2023).,”</a:t>
            </a:r>
            <a:r>
              <a:rPr lang="en-US" b="true" sz="2999" spc="29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Dynamic Sign Language Recognition Using MediaPipe Library and Modified LSTM Method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”. </a:t>
            </a:r>
            <a:r>
              <a:rPr lang="en-US" sz="2999" i="true" spc="299">
                <a:solidFill>
                  <a:srgbClr val="000000"/>
                </a:solidFill>
                <a:latin typeface="Lato Italics"/>
                <a:ea typeface="Lato Italics"/>
                <a:cs typeface="Lato Italics"/>
                <a:sym typeface="Lato Italics"/>
              </a:rPr>
              <a:t>International Journal on Advanced Science, Engineering and Information Technology, 13(2)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2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4927" y="1326430"/>
            <a:ext cx="16518146" cy="7634140"/>
            <a:chOff x="0" y="0"/>
            <a:chExt cx="879336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9336" cy="406400"/>
            </a:xfrm>
            <a:custGeom>
              <a:avLst/>
              <a:gdLst/>
              <a:ahLst/>
              <a:cxnLst/>
              <a:rect r="r" b="b" t="t" l="l"/>
              <a:pathLst>
                <a:path h="406400" w="879336">
                  <a:moveTo>
                    <a:pt x="676136" y="0"/>
                  </a:moveTo>
                  <a:cubicBezTo>
                    <a:pt x="788360" y="0"/>
                    <a:pt x="879336" y="90976"/>
                    <a:pt x="879336" y="203200"/>
                  </a:cubicBezTo>
                  <a:cubicBezTo>
                    <a:pt x="879336" y="315424"/>
                    <a:pt x="788360" y="406400"/>
                    <a:pt x="67613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99FFDD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7933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58126" y="3970422"/>
            <a:ext cx="12371749" cy="206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238"/>
              </a:lnSpc>
            </a:pPr>
            <a:r>
              <a:rPr lang="en-US" b="true" sz="11598" spc="579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THANK YOU</a:t>
            </a:r>
          </a:p>
        </p:txBody>
      </p:sp>
      <p:sp>
        <p:nvSpPr>
          <p:cNvPr name="AutoShape 6" id="6"/>
          <p:cNvSpPr/>
          <p:nvPr/>
        </p:nvSpPr>
        <p:spPr>
          <a:xfrm>
            <a:off x="913502" y="-855764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7431648" y="7076106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83339" y="4094003"/>
            <a:ext cx="28575" cy="4319460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882226" y="1151455"/>
            <a:ext cx="1452354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82226" y="2900717"/>
            <a:ext cx="3324014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163549" y="7614270"/>
            <a:ext cx="2712897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82226" y="5001947"/>
            <a:ext cx="4775418" cy="1076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82226" y="7614270"/>
            <a:ext cx="334947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82226" y="4027139"/>
            <a:ext cx="332401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b="true" sz="3000" spc="30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63549" y="8750217"/>
            <a:ext cx="2712897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b="true" sz="2999" spc="29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REFERENCES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82226" y="6137894"/>
            <a:ext cx="4775418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b="true" sz="2999" spc="29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BACKG</a:t>
            </a:r>
            <a:r>
              <a:rPr lang="en-US" b="true" sz="2999" spc="29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ROUND OF THE STUDY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82226" y="8750217"/>
            <a:ext cx="3349478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b="true" sz="2999" spc="29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M</a:t>
            </a:r>
            <a:r>
              <a:rPr lang="en-US" b="true" sz="2999" spc="29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ETHODOLOGY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63549" y="3075693"/>
            <a:ext cx="192353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163549" y="4211640"/>
            <a:ext cx="1923538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b="true" sz="2999" spc="29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RESULTS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63549" y="5176848"/>
            <a:ext cx="2712897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163549" y="6312796"/>
            <a:ext cx="2874019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b="true" sz="2999" spc="29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79428" y="1892291"/>
            <a:ext cx="12308572" cy="8394709"/>
            <a:chOff x="0" y="0"/>
            <a:chExt cx="3241764" cy="22109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41764" cy="2210952"/>
            </a:xfrm>
            <a:custGeom>
              <a:avLst/>
              <a:gdLst/>
              <a:ahLst/>
              <a:cxnLst/>
              <a:rect r="r" b="b" t="t" l="l"/>
              <a:pathLst>
                <a:path h="2210952" w="3241764">
                  <a:moveTo>
                    <a:pt x="0" y="0"/>
                  </a:moveTo>
                  <a:lnTo>
                    <a:pt x="3241764" y="0"/>
                  </a:lnTo>
                  <a:lnTo>
                    <a:pt x="3241764" y="2210952"/>
                  </a:lnTo>
                  <a:lnTo>
                    <a:pt x="0" y="2210952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241764" cy="22585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70705" y="2520026"/>
            <a:ext cx="5246948" cy="5246948"/>
          </a:xfrm>
          <a:custGeom>
            <a:avLst/>
            <a:gdLst/>
            <a:ahLst/>
            <a:cxnLst/>
            <a:rect r="r" b="b" t="t" l="l"/>
            <a:pathLst>
              <a:path h="5246948" w="5246948">
                <a:moveTo>
                  <a:pt x="0" y="0"/>
                </a:moveTo>
                <a:lnTo>
                  <a:pt x="5246948" y="0"/>
                </a:lnTo>
                <a:lnTo>
                  <a:pt x="5246948" y="5246948"/>
                </a:lnTo>
                <a:lnTo>
                  <a:pt x="0" y="52469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74018" y="409575"/>
            <a:ext cx="7739964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55818" y="2151057"/>
            <a:ext cx="11920577" cy="776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Communication between </a:t>
            </a:r>
            <a:r>
              <a:rPr lang="en-US" b="true" sz="2999" spc="29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hearing 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US" b="true" sz="2999" spc="29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deaf or mute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communities is often impeded by language barriers.</a:t>
            </a:r>
          </a:p>
          <a:p>
            <a:pPr algn="just">
              <a:lnSpc>
                <a:spcPts val="4799"/>
              </a:lnSpc>
            </a:pPr>
          </a:p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Over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63 million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people in India suffer from hearing impairment (WHO).</a:t>
            </a:r>
          </a:p>
          <a:p>
            <a:pPr algn="just">
              <a:lnSpc>
                <a:spcPts val="4799"/>
              </a:lnSpc>
            </a:pPr>
          </a:p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Lack of awareness of sign language among the general public leads to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social isolation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and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communication gaps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algn="just">
              <a:lnSpc>
                <a:spcPts val="4799"/>
              </a:lnSpc>
            </a:pPr>
          </a:p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ISL is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linguistically distinct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and remains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underrepresented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due to the absence of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standardized datasets 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and its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complex gestures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741096"/>
            <a:ext cx="11035411" cy="8421659"/>
            <a:chOff x="0" y="0"/>
            <a:chExt cx="2906446" cy="22180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06446" cy="2218050"/>
            </a:xfrm>
            <a:custGeom>
              <a:avLst/>
              <a:gdLst/>
              <a:ahLst/>
              <a:cxnLst/>
              <a:rect r="r" b="b" t="t" l="l"/>
              <a:pathLst>
                <a:path h="2218050" w="2906446">
                  <a:moveTo>
                    <a:pt x="0" y="0"/>
                  </a:moveTo>
                  <a:lnTo>
                    <a:pt x="2906446" y="0"/>
                  </a:lnTo>
                  <a:lnTo>
                    <a:pt x="2906446" y="2218050"/>
                  </a:lnTo>
                  <a:lnTo>
                    <a:pt x="0" y="2218050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906446" cy="226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34688" y="2378432"/>
            <a:ext cx="6850516" cy="6850516"/>
          </a:xfrm>
          <a:custGeom>
            <a:avLst/>
            <a:gdLst/>
            <a:ahLst/>
            <a:cxnLst/>
            <a:rect r="r" b="b" t="t" l="l"/>
            <a:pathLst>
              <a:path h="6850516" w="6850516">
                <a:moveTo>
                  <a:pt x="0" y="0"/>
                </a:moveTo>
                <a:lnTo>
                  <a:pt x="6850516" y="0"/>
                </a:lnTo>
                <a:lnTo>
                  <a:pt x="6850516" y="6850516"/>
                </a:lnTo>
                <a:lnTo>
                  <a:pt x="0" y="68505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1999514"/>
            <a:ext cx="10829597" cy="776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Existing syst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ms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tr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anslate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are m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ostly </a:t>
            </a:r>
            <a:r>
              <a:rPr lang="en-US" b="true" sz="2999" spc="29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unidirectional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— one-way communication or limited in </a:t>
            </a:r>
            <a:r>
              <a:rPr lang="en-US" b="true" sz="2999" spc="29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real-time capability</a:t>
            </a:r>
            <a:r>
              <a:rPr lang="en-US" sz="2999" spc="2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algn="just">
              <a:lnSpc>
                <a:spcPts val="4799"/>
              </a:lnSpc>
            </a:pPr>
          </a:p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There is a need for an intelligent,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bidirectional system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that can translate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sign language to text/speech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and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text/speech to sign language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in real time.</a:t>
            </a:r>
          </a:p>
          <a:p>
            <a:pPr algn="just">
              <a:lnSpc>
                <a:spcPts val="4799"/>
              </a:lnSpc>
            </a:pPr>
          </a:p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Our system bridges this gap by allowing for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real-time, two-way communication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making it more inclusive, practical, and impactful.</a:t>
            </a:r>
          </a:p>
          <a:p>
            <a:pPr algn="just">
              <a:lnSpc>
                <a:spcPts val="47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300452" y="409575"/>
            <a:ext cx="7687097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125832"/>
          <a:ext cx="16202025" cy="7379481"/>
        </p:xfrm>
        <a:graphic>
          <a:graphicData uri="http://schemas.openxmlformats.org/drawingml/2006/table">
            <a:tbl>
              <a:tblPr/>
              <a:tblGrid>
                <a:gridCol w="4050506"/>
                <a:gridCol w="4050506"/>
                <a:gridCol w="4050506"/>
                <a:gridCol w="4050506"/>
              </a:tblGrid>
              <a:tr h="10109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Study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DB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Method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DB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Result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DB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Lato Bold"/>
                          <a:ea typeface="Lato Bold"/>
                          <a:cs typeface="Lato Bold"/>
                          <a:sym typeface="Lato Bold"/>
                        </a:rPr>
                        <a:t>Drawbacks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9DB2"/>
                    </a:solidFill>
                  </a:tcPr>
                </a:tc>
              </a:tr>
              <a:tr h="22984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CNN + Kinect (2015)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CNN on depth images via Kinect</a:t>
                      </a:r>
                    </a:p>
                    <a:p>
                      <a:pPr algn="ctr">
                        <a:lnSpc>
                          <a:spcPts val="36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High accuracy for predefined gestures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Limited gestures; hardware dependency</a:t>
                      </a:r>
                      <a:endParaRPr lang="en-US" sz="1100"/>
                    </a:p>
                    <a:p>
                      <a:pPr algn="ctr">
                        <a:lnSpc>
                          <a:spcPts val="363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CF2"/>
                    </a:solidFill>
                  </a:tcPr>
                </a:tc>
              </a:tr>
              <a:tr h="26871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Wearable Electronics (2020)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Sensor-based motion tracking + k-NN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Effective gesture recognition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Needs wearables; less user-friendly Uncomfortable hardware, sensor maintenance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E4"/>
                    </a:solidFill>
                  </a:tcPr>
                </a:tc>
              </a:tr>
              <a:tr h="13829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Deep Learning (2021)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Skin color segmentation + SVM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Real-time ISL gesture recognition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Highly sensitive to lighting, noisy backgrounds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E8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734197" y="409575"/>
            <a:ext cx="14819607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BACKGROUND OF THE STUDY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0446" y="2224909"/>
            <a:ext cx="7861192" cy="7033391"/>
            <a:chOff x="0" y="0"/>
            <a:chExt cx="2070437" cy="18524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0437" cy="1852416"/>
            </a:xfrm>
            <a:custGeom>
              <a:avLst/>
              <a:gdLst/>
              <a:ahLst/>
              <a:cxnLst/>
              <a:rect r="r" b="b" t="t" l="l"/>
              <a:pathLst>
                <a:path h="1852416" w="2070437">
                  <a:moveTo>
                    <a:pt x="24621" y="0"/>
                  </a:moveTo>
                  <a:lnTo>
                    <a:pt x="2045817" y="0"/>
                  </a:lnTo>
                  <a:cubicBezTo>
                    <a:pt x="2059414" y="0"/>
                    <a:pt x="2070437" y="11023"/>
                    <a:pt x="2070437" y="24621"/>
                  </a:cubicBezTo>
                  <a:lnTo>
                    <a:pt x="2070437" y="1827795"/>
                  </a:lnTo>
                  <a:cubicBezTo>
                    <a:pt x="2070437" y="1841393"/>
                    <a:pt x="2059414" y="1852416"/>
                    <a:pt x="2045817" y="1852416"/>
                  </a:cubicBezTo>
                  <a:lnTo>
                    <a:pt x="24621" y="1852416"/>
                  </a:lnTo>
                  <a:cubicBezTo>
                    <a:pt x="11023" y="1852416"/>
                    <a:pt x="0" y="1841393"/>
                    <a:pt x="0" y="1827795"/>
                  </a:cubicBezTo>
                  <a:lnTo>
                    <a:pt x="0" y="24621"/>
                  </a:lnTo>
                  <a:cubicBezTo>
                    <a:pt x="0" y="11023"/>
                    <a:pt x="11023" y="0"/>
                    <a:pt x="24621" y="0"/>
                  </a:cubicBezTo>
                  <a:close/>
                </a:path>
              </a:pathLst>
            </a:custGeom>
            <a:solidFill>
              <a:srgbClr val="FCF9E8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70437" cy="1900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51292" y="2570865"/>
            <a:ext cx="8649975" cy="6108276"/>
          </a:xfrm>
          <a:custGeom>
            <a:avLst/>
            <a:gdLst/>
            <a:ahLst/>
            <a:cxnLst/>
            <a:rect r="r" b="b" t="t" l="l"/>
            <a:pathLst>
              <a:path h="6108276" w="8649975">
                <a:moveTo>
                  <a:pt x="0" y="0"/>
                </a:moveTo>
                <a:lnTo>
                  <a:pt x="8649975" y="0"/>
                </a:lnTo>
                <a:lnTo>
                  <a:pt x="8649975" y="6108276"/>
                </a:lnTo>
                <a:lnTo>
                  <a:pt x="0" y="61082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79470" y="558034"/>
            <a:ext cx="1552906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METHODOLOGY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7121" y="2773983"/>
            <a:ext cx="6407841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39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1. DATASET CREATION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08414" y="3926073"/>
            <a:ext cx="7065254" cy="4762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dataset includes hand gesture images representing: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26 ISL alphabets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10 ISL digits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(0–9)</a:t>
            </a:r>
          </a:p>
          <a:p>
            <a:pPr algn="just">
              <a:lnSpc>
                <a:spcPts val="4799"/>
              </a:lnSpc>
            </a:pPr>
          </a:p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1000 images per sign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captured under different lighting and angles.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14662"/>
            <a:ext cx="16230600" cy="10057676"/>
            <a:chOff x="0" y="0"/>
            <a:chExt cx="4274726" cy="26489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648935"/>
            </a:xfrm>
            <a:custGeom>
              <a:avLst/>
              <a:gdLst/>
              <a:ahLst/>
              <a:cxnLst/>
              <a:rect r="r" b="b" t="t" l="l"/>
              <a:pathLst>
                <a:path h="2648935" w="4274726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629856"/>
                  </a:lnTo>
                  <a:cubicBezTo>
                    <a:pt x="4274726" y="2640393"/>
                    <a:pt x="4266183" y="2648935"/>
                    <a:pt x="4255646" y="2648935"/>
                  </a:cubicBezTo>
                  <a:lnTo>
                    <a:pt x="19080" y="2648935"/>
                  </a:lnTo>
                  <a:cubicBezTo>
                    <a:pt x="14020" y="2648935"/>
                    <a:pt x="9167" y="2646925"/>
                    <a:pt x="5588" y="2643347"/>
                  </a:cubicBezTo>
                  <a:cubicBezTo>
                    <a:pt x="2010" y="2639769"/>
                    <a:pt x="0" y="2634916"/>
                    <a:pt x="0" y="2629856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E9E5E4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74726" cy="2696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85675" y="541839"/>
            <a:ext cx="15116649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39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2. FEATURE EXTRACTION &amp; PREPROCESSING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8257" y="1959413"/>
            <a:ext cx="15971485" cy="356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MediaPipe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used for extracting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hand landmarks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(x, y coordinates).</a:t>
            </a:r>
          </a:p>
          <a:p>
            <a:pPr algn="just">
              <a:lnSpc>
                <a:spcPts val="4799"/>
              </a:lnSpc>
            </a:pPr>
          </a:p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Landmark Features: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42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-single hand and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84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-dual hand.</a:t>
            </a:r>
          </a:p>
          <a:p>
            <a:pPr algn="just">
              <a:lnSpc>
                <a:spcPts val="4799"/>
              </a:lnSpc>
            </a:pPr>
          </a:p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Normalization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applied to account for variations in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hand size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orientation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and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camera distance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931179" y="5839889"/>
            <a:ext cx="3716480" cy="3785001"/>
          </a:xfrm>
          <a:custGeom>
            <a:avLst/>
            <a:gdLst/>
            <a:ahLst/>
            <a:cxnLst/>
            <a:rect r="r" b="b" t="t" l="l"/>
            <a:pathLst>
              <a:path h="3785001" w="3716480">
                <a:moveTo>
                  <a:pt x="0" y="0"/>
                </a:moveTo>
                <a:lnTo>
                  <a:pt x="3716480" y="0"/>
                </a:lnTo>
                <a:lnTo>
                  <a:pt x="3716480" y="3785000"/>
                </a:lnTo>
                <a:lnTo>
                  <a:pt x="0" y="378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49" t="-4947" r="-5668" b="-16079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719594" y="5521764"/>
            <a:ext cx="4722998" cy="4421251"/>
          </a:xfrm>
          <a:custGeom>
            <a:avLst/>
            <a:gdLst/>
            <a:ahLst/>
            <a:cxnLst/>
            <a:rect r="r" b="b" t="t" l="l"/>
            <a:pathLst>
              <a:path h="4421251" w="4722998">
                <a:moveTo>
                  <a:pt x="0" y="0"/>
                </a:moveTo>
                <a:lnTo>
                  <a:pt x="4722997" y="0"/>
                </a:lnTo>
                <a:lnTo>
                  <a:pt x="4722997" y="4421250"/>
                </a:lnTo>
                <a:lnTo>
                  <a:pt x="0" y="44212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AutoShape 9" id="9"/>
          <p:cNvSpPr/>
          <p:nvPr/>
        </p:nvSpPr>
        <p:spPr>
          <a:xfrm flipV="true">
            <a:off x="6647659" y="7732389"/>
            <a:ext cx="4071935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0" id="10"/>
          <p:cNvSpPr txBox="true"/>
          <p:nvPr/>
        </p:nvSpPr>
        <p:spPr>
          <a:xfrm rot="0">
            <a:off x="7413373" y="7081514"/>
            <a:ext cx="2540506" cy="126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Landmark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Extraction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0470" y="358881"/>
            <a:ext cx="17267059" cy="9569238"/>
            <a:chOff x="0" y="0"/>
            <a:chExt cx="4547703" cy="25202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7703" cy="2520293"/>
            </a:xfrm>
            <a:custGeom>
              <a:avLst/>
              <a:gdLst/>
              <a:ahLst/>
              <a:cxnLst/>
              <a:rect r="r" b="b" t="t" l="l"/>
              <a:pathLst>
                <a:path h="2520293" w="4547703">
                  <a:moveTo>
                    <a:pt x="17935" y="0"/>
                  </a:moveTo>
                  <a:lnTo>
                    <a:pt x="4529768" y="0"/>
                  </a:lnTo>
                  <a:cubicBezTo>
                    <a:pt x="4539673" y="0"/>
                    <a:pt x="4547703" y="8030"/>
                    <a:pt x="4547703" y="17935"/>
                  </a:cubicBezTo>
                  <a:lnTo>
                    <a:pt x="4547703" y="2502358"/>
                  </a:lnTo>
                  <a:cubicBezTo>
                    <a:pt x="4547703" y="2512264"/>
                    <a:pt x="4539673" y="2520293"/>
                    <a:pt x="4529768" y="2520293"/>
                  </a:cubicBezTo>
                  <a:lnTo>
                    <a:pt x="17935" y="2520293"/>
                  </a:lnTo>
                  <a:cubicBezTo>
                    <a:pt x="8030" y="2520293"/>
                    <a:pt x="0" y="2512264"/>
                    <a:pt x="0" y="2502358"/>
                  </a:cubicBezTo>
                  <a:lnTo>
                    <a:pt x="0" y="17935"/>
                  </a:lnTo>
                  <a:cubicBezTo>
                    <a:pt x="0" y="8030"/>
                    <a:pt x="8030" y="0"/>
                    <a:pt x="17935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7703" cy="25679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91851" y="2121237"/>
            <a:ext cx="13422765" cy="5962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b="true" sz="2999" spc="29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MLP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Architecture:</a:t>
            </a:r>
          </a:p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Input layer: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21 (single hand) or 42 (dual hand) features.</a:t>
            </a:r>
          </a:p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Hidden layers: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Two layers –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128 neurons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&amp;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64 neurons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with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ReLU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activation.</a:t>
            </a:r>
          </a:p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Output layer:</a:t>
            </a: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Softmax activation for multi-class classification.</a:t>
            </a:r>
          </a:p>
          <a:p>
            <a:pPr algn="just">
              <a:lnSpc>
                <a:spcPts val="4799"/>
              </a:lnSpc>
            </a:pPr>
          </a:p>
          <a:p>
            <a:pPr algn="just">
              <a:lnSpc>
                <a:spcPts val="4799"/>
              </a:lnSpc>
            </a:pP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Two model variants:</a:t>
            </a:r>
          </a:p>
          <a:p>
            <a:pPr algn="just">
              <a:lnSpc>
                <a:spcPts val="4799"/>
              </a:lnSpc>
            </a:pP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   </a:t>
            </a:r>
            <a:r>
              <a:rPr lang="en-US" sz="2999" strike="noStrike" spc="299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🖐️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Single-Hand Model:</a:t>
            </a:r>
            <a:r>
              <a:rPr lang="en-US" sz="2999" strike="noStrike" spc="299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For simpler gestures.</a:t>
            </a:r>
          </a:p>
          <a:p>
            <a:pPr algn="just">
              <a:lnSpc>
                <a:spcPts val="4799"/>
              </a:lnSpc>
            </a:pPr>
            <a:r>
              <a:rPr lang="en-US" sz="2999" strike="noStrike" spc="299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sz="2999" strike="noStrike" spc="299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✋✋ </a:t>
            </a:r>
            <a:r>
              <a:rPr lang="en-US" b="true" sz="2999" spc="299" strike="noStrike" u="non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Dual-Hand Model:</a:t>
            </a:r>
            <a:r>
              <a:rPr lang="en-US" sz="2999" strike="noStrike" spc="299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For complex ISL signs.</a:t>
            </a:r>
          </a:p>
          <a:p>
            <a:pPr algn="just">
              <a:lnSpc>
                <a:spcPts val="479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039752" y="5441818"/>
            <a:ext cx="6494320" cy="4041121"/>
          </a:xfrm>
          <a:custGeom>
            <a:avLst/>
            <a:gdLst/>
            <a:ahLst/>
            <a:cxnLst/>
            <a:rect r="r" b="b" t="t" l="l"/>
            <a:pathLst>
              <a:path h="4041121" w="6494320">
                <a:moveTo>
                  <a:pt x="0" y="0"/>
                </a:moveTo>
                <a:lnTo>
                  <a:pt x="6494320" y="0"/>
                </a:lnTo>
                <a:lnTo>
                  <a:pt x="6494320" y="4041121"/>
                </a:lnTo>
                <a:lnTo>
                  <a:pt x="0" y="40411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002789" y="505070"/>
            <a:ext cx="15608724" cy="762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</a:pPr>
            <a:r>
              <a:rPr lang="en-US" b="true" sz="4499" spc="44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4. MULTI-LAYER PERCEPTRON (MLP) CLASSIFIER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57950" y="604837"/>
            <a:ext cx="9983625" cy="762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</a:pPr>
            <a:r>
              <a:rPr lang="en-US" b="true" sz="4499" spc="44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TEXT/SPEECH-TO-SIGN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84830" y="2279266"/>
            <a:ext cx="14718339" cy="4162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Input is either typed or converted from speech using Speech-to-Text (STT).</a:t>
            </a:r>
          </a:p>
          <a:p>
            <a:pPr algn="just">
              <a:lnSpc>
                <a:spcPts val="4799"/>
              </a:lnSpc>
            </a:pPr>
          </a:p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rule-based model maps recognized letters to ISL gesture animations.</a:t>
            </a:r>
          </a:p>
          <a:p>
            <a:pPr algn="just">
              <a:lnSpc>
                <a:spcPts val="4799"/>
              </a:lnSpc>
            </a:pPr>
          </a:p>
          <a:p>
            <a:pPr algn="just" marL="647695" indent="-323848" lvl="1">
              <a:lnSpc>
                <a:spcPts val="4799"/>
              </a:lnSpc>
              <a:buFont typeface="Arial"/>
              <a:buChar char="•"/>
            </a:pPr>
            <a:r>
              <a:rPr lang="en-US" sz="2999" spc="29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Pre-recorded gestures are shown as animations for the user.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623111" y="7069937"/>
            <a:ext cx="3253305" cy="2190741"/>
            <a:chOff x="0" y="0"/>
            <a:chExt cx="1096372" cy="73828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96372" cy="738285"/>
            </a:xfrm>
            <a:custGeom>
              <a:avLst/>
              <a:gdLst/>
              <a:ahLst/>
              <a:cxnLst/>
              <a:rect r="r" b="b" t="t" l="l"/>
              <a:pathLst>
                <a:path h="738285" w="1096372">
                  <a:moveTo>
                    <a:pt x="59493" y="0"/>
                  </a:moveTo>
                  <a:lnTo>
                    <a:pt x="1036879" y="0"/>
                  </a:lnTo>
                  <a:cubicBezTo>
                    <a:pt x="1069736" y="0"/>
                    <a:pt x="1096372" y="26636"/>
                    <a:pt x="1096372" y="59493"/>
                  </a:cubicBezTo>
                  <a:lnTo>
                    <a:pt x="1096372" y="678792"/>
                  </a:lnTo>
                  <a:cubicBezTo>
                    <a:pt x="1096372" y="694571"/>
                    <a:pt x="1090104" y="709703"/>
                    <a:pt x="1078947" y="720860"/>
                  </a:cubicBezTo>
                  <a:cubicBezTo>
                    <a:pt x="1067789" y="732017"/>
                    <a:pt x="1052657" y="738285"/>
                    <a:pt x="1036879" y="738285"/>
                  </a:cubicBezTo>
                  <a:lnTo>
                    <a:pt x="59493" y="738285"/>
                  </a:lnTo>
                  <a:cubicBezTo>
                    <a:pt x="43714" y="738285"/>
                    <a:pt x="28582" y="732017"/>
                    <a:pt x="17425" y="720860"/>
                  </a:cubicBezTo>
                  <a:cubicBezTo>
                    <a:pt x="6268" y="709703"/>
                    <a:pt x="0" y="694571"/>
                    <a:pt x="0" y="678792"/>
                  </a:cubicBezTo>
                  <a:lnTo>
                    <a:pt x="0" y="59493"/>
                  </a:lnTo>
                  <a:cubicBezTo>
                    <a:pt x="0" y="26636"/>
                    <a:pt x="26636" y="0"/>
                    <a:pt x="59493" y="0"/>
                  </a:cubicBezTo>
                  <a:close/>
                </a:path>
              </a:pathLst>
            </a:custGeom>
            <a:solidFill>
              <a:srgbClr val="FDFDFD"/>
            </a:solidFill>
            <a:ln w="142875" cap="rnd">
              <a:solidFill>
                <a:srgbClr val="A79E9C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1096372" cy="804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899"/>
                </a:lnSpc>
                <a:spcBef>
                  <a:spcPct val="0"/>
                </a:spcBef>
              </a:pPr>
              <a:r>
                <a:rPr lang="en-US" sz="3499">
                  <a:solidFill>
                    <a:srgbClr val="2E3840"/>
                  </a:solidFill>
                  <a:latin typeface="Cooper BT Light"/>
                  <a:ea typeface="Cooper BT Light"/>
                  <a:cs typeface="Cooper BT Light"/>
                  <a:sym typeface="Cooper BT Light"/>
                </a:rPr>
                <a:t>Rule-based mapping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355628" y="7069937"/>
            <a:ext cx="3253305" cy="2190741"/>
            <a:chOff x="0" y="0"/>
            <a:chExt cx="1096372" cy="7382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96372" cy="738285"/>
            </a:xfrm>
            <a:custGeom>
              <a:avLst/>
              <a:gdLst/>
              <a:ahLst/>
              <a:cxnLst/>
              <a:rect r="r" b="b" t="t" l="l"/>
              <a:pathLst>
                <a:path h="738285" w="1096372">
                  <a:moveTo>
                    <a:pt x="59493" y="0"/>
                  </a:moveTo>
                  <a:lnTo>
                    <a:pt x="1036879" y="0"/>
                  </a:lnTo>
                  <a:cubicBezTo>
                    <a:pt x="1069736" y="0"/>
                    <a:pt x="1096372" y="26636"/>
                    <a:pt x="1096372" y="59493"/>
                  </a:cubicBezTo>
                  <a:lnTo>
                    <a:pt x="1096372" y="678792"/>
                  </a:lnTo>
                  <a:cubicBezTo>
                    <a:pt x="1096372" y="694571"/>
                    <a:pt x="1090104" y="709703"/>
                    <a:pt x="1078947" y="720860"/>
                  </a:cubicBezTo>
                  <a:cubicBezTo>
                    <a:pt x="1067789" y="732017"/>
                    <a:pt x="1052657" y="738285"/>
                    <a:pt x="1036879" y="738285"/>
                  </a:cubicBezTo>
                  <a:lnTo>
                    <a:pt x="59493" y="738285"/>
                  </a:lnTo>
                  <a:cubicBezTo>
                    <a:pt x="43714" y="738285"/>
                    <a:pt x="28582" y="732017"/>
                    <a:pt x="17425" y="720860"/>
                  </a:cubicBezTo>
                  <a:cubicBezTo>
                    <a:pt x="6268" y="709703"/>
                    <a:pt x="0" y="694571"/>
                    <a:pt x="0" y="678792"/>
                  </a:cubicBezTo>
                  <a:lnTo>
                    <a:pt x="0" y="59493"/>
                  </a:lnTo>
                  <a:cubicBezTo>
                    <a:pt x="0" y="26636"/>
                    <a:pt x="26636" y="0"/>
                    <a:pt x="59493" y="0"/>
                  </a:cubicBezTo>
                  <a:close/>
                </a:path>
              </a:pathLst>
            </a:custGeom>
            <a:solidFill>
              <a:srgbClr val="FDFDFD"/>
            </a:solidFill>
            <a:ln w="142875" cap="rnd">
              <a:solidFill>
                <a:srgbClr val="A79E9C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1096372" cy="804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2E3840"/>
                  </a:solidFill>
                  <a:latin typeface="Cooper BT Light"/>
                  <a:ea typeface="Cooper BT Light"/>
                  <a:cs typeface="Cooper BT Light"/>
                  <a:sym typeface="Cooper BT Light"/>
                </a:rPr>
                <a:t>ISL </a:t>
              </a:r>
            </a:p>
            <a:p>
              <a:pPr algn="ctr" marL="0" indent="0" lvl="0">
                <a:lnSpc>
                  <a:spcPts val="4899"/>
                </a:lnSpc>
                <a:spcBef>
                  <a:spcPct val="0"/>
                </a:spcBef>
              </a:pPr>
              <a:r>
                <a:rPr lang="en-US" sz="3499">
                  <a:solidFill>
                    <a:srgbClr val="2E3840"/>
                  </a:solidFill>
                  <a:latin typeface="Cooper BT Light"/>
                  <a:ea typeface="Cooper BT Light"/>
                  <a:cs typeface="Cooper BT Light"/>
                  <a:sym typeface="Cooper BT Light"/>
                </a:rPr>
                <a:t>Animation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79067" y="7069937"/>
            <a:ext cx="3253305" cy="2190741"/>
            <a:chOff x="0" y="0"/>
            <a:chExt cx="1096372" cy="73828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96372" cy="738285"/>
            </a:xfrm>
            <a:custGeom>
              <a:avLst/>
              <a:gdLst/>
              <a:ahLst/>
              <a:cxnLst/>
              <a:rect r="r" b="b" t="t" l="l"/>
              <a:pathLst>
                <a:path h="738285" w="1096372">
                  <a:moveTo>
                    <a:pt x="59493" y="0"/>
                  </a:moveTo>
                  <a:lnTo>
                    <a:pt x="1036879" y="0"/>
                  </a:lnTo>
                  <a:cubicBezTo>
                    <a:pt x="1069736" y="0"/>
                    <a:pt x="1096372" y="26636"/>
                    <a:pt x="1096372" y="59493"/>
                  </a:cubicBezTo>
                  <a:lnTo>
                    <a:pt x="1096372" y="678792"/>
                  </a:lnTo>
                  <a:cubicBezTo>
                    <a:pt x="1096372" y="694571"/>
                    <a:pt x="1090104" y="709703"/>
                    <a:pt x="1078947" y="720860"/>
                  </a:cubicBezTo>
                  <a:cubicBezTo>
                    <a:pt x="1067789" y="732017"/>
                    <a:pt x="1052657" y="738285"/>
                    <a:pt x="1036879" y="738285"/>
                  </a:cubicBezTo>
                  <a:lnTo>
                    <a:pt x="59493" y="738285"/>
                  </a:lnTo>
                  <a:cubicBezTo>
                    <a:pt x="43714" y="738285"/>
                    <a:pt x="28582" y="732017"/>
                    <a:pt x="17425" y="720860"/>
                  </a:cubicBezTo>
                  <a:cubicBezTo>
                    <a:pt x="6268" y="709703"/>
                    <a:pt x="0" y="694571"/>
                    <a:pt x="0" y="678792"/>
                  </a:cubicBezTo>
                  <a:lnTo>
                    <a:pt x="0" y="59493"/>
                  </a:lnTo>
                  <a:cubicBezTo>
                    <a:pt x="0" y="26636"/>
                    <a:pt x="26636" y="0"/>
                    <a:pt x="59493" y="0"/>
                  </a:cubicBezTo>
                  <a:close/>
                </a:path>
              </a:pathLst>
            </a:custGeom>
            <a:solidFill>
              <a:srgbClr val="FDFDFD"/>
            </a:solidFill>
            <a:ln w="142875" cap="rnd">
              <a:solidFill>
                <a:srgbClr val="A79E9C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096372" cy="804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899"/>
                </a:lnSpc>
                <a:spcBef>
                  <a:spcPct val="0"/>
                </a:spcBef>
              </a:pPr>
              <a:r>
                <a:rPr lang="en-US" sz="3499">
                  <a:solidFill>
                    <a:srgbClr val="2E3840"/>
                  </a:solidFill>
                  <a:latin typeface="Cooper BT Light"/>
                  <a:ea typeface="Cooper BT Light"/>
                  <a:cs typeface="Cooper BT Light"/>
                  <a:sym typeface="Cooper BT Light"/>
                </a:rPr>
                <a:t>Text/Speech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>
            <a:off x="4932372" y="8165307"/>
            <a:ext cx="2690738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" id="14"/>
          <p:cNvSpPr/>
          <p:nvPr/>
        </p:nvSpPr>
        <p:spPr>
          <a:xfrm>
            <a:off x="10876416" y="8165307"/>
            <a:ext cx="2479212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DAGlDxLumdU</dc:identifier>
  <dcterms:modified xsi:type="dcterms:W3CDTF">2011-08-01T06:04:30Z</dcterms:modified>
  <cp:revision>1</cp:revision>
  <dc:title>White and Grey Modern Business Research Proposal Presentation</dc:title>
</cp:coreProperties>
</file>