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0"/>
  </p:notesMasterIdLst>
  <p:sldIdLst>
    <p:sldId id="273" r:id="rId2"/>
    <p:sldId id="256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17F75-F306-42EC-9EA2-EA0084DA3EA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2C4B4E-A340-499A-B1A9-5C07E3CECFD3}">
      <dgm:prSet phldrT="[Text]"/>
      <dgm:spPr/>
      <dgm:t>
        <a:bodyPr/>
        <a:lstStyle/>
        <a:p>
          <a:r>
            <a:rPr lang="en-US" dirty="0" smtClean="0"/>
            <a:t>AI Features</a:t>
          </a:r>
          <a:endParaRPr lang="en-US" dirty="0"/>
        </a:p>
      </dgm:t>
    </dgm:pt>
    <dgm:pt modelId="{A050904C-1ADF-4DDB-8114-AC7F2C9BA64C}" type="parTrans" cxnId="{0AC58B1E-5F3F-41DC-8EB1-CC56A6915B65}">
      <dgm:prSet/>
      <dgm:spPr/>
      <dgm:t>
        <a:bodyPr/>
        <a:lstStyle/>
        <a:p>
          <a:endParaRPr lang="en-US"/>
        </a:p>
      </dgm:t>
    </dgm:pt>
    <dgm:pt modelId="{69B12FBD-5DBF-4951-9EF4-11AF5099FE62}" type="sibTrans" cxnId="{0AC58B1E-5F3F-41DC-8EB1-CC56A6915B65}">
      <dgm:prSet/>
      <dgm:spPr/>
      <dgm:t>
        <a:bodyPr/>
        <a:lstStyle/>
        <a:p>
          <a:endParaRPr lang="en-US"/>
        </a:p>
      </dgm:t>
    </dgm:pt>
    <dgm:pt modelId="{4FC0CD70-4369-46FF-8B2A-3CED73E67235}">
      <dgm:prSet phldrT="[Text]"/>
      <dgm:spPr/>
      <dgm:t>
        <a:bodyPr/>
        <a:lstStyle/>
        <a:p>
          <a:r>
            <a:rPr lang="en-US" dirty="0" smtClean="0"/>
            <a:t>Profile Strength Scoring</a:t>
          </a:r>
          <a:endParaRPr lang="en-US" dirty="0"/>
        </a:p>
      </dgm:t>
    </dgm:pt>
    <dgm:pt modelId="{F117DA77-ACC8-403E-A6B8-1DA2FB493AE6}" type="parTrans" cxnId="{F22EB38B-2BFD-464C-BAF6-5D7E068589A0}">
      <dgm:prSet/>
      <dgm:spPr/>
      <dgm:t>
        <a:bodyPr/>
        <a:lstStyle/>
        <a:p>
          <a:endParaRPr lang="en-US"/>
        </a:p>
      </dgm:t>
    </dgm:pt>
    <dgm:pt modelId="{E3945E0D-515F-499F-A7DF-3482969118A1}" type="sibTrans" cxnId="{F22EB38B-2BFD-464C-BAF6-5D7E068589A0}">
      <dgm:prSet/>
      <dgm:spPr/>
      <dgm:t>
        <a:bodyPr/>
        <a:lstStyle/>
        <a:p>
          <a:endParaRPr lang="en-US"/>
        </a:p>
      </dgm:t>
    </dgm:pt>
    <dgm:pt modelId="{E73FF52F-BEFA-4550-85FF-4B4F9FF28E96}">
      <dgm:prSet phldrT="[Text]"/>
      <dgm:spPr/>
      <dgm:t>
        <a:bodyPr/>
        <a:lstStyle/>
        <a:p>
          <a:r>
            <a:rPr lang="en-US" dirty="0" smtClean="0"/>
            <a:t>Smart job/project matching</a:t>
          </a:r>
          <a:endParaRPr lang="en-US" dirty="0"/>
        </a:p>
      </dgm:t>
    </dgm:pt>
    <dgm:pt modelId="{8BA0523A-0594-4532-8997-1B13CE82891F}" type="parTrans" cxnId="{37E11632-D72A-437B-9187-966E6B54FF99}">
      <dgm:prSet/>
      <dgm:spPr/>
      <dgm:t>
        <a:bodyPr/>
        <a:lstStyle/>
        <a:p>
          <a:endParaRPr lang="en-US"/>
        </a:p>
      </dgm:t>
    </dgm:pt>
    <dgm:pt modelId="{CA453FFA-E7E9-437B-995B-1060FE38D6D8}" type="sibTrans" cxnId="{37E11632-D72A-437B-9187-966E6B54FF99}">
      <dgm:prSet/>
      <dgm:spPr/>
      <dgm:t>
        <a:bodyPr/>
        <a:lstStyle/>
        <a:p>
          <a:endParaRPr lang="en-US"/>
        </a:p>
      </dgm:t>
    </dgm:pt>
    <dgm:pt modelId="{92E34FB6-899E-44EA-8872-33BAEC871C51}">
      <dgm:prSet phldrT="[Text]"/>
      <dgm:spPr/>
      <dgm:t>
        <a:bodyPr/>
        <a:lstStyle/>
        <a:p>
          <a:r>
            <a:rPr lang="en-US" dirty="0" smtClean="0"/>
            <a:t>Learning recommendations (future </a:t>
          </a:r>
          <a:endParaRPr lang="en-US" dirty="0"/>
        </a:p>
      </dgm:t>
    </dgm:pt>
    <dgm:pt modelId="{B51FD6F1-AC10-4636-98D9-6EBD36A90DEF}" type="parTrans" cxnId="{25846316-0C71-4216-95D5-5E88E2FF0E9E}">
      <dgm:prSet/>
      <dgm:spPr/>
      <dgm:t>
        <a:bodyPr/>
        <a:lstStyle/>
        <a:p>
          <a:endParaRPr lang="en-US"/>
        </a:p>
      </dgm:t>
    </dgm:pt>
    <dgm:pt modelId="{08F1A96F-D5FE-493E-AF55-DB6CEC2CC045}" type="sibTrans" cxnId="{25846316-0C71-4216-95D5-5E88E2FF0E9E}">
      <dgm:prSet/>
      <dgm:spPr/>
      <dgm:t>
        <a:bodyPr/>
        <a:lstStyle/>
        <a:p>
          <a:endParaRPr lang="en-US"/>
        </a:p>
      </dgm:t>
    </dgm:pt>
    <dgm:pt modelId="{100E9916-DE66-4A2D-A235-8356063859E4}">
      <dgm:prSet/>
      <dgm:spPr/>
      <dgm:t>
        <a:bodyPr/>
        <a:lstStyle/>
        <a:p>
          <a:r>
            <a:rPr lang="en-US" smtClean="0"/>
            <a:t>Rejection insights + skill gap analysis</a:t>
          </a:r>
          <a:endParaRPr lang="en-US" dirty="0" smtClean="0"/>
        </a:p>
      </dgm:t>
    </dgm:pt>
    <dgm:pt modelId="{E7E52298-4FA8-45C5-A239-DF6279AE08B7}" type="parTrans" cxnId="{EAB0E871-C457-4F8B-839F-ED921D07AEEC}">
      <dgm:prSet/>
      <dgm:spPr/>
      <dgm:t>
        <a:bodyPr/>
        <a:lstStyle/>
        <a:p>
          <a:endParaRPr lang="en-US"/>
        </a:p>
      </dgm:t>
    </dgm:pt>
    <dgm:pt modelId="{0A02ADF4-72DA-4E31-BBBA-800D49309716}" type="sibTrans" cxnId="{EAB0E871-C457-4F8B-839F-ED921D07AEEC}">
      <dgm:prSet/>
      <dgm:spPr/>
      <dgm:t>
        <a:bodyPr/>
        <a:lstStyle/>
        <a:p>
          <a:endParaRPr lang="en-US"/>
        </a:p>
      </dgm:t>
    </dgm:pt>
    <dgm:pt modelId="{D4567A8A-7973-410B-AED3-0F38EBAF50BD}" type="pres">
      <dgm:prSet presAssocID="{C3217F75-F306-42EC-9EA2-EA0084DA3EA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22846D-F61D-4147-B0FC-8FFEAE735F82}" type="pres">
      <dgm:prSet presAssocID="{912C4B4E-A340-499A-B1A9-5C07E3CECFD3}" presName="root1" presStyleCnt="0"/>
      <dgm:spPr/>
    </dgm:pt>
    <dgm:pt modelId="{842354EA-E84E-4E38-93FD-356268C2A9F7}" type="pres">
      <dgm:prSet presAssocID="{912C4B4E-A340-499A-B1A9-5C07E3CECFD3}" presName="LevelOneTextNode" presStyleLbl="node0" presStyleIdx="0" presStyleCnt="1" custScaleX="63249" custScaleY="58531" custLinFactNeighborX="-33376" custLinFactNeighborY="1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02072F-A45E-44F0-A6FD-2492C77A6BCC}" type="pres">
      <dgm:prSet presAssocID="{912C4B4E-A340-499A-B1A9-5C07E3CECFD3}" presName="level2hierChild" presStyleCnt="0"/>
      <dgm:spPr/>
    </dgm:pt>
    <dgm:pt modelId="{ECC32C63-1A27-4CAD-A06D-3DC17CC3A3FC}" type="pres">
      <dgm:prSet presAssocID="{F117DA77-ACC8-403E-A6B8-1DA2FB493AE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3A5ACC54-C81D-4F76-8022-C625EF550CE9}" type="pres">
      <dgm:prSet presAssocID="{F117DA77-ACC8-403E-A6B8-1DA2FB493AE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1ACD0E30-83FA-49CC-AB12-C55E7E3FBD9A}" type="pres">
      <dgm:prSet presAssocID="{4FC0CD70-4369-46FF-8B2A-3CED73E67235}" presName="root2" presStyleCnt="0"/>
      <dgm:spPr/>
    </dgm:pt>
    <dgm:pt modelId="{7299F4CD-35AA-4650-B8BC-392E8729A8F4}" type="pres">
      <dgm:prSet presAssocID="{4FC0CD70-4369-46FF-8B2A-3CED73E67235}" presName="LevelTwoTextNode" presStyleLbl="node2" presStyleIdx="0" presStyleCnt="4" custScaleX="99176" custScaleY="74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1E88B2-D534-4E83-9830-B2982091AEB9}" type="pres">
      <dgm:prSet presAssocID="{4FC0CD70-4369-46FF-8B2A-3CED73E67235}" presName="level3hierChild" presStyleCnt="0"/>
      <dgm:spPr/>
    </dgm:pt>
    <dgm:pt modelId="{F562FAB1-9D49-4A26-8F15-FDBCD4A5BF21}" type="pres">
      <dgm:prSet presAssocID="{8BA0523A-0594-4532-8997-1B13CE82891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863EFB8D-38F8-40A4-A5ED-BF5FAF261F15}" type="pres">
      <dgm:prSet presAssocID="{8BA0523A-0594-4532-8997-1B13CE82891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9687F17-AA90-40F6-83FA-32B76B5BB25C}" type="pres">
      <dgm:prSet presAssocID="{E73FF52F-BEFA-4550-85FF-4B4F9FF28E96}" presName="root2" presStyleCnt="0"/>
      <dgm:spPr/>
    </dgm:pt>
    <dgm:pt modelId="{7A9D6CF2-3286-4F87-8A42-F1440DB6DD29}" type="pres">
      <dgm:prSet presAssocID="{E73FF52F-BEFA-4550-85FF-4B4F9FF28E96}" presName="LevelTwoTextNode" presStyleLbl="node2" presStyleIdx="1" presStyleCnt="4" custScaleX="95196" custScaleY="845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6BD499-BEF0-4512-BED1-8D2C9DFB5DCF}" type="pres">
      <dgm:prSet presAssocID="{E73FF52F-BEFA-4550-85FF-4B4F9FF28E96}" presName="level3hierChild" presStyleCnt="0"/>
      <dgm:spPr/>
    </dgm:pt>
    <dgm:pt modelId="{B4DEA723-80B0-4B38-BCFE-082D258ED6F4}" type="pres">
      <dgm:prSet presAssocID="{B51FD6F1-AC10-4636-98D9-6EBD36A90DEF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CE9DE1E0-FB88-45CD-B193-769AB0FA3BE4}" type="pres">
      <dgm:prSet presAssocID="{B51FD6F1-AC10-4636-98D9-6EBD36A90DEF}" presName="connTx" presStyleLbl="parChTrans1D2" presStyleIdx="2" presStyleCnt="4"/>
      <dgm:spPr/>
      <dgm:t>
        <a:bodyPr/>
        <a:lstStyle/>
        <a:p>
          <a:endParaRPr lang="en-US"/>
        </a:p>
      </dgm:t>
    </dgm:pt>
    <dgm:pt modelId="{71F93A08-1C00-4C8F-ACEB-DFB6B1552BAD}" type="pres">
      <dgm:prSet presAssocID="{92E34FB6-899E-44EA-8872-33BAEC871C51}" presName="root2" presStyleCnt="0"/>
      <dgm:spPr/>
    </dgm:pt>
    <dgm:pt modelId="{9D7DB913-BECE-4E0A-AABE-4939645BCA2E}" type="pres">
      <dgm:prSet presAssocID="{92E34FB6-899E-44EA-8872-33BAEC871C51}" presName="LevelTwoTextNode" presStyleLbl="node2" presStyleIdx="2" presStyleCnt="4" custScaleX="100546" custScaleY="70912" custLinFactNeighborY="-37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56ED6F-0426-4CE2-9CB6-7B7EEED630C4}" type="pres">
      <dgm:prSet presAssocID="{92E34FB6-899E-44EA-8872-33BAEC871C51}" presName="level3hierChild" presStyleCnt="0"/>
      <dgm:spPr/>
    </dgm:pt>
    <dgm:pt modelId="{696437FB-98DD-4336-B6BC-9327ADEF1457}" type="pres">
      <dgm:prSet presAssocID="{E7E52298-4FA8-45C5-A239-DF6279AE08B7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653DCD5-64AE-48F7-844E-648690B2AD23}" type="pres">
      <dgm:prSet presAssocID="{E7E52298-4FA8-45C5-A239-DF6279AE08B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12546E1-C9DE-4EFB-94EC-19F96323E155}" type="pres">
      <dgm:prSet presAssocID="{100E9916-DE66-4A2D-A235-8356063859E4}" presName="root2" presStyleCnt="0"/>
      <dgm:spPr/>
    </dgm:pt>
    <dgm:pt modelId="{393755A1-D775-412C-B31B-00CDB4E726F5}" type="pres">
      <dgm:prSet presAssocID="{100E9916-DE66-4A2D-A235-8356063859E4}" presName="LevelTwoTextNode" presStyleLbl="node2" presStyleIdx="3" presStyleCnt="4" custScaleX="118437" custScaleY="676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1C2195-2348-4AF5-AF81-7F8EB60D2B3A}" type="pres">
      <dgm:prSet presAssocID="{100E9916-DE66-4A2D-A235-8356063859E4}" presName="level3hierChild" presStyleCnt="0"/>
      <dgm:spPr/>
    </dgm:pt>
  </dgm:ptLst>
  <dgm:cxnLst>
    <dgm:cxn modelId="{F22EB38B-2BFD-464C-BAF6-5D7E068589A0}" srcId="{912C4B4E-A340-499A-B1A9-5C07E3CECFD3}" destId="{4FC0CD70-4369-46FF-8B2A-3CED73E67235}" srcOrd="0" destOrd="0" parTransId="{F117DA77-ACC8-403E-A6B8-1DA2FB493AE6}" sibTransId="{E3945E0D-515F-499F-A7DF-3482969118A1}"/>
    <dgm:cxn modelId="{7AC5BAAD-BFE9-455A-935D-5EADCDB9E987}" type="presOf" srcId="{100E9916-DE66-4A2D-A235-8356063859E4}" destId="{393755A1-D775-412C-B31B-00CDB4E726F5}" srcOrd="0" destOrd="0" presId="urn:microsoft.com/office/officeart/2008/layout/HorizontalMultiLevelHierarchy"/>
    <dgm:cxn modelId="{25846316-0C71-4216-95D5-5E88E2FF0E9E}" srcId="{912C4B4E-A340-499A-B1A9-5C07E3CECFD3}" destId="{92E34FB6-899E-44EA-8872-33BAEC871C51}" srcOrd="2" destOrd="0" parTransId="{B51FD6F1-AC10-4636-98D9-6EBD36A90DEF}" sibTransId="{08F1A96F-D5FE-493E-AF55-DB6CEC2CC045}"/>
    <dgm:cxn modelId="{1C8C00EA-DB6A-4F14-8ACB-68F7D56B890C}" type="presOf" srcId="{92E34FB6-899E-44EA-8872-33BAEC871C51}" destId="{9D7DB913-BECE-4E0A-AABE-4939645BCA2E}" srcOrd="0" destOrd="0" presId="urn:microsoft.com/office/officeart/2008/layout/HorizontalMultiLevelHierarchy"/>
    <dgm:cxn modelId="{0AC58B1E-5F3F-41DC-8EB1-CC56A6915B65}" srcId="{C3217F75-F306-42EC-9EA2-EA0084DA3EA9}" destId="{912C4B4E-A340-499A-B1A9-5C07E3CECFD3}" srcOrd="0" destOrd="0" parTransId="{A050904C-1ADF-4DDB-8114-AC7F2C9BA64C}" sibTransId="{69B12FBD-5DBF-4951-9EF4-11AF5099FE62}"/>
    <dgm:cxn modelId="{0585F1F8-D25C-4F7F-9535-F62C652A0BA3}" type="presOf" srcId="{4FC0CD70-4369-46FF-8B2A-3CED73E67235}" destId="{7299F4CD-35AA-4650-B8BC-392E8729A8F4}" srcOrd="0" destOrd="0" presId="urn:microsoft.com/office/officeart/2008/layout/HorizontalMultiLevelHierarchy"/>
    <dgm:cxn modelId="{5CC646A5-6A6E-4C6A-9560-D038897B705C}" type="presOf" srcId="{C3217F75-F306-42EC-9EA2-EA0084DA3EA9}" destId="{D4567A8A-7973-410B-AED3-0F38EBAF50BD}" srcOrd="0" destOrd="0" presId="urn:microsoft.com/office/officeart/2008/layout/HorizontalMultiLevelHierarchy"/>
    <dgm:cxn modelId="{96CCFF75-9CD9-43E6-BEF6-F2D3E2530E1A}" type="presOf" srcId="{912C4B4E-A340-499A-B1A9-5C07E3CECFD3}" destId="{842354EA-E84E-4E38-93FD-356268C2A9F7}" srcOrd="0" destOrd="0" presId="urn:microsoft.com/office/officeart/2008/layout/HorizontalMultiLevelHierarchy"/>
    <dgm:cxn modelId="{C596155B-D242-4178-949F-C8619CA85CD1}" type="presOf" srcId="{E73FF52F-BEFA-4550-85FF-4B4F9FF28E96}" destId="{7A9D6CF2-3286-4F87-8A42-F1440DB6DD29}" srcOrd="0" destOrd="0" presId="urn:microsoft.com/office/officeart/2008/layout/HorizontalMultiLevelHierarchy"/>
    <dgm:cxn modelId="{82EAD321-789F-4065-B3C7-841780F903C2}" type="presOf" srcId="{B51FD6F1-AC10-4636-98D9-6EBD36A90DEF}" destId="{B4DEA723-80B0-4B38-BCFE-082D258ED6F4}" srcOrd="0" destOrd="0" presId="urn:microsoft.com/office/officeart/2008/layout/HorizontalMultiLevelHierarchy"/>
    <dgm:cxn modelId="{F99AFA4A-B1B2-405E-8C38-848CFECFEB4E}" type="presOf" srcId="{F117DA77-ACC8-403E-A6B8-1DA2FB493AE6}" destId="{ECC32C63-1A27-4CAD-A06D-3DC17CC3A3FC}" srcOrd="0" destOrd="0" presId="urn:microsoft.com/office/officeart/2008/layout/HorizontalMultiLevelHierarchy"/>
    <dgm:cxn modelId="{1593934B-DDB4-4A32-8419-E75CCB936940}" type="presOf" srcId="{8BA0523A-0594-4532-8997-1B13CE82891F}" destId="{863EFB8D-38F8-40A4-A5ED-BF5FAF261F15}" srcOrd="1" destOrd="0" presId="urn:microsoft.com/office/officeart/2008/layout/HorizontalMultiLevelHierarchy"/>
    <dgm:cxn modelId="{37E11632-D72A-437B-9187-966E6B54FF99}" srcId="{912C4B4E-A340-499A-B1A9-5C07E3CECFD3}" destId="{E73FF52F-BEFA-4550-85FF-4B4F9FF28E96}" srcOrd="1" destOrd="0" parTransId="{8BA0523A-0594-4532-8997-1B13CE82891F}" sibTransId="{CA453FFA-E7E9-437B-995B-1060FE38D6D8}"/>
    <dgm:cxn modelId="{13BE8DBD-2585-4903-8F86-8CCC6BD6F9B1}" type="presOf" srcId="{B51FD6F1-AC10-4636-98D9-6EBD36A90DEF}" destId="{CE9DE1E0-FB88-45CD-B193-769AB0FA3BE4}" srcOrd="1" destOrd="0" presId="urn:microsoft.com/office/officeart/2008/layout/HorizontalMultiLevelHierarchy"/>
    <dgm:cxn modelId="{A6858085-4CFE-4931-8CA5-C0D7AC43BC04}" type="presOf" srcId="{E7E52298-4FA8-45C5-A239-DF6279AE08B7}" destId="{696437FB-98DD-4336-B6BC-9327ADEF1457}" srcOrd="0" destOrd="0" presId="urn:microsoft.com/office/officeart/2008/layout/HorizontalMultiLevelHierarchy"/>
    <dgm:cxn modelId="{CDC60F7A-E6D9-44E4-9E2E-A3604EFA896B}" type="presOf" srcId="{E7E52298-4FA8-45C5-A239-DF6279AE08B7}" destId="{2653DCD5-64AE-48F7-844E-648690B2AD23}" srcOrd="1" destOrd="0" presId="urn:microsoft.com/office/officeart/2008/layout/HorizontalMultiLevelHierarchy"/>
    <dgm:cxn modelId="{EAB0E871-C457-4F8B-839F-ED921D07AEEC}" srcId="{912C4B4E-A340-499A-B1A9-5C07E3CECFD3}" destId="{100E9916-DE66-4A2D-A235-8356063859E4}" srcOrd="3" destOrd="0" parTransId="{E7E52298-4FA8-45C5-A239-DF6279AE08B7}" sibTransId="{0A02ADF4-72DA-4E31-BBBA-800D49309716}"/>
    <dgm:cxn modelId="{631808D6-53AB-4A5F-8846-51D88BA956EE}" type="presOf" srcId="{F117DA77-ACC8-403E-A6B8-1DA2FB493AE6}" destId="{3A5ACC54-C81D-4F76-8022-C625EF550CE9}" srcOrd="1" destOrd="0" presId="urn:microsoft.com/office/officeart/2008/layout/HorizontalMultiLevelHierarchy"/>
    <dgm:cxn modelId="{84604D63-48AE-45E2-BC01-6AA268BB83BD}" type="presOf" srcId="{8BA0523A-0594-4532-8997-1B13CE82891F}" destId="{F562FAB1-9D49-4A26-8F15-FDBCD4A5BF21}" srcOrd="0" destOrd="0" presId="urn:microsoft.com/office/officeart/2008/layout/HorizontalMultiLevelHierarchy"/>
    <dgm:cxn modelId="{854E339F-C1BE-4BB4-BE35-8C569533A52C}" type="presParOf" srcId="{D4567A8A-7973-410B-AED3-0F38EBAF50BD}" destId="{1C22846D-F61D-4147-B0FC-8FFEAE735F82}" srcOrd="0" destOrd="0" presId="urn:microsoft.com/office/officeart/2008/layout/HorizontalMultiLevelHierarchy"/>
    <dgm:cxn modelId="{F2351529-791D-44C8-9C64-531F2C92F698}" type="presParOf" srcId="{1C22846D-F61D-4147-B0FC-8FFEAE735F82}" destId="{842354EA-E84E-4E38-93FD-356268C2A9F7}" srcOrd="0" destOrd="0" presId="urn:microsoft.com/office/officeart/2008/layout/HorizontalMultiLevelHierarchy"/>
    <dgm:cxn modelId="{AA400C30-188E-4D8A-92B2-5D0C77007E07}" type="presParOf" srcId="{1C22846D-F61D-4147-B0FC-8FFEAE735F82}" destId="{6C02072F-A45E-44F0-A6FD-2492C77A6BCC}" srcOrd="1" destOrd="0" presId="urn:microsoft.com/office/officeart/2008/layout/HorizontalMultiLevelHierarchy"/>
    <dgm:cxn modelId="{F3571CFE-CA11-4049-B273-3EB786935129}" type="presParOf" srcId="{6C02072F-A45E-44F0-A6FD-2492C77A6BCC}" destId="{ECC32C63-1A27-4CAD-A06D-3DC17CC3A3FC}" srcOrd="0" destOrd="0" presId="urn:microsoft.com/office/officeart/2008/layout/HorizontalMultiLevelHierarchy"/>
    <dgm:cxn modelId="{90FC8CAB-A1F1-4F49-8D08-414E7E973274}" type="presParOf" srcId="{ECC32C63-1A27-4CAD-A06D-3DC17CC3A3FC}" destId="{3A5ACC54-C81D-4F76-8022-C625EF550CE9}" srcOrd="0" destOrd="0" presId="urn:microsoft.com/office/officeart/2008/layout/HorizontalMultiLevelHierarchy"/>
    <dgm:cxn modelId="{488D81C7-95BD-48B0-8F14-1242A2246A75}" type="presParOf" srcId="{6C02072F-A45E-44F0-A6FD-2492C77A6BCC}" destId="{1ACD0E30-83FA-49CC-AB12-C55E7E3FBD9A}" srcOrd="1" destOrd="0" presId="urn:microsoft.com/office/officeart/2008/layout/HorizontalMultiLevelHierarchy"/>
    <dgm:cxn modelId="{346BE088-6D9E-4F79-97C0-EF42AE006AC1}" type="presParOf" srcId="{1ACD0E30-83FA-49CC-AB12-C55E7E3FBD9A}" destId="{7299F4CD-35AA-4650-B8BC-392E8729A8F4}" srcOrd="0" destOrd="0" presId="urn:microsoft.com/office/officeart/2008/layout/HorizontalMultiLevelHierarchy"/>
    <dgm:cxn modelId="{AA8F593A-BC7F-42F7-924C-DF281EA1A3BF}" type="presParOf" srcId="{1ACD0E30-83FA-49CC-AB12-C55E7E3FBD9A}" destId="{4B1E88B2-D534-4E83-9830-B2982091AEB9}" srcOrd="1" destOrd="0" presId="urn:microsoft.com/office/officeart/2008/layout/HorizontalMultiLevelHierarchy"/>
    <dgm:cxn modelId="{50A1C829-C692-4626-A315-5FD14A43FC88}" type="presParOf" srcId="{6C02072F-A45E-44F0-A6FD-2492C77A6BCC}" destId="{F562FAB1-9D49-4A26-8F15-FDBCD4A5BF21}" srcOrd="2" destOrd="0" presId="urn:microsoft.com/office/officeart/2008/layout/HorizontalMultiLevelHierarchy"/>
    <dgm:cxn modelId="{F159076C-CB28-486A-8D15-A9BBEE0F73C3}" type="presParOf" srcId="{F562FAB1-9D49-4A26-8F15-FDBCD4A5BF21}" destId="{863EFB8D-38F8-40A4-A5ED-BF5FAF261F15}" srcOrd="0" destOrd="0" presId="urn:microsoft.com/office/officeart/2008/layout/HorizontalMultiLevelHierarchy"/>
    <dgm:cxn modelId="{2D8788C1-7461-4F25-AC1A-56A17A4C1860}" type="presParOf" srcId="{6C02072F-A45E-44F0-A6FD-2492C77A6BCC}" destId="{29687F17-AA90-40F6-83FA-32B76B5BB25C}" srcOrd="3" destOrd="0" presId="urn:microsoft.com/office/officeart/2008/layout/HorizontalMultiLevelHierarchy"/>
    <dgm:cxn modelId="{6EEE2E1B-186D-40E3-8A5F-AE5EE5F87353}" type="presParOf" srcId="{29687F17-AA90-40F6-83FA-32B76B5BB25C}" destId="{7A9D6CF2-3286-4F87-8A42-F1440DB6DD29}" srcOrd="0" destOrd="0" presId="urn:microsoft.com/office/officeart/2008/layout/HorizontalMultiLevelHierarchy"/>
    <dgm:cxn modelId="{19770598-D4B7-4046-A623-8612E8AF388C}" type="presParOf" srcId="{29687F17-AA90-40F6-83FA-32B76B5BB25C}" destId="{A36BD499-BEF0-4512-BED1-8D2C9DFB5DCF}" srcOrd="1" destOrd="0" presId="urn:microsoft.com/office/officeart/2008/layout/HorizontalMultiLevelHierarchy"/>
    <dgm:cxn modelId="{78AF946A-4ED2-4279-9F86-3588238674B0}" type="presParOf" srcId="{6C02072F-A45E-44F0-A6FD-2492C77A6BCC}" destId="{B4DEA723-80B0-4B38-BCFE-082D258ED6F4}" srcOrd="4" destOrd="0" presId="urn:microsoft.com/office/officeart/2008/layout/HorizontalMultiLevelHierarchy"/>
    <dgm:cxn modelId="{4EBD4126-698D-4656-B33A-4AE8BB74042E}" type="presParOf" srcId="{B4DEA723-80B0-4B38-BCFE-082D258ED6F4}" destId="{CE9DE1E0-FB88-45CD-B193-769AB0FA3BE4}" srcOrd="0" destOrd="0" presId="urn:microsoft.com/office/officeart/2008/layout/HorizontalMultiLevelHierarchy"/>
    <dgm:cxn modelId="{01D47005-5F5C-4E43-B2BD-9C70952F2C11}" type="presParOf" srcId="{6C02072F-A45E-44F0-A6FD-2492C77A6BCC}" destId="{71F93A08-1C00-4C8F-ACEB-DFB6B1552BAD}" srcOrd="5" destOrd="0" presId="urn:microsoft.com/office/officeart/2008/layout/HorizontalMultiLevelHierarchy"/>
    <dgm:cxn modelId="{5CE41E66-75F0-443F-A6D4-73BC86D5A269}" type="presParOf" srcId="{71F93A08-1C00-4C8F-ACEB-DFB6B1552BAD}" destId="{9D7DB913-BECE-4E0A-AABE-4939645BCA2E}" srcOrd="0" destOrd="0" presId="urn:microsoft.com/office/officeart/2008/layout/HorizontalMultiLevelHierarchy"/>
    <dgm:cxn modelId="{6362667D-5198-4092-8300-16B0552DFE20}" type="presParOf" srcId="{71F93A08-1C00-4C8F-ACEB-DFB6B1552BAD}" destId="{EA56ED6F-0426-4CE2-9CB6-7B7EEED630C4}" srcOrd="1" destOrd="0" presId="urn:microsoft.com/office/officeart/2008/layout/HorizontalMultiLevelHierarchy"/>
    <dgm:cxn modelId="{DF39F848-55C7-49EB-A6E0-097C696D4970}" type="presParOf" srcId="{6C02072F-A45E-44F0-A6FD-2492C77A6BCC}" destId="{696437FB-98DD-4336-B6BC-9327ADEF1457}" srcOrd="6" destOrd="0" presId="urn:microsoft.com/office/officeart/2008/layout/HorizontalMultiLevelHierarchy"/>
    <dgm:cxn modelId="{10B13FAB-342B-47FF-AD2F-D4DC2741FDB7}" type="presParOf" srcId="{696437FB-98DD-4336-B6BC-9327ADEF1457}" destId="{2653DCD5-64AE-48F7-844E-648690B2AD23}" srcOrd="0" destOrd="0" presId="urn:microsoft.com/office/officeart/2008/layout/HorizontalMultiLevelHierarchy"/>
    <dgm:cxn modelId="{6662A622-F46F-4B33-8ADD-F31AABA10D5A}" type="presParOf" srcId="{6C02072F-A45E-44F0-A6FD-2492C77A6BCC}" destId="{012546E1-C9DE-4EFB-94EC-19F96323E155}" srcOrd="7" destOrd="0" presId="urn:microsoft.com/office/officeart/2008/layout/HorizontalMultiLevelHierarchy"/>
    <dgm:cxn modelId="{9616E208-218C-4DF5-A1E8-66554E64BAB6}" type="presParOf" srcId="{012546E1-C9DE-4EFB-94EC-19F96323E155}" destId="{393755A1-D775-412C-B31B-00CDB4E726F5}" srcOrd="0" destOrd="0" presId="urn:microsoft.com/office/officeart/2008/layout/HorizontalMultiLevelHierarchy"/>
    <dgm:cxn modelId="{1B7596FF-3C44-4AC2-A381-9BA0078638CE}" type="presParOf" srcId="{012546E1-C9DE-4EFB-94EC-19F96323E155}" destId="{EE1C2195-2348-4AF5-AF81-7F8EB60D2B3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437FB-98DD-4336-B6BC-9327ADEF1457}">
      <dsp:nvSpPr>
        <dsp:cNvPr id="0" name=""/>
        <dsp:cNvSpPr/>
      </dsp:nvSpPr>
      <dsp:spPr>
        <a:xfrm>
          <a:off x="1176086" y="1537832"/>
          <a:ext cx="576949" cy="885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474" y="0"/>
              </a:lnTo>
              <a:lnTo>
                <a:pt x="288474" y="885460"/>
              </a:lnTo>
              <a:lnTo>
                <a:pt x="576949" y="88546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8140" y="1954141"/>
        <a:ext cx="52842" cy="52842"/>
      </dsp:txXfrm>
    </dsp:sp>
    <dsp:sp modelId="{B4DEA723-80B0-4B38-BCFE-082D258ED6F4}">
      <dsp:nvSpPr>
        <dsp:cNvPr id="0" name=""/>
        <dsp:cNvSpPr/>
      </dsp:nvSpPr>
      <dsp:spPr>
        <a:xfrm>
          <a:off x="1176086" y="1537832"/>
          <a:ext cx="576949" cy="31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474" y="0"/>
              </a:lnTo>
              <a:lnTo>
                <a:pt x="288474" y="313791"/>
              </a:lnTo>
              <a:lnTo>
                <a:pt x="576949" y="31379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8142" y="1678309"/>
        <a:ext cx="32838" cy="32838"/>
      </dsp:txXfrm>
    </dsp:sp>
    <dsp:sp modelId="{F562FAB1-9D49-4A26-8F15-FDBCD4A5BF21}">
      <dsp:nvSpPr>
        <dsp:cNvPr id="0" name=""/>
        <dsp:cNvSpPr/>
      </dsp:nvSpPr>
      <dsp:spPr>
        <a:xfrm>
          <a:off x="1176086" y="1274907"/>
          <a:ext cx="576949" cy="262925"/>
        </a:xfrm>
        <a:custGeom>
          <a:avLst/>
          <a:gdLst/>
          <a:ahLst/>
          <a:cxnLst/>
          <a:rect l="0" t="0" r="0" b="0"/>
          <a:pathLst>
            <a:path>
              <a:moveTo>
                <a:pt x="0" y="262925"/>
              </a:moveTo>
              <a:lnTo>
                <a:pt x="288474" y="262925"/>
              </a:lnTo>
              <a:lnTo>
                <a:pt x="288474" y="0"/>
              </a:lnTo>
              <a:lnTo>
                <a:pt x="576949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8710" y="1390519"/>
        <a:ext cx="31701" cy="31701"/>
      </dsp:txXfrm>
    </dsp:sp>
    <dsp:sp modelId="{ECC32C63-1A27-4CAD-A06D-3DC17CC3A3FC}">
      <dsp:nvSpPr>
        <dsp:cNvPr id="0" name=""/>
        <dsp:cNvSpPr/>
      </dsp:nvSpPr>
      <dsp:spPr>
        <a:xfrm>
          <a:off x="1176086" y="665156"/>
          <a:ext cx="576949" cy="872675"/>
        </a:xfrm>
        <a:custGeom>
          <a:avLst/>
          <a:gdLst/>
          <a:ahLst/>
          <a:cxnLst/>
          <a:rect l="0" t="0" r="0" b="0"/>
          <a:pathLst>
            <a:path>
              <a:moveTo>
                <a:pt x="0" y="872675"/>
              </a:moveTo>
              <a:lnTo>
                <a:pt x="288474" y="872675"/>
              </a:lnTo>
              <a:lnTo>
                <a:pt x="288474" y="0"/>
              </a:lnTo>
              <a:lnTo>
                <a:pt x="576949" y="0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38407" y="1075340"/>
        <a:ext cx="52307" cy="52307"/>
      </dsp:txXfrm>
    </dsp:sp>
    <dsp:sp modelId="{842354EA-E84E-4E38-93FD-356268C2A9F7}">
      <dsp:nvSpPr>
        <dsp:cNvPr id="0" name=""/>
        <dsp:cNvSpPr/>
      </dsp:nvSpPr>
      <dsp:spPr>
        <a:xfrm rot="16200000">
          <a:off x="93876" y="1353487"/>
          <a:ext cx="1795728" cy="36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AI Features</a:t>
          </a:r>
          <a:endParaRPr lang="en-US" sz="2500" kern="1200" dirty="0"/>
        </a:p>
      </dsp:txBody>
      <dsp:txXfrm>
        <a:off x="93876" y="1353487"/>
        <a:ext cx="1795728" cy="368690"/>
      </dsp:txXfrm>
    </dsp:sp>
    <dsp:sp modelId="{7299F4CD-35AA-4650-B8BC-392E8729A8F4}">
      <dsp:nvSpPr>
        <dsp:cNvPr id="0" name=""/>
        <dsp:cNvSpPr/>
      </dsp:nvSpPr>
      <dsp:spPr>
        <a:xfrm>
          <a:off x="1753036" y="447471"/>
          <a:ext cx="1896219" cy="435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Profile Strength Scoring</a:t>
          </a:r>
          <a:endParaRPr lang="en-US" sz="1300" kern="1200" dirty="0"/>
        </a:p>
      </dsp:txBody>
      <dsp:txXfrm>
        <a:off x="1753036" y="447471"/>
        <a:ext cx="1896219" cy="435370"/>
      </dsp:txXfrm>
    </dsp:sp>
    <dsp:sp modelId="{7A9D6CF2-3286-4F87-8A42-F1440DB6DD29}">
      <dsp:nvSpPr>
        <dsp:cNvPr id="0" name=""/>
        <dsp:cNvSpPr/>
      </dsp:nvSpPr>
      <dsp:spPr>
        <a:xfrm>
          <a:off x="1753036" y="1028571"/>
          <a:ext cx="1820123" cy="4926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Smart job/project matching</a:t>
          </a:r>
          <a:endParaRPr lang="en-US" sz="1300" kern="1200" dirty="0"/>
        </a:p>
      </dsp:txBody>
      <dsp:txXfrm>
        <a:off x="1753036" y="1028571"/>
        <a:ext cx="1820123" cy="492671"/>
      </dsp:txXfrm>
    </dsp:sp>
    <dsp:sp modelId="{9D7DB913-BECE-4E0A-AABE-4939645BCA2E}">
      <dsp:nvSpPr>
        <dsp:cNvPr id="0" name=""/>
        <dsp:cNvSpPr/>
      </dsp:nvSpPr>
      <dsp:spPr>
        <a:xfrm>
          <a:off x="1753036" y="1644944"/>
          <a:ext cx="1922413" cy="4133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Learning recommendations (future </a:t>
          </a:r>
          <a:endParaRPr lang="en-US" sz="1300" kern="1200" dirty="0"/>
        </a:p>
      </dsp:txBody>
      <dsp:txXfrm>
        <a:off x="1753036" y="1644944"/>
        <a:ext cx="1922413" cy="413359"/>
      </dsp:txXfrm>
    </dsp:sp>
    <dsp:sp modelId="{393755A1-D775-412C-B31B-00CDB4E726F5}">
      <dsp:nvSpPr>
        <dsp:cNvPr id="0" name=""/>
        <dsp:cNvSpPr/>
      </dsp:nvSpPr>
      <dsp:spPr>
        <a:xfrm>
          <a:off x="1753036" y="2226062"/>
          <a:ext cx="2264485" cy="3944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Rejection insights + skill gap analysis</a:t>
          </a:r>
          <a:endParaRPr lang="en-US" sz="1300" kern="1200" dirty="0" smtClean="0"/>
        </a:p>
      </dsp:txBody>
      <dsp:txXfrm>
        <a:off x="1753036" y="2226062"/>
        <a:ext cx="2264485" cy="394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8BE90-6CFB-4BCB-AC30-267DDCCB818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0C875-D261-44F3-8263-4AF4692C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7190A8-0690-482C-B5CF-4F3EA91FA437}" type="datetime1">
              <a:rPr lang="en-US" smtClean="0"/>
              <a:t>9/10/2025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08D29C-90F3-490E-A7B4-AD4A974D0BA5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04AD13-F785-40E0-9062-068B8FDBBA64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8E897D-B52C-4A32-BEAD-C432FA67B831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5DA643-41D7-4580-83A6-DFC552C27400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093FFC-D66E-43C8-9BC6-6BFBA8DFE27F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2E7634-5A17-4DE7-A837-205474E3395C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21CE55-B920-4875-A88C-86846F63F318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E7A112-7AEC-4AC2-AABE-98E869155C75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90AE0FA-1E0D-4795-B97D-172880D7B0BF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D65E50-5D84-4ED5-935F-395B7603492C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952AF9-52E1-4A31-9FA6-71BC30BE65EE}" type="datetime1">
              <a:rPr lang="en-US" smtClean="0"/>
              <a:t>9/10/2025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578" y="1634246"/>
            <a:ext cx="7850221" cy="40634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09728" indent="0" algn="ctr">
              <a:lnSpc>
                <a:spcPct val="200000"/>
              </a:lnSpc>
              <a:buNone/>
            </a:pPr>
            <a:endParaRPr lang="en-US" sz="2400" dirty="0" smtClean="0">
              <a:latin typeface="Century" pitchFamily="18" charset="0"/>
            </a:endParaRPr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dirty="0" err="1" smtClean="0">
                <a:latin typeface="Century" pitchFamily="18" charset="0"/>
              </a:rPr>
              <a:t>Raiha</a:t>
            </a:r>
            <a:r>
              <a:rPr lang="en-US" sz="2400" dirty="0" smtClean="0">
                <a:latin typeface="Century" pitchFamily="18" charset="0"/>
              </a:rPr>
              <a:t> </a:t>
            </a:r>
            <a:r>
              <a:rPr lang="en-US" sz="2400" dirty="0">
                <a:latin typeface="Century" pitchFamily="18" charset="0"/>
              </a:rPr>
              <a:t>(SMM Intern)</a:t>
            </a:r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dirty="0" err="1">
                <a:latin typeface="Century" pitchFamily="18" charset="0"/>
              </a:rPr>
              <a:t>Mudasir</a:t>
            </a:r>
            <a:r>
              <a:rPr lang="en-US" sz="2400" dirty="0">
                <a:latin typeface="Century" pitchFamily="18" charset="0"/>
              </a:rPr>
              <a:t> (Tech Intern)</a:t>
            </a:r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dirty="0" err="1">
                <a:latin typeface="Century" pitchFamily="18" charset="0"/>
              </a:rPr>
              <a:t>Usman</a:t>
            </a:r>
            <a:r>
              <a:rPr lang="en-US" sz="2400" dirty="0">
                <a:latin typeface="Century" pitchFamily="18" charset="0"/>
              </a:rPr>
              <a:t> (Management Intern)</a:t>
            </a:r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dirty="0" err="1">
                <a:latin typeface="Century" pitchFamily="18" charset="0"/>
              </a:rPr>
              <a:t>Faizyab</a:t>
            </a:r>
            <a:r>
              <a:rPr lang="en-US" sz="2400" dirty="0">
                <a:latin typeface="Century" pitchFamily="18" charset="0"/>
              </a:rPr>
              <a:t> (Tech Intern)</a:t>
            </a:r>
          </a:p>
          <a:p>
            <a:pPr marL="109728" indent="0">
              <a:lnSpc>
                <a:spcPct val="200000"/>
              </a:lnSpc>
              <a:buNone/>
            </a:pPr>
            <a:endParaRPr lang="en-US" sz="2400" dirty="0" smtClean="0">
              <a:latin typeface="Century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Entrepreneur of the Future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/>
          <p:cNvSpPr/>
          <p:nvPr/>
        </p:nvSpPr>
        <p:spPr>
          <a:xfrm>
            <a:off x="1006809" y="1789888"/>
            <a:ext cx="1760707" cy="12866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11: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947483" y="2879388"/>
            <a:ext cx="272375" cy="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46955" y="3664108"/>
            <a:ext cx="272375" cy="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370283" y="4442348"/>
            <a:ext cx="272375" cy="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924779" y="5210860"/>
            <a:ext cx="272375" cy="9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endParaRPr dirty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/>
              <a:t>Profile Strength </a:t>
            </a:r>
            <a:r>
              <a:rPr dirty="0" smtClean="0"/>
              <a:t>Scoring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Smart </a:t>
            </a:r>
            <a:r>
              <a:rPr dirty="0"/>
              <a:t>job/project </a:t>
            </a:r>
            <a:r>
              <a:rPr dirty="0" smtClean="0"/>
              <a:t>matching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Rejection </a:t>
            </a:r>
            <a:r>
              <a:rPr dirty="0"/>
              <a:t>insights + skill gap </a:t>
            </a:r>
            <a:r>
              <a:rPr dirty="0" smtClean="0"/>
              <a:t>analysis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Learning </a:t>
            </a:r>
            <a:r>
              <a:rPr dirty="0"/>
              <a:t>recommendations (future e-learning partners)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AI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09275164"/>
              </p:ext>
            </p:extLst>
          </p:nvPr>
        </p:nvGraphicFramePr>
        <p:xfrm>
          <a:off x="4416358" y="687605"/>
          <a:ext cx="5019472" cy="3067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/>
              <a:t>Multi-layer user verification (Email, LinkedIn, ID, sample </a:t>
            </a:r>
            <a:r>
              <a:rPr dirty="0" smtClean="0"/>
              <a:t>projects)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Company </a:t>
            </a:r>
            <a:r>
              <a:rPr dirty="0"/>
              <a:t>verification (official docs, domains, LinkedIn </a:t>
            </a:r>
            <a:r>
              <a:rPr dirty="0" smtClean="0"/>
              <a:t>pages)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Data </a:t>
            </a:r>
            <a:r>
              <a:rPr dirty="0"/>
              <a:t>privacy → encrypted + restricted </a:t>
            </a:r>
            <a:r>
              <a:rPr dirty="0" smtClean="0"/>
              <a:t>access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Fraud/Scam </a:t>
            </a:r>
            <a:r>
              <a:rPr dirty="0"/>
              <a:t>detection AI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Security &amp; Verification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420" y="3761092"/>
            <a:ext cx="2454884" cy="2454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dirty="0" smtClean="0"/>
              <a:t> </a:t>
            </a:r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dirty="0"/>
              <a:t> •  </a:t>
            </a:r>
            <a:r>
              <a:rPr dirty="0" smtClean="0"/>
              <a:t>Verified </a:t>
            </a:r>
            <a:r>
              <a:rPr dirty="0"/>
              <a:t>internships </a:t>
            </a:r>
            <a:r>
              <a:rPr dirty="0" smtClean="0"/>
              <a:t>• </a:t>
            </a:r>
            <a:r>
              <a:rPr dirty="0"/>
              <a:t>Student focus </a:t>
            </a:r>
            <a:r>
              <a:rPr dirty="0" smtClean="0"/>
              <a:t>• </a:t>
            </a:r>
            <a:r>
              <a:rPr dirty="0"/>
              <a:t>Uni partnerships</a:t>
            </a:r>
            <a:br>
              <a:rPr dirty="0"/>
            </a:br>
            <a:endParaRPr lang="en-US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dirty="0"/>
              <a:t>     </a:t>
            </a:r>
            <a:endParaRPr lang="en-US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•   </a:t>
            </a:r>
            <a:r>
              <a:rPr dirty="0" smtClean="0"/>
              <a:t>Secure contracts • AI interview practice tools</a:t>
            </a:r>
            <a:br>
              <a:rPr dirty="0" smtClean="0"/>
            </a:br>
            <a:endParaRPr lang="en-US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endParaRPr lang="en-US" dirty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dirty="0" smtClean="0"/>
              <a:t>       • </a:t>
            </a:r>
            <a:r>
              <a:rPr dirty="0" smtClean="0"/>
              <a:t>Global hub • AI career advisors • Block chain certificates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Growth 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>
          <a:xfrm>
            <a:off x="2412460" y="1481328"/>
            <a:ext cx="4319081" cy="476655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b="1" dirty="0"/>
              <a:t>Short-Term (1–2 </a:t>
            </a:r>
            <a:r>
              <a:rPr lang="en-US" b="1" dirty="0" err="1"/>
              <a:t>yrs</a:t>
            </a:r>
            <a:r>
              <a:rPr lang="en-US" b="1" dirty="0"/>
              <a:t>): 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2274650" y="2818936"/>
            <a:ext cx="4594700" cy="476655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endParaRPr lang="en-US" b="1" dirty="0" smtClean="0"/>
          </a:p>
          <a:p>
            <a:pPr marL="109728"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lang="en-US" b="1" dirty="0" smtClean="0"/>
              <a:t>Medium-Term </a:t>
            </a:r>
            <a:r>
              <a:rPr lang="en-US" b="1" dirty="0"/>
              <a:t>(3–4 </a:t>
            </a:r>
            <a:r>
              <a:rPr lang="en-US" b="1" dirty="0" err="1"/>
              <a:t>yrs</a:t>
            </a:r>
            <a:r>
              <a:rPr lang="en-US" b="1" dirty="0"/>
              <a:t>):</a:t>
            </a:r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endParaRPr lang="en-US" b="1" dirty="0"/>
          </a:p>
        </p:txBody>
      </p:sp>
      <p:sp>
        <p:nvSpPr>
          <p:cNvPr id="8" name="Parallelogram 7"/>
          <p:cNvSpPr/>
          <p:nvPr/>
        </p:nvSpPr>
        <p:spPr>
          <a:xfrm>
            <a:off x="2274650" y="4211557"/>
            <a:ext cx="4319081" cy="476655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endParaRPr lang="en-US" b="1" dirty="0" smtClean="0"/>
          </a:p>
          <a:p>
            <a:pPr marL="109728"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lang="en-US" b="1" dirty="0" smtClean="0"/>
              <a:t>Long-Term </a:t>
            </a:r>
            <a:r>
              <a:rPr lang="en-US" b="1" dirty="0"/>
              <a:t>(5+ </a:t>
            </a:r>
            <a:r>
              <a:rPr lang="en-US" b="1" dirty="0" err="1"/>
              <a:t>yrs</a:t>
            </a:r>
            <a:r>
              <a:rPr lang="en-US" b="1" dirty="0"/>
              <a:t>): </a:t>
            </a:r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b="1" dirty="0" smtClean="0"/>
              <a:t>Strengths</a:t>
            </a:r>
            <a:r>
              <a:rPr b="1" dirty="0"/>
              <a:t>: 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Verified ecosystem • AI feedback • Multi-segment </a:t>
            </a:r>
            <a:r>
              <a:rPr dirty="0"/>
              <a:t>platform</a:t>
            </a:r>
            <a:br>
              <a:rPr dirty="0"/>
            </a:br>
            <a:r>
              <a:rPr b="1" dirty="0" smtClean="0"/>
              <a:t>Weaknesses</a:t>
            </a:r>
            <a:r>
              <a:rPr b="1" dirty="0"/>
              <a:t>: 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New </a:t>
            </a:r>
            <a:r>
              <a:rPr dirty="0"/>
              <a:t>brand • High marketing costs • AI investment</a:t>
            </a:r>
            <a:br>
              <a:rPr dirty="0"/>
            </a:br>
            <a:r>
              <a:rPr b="1" dirty="0"/>
              <a:t>Opportunities: 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Rising </a:t>
            </a:r>
            <a:r>
              <a:rPr dirty="0"/>
              <a:t>freelancing demand • University partnerships • AI adoption</a:t>
            </a:r>
            <a:br>
              <a:rPr dirty="0"/>
            </a:br>
            <a:r>
              <a:rPr b="1" dirty="0"/>
              <a:t>Threats</a:t>
            </a:r>
            <a:r>
              <a:rPr b="1" dirty="0" smtClean="0"/>
              <a:t>: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LinkedIn/</a:t>
            </a:r>
            <a:r>
              <a:rPr dirty="0" err="1" smtClean="0"/>
              <a:t>Upwork</a:t>
            </a:r>
            <a:r>
              <a:rPr dirty="0" smtClean="0"/>
              <a:t> </a:t>
            </a:r>
            <a:r>
              <a:rPr dirty="0"/>
              <a:t>competition • </a:t>
            </a:r>
            <a:r>
              <a:rPr dirty="0" smtClean="0"/>
              <a:t>Cyber security </a:t>
            </a:r>
            <a:r>
              <a:rPr dirty="0"/>
              <a:t>risks • Adoption hesitation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Market Analysis (SWOT)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235" y="1083187"/>
            <a:ext cx="2017273" cy="92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b="1" dirty="0" smtClean="0"/>
              <a:t>LinkedIn/Indeed: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No </a:t>
            </a:r>
            <a:r>
              <a:rPr dirty="0"/>
              <a:t>feedback, fake postings</a:t>
            </a:r>
            <a:br>
              <a:rPr dirty="0"/>
            </a:br>
            <a:r>
              <a:rPr b="1" dirty="0" err="1" smtClean="0"/>
              <a:t>Upwork</a:t>
            </a:r>
            <a:r>
              <a:rPr b="1" dirty="0" smtClean="0"/>
              <a:t>/</a:t>
            </a:r>
            <a:r>
              <a:rPr b="1" dirty="0" err="1" smtClean="0"/>
              <a:t>Fiverr</a:t>
            </a:r>
            <a:r>
              <a:rPr b="1" dirty="0" smtClean="0"/>
              <a:t>: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Expensive</a:t>
            </a:r>
            <a:r>
              <a:rPr dirty="0"/>
              <a:t>, unreliable </a:t>
            </a:r>
            <a:r>
              <a:rPr dirty="0" smtClean="0"/>
              <a:t>reviews</a:t>
            </a:r>
            <a:r>
              <a:rPr dirty="0"/>
              <a:t/>
            </a:r>
            <a:br>
              <a:rPr dirty="0"/>
            </a:br>
            <a:r>
              <a:rPr b="1" dirty="0"/>
              <a:t>Rozee.pk/</a:t>
            </a:r>
            <a:r>
              <a:rPr b="1" dirty="0" err="1"/>
              <a:t>Glassdoor</a:t>
            </a:r>
            <a:r>
              <a:rPr b="1" dirty="0" smtClean="0"/>
              <a:t>: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Limited </a:t>
            </a:r>
            <a:r>
              <a:rPr dirty="0"/>
              <a:t>scope, no AI tools</a:t>
            </a:r>
            <a:br>
              <a:rPr dirty="0"/>
            </a:br>
            <a:r>
              <a:rPr b="1" dirty="0" err="1" smtClean="0"/>
              <a:t>Freelinx</a:t>
            </a:r>
            <a:r>
              <a:rPr b="1" dirty="0" smtClean="0"/>
              <a:t> </a:t>
            </a:r>
            <a:r>
              <a:rPr b="1" dirty="0"/>
              <a:t>Wins:</a:t>
            </a:r>
            <a:r>
              <a:rPr dirty="0"/>
              <a:t/>
            </a:r>
            <a:br>
              <a:rPr dirty="0"/>
            </a:br>
            <a:r>
              <a:rPr dirty="0"/>
              <a:t>Verified ecosystem • Real feedback • Free communication </a:t>
            </a:r>
            <a:r>
              <a:rPr dirty="0" smtClean="0"/>
              <a:t>•</a:t>
            </a:r>
            <a:r>
              <a:rPr lang="en-US" dirty="0" smtClean="0"/>
              <a:t> </a:t>
            </a:r>
            <a:r>
              <a:rPr dirty="0" smtClean="0"/>
              <a:t>Multi-segment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Competitor Landscape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47" y="1668846"/>
            <a:ext cx="1443272" cy="902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44" y="1887422"/>
            <a:ext cx="1284051" cy="669855"/>
          </a:xfrm>
          <a:prstGeom prst="rect">
            <a:avLst/>
          </a:prstGeom>
        </p:spPr>
      </p:pic>
      <p:pic>
        <p:nvPicPr>
          <p:cNvPr id="1026" name="Picture 2" descr="Upwork | Hire Top Freelance Talent with Confid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36" y="2912571"/>
            <a:ext cx="1465694" cy="39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Sell on Fiver: The ULTIMATE Guide for 20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816" y="2355872"/>
            <a:ext cx="1869431" cy="132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bs in Pakistan - ROZEE.P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986" y="3573471"/>
            <a:ext cx="1753545" cy="8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/>
              <a:t>Students &amp; Fresh Graduates (</a:t>
            </a:r>
            <a:r>
              <a:rPr dirty="0" smtClean="0"/>
              <a:t>18–26)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Job </a:t>
            </a:r>
            <a:r>
              <a:rPr dirty="0"/>
              <a:t>Seekers &amp; Professionals (</a:t>
            </a:r>
            <a:r>
              <a:rPr dirty="0" smtClean="0"/>
              <a:t>22–35)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Freelancers </a:t>
            </a:r>
            <a:r>
              <a:rPr dirty="0"/>
              <a:t>(</a:t>
            </a:r>
            <a:r>
              <a:rPr dirty="0" smtClean="0"/>
              <a:t>20–40)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HRs </a:t>
            </a:r>
            <a:r>
              <a:rPr dirty="0"/>
              <a:t>&amp; Companies (</a:t>
            </a:r>
            <a:r>
              <a:rPr dirty="0" smtClean="0"/>
              <a:t>28–50)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Clients </a:t>
            </a:r>
            <a:r>
              <a:rPr dirty="0"/>
              <a:t>(</a:t>
            </a:r>
            <a:r>
              <a:rPr dirty="0" smtClean="0"/>
              <a:t>25–55)</a:t>
            </a:r>
            <a:endParaRPr lang="en-US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b="1" dirty="0" smtClean="0"/>
              <a:t>Values</a:t>
            </a:r>
            <a:r>
              <a:rPr b="1" dirty="0"/>
              <a:t>:</a:t>
            </a:r>
            <a:r>
              <a:rPr dirty="0"/>
              <a:t> </a:t>
            </a:r>
            <a:endParaRPr lang="en-US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Trust </a:t>
            </a:r>
            <a:r>
              <a:rPr dirty="0"/>
              <a:t>• Fairness • Growth • Transparency • Innovation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Target Audiences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482" y="2417324"/>
            <a:ext cx="3166839" cy="1862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b="1" dirty="0" smtClean="0"/>
              <a:t>Phase </a:t>
            </a:r>
            <a:r>
              <a:rPr b="1" dirty="0"/>
              <a:t>1 (Launch): 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#</a:t>
            </a:r>
            <a:r>
              <a:rPr dirty="0"/>
              <a:t>NoMoreGhosting • Uni partnerships • Influencers • Free trials</a:t>
            </a:r>
            <a:br>
              <a:rPr dirty="0"/>
            </a:br>
            <a:r>
              <a:rPr b="1" dirty="0"/>
              <a:t>Phase 2 (Growth): 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Referrals </a:t>
            </a:r>
            <a:r>
              <a:rPr dirty="0"/>
              <a:t>• Blogs/YouTube • Ads • HR workshops • Gamification</a:t>
            </a:r>
            <a:br>
              <a:rPr dirty="0"/>
            </a:br>
            <a:r>
              <a:rPr b="1" dirty="0"/>
              <a:t>Phase 3 (Expansion</a:t>
            </a:r>
            <a:r>
              <a:rPr b="1" dirty="0" smtClean="0"/>
              <a:t>):</a:t>
            </a:r>
            <a:endParaRPr lang="en-US" b="1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 smtClean="0"/>
              <a:t>Premium </a:t>
            </a:r>
            <a:r>
              <a:rPr dirty="0"/>
              <a:t>subs • Partnerships (Coursera/</a:t>
            </a:r>
            <a:r>
              <a:rPr dirty="0" err="1"/>
              <a:t>Udemy</a:t>
            </a:r>
            <a:r>
              <a:rPr dirty="0"/>
              <a:t>) • AI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Marketing Strategy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69" y="4724398"/>
            <a:ext cx="2873830" cy="1676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970" y="1374325"/>
            <a:ext cx="8229600" cy="4525963"/>
          </a:xfrm>
        </p:spPr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dirty="0" smtClean="0"/>
              <a:t>Web </a:t>
            </a:r>
            <a:r>
              <a:rPr dirty="0"/>
              <a:t>&amp; Mobile App mockups (visuals</a:t>
            </a:r>
            <a:r>
              <a:rPr dirty="0" smtClean="0"/>
              <a:t>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Wireframe &amp; Closing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06" y="2141166"/>
            <a:ext cx="3308486" cy="3308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02" y="2141166"/>
            <a:ext cx="3345235" cy="334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lnSpc>
                <a:spcPct val="160000"/>
              </a:lnSpc>
              <a:buNone/>
            </a:pPr>
            <a:r>
              <a:rPr lang="en-US" dirty="0" err="1"/>
              <a:t>Freelinx</a:t>
            </a:r>
            <a:r>
              <a:rPr lang="en-US" dirty="0"/>
              <a:t> is designed to bridge the gap between applicants, freelancers, companies, and clients by offering a verified, scam-free platform with AI-driven feedback and transparent communication. Unlike existing platforms, </a:t>
            </a:r>
            <a:r>
              <a:rPr lang="en-US" dirty="0" err="1"/>
              <a:t>Freelinx</a:t>
            </a:r>
            <a:r>
              <a:rPr lang="en-US" dirty="0"/>
              <a:t> not only connects people to opportunities but also helps them understand rejection reasons, improve their profiles, and grow in their careers, making it a trusted ecosystem for both hiring and freelancing. </a:t>
            </a:r>
            <a:endParaRPr lang="en-US" dirty="0" smtClean="0"/>
          </a:p>
          <a:p>
            <a:pPr marL="109728" indent="0">
              <a:lnSpc>
                <a:spcPct val="160000"/>
              </a:lnSpc>
              <a:buNone/>
            </a:pPr>
            <a:endParaRPr lang="en-US" dirty="0" smtClean="0"/>
          </a:p>
          <a:p>
            <a:pPr marL="109728" indent="0">
              <a:lnSpc>
                <a:spcPct val="160000"/>
              </a:lnSpc>
              <a:buNone/>
            </a:pPr>
            <a:r>
              <a:rPr lang="en-US" dirty="0" smtClean="0"/>
              <a:t>Regards, </a:t>
            </a:r>
          </a:p>
          <a:p>
            <a:pPr marL="109728" indent="0">
              <a:lnSpc>
                <a:spcPct val="160000"/>
              </a:lnSpc>
              <a:buNone/>
            </a:pPr>
            <a:r>
              <a:rPr lang="en-US" dirty="0" smtClean="0"/>
              <a:t>Thank </a:t>
            </a:r>
            <a:r>
              <a:rPr lang="en-US" dirty="0"/>
              <a:t>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/>
              <a:t>Verified </a:t>
            </a:r>
            <a:r>
              <a:rPr dirty="0" smtClean="0"/>
              <a:t>Jobs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Trusted </a:t>
            </a:r>
            <a:r>
              <a:rPr dirty="0"/>
              <a:t>Freelancing </a:t>
            </a:r>
            <a:endParaRPr lang="en-US" dirty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Real </a:t>
            </a:r>
            <a:r>
              <a:rPr dirty="0"/>
              <a:t>Feedback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 err="1"/>
              <a:t>Freelinx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3866" r="70133" b="31216"/>
          <a:stretch/>
        </p:blipFill>
        <p:spPr>
          <a:xfrm>
            <a:off x="5612861" y="1483468"/>
            <a:ext cx="1050587" cy="1147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4" t="26908" r="38716" b="32054"/>
          <a:stretch/>
        </p:blipFill>
        <p:spPr>
          <a:xfrm>
            <a:off x="7007360" y="2631332"/>
            <a:ext cx="1021405" cy="1079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5" t="25617" r="8692" b="31450"/>
          <a:stretch/>
        </p:blipFill>
        <p:spPr>
          <a:xfrm>
            <a:off x="5588541" y="3711102"/>
            <a:ext cx="1099226" cy="1277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/>
              <a:t>Fake profiles &amp; scam </a:t>
            </a:r>
            <a:r>
              <a:rPr dirty="0" smtClean="0"/>
              <a:t>postings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Ghosting </a:t>
            </a:r>
            <a:r>
              <a:rPr dirty="0"/>
              <a:t>by </a:t>
            </a:r>
            <a:r>
              <a:rPr dirty="0" smtClean="0"/>
              <a:t>companies/clients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No </a:t>
            </a:r>
            <a:r>
              <a:rPr dirty="0"/>
              <a:t>actionable rejection </a:t>
            </a:r>
            <a:r>
              <a:rPr dirty="0" smtClean="0"/>
              <a:t>feedback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Overcrowded </a:t>
            </a:r>
            <a:r>
              <a:rPr dirty="0"/>
              <a:t>&amp; irrelevant listings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8" t="53895" r="39149" b="12101"/>
          <a:stretch/>
        </p:blipFill>
        <p:spPr>
          <a:xfrm>
            <a:off x="5343684" y="1663290"/>
            <a:ext cx="1565665" cy="1303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56" y="1663290"/>
            <a:ext cx="1683211" cy="1303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84" y="2966796"/>
            <a:ext cx="1488471" cy="1488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88" y="3032624"/>
            <a:ext cx="1651675" cy="1422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endParaRPr dirty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/>
              <a:t>Verified profiles (Email, LinkedIn, ID</a:t>
            </a:r>
            <a:r>
              <a:rPr dirty="0" smtClean="0"/>
              <a:t>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AI </a:t>
            </a:r>
            <a:r>
              <a:rPr dirty="0"/>
              <a:t>Profile Score (</a:t>
            </a:r>
            <a:r>
              <a:rPr dirty="0" smtClean="0"/>
              <a:t>0–100)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Transparent </a:t>
            </a:r>
            <a:r>
              <a:rPr dirty="0"/>
              <a:t>rejection </a:t>
            </a:r>
            <a:r>
              <a:rPr dirty="0" smtClean="0"/>
              <a:t>feedback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Verified-only reviews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Anti-ghosting </a:t>
            </a:r>
            <a:r>
              <a:rPr dirty="0"/>
              <a:t>rule (7 days)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Solution (Freelinx)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90" y="2443631"/>
            <a:ext cx="3052497" cy="305249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919538" y="1828024"/>
            <a:ext cx="2754402" cy="4155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Wireframe Mockup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Mission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dirty="0"/>
              <a:t/>
            </a:r>
            <a:br>
              <a:rPr dirty="0"/>
            </a:b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91" y="264645"/>
            <a:ext cx="1353563" cy="3548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4749" y="1481328"/>
            <a:ext cx="7422203" cy="1670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Mission:</a:t>
            </a:r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Create a trusted platform with verified opportunities &amp; AI career growth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2937753" y="3728819"/>
            <a:ext cx="5029199" cy="225241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Vision: </a:t>
            </a:r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End rejection uncertainty → clear feedback + career insights for every applicant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1123542" y="3395875"/>
            <a:ext cx="1434832" cy="1269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3C3C3C"/>
                </a:solidFill>
              </a:defRPr>
            </a:pPr>
            <a:r>
              <a:rPr dirty="0" smtClean="0"/>
              <a:t>Students </a:t>
            </a:r>
            <a:r>
              <a:rPr dirty="0"/>
              <a:t>&amp; Job </a:t>
            </a:r>
            <a:r>
              <a:rPr dirty="0" smtClean="0"/>
              <a:t>Seekers</a:t>
            </a:r>
            <a:endParaRPr lang="en-US" dirty="0" smtClean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3C3C3C"/>
                </a:solidFill>
              </a:defRPr>
            </a:pPr>
            <a:r>
              <a:rPr dirty="0" smtClean="0"/>
              <a:t>HR </a:t>
            </a:r>
            <a:r>
              <a:rPr dirty="0"/>
              <a:t>&amp; </a:t>
            </a:r>
            <a:r>
              <a:rPr dirty="0" smtClean="0"/>
              <a:t>Companies</a:t>
            </a:r>
            <a:endParaRPr lang="en-US" dirty="0" smtClean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3C3C3C"/>
                </a:solidFill>
              </a:defRPr>
            </a:pPr>
            <a:r>
              <a:rPr dirty="0" smtClean="0"/>
              <a:t>Freelancers</a:t>
            </a:r>
            <a:endParaRPr lang="en-US" dirty="0" smtClean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3C3C3C"/>
                </a:solidFill>
              </a:defRPr>
            </a:pPr>
            <a:r>
              <a:rPr dirty="0" smtClean="0"/>
              <a:t>Clients</a:t>
            </a:r>
            <a:endParaRPr lang="en-US" dirty="0"/>
          </a:p>
          <a:p>
            <a:pPr marL="566928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3C3C3C"/>
                </a:solidFill>
              </a:defRPr>
            </a:pPr>
            <a:r>
              <a:rPr dirty="0" smtClean="0"/>
              <a:t>Admin </a:t>
            </a:r>
            <a:r>
              <a:rPr dirty="0"/>
              <a:t>(</a:t>
            </a:r>
            <a:r>
              <a:rPr dirty="0" err="1"/>
              <a:t>Freelinx</a:t>
            </a:r>
            <a:r>
              <a:rPr dirty="0"/>
              <a:t> Team)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User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19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8"/>
          <a:stretch/>
        </p:blipFill>
        <p:spPr>
          <a:xfrm>
            <a:off x="4873557" y="949614"/>
            <a:ext cx="4027252" cy="3339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t="-351" r="69043" b="50351"/>
          <a:stretch/>
        </p:blipFill>
        <p:spPr>
          <a:xfrm>
            <a:off x="5931121" y="4289495"/>
            <a:ext cx="1912124" cy="1899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/>
              <a:t>Verified profiles + AI </a:t>
            </a:r>
            <a:r>
              <a:rPr dirty="0" smtClean="0"/>
              <a:t>scoring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Resume</a:t>
            </a:r>
            <a:r>
              <a:rPr dirty="0"/>
              <a:t>, skills &amp; </a:t>
            </a:r>
            <a:r>
              <a:rPr dirty="0" smtClean="0"/>
              <a:t>certifications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Personalized </a:t>
            </a:r>
            <a:r>
              <a:rPr dirty="0"/>
              <a:t>job </a:t>
            </a:r>
            <a:r>
              <a:rPr dirty="0" smtClean="0"/>
              <a:t>feed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Track </a:t>
            </a:r>
            <a:r>
              <a:rPr dirty="0"/>
              <a:t>applications (applied, shortlisted, </a:t>
            </a:r>
            <a:r>
              <a:rPr dirty="0" smtClean="0"/>
              <a:t>rejected)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Feedback </a:t>
            </a:r>
            <a:r>
              <a:rPr dirty="0"/>
              <a:t>from HRs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Students / Job Seekers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/>
          <a:stretch/>
        </p:blipFill>
        <p:spPr>
          <a:xfrm>
            <a:off x="4824919" y="2059218"/>
            <a:ext cx="2023353" cy="12083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72" y="2119199"/>
            <a:ext cx="1722606" cy="1148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" t="27298" r="68617" b="27298"/>
          <a:stretch/>
        </p:blipFill>
        <p:spPr>
          <a:xfrm>
            <a:off x="4873556" y="4635230"/>
            <a:ext cx="1974716" cy="1497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06" y="4600951"/>
            <a:ext cx="1249537" cy="1342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en-US" sz="2000" b="1" dirty="0" smtClean="0"/>
              <a:t>                  </a:t>
            </a:r>
            <a:endParaRPr sz="2000" b="1" dirty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/>
              <a:t>Verified company </a:t>
            </a:r>
            <a:r>
              <a:rPr dirty="0" smtClean="0"/>
              <a:t>profiles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Post jobs/internships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Smart </a:t>
            </a:r>
            <a:r>
              <a:rPr dirty="0"/>
              <a:t>candidate ranking + </a:t>
            </a:r>
            <a:r>
              <a:rPr dirty="0" smtClean="0"/>
              <a:t>filters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Send assessments/quizzes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Anti-ghosting reminders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Rated </a:t>
            </a:r>
            <a:r>
              <a:rPr dirty="0"/>
              <a:t>by applicants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HR &amp; Companies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3" b="13047"/>
          <a:stretch/>
        </p:blipFill>
        <p:spPr>
          <a:xfrm>
            <a:off x="4853954" y="2247091"/>
            <a:ext cx="3841156" cy="309339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410190" y="1481328"/>
            <a:ext cx="2728683" cy="50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Wireframe Mockup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b="1" dirty="0" smtClean="0"/>
              <a:t>Freelancers:</a:t>
            </a:r>
            <a:endParaRPr lang="en-US" b="1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Portfolio </a:t>
            </a:r>
            <a:r>
              <a:rPr dirty="0"/>
              <a:t>+ AI-matched project </a:t>
            </a:r>
            <a:r>
              <a:rPr dirty="0" smtClean="0"/>
              <a:t>feed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Proposal </a:t>
            </a:r>
            <a:r>
              <a:rPr dirty="0"/>
              <a:t>tracking • Verified </a:t>
            </a:r>
            <a:r>
              <a:rPr dirty="0" smtClean="0"/>
              <a:t>reviews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Secure </a:t>
            </a:r>
            <a:r>
              <a:rPr dirty="0"/>
              <a:t>contracts + </a:t>
            </a:r>
            <a:r>
              <a:rPr dirty="0" smtClean="0"/>
              <a:t>payments</a:t>
            </a:r>
            <a:endParaRPr lang="en-US" dirty="0" smtClean="0"/>
          </a:p>
          <a:p>
            <a:pPr marL="109728" indent="0">
              <a:lnSpc>
                <a:spcPct val="150000"/>
              </a:lnSpc>
              <a:buNone/>
              <a:defRPr sz="2000">
                <a:solidFill>
                  <a:srgbClr val="3C3C3C"/>
                </a:solidFill>
              </a:defRPr>
            </a:pPr>
            <a:r>
              <a:rPr b="1" dirty="0" smtClean="0"/>
              <a:t>Clients: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Post </a:t>
            </a:r>
            <a:r>
              <a:rPr dirty="0"/>
              <a:t>projects (budget, </a:t>
            </a:r>
            <a:r>
              <a:rPr dirty="0" smtClean="0"/>
              <a:t>timeline)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Ranked </a:t>
            </a:r>
            <a:r>
              <a:rPr dirty="0"/>
              <a:t>freelancer </a:t>
            </a:r>
            <a:r>
              <a:rPr dirty="0" smtClean="0"/>
              <a:t>list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Hire </a:t>
            </a:r>
            <a:r>
              <a:rPr dirty="0"/>
              <a:t>+ </a:t>
            </a:r>
            <a:r>
              <a:rPr dirty="0" smtClean="0"/>
              <a:t>chat</a:t>
            </a:r>
            <a:endParaRPr lang="en-US" dirty="0" smtClean="0"/>
          </a:p>
          <a:p>
            <a:pPr>
              <a:lnSpc>
                <a:spcPct val="150000"/>
              </a:lnSpc>
              <a:defRPr sz="2000">
                <a:solidFill>
                  <a:srgbClr val="3C3C3C"/>
                </a:solidFill>
              </a:defRPr>
            </a:pPr>
            <a:r>
              <a:rPr dirty="0" smtClean="0"/>
              <a:t>Verified </a:t>
            </a:r>
            <a:r>
              <a:rPr dirty="0"/>
              <a:t>reviews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Freelancers &amp; Clients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63" y="264645"/>
            <a:ext cx="1353563" cy="354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2" b="16525"/>
          <a:stretch/>
        </p:blipFill>
        <p:spPr>
          <a:xfrm>
            <a:off x="5183281" y="2305453"/>
            <a:ext cx="3842570" cy="325876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740224" y="1617516"/>
            <a:ext cx="2728683" cy="503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Wireframe Mockup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</TotalTime>
  <Words>495</Words>
  <Application>Microsoft Office PowerPoint</Application>
  <PresentationFormat>On-screen Show (4:3)</PresentationFormat>
  <Paragraphs>129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Entrepreneur of the Future </vt:lpstr>
      <vt:lpstr>Freelinx</vt:lpstr>
      <vt:lpstr>The Problem</vt:lpstr>
      <vt:lpstr>The Solution (Freelinx)</vt:lpstr>
      <vt:lpstr>Mission &amp; Vision</vt:lpstr>
      <vt:lpstr>User Types</vt:lpstr>
      <vt:lpstr>Students / Job Seekers</vt:lpstr>
      <vt:lpstr>HR &amp; Companies</vt:lpstr>
      <vt:lpstr>Freelancers &amp; Clients</vt:lpstr>
      <vt:lpstr>AI Features</vt:lpstr>
      <vt:lpstr>Security &amp; Verification</vt:lpstr>
      <vt:lpstr>Growth Vision</vt:lpstr>
      <vt:lpstr>Market Analysis (SWOT)</vt:lpstr>
      <vt:lpstr>Competitor Landscape</vt:lpstr>
      <vt:lpstr>Target Audiences</vt:lpstr>
      <vt:lpstr>Marketing Strategy</vt:lpstr>
      <vt:lpstr>Wireframe &amp; Closing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Freelinx</dc:title>
  <dc:creator>usman</dc:creator>
  <dc:description>generated using python-pptx</dc:description>
  <cp:lastModifiedBy>usman</cp:lastModifiedBy>
  <cp:revision>32</cp:revision>
  <dcterms:created xsi:type="dcterms:W3CDTF">2013-01-27T09:14:16Z</dcterms:created>
  <dcterms:modified xsi:type="dcterms:W3CDTF">2025-09-10T17:59:49Z</dcterms:modified>
</cp:coreProperties>
</file>