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0" r:id="rId3"/>
    <p:sldId id="291" r:id="rId4"/>
    <p:sldId id="293" r:id="rId5"/>
    <p:sldId id="292" r:id="rId6"/>
    <p:sldId id="294" r:id="rId7"/>
    <p:sldId id="296" r:id="rId8"/>
    <p:sldId id="297" r:id="rId9"/>
    <p:sldId id="321" r:id="rId10"/>
    <p:sldId id="322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0" y="4560302"/>
            <a:ext cx="5852843" cy="4320770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Oriented Programming with C++</a:t>
            </a:r>
            <a:endParaRPr lang="en-US" sz="13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</a:t>
            </a:r>
          </a:p>
          <a:p>
            <a:r>
              <a:rPr lang="en-US" sz="2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</a:rPr>
              <a:t>Lecture - 12</a:t>
            </a:r>
          </a:p>
          <a:p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object from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Rectangle </a:t>
            </a:r>
            <a:r>
              <a:rPr lang="en-US" dirty="0" err="1"/>
              <a:t>Rectangle</a:t>
            </a:r>
            <a:r>
              <a:rPr lang="en-US" dirty="0"/>
              <a:t>::Add(</a:t>
            </a:r>
            <a:r>
              <a:rPr lang="en-US" dirty="0" err="1"/>
              <a:t>Rectange</a:t>
            </a:r>
            <a:r>
              <a:rPr lang="en-US" dirty="0"/>
              <a:t> temp)</a:t>
            </a:r>
          </a:p>
          <a:p>
            <a:pPr>
              <a:buNone/>
            </a:pPr>
            <a:r>
              <a:rPr lang="en-US" dirty="0"/>
              <a:t>{Rectangle sum;</a:t>
            </a:r>
          </a:p>
          <a:p>
            <a:pPr>
              <a:buNone/>
            </a:pPr>
            <a:r>
              <a:rPr lang="en-US" dirty="0" err="1"/>
              <a:t>sum.length</a:t>
            </a:r>
            <a:r>
              <a:rPr lang="en-US" dirty="0"/>
              <a:t>=</a:t>
            </a:r>
            <a:r>
              <a:rPr lang="en-US" dirty="0" err="1"/>
              <a:t>length+temp.length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sum.width</a:t>
            </a:r>
            <a:r>
              <a:rPr lang="en-US" dirty="0"/>
              <a:t>=</a:t>
            </a:r>
            <a:r>
              <a:rPr lang="en-US" dirty="0" err="1"/>
              <a:t>width+temp.width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return sum;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 as non-member 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implement a non-member function for class that calculates a parameter (sum of sides) of a rectangle passed as an parameter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CalcParameter</a:t>
            </a:r>
            <a:r>
              <a:rPr lang="en-US" dirty="0">
                <a:solidFill>
                  <a:srgbClr val="FF0000"/>
                </a:solidFill>
              </a:rPr>
              <a:t>(Rectangle r);</a:t>
            </a:r>
          </a:p>
          <a:p>
            <a:endParaRPr lang="en-US" b="1" u="sng" dirty="0"/>
          </a:p>
          <a:p>
            <a:r>
              <a:rPr lang="en-US" b="1" u="sng" dirty="0"/>
              <a:t>Pseudo Code:</a:t>
            </a:r>
          </a:p>
          <a:p>
            <a:pPr marL="274320" lvl="1" indent="0">
              <a:buNone/>
            </a:pPr>
            <a:r>
              <a:rPr lang="en-US" dirty="0"/>
              <a:t>int </a:t>
            </a:r>
            <a:r>
              <a:rPr lang="en-US" dirty="0" err="1"/>
              <a:t>CalcParameter</a:t>
            </a:r>
            <a:r>
              <a:rPr lang="en-US" dirty="0"/>
              <a:t>(Rectangle r)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return (</a:t>
            </a:r>
            <a:r>
              <a:rPr lang="en-US" dirty="0" err="1"/>
              <a:t>r.length+r.width</a:t>
            </a:r>
            <a:r>
              <a:rPr lang="en-US" dirty="0"/>
              <a:t>);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4876800" y="4495800"/>
            <a:ext cx="22098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825"/>
              <a:gd name="adj6" fmla="val -5340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it allowed?</a:t>
            </a:r>
          </a:p>
        </p:txBody>
      </p:sp>
    </p:spTree>
    <p:extLst>
      <p:ext uri="{BB962C8B-B14F-4D97-AF65-F5344CB8AC3E}">
        <p14:creationId xmlns:p14="http://schemas.microsoft.com/office/powerpoint/2010/main" val="59473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int Rectangle::</a:t>
            </a:r>
            <a:r>
              <a:rPr lang="en-US" dirty="0" err="1">
                <a:solidFill>
                  <a:srgbClr val="00B050"/>
                </a:solidFill>
              </a:rPr>
              <a:t>getLength</a:t>
            </a:r>
            <a:r>
              <a:rPr lang="en-US" dirty="0">
                <a:solidFill>
                  <a:srgbClr val="00B050"/>
                </a:solidFill>
              </a:rPr>
              <a:t>()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{return length;}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int Rectangle::</a:t>
            </a:r>
            <a:r>
              <a:rPr lang="en-US" dirty="0" err="1">
                <a:solidFill>
                  <a:srgbClr val="00B050"/>
                </a:solidFill>
              </a:rPr>
              <a:t>getWidth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{return </a:t>
            </a:r>
            <a:r>
              <a:rPr lang="en-US" dirty="0" err="1">
                <a:solidFill>
                  <a:srgbClr val="00B050"/>
                </a:solidFill>
              </a:rPr>
              <a:t>widht</a:t>
            </a:r>
            <a:r>
              <a:rPr lang="en-US" dirty="0">
                <a:solidFill>
                  <a:srgbClr val="00B050"/>
                </a:solidFill>
              </a:rPr>
              <a:t>;}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CalcParameter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(Rectangle r)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(2*(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r.getLength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()+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r.getWidth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95800" y="1676400"/>
            <a:ext cx="3048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2286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functions of class Rectangle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3733800"/>
            <a:ext cx="3124200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Functional CALL:</a:t>
            </a:r>
          </a:p>
          <a:p>
            <a:r>
              <a:rPr lang="en-US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Rectangle r1;</a:t>
            </a:r>
          </a:p>
          <a:p>
            <a:r>
              <a:rPr lang="en-US" dirty="0">
                <a:solidFill>
                  <a:schemeClr val="tx1"/>
                </a:solidFill>
              </a:rPr>
              <a:t>r1.setValues(1,2);</a:t>
            </a:r>
          </a:p>
          <a:p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chemeClr val="tx1"/>
                </a:solidFill>
              </a:rPr>
              <a:t>CalcParameter</a:t>
            </a:r>
            <a:r>
              <a:rPr lang="en-US" dirty="0">
                <a:solidFill>
                  <a:schemeClr val="tx1"/>
                </a:solidFill>
              </a:rPr>
              <a:t>(r1);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2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274320" lvl="1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CalcParameter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 Rectangle &amp;r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 (2*(</a:t>
            </a:r>
            <a:r>
              <a:rPr lang="en-US" dirty="0" err="1"/>
              <a:t>r.getLength</a:t>
            </a:r>
            <a:r>
              <a:rPr lang="en-US" dirty="0"/>
              <a:t>()+</a:t>
            </a:r>
            <a:r>
              <a:rPr lang="en-US" dirty="0" err="1"/>
              <a:t>r.getWidth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6324600" y="2209800"/>
            <a:ext cx="2286000" cy="1524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570"/>
              <a:gd name="adj6" fmla="val -37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save memory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114800" y="3124200"/>
            <a:ext cx="1981200" cy="1219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5174"/>
              <a:gd name="adj6" fmla="val -26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don’t want this function to change value of r</a:t>
            </a:r>
          </a:p>
        </p:txBody>
      </p:sp>
    </p:spTree>
    <p:extLst>
      <p:ext uri="{BB962C8B-B14F-4D97-AF65-F5344CB8AC3E}">
        <p14:creationId xmlns:p14="http://schemas.microsoft.com/office/powerpoint/2010/main" val="406599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493"/>
            <a:ext cx="9144000" cy="629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800" b="1" u="sng" dirty="0" err="1"/>
              <a:t>Accessor</a:t>
            </a:r>
            <a:r>
              <a:rPr lang="en-US" sz="2800" b="1" u="sng" dirty="0"/>
              <a:t> and </a:t>
            </a:r>
            <a:r>
              <a:rPr lang="en-US" sz="2800" b="1" u="sng" dirty="0" err="1"/>
              <a:t>Mutator</a:t>
            </a:r>
            <a:r>
              <a:rPr lang="en-US" sz="2800" b="1" u="sng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b="1" u="sng" dirty="0" err="1"/>
              <a:t>Accessor</a:t>
            </a:r>
            <a:r>
              <a:rPr lang="en-US" b="1" u="sng" dirty="0"/>
              <a:t> Function:</a:t>
            </a:r>
            <a:r>
              <a:rPr lang="en-US" dirty="0"/>
              <a:t> A member function of a class that only access (</a:t>
            </a:r>
            <a:r>
              <a:rPr lang="en-US" i="1" dirty="0"/>
              <a:t>does not modify</a:t>
            </a:r>
            <a:r>
              <a:rPr lang="en-US" dirty="0"/>
              <a:t>) the values of the member variables</a:t>
            </a:r>
          </a:p>
          <a:p>
            <a:pPr marL="274320" lvl="1" indent="0">
              <a:buNone/>
            </a:pPr>
            <a:r>
              <a:rPr lang="en-US" sz="1600" b="1" u="sng" dirty="0"/>
              <a:t>Example: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printValues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320" lvl="1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/>
              <a:t>We typically add reserved word “</a:t>
            </a:r>
            <a:r>
              <a:rPr lang="en-US" sz="1800" b="1" dirty="0" err="1"/>
              <a:t>const</a:t>
            </a:r>
            <a:r>
              <a:rPr lang="en-US" sz="1800" dirty="0"/>
              <a:t>” </a:t>
            </a:r>
            <a:r>
              <a:rPr lang="en-US" sz="1800" i="1" dirty="0">
                <a:solidFill>
                  <a:srgbClr val="FF0000"/>
                </a:solidFill>
              </a:rPr>
              <a:t>at the end of the heading</a:t>
            </a:r>
            <a:r>
              <a:rPr lang="en-US" sz="1800" dirty="0"/>
              <a:t> of these functions. Such functions are then called </a:t>
            </a:r>
            <a:r>
              <a:rPr lang="en-US" sz="1800" b="1" i="1" dirty="0"/>
              <a:t>constant member functions</a:t>
            </a:r>
            <a:r>
              <a:rPr lang="en-US" sz="1800" dirty="0"/>
              <a:t>.  </a:t>
            </a:r>
          </a:p>
          <a:p>
            <a:r>
              <a:rPr lang="en-US" sz="1800" dirty="0"/>
              <a:t>Constant member functions cannot modify the member variables of that class. </a:t>
            </a:r>
          </a:p>
          <a:p>
            <a:pPr marL="274320" lvl="2" indent="0">
              <a:buNone/>
            </a:pPr>
            <a:r>
              <a:rPr lang="en-US" sz="1400" b="1" dirty="0">
                <a:cs typeface="Courier New" pitchFamily="49" charset="0"/>
              </a:rPr>
              <a:t>e.g., </a:t>
            </a:r>
          </a:p>
          <a:p>
            <a:pPr marL="274320" lvl="2" indent="0">
              <a:buNone/>
            </a:pP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cs typeface="Courier New" pitchFamily="49" charset="0"/>
              </a:rPr>
              <a:t>printValues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()</a:t>
            </a:r>
            <a:r>
              <a:rPr lang="en-US" b="1" dirty="0" err="1">
                <a:solidFill>
                  <a:srgbClr val="FF0000"/>
                </a:solidFill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endParaRPr lang="en-US" sz="1800" dirty="0"/>
          </a:p>
          <a:p>
            <a:r>
              <a:rPr lang="en-US" b="1" u="sng" dirty="0" err="1"/>
              <a:t>Mutator</a:t>
            </a:r>
            <a:r>
              <a:rPr lang="en-US" b="1" u="sng" dirty="0"/>
              <a:t> Function:</a:t>
            </a:r>
            <a:r>
              <a:rPr lang="en-US" dirty="0"/>
              <a:t> A member function of a class that modifies the value(s) of the member variable(s)</a:t>
            </a:r>
          </a:p>
          <a:p>
            <a:pPr marL="274320" lvl="1" indent="0">
              <a:buNone/>
            </a:pPr>
            <a:r>
              <a:rPr lang="en-US" sz="1800" b="1" dirty="0"/>
              <a:t>e.g., 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setValues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 x, int y);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105400"/>
            <a:ext cx="861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/>
              <a:t>Initializing Objects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What is the output of following code: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R1.printValues();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We need to initialize objects </a:t>
            </a:r>
          </a:p>
          <a:p>
            <a:r>
              <a:rPr lang="en-US" dirty="0"/>
              <a:t>We cannot do this: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{int length=1;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int width=1;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kind of member function used for initializing an object</a:t>
            </a:r>
          </a:p>
          <a:p>
            <a:r>
              <a:rPr lang="en-US" dirty="0"/>
              <a:t>It has a same name as the class itself</a:t>
            </a:r>
          </a:p>
          <a:p>
            <a:r>
              <a:rPr lang="en-US" dirty="0"/>
              <a:t>It has no return type (not even void)</a:t>
            </a:r>
          </a:p>
          <a:p>
            <a:r>
              <a:rPr lang="en-US" dirty="0"/>
              <a:t>It is invoked automatically when an object is created</a:t>
            </a:r>
          </a:p>
          <a:p>
            <a:r>
              <a:rPr lang="en-US" dirty="0"/>
              <a:t>It may have arguments</a:t>
            </a:r>
          </a:p>
          <a:p>
            <a:r>
              <a:rPr lang="en-US" dirty="0"/>
              <a:t>Constructor cannot be called like other functions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b="1" dirty="0" err="1"/>
              <a:t>className</a:t>
            </a:r>
            <a:r>
              <a:rPr lang="en-US" b="1" dirty="0"/>
              <a:t>(parameters [optional]);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Constructor: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27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Rectangle();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Rectangle::Rectangle()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length=1;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width=1;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498848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lvl="1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0" lvl="1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R1.printValues();</a:t>
            </a:r>
          </a:p>
          <a:p>
            <a:pPr marL="0" lvl="1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 indent="0">
              <a:buNone/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 </a:t>
            </a:r>
            <a:r>
              <a:rPr lang="en-US" sz="22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cannot do this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 call constructor:</a:t>
            </a:r>
          </a:p>
          <a:p>
            <a:pPr marL="0" lvl="1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R1.Rectangle();</a:t>
            </a:r>
          </a:p>
          <a:p>
            <a:pPr marL="0" lvl="1" indent="0">
              <a:buNone/>
            </a:pPr>
            <a:endParaRPr lang="en-US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endParaRPr lang="en-US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724400" y="4800600"/>
            <a:ext cx="39624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3352800"/>
            <a:ext cx="3429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length=1 </a:t>
            </a:r>
          </a:p>
          <a:p>
            <a:r>
              <a:rPr lang="en-US" dirty="0">
                <a:solidFill>
                  <a:schemeClr val="bg1"/>
                </a:solidFill>
              </a:rPr>
              <a:t>width=1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934200" y="1066800"/>
            <a:ext cx="1981200" cy="1295400"/>
          </a:xfrm>
          <a:prstGeom prst="borderCallout1">
            <a:avLst>
              <a:gd name="adj1" fmla="val 18750"/>
              <a:gd name="adj2" fmla="val -8333"/>
              <a:gd name="adj3" fmla="val 102090"/>
              <a:gd name="adj4" fmla="val -26401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Constructor is called automatically when object is created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Default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Parameterized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Copy Constructor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It does not have any parameters</a:t>
            </a:r>
          </a:p>
          <a:p>
            <a:pPr lvl="1"/>
            <a:r>
              <a:rPr lang="en-US" dirty="0"/>
              <a:t>If no user defined constructor exists for a class, C++ compiler generates a default constructor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Rectangle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Rectangle(); //default made by user</a:t>
            </a:r>
          </a:p>
          <a:p>
            <a:pPr marL="2743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…}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Rectangle::Rectangle()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length=1;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width=1;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876800" y="4724400"/>
            <a:ext cx="4038600" cy="190804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Rectangle R1;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R1.printValues();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7074"/>
            <a:ext cx="6422049" cy="4729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</p:spTree>
    <p:extLst>
      <p:ext uri="{BB962C8B-B14F-4D97-AF65-F5344CB8AC3E}">
        <p14:creationId xmlns:p14="http://schemas.microsoft.com/office/powerpoint/2010/main" val="56826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Class Rectangle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Rectangle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setValues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(int, int);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printValues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CalcArea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Rectangle::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setValues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(int x, int y)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=x;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=y;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Rectangle::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printValues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&lt;&lt;“length=“&lt;&lt;length&lt;&lt;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&lt;&lt;“width=“&lt;&lt;width;}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Rectangle::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CalcArea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{return (length*width);}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685800"/>
            <a:ext cx="1524000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58000" y="16002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534400" y="6858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1600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8151911" y="12177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9611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Class Rectangle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2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Rectangle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length;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width;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setValues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(int, int);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printValues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CalcArea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Rectangle::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setValues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(int x, int y)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=x;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=y;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Rectangle::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printValues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&lt;&lt;“length=“&lt;&lt;length&lt;&lt;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&lt;&lt;“width=“&lt;&lt;width;}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Rectangle::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CalcArea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{return (length*width);}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685800"/>
            <a:ext cx="1524000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58000" y="16002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534400" y="6858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1600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8151911" y="12177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width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638800" y="3505200"/>
            <a:ext cx="228600" cy="2590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05500" y="4615934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</a:p>
          <a:p>
            <a:r>
              <a:rPr lang="en-US" dirty="0"/>
              <a:t>Function implementation.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14600" y="32766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30480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Scope resolution operator</a:t>
            </a:r>
          </a:p>
        </p:txBody>
      </p:sp>
    </p:spTree>
    <p:extLst>
      <p:ext uri="{BB962C8B-B14F-4D97-AF65-F5344CB8AC3E}">
        <p14:creationId xmlns:p14="http://schemas.microsoft.com/office/powerpoint/2010/main" val="425698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Declaring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0451" y="2463041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22851" y="276784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2851" y="314884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1051" y="2831256"/>
            <a:ext cx="762000" cy="211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junk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1051" y="3225041"/>
            <a:ext cx="762000" cy="211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junk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1302" y="360604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R1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2895600" y="1676400"/>
            <a:ext cx="457200" cy="1810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33800" y="2581897"/>
            <a:ext cx="1524000" cy="452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7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R1.setValues(2,3);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8009" y="4825915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0409" y="5130715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409" y="5511715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8609" y="5194130"/>
            <a:ext cx="762000" cy="211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8609" y="5587915"/>
            <a:ext cx="762000" cy="211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8860" y="5968915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R1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599" y="2971800"/>
            <a:ext cx="6232451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Rectangle::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(int x, int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=y; }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1714500" y="2220433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210613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call for </a:t>
            </a:r>
            <a:r>
              <a:rPr lang="en-US" b="1" dirty="0"/>
              <a:t>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1100" y="2791933"/>
            <a:ext cx="1600200" cy="3693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x=2, y=3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6400" y="4572000"/>
            <a:ext cx="990600" cy="8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9200" y="482591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18636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R1.setValues(2,3);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R1.printValues();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963133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26793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64893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1331348"/>
            <a:ext cx="762000" cy="211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1725133"/>
            <a:ext cx="762000" cy="211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0451" y="210613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R1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599" y="2971800"/>
            <a:ext cx="623245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Rectangle::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&lt;&lt;“length=“&lt;&lt;length&lt;&lt;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&lt;&lt;“width=“&lt;&lt;width;}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1557880" y="2101914"/>
            <a:ext cx="96093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21061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for </a:t>
            </a:r>
            <a:r>
              <a:rPr lang="en-US" b="1" dirty="0"/>
              <a:t>R1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4191000"/>
            <a:ext cx="9144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0" y="4648200"/>
            <a:ext cx="24384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length=2 </a:t>
            </a:r>
          </a:p>
          <a:p>
            <a:r>
              <a:rPr lang="en-US" dirty="0">
                <a:solidFill>
                  <a:schemeClr val="bg1"/>
                </a:solidFill>
              </a:rPr>
              <a:t>width=3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4282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R1.setValues(2,3);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R1.printValues();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&lt;&lt;R1.CalcArea();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963133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26793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64893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1331348"/>
            <a:ext cx="762000" cy="211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1725133"/>
            <a:ext cx="762000" cy="211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0451" y="210613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R1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599" y="2971800"/>
            <a:ext cx="623245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 Rectangle::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CalcArea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{return (length*width);}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1557880" y="2101914"/>
            <a:ext cx="96093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21061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for </a:t>
            </a:r>
            <a:r>
              <a:rPr lang="en-US" b="1" dirty="0"/>
              <a:t>R1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799" y="3733800"/>
            <a:ext cx="91440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800" y="4648200"/>
            <a:ext cx="24384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199" y="41303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4563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as member function parameter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Rectangle::compare(Rectangle temp)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if (length==</a:t>
            </a:r>
            <a:r>
              <a:rPr lang="en-US" dirty="0" err="1"/>
              <a:t>temp.length</a:t>
            </a:r>
            <a:r>
              <a:rPr lang="en-US" dirty="0"/>
              <a:t> &amp;&amp; width==</a:t>
            </a:r>
            <a:r>
              <a:rPr lang="en-US" dirty="0" err="1"/>
              <a:t>temp.width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return true;</a:t>
            </a:r>
          </a:p>
          <a:p>
            <a:pPr>
              <a:buNone/>
            </a:pPr>
            <a:r>
              <a:rPr lang="en-US" dirty="0"/>
              <a:t>else return false;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1322</TotalTime>
  <Words>989</Words>
  <Application>Microsoft Office PowerPoint</Application>
  <PresentationFormat>On-screen Show (4:3)</PresentationFormat>
  <Paragraphs>258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Clarity</vt:lpstr>
      <vt:lpstr> Object Oriented Programming with C++</vt:lpstr>
      <vt:lpstr>C++ Classes</vt:lpstr>
      <vt:lpstr>Class Rectangle </vt:lpstr>
      <vt:lpstr>Class Rectangle </vt:lpstr>
      <vt:lpstr>Declaring an object</vt:lpstr>
      <vt:lpstr>PowerPoint Presentation</vt:lpstr>
      <vt:lpstr>PowerPoint Presentation</vt:lpstr>
      <vt:lpstr>PowerPoint Presentation</vt:lpstr>
      <vt:lpstr>Object as member function parameter </vt:lpstr>
      <vt:lpstr>Returning object from a function</vt:lpstr>
      <vt:lpstr>Objects as non-member function parameter</vt:lpstr>
      <vt:lpstr>Correct Implementation</vt:lpstr>
      <vt:lpstr>PowerPoint Presentation</vt:lpstr>
      <vt:lpstr>Accessor and Mutator Functions</vt:lpstr>
      <vt:lpstr>Initializing Objects</vt:lpstr>
      <vt:lpstr>Constructor</vt:lpstr>
      <vt:lpstr>Constructor: Example</vt:lpstr>
      <vt:lpstr>Types of Constructors</vt:lpstr>
      <vt:lpstr>Default constructor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691</cp:revision>
  <dcterms:created xsi:type="dcterms:W3CDTF">2011-07-01T06:12:08Z</dcterms:created>
  <dcterms:modified xsi:type="dcterms:W3CDTF">2024-05-09T12:53:55Z</dcterms:modified>
</cp:coreProperties>
</file>