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0" r:id="rId5"/>
    <p:sldId id="259" r:id="rId6"/>
    <p:sldId id="263" r:id="rId7"/>
    <p:sldId id="265" r:id="rId8"/>
    <p:sldId id="264" r:id="rId9"/>
    <p:sldId id="266" r:id="rId10"/>
    <p:sldId id="268" r:id="rId11"/>
    <p:sldId id="274" r:id="rId12"/>
    <p:sldId id="273" r:id="rId13"/>
    <p:sldId id="270" r:id="rId14"/>
    <p:sldId id="269" r:id="rId15"/>
    <p:sldId id="271" r:id="rId16"/>
    <p:sldId id="272" r:id="rId17"/>
    <p:sldId id="277" r:id="rId18"/>
    <p:sldId id="275" r:id="rId19"/>
    <p:sldId id="278" r:id="rId20"/>
    <p:sldId id="276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0" autoAdjust="0"/>
    <p:restoredTop sz="94660"/>
  </p:normalViewPr>
  <p:slideViewPr>
    <p:cSldViewPr>
      <p:cViewPr varScale="1">
        <p:scale>
          <a:sx n="108" d="100"/>
          <a:sy n="108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75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FC2483AC-EB7D-4F32-A9B0-6EFA714C1A4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75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123D0C42-2CFA-4E11-80AF-D1DDF1705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75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47F56610-6C7D-4C0F-9084-F7CC1BBD6F8F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80" y="4560302"/>
            <a:ext cx="5852843" cy="4320770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75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E383549D-AF60-4433-BB2D-0BFD45A20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 Oriented Programming in C++</a:t>
            </a:r>
            <a:br>
              <a:rPr lang="en-US" sz="2800" dirty="0"/>
            </a:br>
            <a:r>
              <a:rPr lang="en-US" sz="2800" dirty="0"/>
              <a:t>INHERITANCE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PROGRAMMING, Spring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0560" y="5821680"/>
            <a:ext cx="1341120" cy="365760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Function overriding</a:t>
            </a:r>
            <a:br>
              <a:rPr lang="en-US" b="1" u="sng" dirty="0"/>
            </a:br>
            <a:r>
              <a:rPr lang="en-US" sz="2000" i="1" dirty="0"/>
              <a:t>similar to overloading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41275" indent="-41275">
              <a:buNone/>
            </a:pPr>
            <a:r>
              <a:rPr lang="en-US" dirty="0"/>
              <a:t>Using a member function in a derived class that have the same name as those in the base class</a:t>
            </a:r>
          </a:p>
          <a:p>
            <a:pPr>
              <a:buNone/>
            </a:pPr>
            <a:r>
              <a:rPr lang="en-US" sz="2000" dirty="0"/>
              <a:t>class A </a:t>
            </a:r>
          </a:p>
          <a:p>
            <a:pPr>
              <a:buNone/>
            </a:pPr>
            <a:r>
              <a:rPr lang="en-US" sz="2000" dirty="0"/>
              <a:t>{</a:t>
            </a:r>
            <a:r>
              <a:rPr lang="en-US" sz="2000" dirty="0" err="1"/>
              <a:t>int</a:t>
            </a:r>
            <a:r>
              <a:rPr lang="en-US" sz="2000" dirty="0"/>
              <a:t> a1, a2;</a:t>
            </a:r>
          </a:p>
          <a:p>
            <a:pPr>
              <a:buNone/>
            </a:pPr>
            <a:r>
              <a:rPr lang="en-US" sz="2000" dirty="0"/>
              <a:t>public:</a:t>
            </a:r>
          </a:p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getData</a:t>
            </a:r>
            <a:r>
              <a:rPr lang="en-US" sz="2000" dirty="0"/>
              <a:t>(){ </a:t>
            </a:r>
            <a:r>
              <a:rPr lang="en-US" sz="2000" dirty="0" err="1"/>
              <a:t>cin</a:t>
            </a:r>
            <a:r>
              <a:rPr lang="en-US" sz="2000" dirty="0"/>
              <a:t>&gt;&gt;a1&gt;&gt;a2;}</a:t>
            </a:r>
          </a:p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putData</a:t>
            </a:r>
            <a:r>
              <a:rPr lang="en-US" sz="2000" dirty="0"/>
              <a:t>(){</a:t>
            </a:r>
            <a:r>
              <a:rPr lang="en-US" sz="2000" dirty="0" err="1"/>
              <a:t>cout</a:t>
            </a:r>
            <a:r>
              <a:rPr lang="en-US" sz="2000" dirty="0"/>
              <a:t>&lt;&lt;a1&lt;&lt;a2;}</a:t>
            </a:r>
          </a:p>
          <a:p>
            <a:pPr>
              <a:buNone/>
            </a:pPr>
            <a:r>
              <a:rPr lang="en-US" sz="2000" dirty="0"/>
              <a:t>};</a:t>
            </a:r>
          </a:p>
          <a:p>
            <a:pPr>
              <a:buNone/>
            </a:pPr>
            <a:r>
              <a:rPr lang="en-US" sz="2000" dirty="0"/>
              <a:t>class B: public A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b1, b2 </a:t>
            </a:r>
          </a:p>
          <a:p>
            <a:pPr>
              <a:buNone/>
            </a:pPr>
            <a:r>
              <a:rPr lang="en-US" sz="2000" dirty="0"/>
              <a:t>public:</a:t>
            </a:r>
          </a:p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getData</a:t>
            </a:r>
            <a:r>
              <a:rPr lang="en-US" sz="2000" dirty="0"/>
              <a:t>(){A::</a:t>
            </a:r>
            <a:r>
              <a:rPr lang="en-US" sz="2000" dirty="0" err="1"/>
              <a:t>getData</a:t>
            </a:r>
            <a:r>
              <a:rPr lang="en-US" sz="2000" dirty="0"/>
              <a:t>(); </a:t>
            </a:r>
            <a:r>
              <a:rPr lang="en-US" sz="2000" dirty="0" err="1"/>
              <a:t>cin</a:t>
            </a:r>
            <a:r>
              <a:rPr lang="en-US" sz="2000" dirty="0"/>
              <a:t>&gt;&gt;b1&gt;&gt;b2;}</a:t>
            </a:r>
          </a:p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putData</a:t>
            </a:r>
            <a:r>
              <a:rPr lang="en-US" sz="2000" dirty="0"/>
              <a:t>(){</a:t>
            </a:r>
            <a:r>
              <a:rPr lang="en-US" sz="2000" dirty="0" err="1"/>
              <a:t>cout</a:t>
            </a:r>
            <a:r>
              <a:rPr lang="en-US" sz="2000" dirty="0"/>
              <a:t>&lt;&lt;b1&lt;&lt;b2;}</a:t>
            </a:r>
          </a:p>
          <a:p>
            <a:pPr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1828800"/>
            <a:ext cx="41910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B Ob1;</a:t>
            </a:r>
          </a:p>
          <a:p>
            <a:r>
              <a:rPr lang="en-US" dirty="0"/>
              <a:t>Ob1.getData();  //class own function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class A </a:t>
            </a:r>
          </a:p>
          <a:p>
            <a:pPr>
              <a:buNone/>
            </a:pPr>
            <a:r>
              <a:rPr lang="en-US" sz="2000" dirty="0"/>
              <a:t>{</a:t>
            </a:r>
            <a:r>
              <a:rPr lang="en-US" sz="2000" dirty="0" err="1"/>
              <a:t>int</a:t>
            </a:r>
            <a:r>
              <a:rPr lang="en-US" sz="2000" dirty="0"/>
              <a:t> a1, a2;</a:t>
            </a:r>
          </a:p>
          <a:p>
            <a:pPr>
              <a:buNone/>
            </a:pPr>
            <a:r>
              <a:rPr lang="en-US" sz="2000" dirty="0"/>
              <a:t>public:</a:t>
            </a:r>
          </a:p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getData</a:t>
            </a:r>
            <a:r>
              <a:rPr lang="en-US" sz="2000" dirty="0"/>
              <a:t>(){ </a:t>
            </a:r>
            <a:r>
              <a:rPr lang="en-US" sz="2000" dirty="0" err="1"/>
              <a:t>cin</a:t>
            </a:r>
            <a:r>
              <a:rPr lang="en-US" sz="2000" dirty="0"/>
              <a:t>&gt;&gt;a1&gt;&gt;a2;}</a:t>
            </a:r>
          </a:p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putData</a:t>
            </a:r>
            <a:r>
              <a:rPr lang="en-US" sz="2000" dirty="0"/>
              <a:t>(){</a:t>
            </a:r>
            <a:r>
              <a:rPr lang="en-US" sz="2000" dirty="0" err="1"/>
              <a:t>cout</a:t>
            </a:r>
            <a:r>
              <a:rPr lang="en-US" sz="2000" dirty="0"/>
              <a:t>&lt;&lt;a1&lt;&lt;a2;}</a:t>
            </a:r>
          </a:p>
          <a:p>
            <a:pPr>
              <a:buNone/>
            </a:pPr>
            <a:r>
              <a:rPr lang="en-US" sz="2000" dirty="0"/>
              <a:t>};</a:t>
            </a:r>
          </a:p>
          <a:p>
            <a:pPr>
              <a:buNone/>
            </a:pPr>
            <a:r>
              <a:rPr lang="en-US" sz="2000" dirty="0"/>
              <a:t>class B: public A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b1, b2 </a:t>
            </a:r>
          </a:p>
          <a:p>
            <a:pPr>
              <a:buNone/>
            </a:pPr>
            <a:r>
              <a:rPr lang="en-US" sz="2000" dirty="0"/>
              <a:t>public:</a:t>
            </a:r>
          </a:p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getData</a:t>
            </a:r>
            <a:r>
              <a:rPr lang="en-US" sz="2000" dirty="0"/>
              <a:t>(){A::</a:t>
            </a:r>
            <a:r>
              <a:rPr lang="en-US" sz="2000" dirty="0" err="1"/>
              <a:t>getData</a:t>
            </a:r>
            <a:r>
              <a:rPr lang="en-US" sz="2000" dirty="0"/>
              <a:t>(); </a:t>
            </a:r>
            <a:r>
              <a:rPr lang="en-US" sz="2000" dirty="0" err="1"/>
              <a:t>cin</a:t>
            </a:r>
            <a:r>
              <a:rPr lang="en-US" sz="2000" dirty="0"/>
              <a:t>&gt;&gt;b1&gt;&gt;b2;}</a:t>
            </a:r>
          </a:p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putData</a:t>
            </a:r>
            <a:r>
              <a:rPr lang="en-US" sz="2000" dirty="0"/>
              <a:t>(){</a:t>
            </a:r>
            <a:r>
              <a:rPr lang="en-US" sz="2000" dirty="0" err="1"/>
              <a:t>cout</a:t>
            </a:r>
            <a:r>
              <a:rPr lang="en-US" sz="2000" dirty="0"/>
              <a:t>&lt;&lt;b1&lt;&lt;b2;}</a:t>
            </a:r>
          </a:p>
          <a:p>
            <a:pPr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1828800"/>
            <a:ext cx="41910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B Ob1;</a:t>
            </a:r>
          </a:p>
          <a:p>
            <a:r>
              <a:rPr lang="en-US" dirty="0"/>
              <a:t>Ob1.A::</a:t>
            </a:r>
            <a:r>
              <a:rPr lang="en-US" dirty="0" err="1"/>
              <a:t>getData</a:t>
            </a:r>
            <a:r>
              <a:rPr lang="en-US" dirty="0"/>
              <a:t>();  //</a:t>
            </a:r>
            <a:r>
              <a:rPr lang="en-US" dirty="0" err="1"/>
              <a:t>classA</a:t>
            </a:r>
            <a:r>
              <a:rPr lang="en-US" dirty="0"/>
              <a:t> function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1371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can also call </a:t>
            </a:r>
            <a:r>
              <a:rPr lang="en-US" dirty="0" err="1">
                <a:solidFill>
                  <a:srgbClr val="FF0000"/>
                </a:solidFill>
              </a:rPr>
              <a:t>getData</a:t>
            </a:r>
            <a:r>
              <a:rPr lang="en-US" dirty="0">
                <a:solidFill>
                  <a:srgbClr val="FF0000"/>
                </a:solidFill>
              </a:rPr>
              <a:t> like this: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such function is called by derived class object, </a:t>
            </a:r>
          </a:p>
          <a:p>
            <a:pPr>
              <a:buNone/>
            </a:pPr>
            <a:r>
              <a:rPr lang="en-US" dirty="0"/>
              <a:t>Compiler first look for this function in derived class. If not found, then go to base class.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overriding (Example -2)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boxType</a:t>
            </a:r>
            <a:r>
              <a:rPr lang="en-US" dirty="0"/>
              <a:t>::</a:t>
            </a:r>
            <a:r>
              <a:rPr lang="en-US" dirty="0" err="1"/>
              <a:t>setDimension</a:t>
            </a:r>
            <a:r>
              <a:rPr lang="en-US" dirty="0"/>
              <a:t>(double l, double w, double h)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rectangleType</a:t>
            </a:r>
            <a:r>
              <a:rPr lang="en-US" dirty="0"/>
              <a:t>::</a:t>
            </a:r>
            <a:r>
              <a:rPr lang="en-US" dirty="0" err="1"/>
              <a:t>setDimension</a:t>
            </a:r>
            <a:r>
              <a:rPr lang="en-US" dirty="0"/>
              <a:t>(l, w);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    if (h &gt;= 0)</a:t>
            </a:r>
          </a:p>
          <a:p>
            <a:pPr>
              <a:buNone/>
            </a:pPr>
            <a:r>
              <a:rPr lang="en-US" dirty="0"/>
              <a:t>        height = h;</a:t>
            </a:r>
          </a:p>
          <a:p>
            <a:pPr>
              <a:buNone/>
            </a:pPr>
            <a:r>
              <a:rPr lang="en-US" dirty="0"/>
              <a:t>    else</a:t>
            </a:r>
          </a:p>
          <a:p>
            <a:pPr>
              <a:buNone/>
            </a:pPr>
            <a:r>
              <a:rPr lang="en-US" dirty="0"/>
              <a:t>        height =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33528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boxType</a:t>
            </a:r>
            <a:r>
              <a:rPr lang="en-US" dirty="0"/>
              <a:t>::</a:t>
            </a:r>
            <a:r>
              <a:rPr lang="en-US" dirty="0" err="1"/>
              <a:t>setDimension</a:t>
            </a:r>
            <a:r>
              <a:rPr lang="en-US" dirty="0"/>
              <a:t>(double l, double w, double h)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//  </a:t>
            </a:r>
            <a:r>
              <a:rPr lang="en-US" dirty="0" err="1"/>
              <a:t>rectangleType</a:t>
            </a:r>
            <a:r>
              <a:rPr lang="en-US" dirty="0"/>
              <a:t>::</a:t>
            </a:r>
            <a:r>
              <a:rPr lang="en-US" dirty="0" err="1"/>
              <a:t>setDimension</a:t>
            </a:r>
            <a:r>
              <a:rPr lang="en-US" dirty="0"/>
              <a:t>(l, w);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b="1" dirty="0" err="1">
                <a:solidFill>
                  <a:srgbClr val="FF0000"/>
                </a:solidFill>
              </a:rPr>
              <a:t>setDimension</a:t>
            </a:r>
            <a:r>
              <a:rPr lang="en-US" b="1" dirty="0">
                <a:solidFill>
                  <a:srgbClr val="FF0000"/>
                </a:solidFill>
              </a:rPr>
              <a:t>(l, w); //ERROR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if (h &gt;= 0)</a:t>
            </a:r>
          </a:p>
          <a:p>
            <a:pPr>
              <a:buNone/>
            </a:pPr>
            <a:r>
              <a:rPr lang="en-US" dirty="0"/>
              <a:t>        height = h;</a:t>
            </a:r>
          </a:p>
          <a:p>
            <a:pPr>
              <a:buNone/>
            </a:pPr>
            <a:r>
              <a:rPr lang="en-US" dirty="0"/>
              <a:t>    else</a:t>
            </a:r>
          </a:p>
          <a:p>
            <a:pPr>
              <a:buNone/>
            </a:pPr>
            <a:r>
              <a:rPr lang="en-US" dirty="0"/>
              <a:t>        height =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733800"/>
            <a:ext cx="7620000" cy="2514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C:\MinGW\bin&gt;g++ a.cpp -o a.exe</a:t>
            </a:r>
          </a:p>
          <a:p>
            <a:r>
              <a:rPr lang="en-US" sz="1600" dirty="0"/>
              <a:t>a.cpp: In member function `void </a:t>
            </a:r>
            <a:r>
              <a:rPr lang="en-US" sz="1600" dirty="0" err="1"/>
              <a:t>boxType</a:t>
            </a:r>
            <a:r>
              <a:rPr lang="en-US" sz="1600" dirty="0"/>
              <a:t>::</a:t>
            </a:r>
            <a:r>
              <a:rPr lang="en-US" sz="1600" dirty="0" err="1"/>
              <a:t>setDimension</a:t>
            </a:r>
            <a:r>
              <a:rPr lang="en-US" sz="1600" dirty="0"/>
              <a:t>(double, double, double)':</a:t>
            </a:r>
          </a:p>
          <a:p>
            <a:r>
              <a:rPr lang="en-US" sz="1600" dirty="0"/>
              <a:t>a.cpp:140: no matching function for call to `</a:t>
            </a:r>
            <a:r>
              <a:rPr lang="en-US" sz="1600" dirty="0" err="1"/>
              <a:t>boxType</a:t>
            </a:r>
            <a:r>
              <a:rPr lang="en-US" sz="1600" dirty="0"/>
              <a:t>::</a:t>
            </a:r>
            <a:r>
              <a:rPr lang="en-US" sz="1600" dirty="0" err="1"/>
              <a:t>setDimension</a:t>
            </a:r>
            <a:r>
              <a:rPr lang="en-US" sz="1600" dirty="0"/>
              <a:t>(double&amp;,</a:t>
            </a:r>
          </a:p>
          <a:p>
            <a:r>
              <a:rPr lang="en-US" sz="1600" dirty="0"/>
              <a:t>   double&amp;)'</a:t>
            </a:r>
          </a:p>
          <a:p>
            <a:r>
              <a:rPr lang="en-US" sz="1600" dirty="0"/>
              <a:t>a.cpp:138: candidates are: void </a:t>
            </a:r>
            <a:r>
              <a:rPr lang="en-US" sz="1600" dirty="0" err="1"/>
              <a:t>boxType</a:t>
            </a:r>
            <a:r>
              <a:rPr lang="en-US" sz="1600" dirty="0"/>
              <a:t>::</a:t>
            </a:r>
            <a:r>
              <a:rPr lang="en-US" sz="1600" dirty="0" err="1"/>
              <a:t>setDimension</a:t>
            </a:r>
            <a:r>
              <a:rPr lang="en-US" sz="1600" dirty="0"/>
              <a:t>(double, double, double)</a:t>
            </a:r>
          </a:p>
          <a:p>
            <a:endParaRPr lang="en-US" sz="1400" dirty="0"/>
          </a:p>
        </p:txBody>
      </p:sp>
      <p:cxnSp>
        <p:nvCxnSpPr>
          <p:cNvPr id="6" name="Straight Arrow Connector 5"/>
          <p:cNvCxnSpPr>
            <a:endCxn id="3" idx="2"/>
          </p:cNvCxnSpPr>
          <p:nvPr/>
        </p:nvCxnSpPr>
        <p:spPr>
          <a:xfrm rot="16200000" flipH="1">
            <a:off x="3314700" y="22479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a mechanism to use a single name with multiple forms (such as function overloading)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Compile Time Polymorphism</a:t>
            </a:r>
          </a:p>
          <a:p>
            <a:pPr lvl="1"/>
            <a:r>
              <a:rPr lang="en-US" dirty="0"/>
              <a:t>Run Time Polymorphism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selection of function invocation is decided at the time of compilation</a:t>
            </a:r>
          </a:p>
          <a:p>
            <a:r>
              <a:rPr lang="en-US" dirty="0"/>
              <a:t>Also called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binding or early binding</a:t>
            </a:r>
          </a:p>
          <a:p>
            <a:r>
              <a:rPr lang="en-US" dirty="0"/>
              <a:t>Object is bound to its function call at compile time</a:t>
            </a:r>
          </a:p>
          <a:p>
            <a:r>
              <a:rPr lang="en-US" dirty="0"/>
              <a:t>Compile time polymorphism can be achieved by two ways</a:t>
            </a:r>
          </a:p>
          <a:p>
            <a:pPr lvl="1"/>
            <a:r>
              <a:rPr lang="en-US" dirty="0"/>
              <a:t>Function overloading or overriding</a:t>
            </a:r>
          </a:p>
          <a:p>
            <a:pPr lvl="1"/>
            <a:r>
              <a:rPr lang="en-US" dirty="0"/>
              <a:t>Operator overloading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 Polymorphism: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371600"/>
            <a:ext cx="3810000" cy="495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900" b="0" i="0" u="sng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SetDimension</a:t>
            </a:r>
            <a:r>
              <a:rPr kumimoji="0" lang="en-US" sz="1900" b="0" i="0" u="sng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 of base class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setDimension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(l &gt;= 0)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length = l;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else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length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(w &gt;= 0)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width = w;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else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width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419600" y="1447800"/>
            <a:ext cx="4025660" cy="487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900" b="0" i="0" u="sng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SetDimension</a:t>
            </a:r>
            <a:r>
              <a:rPr kumimoji="0" lang="en-US" sz="1900" b="0" i="0" u="sng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 of derived class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boxType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setDimension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w, double h)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setDimension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(l, w);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(h &gt;= 0)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height = h;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else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height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selection of function invocation is decided at the time when program is running</a:t>
            </a:r>
          </a:p>
          <a:p>
            <a:r>
              <a:rPr lang="en-US" dirty="0"/>
              <a:t>It is used when function overriding is done in inheritance</a:t>
            </a:r>
          </a:p>
          <a:p>
            <a:r>
              <a:rPr lang="en-US" dirty="0"/>
              <a:t>Also called late binding or dynamic binding</a:t>
            </a:r>
          </a:p>
          <a:p>
            <a:r>
              <a:rPr lang="en-US"/>
              <a:t>Virtual </a:t>
            </a:r>
            <a:r>
              <a:rPr lang="en-US" dirty="0"/>
              <a:t>functions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Before understanding run time polymorphism, let us first discuss pointers and inheritance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Single inheritance</a:t>
            </a:r>
          </a:p>
          <a:p>
            <a:r>
              <a:rPr lang="en-US" dirty="0"/>
              <a:t>Multilevel inheritance</a:t>
            </a:r>
          </a:p>
          <a:p>
            <a:r>
              <a:rPr lang="en-US" dirty="0"/>
              <a:t>Multiple inheritance</a:t>
            </a:r>
          </a:p>
          <a:p>
            <a:r>
              <a:rPr lang="en-US" dirty="0"/>
              <a:t>Hierarchical inheritance</a:t>
            </a:r>
          </a:p>
          <a:p>
            <a:r>
              <a:rPr lang="en-US" dirty="0"/>
              <a:t>Hybrid inheritance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152400"/>
            <a:ext cx="4038600" cy="381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void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setDimension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getLength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const;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getWidth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area()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perimeter()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void print()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protected: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length;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width;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4343400" y="152400"/>
            <a:ext cx="4038600" cy="3886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boxType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public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rectangleType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setDimension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w, double h);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getHeight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const;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area() const;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volume()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print() const;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boxType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boxType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l, double w, double h);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double height;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114800"/>
            <a:ext cx="8534400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void main()</a:t>
            </a:r>
          </a:p>
          <a:p>
            <a:r>
              <a:rPr lang="en-US" b="1" dirty="0"/>
              <a:t>{</a:t>
            </a:r>
            <a:r>
              <a:rPr lang="en-US" b="1" dirty="0" err="1"/>
              <a:t>rectangleType</a:t>
            </a:r>
            <a:r>
              <a:rPr lang="en-US" b="1" dirty="0"/>
              <a:t> * r;</a:t>
            </a:r>
          </a:p>
          <a:p>
            <a:r>
              <a:rPr lang="en-US" b="1" dirty="0" err="1"/>
              <a:t>boxType</a:t>
            </a:r>
            <a:r>
              <a:rPr lang="en-US" b="1" dirty="0"/>
              <a:t> b(1,2,3);</a:t>
            </a:r>
          </a:p>
          <a:p>
            <a:r>
              <a:rPr lang="en-US" b="1" dirty="0"/>
              <a:t>r=&amp;b;  //ALLOWED</a:t>
            </a:r>
          </a:p>
          <a:p>
            <a:r>
              <a:rPr lang="en-US" b="1" dirty="0"/>
              <a:t>r-&gt;print();    //allowed,  but which function is called???</a:t>
            </a:r>
          </a:p>
          <a:p>
            <a:r>
              <a:rPr lang="en-US" b="1" dirty="0" err="1"/>
              <a:t>cout</a:t>
            </a:r>
            <a:r>
              <a:rPr lang="en-US" b="1" dirty="0"/>
              <a:t>&lt;&lt;r-&gt;volume();   //not allowed</a:t>
            </a:r>
          </a:p>
          <a:p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5240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37338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</p:txBody>
      </p: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rot="5400000" flipH="1" flipV="1">
            <a:off x="3429000" y="3086100"/>
            <a:ext cx="1295400" cy="158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5240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31242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657600" y="2819400"/>
            <a:ext cx="762000" cy="158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00400" y="48006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3582194" y="4418806"/>
            <a:ext cx="762000" cy="158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16002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16002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5052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C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553494" y="3161506"/>
            <a:ext cx="1295400" cy="158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925094" y="3161506"/>
            <a:ext cx="1295400" cy="158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C: public A, public B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14478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33528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33528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C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153694" y="3009106"/>
            <a:ext cx="1295400" cy="158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163094" y="3009106"/>
            <a:ext cx="1295400" cy="158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Inheritance</a:t>
            </a:r>
            <a:br>
              <a:rPr lang="en-US" dirty="0"/>
            </a:br>
            <a:r>
              <a:rPr lang="en-US" sz="2400" i="1" dirty="0"/>
              <a:t>Combination of two or more inheritance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3276600" y="14478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33528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33528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C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153694" y="3009106"/>
            <a:ext cx="1295400" cy="158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163094" y="3009106"/>
            <a:ext cx="1295400" cy="158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48200" y="48768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839494" y="4914106"/>
            <a:ext cx="1295400" cy="158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6781800" y="1447800"/>
            <a:ext cx="2286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86600" y="2590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6553200" y="4114800"/>
            <a:ext cx="2286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34200" y="4495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</a:t>
            </a:r>
          </a:p>
          <a:p>
            <a:r>
              <a:rPr lang="en-US" dirty="0"/>
              <a:t>inheritance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295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  -1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Inheritance</a:t>
            </a:r>
            <a:br>
              <a:rPr lang="en-US" dirty="0"/>
            </a:br>
            <a:r>
              <a:rPr lang="en-US" sz="2400" i="1" dirty="0"/>
              <a:t>Combination of two or more inheritance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2438400" y="14478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14478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6576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C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077494" y="3009106"/>
            <a:ext cx="1295400" cy="158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163094" y="3009106"/>
            <a:ext cx="1295400" cy="158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0" y="36576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096294" y="3009106"/>
            <a:ext cx="1295400" cy="158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6781800" y="1447800"/>
            <a:ext cx="2286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86600" y="2590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inheritance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</a:t>
            </a:r>
          </a:p>
          <a:p>
            <a:r>
              <a:rPr lang="en-US" dirty="0"/>
              <a:t>inheritance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295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  -2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1368</TotalTime>
  <Words>944</Words>
  <Application>Microsoft Office PowerPoint</Application>
  <PresentationFormat>On-screen Show (4:3)</PresentationFormat>
  <Paragraphs>199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Bookman Old Style</vt:lpstr>
      <vt:lpstr>Calibri</vt:lpstr>
      <vt:lpstr>Gill Sans MT</vt:lpstr>
      <vt:lpstr>Wingdings</vt:lpstr>
      <vt:lpstr>Wingdings 3</vt:lpstr>
      <vt:lpstr>Origin</vt:lpstr>
      <vt:lpstr>Object Oriented Programming in C++ INHERITANCE</vt:lpstr>
      <vt:lpstr>Types of inheritance</vt:lpstr>
      <vt:lpstr>Single Inheritance</vt:lpstr>
      <vt:lpstr>Multilevel Inheritance</vt:lpstr>
      <vt:lpstr>Multiple Inheritance</vt:lpstr>
      <vt:lpstr>Multiple Inheritance Example</vt:lpstr>
      <vt:lpstr>Hierarchical inheritance</vt:lpstr>
      <vt:lpstr>Hybrid Inheritance Combination of two or more inheritance</vt:lpstr>
      <vt:lpstr>Hybrid Inheritance Combination of two or more inheritance</vt:lpstr>
      <vt:lpstr>Function overriding similar to overloading </vt:lpstr>
      <vt:lpstr>PowerPoint Presentation</vt:lpstr>
      <vt:lpstr>Function overriding</vt:lpstr>
      <vt:lpstr>Function overriding (Example -2)</vt:lpstr>
      <vt:lpstr>PowerPoint Presentation</vt:lpstr>
      <vt:lpstr>Polymorphism</vt:lpstr>
      <vt:lpstr>Compile Time Polymorphism</vt:lpstr>
      <vt:lpstr>Compile Time Polymorphism: Example</vt:lpstr>
      <vt:lpstr>Run Time Polymorphism</vt:lpstr>
      <vt:lpstr>PowerPoint Presentation</vt:lpstr>
      <vt:lpstr>PowerPoint Presentation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tooba.javed</dc:creator>
  <cp:lastModifiedBy>Ahmad Hamza fast lhr</cp:lastModifiedBy>
  <cp:revision>849</cp:revision>
  <dcterms:created xsi:type="dcterms:W3CDTF">2011-07-01T06:12:08Z</dcterms:created>
  <dcterms:modified xsi:type="dcterms:W3CDTF">2024-05-09T13:15:38Z</dcterms:modified>
</cp:coreProperties>
</file>