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483AC-EB7D-4F32-A9B0-6EFA714C1A4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D0C42-2CFA-4E11-80AF-D1DDF1705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56610-6C7D-4C0F-9084-F7CC1BBD6F8F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3549D-AF60-4433-BB2D-0BFD45A20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-4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Structs</a:t>
            </a:r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: </a:t>
            </a:r>
            <a:r>
              <a:rPr lang="en-US" sz="2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d.s</a:t>
            </a:r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. </a:t>
            </a:r>
            <a:r>
              <a:rPr lang="en-US" sz="2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Malik</a:t>
            </a:r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 chapter 11</a:t>
            </a:r>
          </a:p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Object oriented Programming </a:t>
            </a:r>
          </a:p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Spring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97863" y="5951537"/>
            <a:ext cx="1295400" cy="365125"/>
          </a:xfrm>
        </p:spPr>
        <p:txBody>
          <a:bodyPr/>
          <a:lstStyle/>
          <a:p>
            <a:r>
              <a:rPr lang="en-US" dirty="0"/>
              <a:t>© 2</a:t>
            </a:r>
            <a:r>
              <a:rPr lang="el-GR" dirty="0"/>
              <a:t>β</a:t>
            </a:r>
            <a:r>
              <a:rPr lang="en-US" dirty="0"/>
              <a:t>@- 2013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byte in memory has an </a:t>
            </a:r>
            <a:r>
              <a:rPr lang="en-US" i="1" dirty="0"/>
              <a:t>address </a:t>
            </a:r>
            <a:r>
              <a:rPr lang="en-US" dirty="0"/>
              <a:t>just as they are for houses</a:t>
            </a:r>
          </a:p>
          <a:p>
            <a:r>
              <a:rPr lang="en-US" dirty="0"/>
              <a:t>If we have 1 MB of memory, the highest addresses are in range 0 to  1,048,575</a:t>
            </a:r>
          </a:p>
          <a:p>
            <a:r>
              <a:rPr lang="en-US" dirty="0"/>
              <a:t>The program when loaded into memory occupies a certain range of these addresses </a:t>
            </a:r>
          </a:p>
          <a:p>
            <a:r>
              <a:rPr lang="en-US" dirty="0"/>
              <a:t>Every variable and function has some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950" y="381000"/>
            <a:ext cx="6267450" cy="569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71600" y="6172200"/>
            <a:ext cx="670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Taken from Ch. 10, Pointers, </a:t>
            </a:r>
            <a:r>
              <a:rPr lang="en-US" sz="1100" i="1" dirty="0"/>
              <a:t>Object Oriented Programming in C++, Robert </a:t>
            </a:r>
            <a:r>
              <a:rPr lang="en-US" sz="1100" i="1" dirty="0" err="1"/>
              <a:t>Lafore</a:t>
            </a:r>
            <a:r>
              <a:rPr lang="en-US" sz="1100" i="1" dirty="0"/>
              <a:t> </a:t>
            </a:r>
            <a:endParaRPr lang="en-US" sz="11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</a:t>
            </a:r>
            <a:r>
              <a:rPr lang="en-US" sz="3200" i="1" dirty="0"/>
              <a:t>Address-of</a:t>
            </a:r>
            <a:r>
              <a:rPr lang="en-US" sz="3200" dirty="0"/>
              <a:t> Operator </a:t>
            </a:r>
            <a:r>
              <a:rPr lang="en-US" sz="3200" b="1" dirty="0"/>
              <a:t>&amp;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using namespace std;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var1 = 11;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var2 = 22;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var3 = 33;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&lt;&lt;&amp;var1&lt;&lt;“\n”;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&lt;&lt;&amp;var2&lt;&lt;“\n”;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&lt;&lt;&amp;var3&lt;&lt;“\n”;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return 0;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568" r="12339"/>
          <a:stretch>
            <a:fillRect/>
          </a:stretch>
        </p:blipFill>
        <p:spPr bwMode="auto">
          <a:xfrm>
            <a:off x="5562600" y="1676400"/>
            <a:ext cx="2819400" cy="401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5802868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Each location in memory has some address and some content(Value)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actual addresses occupied by the variables in a program depend on many factors</a:t>
            </a:r>
          </a:p>
          <a:p>
            <a:pPr lvl="1"/>
            <a:r>
              <a:rPr lang="en-US" dirty="0"/>
              <a:t>Computer the program is running on</a:t>
            </a:r>
          </a:p>
          <a:p>
            <a:pPr lvl="1"/>
            <a:r>
              <a:rPr lang="en-US" dirty="0"/>
              <a:t>The size of the operating system</a:t>
            </a:r>
          </a:p>
          <a:p>
            <a:pPr lvl="1"/>
            <a:r>
              <a:rPr lang="en-US" dirty="0"/>
              <a:t>Whether any other programs are currently in memory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pointer?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variable that can hold address</a:t>
            </a:r>
          </a:p>
          <a:p>
            <a:r>
              <a:rPr lang="en-US" u="sng" dirty="0"/>
              <a:t>Declaration:</a:t>
            </a:r>
          </a:p>
          <a:p>
            <a:pPr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dataType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* pointer name;</a:t>
            </a:r>
          </a:p>
          <a:p>
            <a:pPr lvl="2">
              <a:buNone/>
            </a:pP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* p;</a:t>
            </a:r>
          </a:p>
          <a:p>
            <a:pPr lvl="2">
              <a:buNone/>
            </a:pP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n=10;</a:t>
            </a:r>
          </a:p>
          <a:p>
            <a:pPr lvl="2">
              <a:buNone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p=&amp;n;</a:t>
            </a:r>
          </a:p>
          <a:p>
            <a:r>
              <a:rPr lang="en-US" b="1" dirty="0" err="1"/>
              <a:t>Asterik</a:t>
            </a:r>
            <a:r>
              <a:rPr lang="en-US" dirty="0"/>
              <a:t> means </a:t>
            </a:r>
            <a:r>
              <a:rPr lang="en-US" i="1" dirty="0"/>
              <a:t>pointer to</a:t>
            </a:r>
          </a:p>
          <a:p>
            <a:r>
              <a:rPr lang="en-US" dirty="0" err="1"/>
              <a:t>dataType</a:t>
            </a:r>
            <a:r>
              <a:rPr lang="en-US" dirty="0"/>
              <a:t> of a pointer is the </a:t>
            </a:r>
            <a:r>
              <a:rPr lang="en-US" dirty="0" err="1"/>
              <a:t>dataType</a:t>
            </a:r>
            <a:r>
              <a:rPr lang="en-US" dirty="0"/>
              <a:t> of the variable this pointers is pointing to.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3581400"/>
            <a:ext cx="7620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0x100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3581400"/>
            <a:ext cx="5334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7400" y="3886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4572000" y="376606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3962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3200400"/>
            <a:ext cx="7620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0x100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81000"/>
            <a:ext cx="43053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228600" y="304800"/>
            <a:ext cx="4038600" cy="6096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sz="3800" dirty="0" err="1"/>
              <a:t>int</a:t>
            </a:r>
            <a:r>
              <a:rPr lang="en-US" sz="3800" dirty="0"/>
              <a:t> main()</a:t>
            </a:r>
          </a:p>
          <a:p>
            <a:r>
              <a:rPr lang="en-US" sz="3800" dirty="0"/>
              <a:t>{</a:t>
            </a:r>
          </a:p>
          <a:p>
            <a:r>
              <a:rPr lang="sv-SE" sz="3800" dirty="0"/>
              <a:t>int var1 = 11; </a:t>
            </a:r>
          </a:p>
          <a:p>
            <a:r>
              <a:rPr lang="en-US" sz="3800" dirty="0" err="1"/>
              <a:t>int</a:t>
            </a:r>
            <a:r>
              <a:rPr lang="en-US" sz="3800" dirty="0"/>
              <a:t> var2 = 22;</a:t>
            </a:r>
          </a:p>
          <a:p>
            <a:r>
              <a:rPr lang="en-US" sz="3800" dirty="0" err="1"/>
              <a:t>cout</a:t>
            </a:r>
            <a:r>
              <a:rPr lang="en-US" sz="3800" dirty="0"/>
              <a:t> &lt;&lt; &amp;var1 &lt;&lt; &amp;var2 ;</a:t>
            </a:r>
          </a:p>
          <a:p>
            <a:endParaRPr lang="en-US" sz="3800" dirty="0"/>
          </a:p>
          <a:p>
            <a:r>
              <a:rPr lang="en-US" sz="3800" dirty="0" err="1"/>
              <a:t>int</a:t>
            </a:r>
            <a:r>
              <a:rPr lang="en-US" sz="3800" dirty="0"/>
              <a:t>* </a:t>
            </a:r>
            <a:r>
              <a:rPr lang="en-US" sz="3800" dirty="0" err="1"/>
              <a:t>ptr</a:t>
            </a:r>
            <a:r>
              <a:rPr lang="en-US" sz="3800" dirty="0"/>
              <a:t>; </a:t>
            </a:r>
          </a:p>
          <a:p>
            <a:r>
              <a:rPr lang="da-DK" sz="3800" dirty="0"/>
              <a:t>ptr = &amp;var1; </a:t>
            </a:r>
          </a:p>
          <a:p>
            <a:r>
              <a:rPr lang="en-US" sz="3800" dirty="0" err="1"/>
              <a:t>cout</a:t>
            </a:r>
            <a:r>
              <a:rPr lang="en-US" sz="3800" dirty="0"/>
              <a:t> &lt;&lt; </a:t>
            </a:r>
            <a:r>
              <a:rPr lang="en-US" sz="3800" dirty="0" err="1"/>
              <a:t>ptr</a:t>
            </a:r>
            <a:r>
              <a:rPr lang="en-US" sz="3800" dirty="0"/>
              <a:t> &lt;&lt; </a:t>
            </a:r>
            <a:r>
              <a:rPr lang="en-US" sz="3800" dirty="0" err="1"/>
              <a:t>endl</a:t>
            </a:r>
            <a:r>
              <a:rPr lang="en-US" sz="3800" dirty="0"/>
              <a:t>; </a:t>
            </a:r>
          </a:p>
          <a:p>
            <a:endParaRPr lang="da-DK" sz="3800" dirty="0"/>
          </a:p>
          <a:p>
            <a:r>
              <a:rPr lang="da-DK" sz="3800" dirty="0"/>
              <a:t>ptr = &amp;var2; </a:t>
            </a:r>
          </a:p>
          <a:p>
            <a:r>
              <a:rPr lang="en-US" sz="3800" dirty="0" err="1"/>
              <a:t>cout</a:t>
            </a:r>
            <a:r>
              <a:rPr lang="en-US" sz="3800" dirty="0"/>
              <a:t> &lt;&lt; </a:t>
            </a:r>
            <a:r>
              <a:rPr lang="en-US" sz="3800" dirty="0" err="1"/>
              <a:t>ptr</a:t>
            </a:r>
            <a:r>
              <a:rPr lang="en-US" sz="3800" dirty="0"/>
              <a:t> &lt;&lt; </a:t>
            </a:r>
            <a:r>
              <a:rPr lang="en-US" sz="3800" dirty="0" err="1"/>
              <a:t>endl</a:t>
            </a:r>
            <a:r>
              <a:rPr lang="en-US" sz="3800" dirty="0"/>
              <a:t>; </a:t>
            </a:r>
          </a:p>
          <a:p>
            <a:endParaRPr lang="en-US" sz="3800" dirty="0"/>
          </a:p>
          <a:p>
            <a:r>
              <a:rPr lang="en-US" sz="3800" dirty="0"/>
              <a:t>return 0;</a:t>
            </a:r>
          </a:p>
          <a:p>
            <a:r>
              <a:rPr lang="en-US" sz="3800" dirty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Struct</a:t>
            </a:r>
            <a:r>
              <a:rPr lang="en-US" sz="3200" b="1" dirty="0"/>
              <a:t> within </a:t>
            </a:r>
            <a:r>
              <a:rPr lang="en-US" sz="3200" b="1" dirty="0" err="1"/>
              <a:t>struct</a:t>
            </a:r>
            <a:endParaRPr lang="en-US" sz="32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24574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838200"/>
            <a:ext cx="2105025" cy="1285875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209800"/>
            <a:ext cx="2228850" cy="1609725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3962400"/>
            <a:ext cx="1914525" cy="1228725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48400" y="5257800"/>
            <a:ext cx="2390775" cy="144780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0" name="Right Brace 9"/>
          <p:cNvSpPr/>
          <p:nvPr/>
        </p:nvSpPr>
        <p:spPr>
          <a:xfrm>
            <a:off x="3276600" y="1371600"/>
            <a:ext cx="2286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3048000" y="2209800"/>
            <a:ext cx="1524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2895600" y="4419600"/>
            <a:ext cx="4572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9220" idx="1"/>
          </p:cNvCxnSpPr>
          <p:nvPr/>
        </p:nvCxnSpPr>
        <p:spPr>
          <a:xfrm flipV="1">
            <a:off x="3657600" y="1481138"/>
            <a:ext cx="2514600" cy="195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52800" y="2667000"/>
            <a:ext cx="2743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05200" y="4800600"/>
            <a:ext cx="2590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2819400" y="3200400"/>
            <a:ext cx="1524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71800" y="36576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repetition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14800" y="3962400"/>
            <a:ext cx="2133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52600"/>
            <a:ext cx="26574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form of </a:t>
            </a:r>
            <a:r>
              <a:rPr lang="en-US" b="1" i="1" dirty="0" err="1"/>
              <a:t>employeeType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419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Easier to manage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Some of this </a:t>
            </a:r>
            <a:r>
              <a:rPr lang="en-US" dirty="0" err="1"/>
              <a:t>struct</a:t>
            </a:r>
            <a:r>
              <a:rPr lang="en-US" dirty="0"/>
              <a:t> can be reused to build another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e.g., if we want to build a customer’s record. Every customer has a first name, last name and middle name, as well as an address and a way to be contacted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2743200" cy="28575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28600"/>
            <a:ext cx="287655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514600"/>
            <a:ext cx="3752850" cy="15240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Example:</a:t>
            </a:r>
            <a:r>
              <a:rPr lang="en-US" sz="3200" dirty="0"/>
              <a:t> </a:t>
            </a:r>
            <a:r>
              <a:rPr lang="en-US" sz="4000" b="1" dirty="0" err="1"/>
              <a:t>StudentType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We want to implement a neon like system. For this purpose we  need to store following information about each student. </a:t>
            </a:r>
          </a:p>
          <a:p>
            <a:pPr lvl="1"/>
            <a:r>
              <a:rPr lang="en-US" sz="2900" dirty="0"/>
              <a:t>Name, roll number, address (complete address, city , state , zip), Date of Birth, batch, discipline, total credits earned, </a:t>
            </a:r>
            <a:r>
              <a:rPr lang="en-US" sz="2900" dirty="0" err="1"/>
              <a:t>cgpa</a:t>
            </a:r>
            <a:r>
              <a:rPr lang="en-US" sz="2900" dirty="0"/>
              <a:t>, result of 5 courses.</a:t>
            </a:r>
          </a:p>
          <a:p>
            <a:r>
              <a:rPr lang="en-US" sz="3600" dirty="0"/>
              <a:t>We store following information about each course Result</a:t>
            </a:r>
          </a:p>
          <a:p>
            <a:pPr lvl="1"/>
            <a:r>
              <a:rPr lang="en-US" sz="2900" dirty="0"/>
              <a:t>Course Name, course code, credit hours, total marks, Grade</a:t>
            </a:r>
          </a:p>
          <a:p>
            <a:r>
              <a:rPr lang="en-US" sz="3600" dirty="0"/>
              <a:t>Our data is stored in two files:</a:t>
            </a:r>
          </a:p>
          <a:p>
            <a:pPr lvl="1"/>
            <a:r>
              <a:rPr lang="en-US" sz="2900" dirty="0"/>
              <a:t>One file has all the personal information about each student (Name, roll number, address (complete address, city , state , zip), Date of Birth, batch, discipline)</a:t>
            </a:r>
          </a:p>
          <a:p>
            <a:pPr lvl="1"/>
            <a:r>
              <a:rPr lang="en-US" sz="2900" dirty="0"/>
              <a:t>Other file has details of all 5 course </a:t>
            </a:r>
            <a:r>
              <a:rPr lang="en-US" sz="2900" b="1" u="sng" dirty="0"/>
              <a:t>except Grade</a:t>
            </a:r>
          </a:p>
          <a:p>
            <a:pPr lvl="1"/>
            <a:r>
              <a:rPr lang="en-US" sz="2900" dirty="0"/>
              <a:t>Assume both files are sorted by roll number. This means that personal data of the student with roll number 1 is first line of file1 and his/her courses details are in first line of file2. </a:t>
            </a:r>
          </a:p>
          <a:p>
            <a:r>
              <a:rPr lang="en-US" sz="3600" dirty="0"/>
              <a:t>We want to store details of 100 students.</a:t>
            </a:r>
          </a:p>
          <a:p>
            <a:r>
              <a:rPr lang="en-US" sz="3600" dirty="0"/>
              <a:t>Read data from file into arrays</a:t>
            </a:r>
          </a:p>
          <a:p>
            <a:r>
              <a:rPr lang="en-US" sz="3600" dirty="0"/>
              <a:t>Assume we are updating data for first semester students who have </a:t>
            </a:r>
            <a:r>
              <a:rPr lang="en-US" sz="3600" dirty="0" err="1"/>
              <a:t>cgpa</a:t>
            </a:r>
            <a:r>
              <a:rPr lang="en-US" sz="3600" dirty="0"/>
              <a:t> =0 and total credits =0</a:t>
            </a:r>
          </a:p>
          <a:p>
            <a:r>
              <a:rPr lang="en-US" sz="3600" dirty="0"/>
              <a:t>After reading data from both files, we want to update </a:t>
            </a:r>
          </a:p>
          <a:p>
            <a:pPr lvl="1"/>
            <a:r>
              <a:rPr lang="en-US" sz="2900" dirty="0"/>
              <a:t>Compute and update Grade of each course</a:t>
            </a:r>
          </a:p>
          <a:p>
            <a:pPr lvl="1"/>
            <a:r>
              <a:rPr lang="en-US" sz="2900" dirty="0"/>
              <a:t>Calculate and update </a:t>
            </a:r>
            <a:r>
              <a:rPr lang="en-US" sz="2900" dirty="0" err="1"/>
              <a:t>Cgpa</a:t>
            </a:r>
            <a:r>
              <a:rPr lang="en-US" sz="2900" dirty="0"/>
              <a:t> and total credits earned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structs</a:t>
            </a:r>
          </a:p>
          <a:p>
            <a:r>
              <a:rPr lang="en-US" dirty="0"/>
              <a:t>Make sample files</a:t>
            </a:r>
          </a:p>
          <a:p>
            <a:r>
              <a:rPr lang="en-US" dirty="0"/>
              <a:t>Identify all possible functions </a:t>
            </a:r>
          </a:p>
          <a:p>
            <a:pPr lvl="1">
              <a:buNone/>
            </a:pPr>
            <a:r>
              <a:rPr lang="en-US" i="1" dirty="0"/>
              <a:t>Write prototypes</a:t>
            </a:r>
          </a:p>
          <a:p>
            <a:r>
              <a:rPr lang="en-US" i="1" dirty="0"/>
              <a:t>Use graphical approach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Quiz -1 about </a:t>
            </a:r>
            <a:r>
              <a:rPr lang="en-US" dirty="0" err="1"/>
              <a:t>structs</a:t>
            </a:r>
            <a:br>
              <a:rPr lang="en-US" dirty="0"/>
            </a:br>
            <a:r>
              <a:rPr lang="en-US" dirty="0"/>
              <a:t>on Thursday 7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feb</a:t>
            </a:r>
            <a:r>
              <a:rPr lang="en-US" dirty="0"/>
              <a:t> 2013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Pointers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/>
          </a:bodyPr>
          <a:lstStyle/>
          <a:p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97863" y="5951537"/>
            <a:ext cx="1295400" cy="365125"/>
          </a:xfrm>
        </p:spPr>
        <p:txBody>
          <a:bodyPr/>
          <a:lstStyle/>
          <a:p>
            <a:r>
              <a:rPr lang="en-US" dirty="0"/>
              <a:t>© 2</a:t>
            </a:r>
            <a:r>
              <a:rPr lang="el-GR" dirty="0"/>
              <a:t>β</a:t>
            </a:r>
            <a:r>
              <a:rPr lang="en-US" dirty="0"/>
              <a:t>@- 2013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4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Chapter 14</a:t>
            </a:r>
            <a:r>
              <a:rPr lang="en-US" dirty="0"/>
              <a:t>, D.S. </a:t>
            </a:r>
            <a:r>
              <a:rPr lang="en-US" dirty="0" err="1"/>
              <a:t>Malik</a:t>
            </a:r>
            <a:r>
              <a:rPr lang="en-US" dirty="0"/>
              <a:t>, C++ Programming, 5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Chapter 8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5">
                    <a:lumMod val="75000"/>
                  </a:schemeClr>
                </a:solidFill>
              </a:rPr>
              <a:t>Dietel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 &amp; </a:t>
            </a:r>
            <a:r>
              <a:rPr lang="en-US" sz="3600" dirty="0" err="1">
                <a:solidFill>
                  <a:schemeClr val="accent5">
                    <a:lumMod val="75000"/>
                  </a:schemeClr>
                </a:solidFill>
              </a:rPr>
              <a:t>Dietel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, C++ how to Program, 7</a:t>
            </a:r>
            <a:r>
              <a:rPr lang="en-US" sz="3600" baseline="30000" dirty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 edition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676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Lecture -4</vt:lpstr>
      <vt:lpstr>Struct within struct</vt:lpstr>
      <vt:lpstr>A better form of employeeType </vt:lpstr>
      <vt:lpstr>PowerPoint Presentation</vt:lpstr>
      <vt:lpstr>Example: StudentType</vt:lpstr>
      <vt:lpstr>Methodology</vt:lpstr>
      <vt:lpstr>Quiz -1 about structs on Thursday 7th feb 2013</vt:lpstr>
      <vt:lpstr>Pointers</vt:lpstr>
      <vt:lpstr>References</vt:lpstr>
      <vt:lpstr>Computer Memory</vt:lpstr>
      <vt:lpstr>PowerPoint Presentation</vt:lpstr>
      <vt:lpstr>The Address-of Operator &amp;</vt:lpstr>
      <vt:lpstr>PowerPoint Presentation</vt:lpstr>
      <vt:lpstr>What is a pointer?</vt:lpstr>
      <vt:lpstr>PowerPoint Presentation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tooba.javed</dc:creator>
  <cp:lastModifiedBy>Ahmad Hamza fast lhr</cp:lastModifiedBy>
  <cp:revision>197</cp:revision>
  <dcterms:created xsi:type="dcterms:W3CDTF">2011-07-01T06:12:08Z</dcterms:created>
  <dcterms:modified xsi:type="dcterms:W3CDTF">2024-05-09T12:47:50Z</dcterms:modified>
</cp:coreProperties>
</file>