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0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10" r:id="rId15"/>
    <p:sldId id="303" r:id="rId16"/>
    <p:sldId id="304" r:id="rId17"/>
    <p:sldId id="305" r:id="rId18"/>
    <p:sldId id="306" r:id="rId19"/>
    <p:sldId id="307" r:id="rId20"/>
    <p:sldId id="308" r:id="rId21"/>
    <p:sldId id="309" r:id="rId2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483AC-EB7D-4F32-A9B0-6EFA714C1A4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D0C42-2CFA-4E11-80AF-D1DDF1705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56610-6C7D-4C0F-9084-F7CC1BBD6F8F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3549D-AF60-4433-BB2D-0BFD45A20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Object Oriented Programming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 -5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Chapter 14</a:t>
            </a:r>
            <a:r>
              <a:rPr lang="en-US" sz="2000" dirty="0"/>
              <a:t>, D.S. </a:t>
            </a:r>
            <a:r>
              <a:rPr lang="en-US" sz="2000" dirty="0" err="1"/>
              <a:t>Malik</a:t>
            </a:r>
            <a:r>
              <a:rPr lang="en-US" sz="2000" dirty="0"/>
              <a:t>, C++ Programming, 5</a:t>
            </a:r>
            <a:r>
              <a:rPr lang="en-US" sz="2000" baseline="30000" dirty="0"/>
              <a:t>th</a:t>
            </a:r>
            <a:r>
              <a:rPr lang="en-US" sz="2000" dirty="0"/>
              <a:t> edition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Chapter 8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Dietel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Dietel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, C++ how to Program, 7</a:t>
            </a:r>
            <a:r>
              <a:rPr lang="en-US" sz="2000" baseline="30000" dirty="0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edition </a:t>
            </a:r>
          </a:p>
          <a:p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Object oriented Programming </a:t>
            </a:r>
          </a:p>
          <a:p>
            <a:r>
              <a:rPr lang="en-US" sz="20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Spring 2024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297863" y="5951537"/>
            <a:ext cx="1295400" cy="365125"/>
          </a:xfrm>
        </p:spPr>
        <p:txBody>
          <a:bodyPr/>
          <a:lstStyle/>
          <a:p>
            <a:r>
              <a:rPr lang="en-US" dirty="0"/>
              <a:t>© 2</a:t>
            </a:r>
            <a:r>
              <a:rPr lang="el-GR" dirty="0"/>
              <a:t>β</a:t>
            </a:r>
            <a:r>
              <a:rPr lang="en-US" dirty="0"/>
              <a:t>@- 2013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11906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381000"/>
            <a:ext cx="4638675" cy="133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27264"/>
            <a:ext cx="8382581" cy="1291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2" y="3886200"/>
            <a:ext cx="13239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34290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following statements have been executed: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6712" y="4953000"/>
            <a:ext cx="760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are the values after third statement is executed?</a:t>
            </a:r>
          </a:p>
        </p:txBody>
      </p:sp>
    </p:spTree>
    <p:extLst>
      <p:ext uri="{BB962C8B-B14F-4D97-AF65-F5344CB8AC3E}">
        <p14:creationId xmlns:p14="http://schemas.microsoft.com/office/powerpoint/2010/main" val="163748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62200" y="2438400"/>
            <a:ext cx="4343400" cy="762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Exercise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28600"/>
          <a:ext cx="7924800" cy="6172205"/>
        </p:xfrm>
        <a:graphic>
          <a:graphicData uri="http://schemas.openxmlformats.org/drawingml/2006/table">
            <a:tbl>
              <a:tblPr/>
              <a:tblGrid>
                <a:gridCol w="208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7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42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*p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*q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x(0xfff0)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y(0xfff4)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 *p = NULL;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int x = 1,y=2;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int *q = NULL;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p = &amp;x;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(*p)++;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q = &amp;y;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x = 5 + y;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*p = *p+2;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y = y * *p;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y = y + *q;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p = q;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y++;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28600"/>
          <a:ext cx="7924800" cy="6172205"/>
        </p:xfrm>
        <a:graphic>
          <a:graphicData uri="http://schemas.openxmlformats.org/drawingml/2006/table">
            <a:tbl>
              <a:tblPr/>
              <a:tblGrid>
                <a:gridCol w="208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7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42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*p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*q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x(0xfff0)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y(0xfff4)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 *p = NULL;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int x = 1,y=2;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int *q = NULL;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p = &amp;x;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(*p)++;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q = &amp;y;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x = 5 + y;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*p = *p+2;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y = y * *p;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y = y + *q;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p = q;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y++;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and </a:t>
            </a:r>
            <a:r>
              <a:rPr lang="en-US" dirty="0" err="1"/>
              <a:t>structs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199"/>
            <a:ext cx="3124200" cy="227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038600"/>
            <a:ext cx="24479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4343400"/>
            <a:ext cx="24669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1336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Pointers &amp;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name is an address</a:t>
            </a:r>
          </a:p>
          <a:p>
            <a:pPr lvl="1"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array[10]={0,1,2,3,4,5,6,7,8,9};</a:t>
            </a:r>
          </a:p>
          <a:p>
            <a:pPr lvl="1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cout&lt;&lt;array;</a:t>
            </a:r>
          </a:p>
          <a:p>
            <a:pPr lvl="1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//What should be output?</a:t>
            </a:r>
          </a:p>
          <a:p>
            <a:pPr lvl="1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cout&lt;&lt;*array; </a:t>
            </a:r>
            <a:endParaRPr lang="en-US" dirty="0"/>
          </a:p>
          <a:p>
            <a:endParaRPr lang="en-US" dirty="0"/>
          </a:p>
          <a:p>
            <a:r>
              <a:rPr lang="en-US" dirty="0"/>
              <a:t>Array is a constant pointer</a:t>
            </a:r>
          </a:p>
          <a:p>
            <a:pPr lvl="1"/>
            <a:r>
              <a:rPr lang="en-US" dirty="0"/>
              <a:t>We cannot point </a:t>
            </a:r>
            <a:r>
              <a:rPr lang="en-US" i="1" dirty="0"/>
              <a:t>array</a:t>
            </a:r>
            <a:r>
              <a:rPr lang="en-US" dirty="0"/>
              <a:t> to another variable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6" name="Group 55"/>
          <p:cNvGraphicFramePr>
            <a:graphicFrameLocks/>
          </p:cNvGraphicFramePr>
          <p:nvPr/>
        </p:nvGraphicFramePr>
        <p:xfrm>
          <a:off x="6400800" y="2514600"/>
          <a:ext cx="2397125" cy="365760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9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35052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210300" y="31623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3241"/>
            <a:ext cx="2933373" cy="683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3810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age[4];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438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age+1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24000" y="25908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1295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age+0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24000" y="14478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3400" y="3581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age+2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47800" y="37338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4724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age+3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71600" y="48768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6019800" cy="1770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" y="2590800"/>
            <a:ext cx="8001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[ ] operator is also a dereferencing operator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It is equivalent to *(</a:t>
            </a:r>
            <a:r>
              <a:rPr lang="en-US" b="1" dirty="0" err="1"/>
              <a:t>intarray+j</a:t>
            </a:r>
            <a:r>
              <a:rPr lang="en-US" b="1" dirty="0"/>
              <a:t>) 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399" y="762000"/>
            <a:ext cx="566080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</a:t>
            </a:r>
            <a:r>
              <a:rPr lang="en-US" sz="3200" i="1" dirty="0"/>
              <a:t>Address-of</a:t>
            </a:r>
            <a:r>
              <a:rPr lang="en-US" sz="3200" dirty="0"/>
              <a:t> Operator </a:t>
            </a:r>
            <a:r>
              <a:rPr lang="en-US" sz="3200" b="1" dirty="0"/>
              <a:t>&amp;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using namespace std;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var1 = 11;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var2 = 22;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var3 = 33;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&lt;&lt;&amp;var1&lt;&lt;“\n”;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&lt;&lt;&amp;var2&lt;&lt;“\n”;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&lt;&lt;&amp;var3&lt;&lt;“\n”;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return 0;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1568" r="12339"/>
          <a:stretch>
            <a:fillRect/>
          </a:stretch>
        </p:blipFill>
        <p:spPr bwMode="auto">
          <a:xfrm>
            <a:off x="5562600" y="1676400"/>
            <a:ext cx="2819400" cy="401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5802868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Each location in memory has some address and some content(Value)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REVIEW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something is added to pointer, compiler checks the data type</a:t>
            </a:r>
          </a:p>
          <a:p>
            <a:r>
              <a:rPr lang="en-US" dirty="0" err="1"/>
              <a:t>int</a:t>
            </a:r>
            <a:r>
              <a:rPr lang="en-US" dirty="0"/>
              <a:t> array[10];</a:t>
            </a:r>
          </a:p>
          <a:p>
            <a:r>
              <a:rPr lang="en-US" dirty="0"/>
              <a:t>*(array + 1)  //access second element of array it is equivalent to array[1]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*(array + j) actually equal to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array + (j*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sizeOf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dataType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Accessing array with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array[5]={10,12,14,16,18};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ptr</a:t>
            </a:r>
            <a:r>
              <a:rPr lang="en-US" dirty="0"/>
              <a:t>=array; // same as </a:t>
            </a:r>
            <a:r>
              <a:rPr lang="en-US" dirty="0" err="1"/>
              <a:t>ptr</a:t>
            </a:r>
            <a:r>
              <a:rPr lang="en-US" dirty="0"/>
              <a:t>=&amp;array[0];</a:t>
            </a:r>
          </a:p>
          <a:p>
            <a:pPr>
              <a:buNone/>
            </a:pPr>
            <a:r>
              <a:rPr lang="en-US" dirty="0" err="1"/>
              <a:t>ptr</a:t>
            </a:r>
            <a:r>
              <a:rPr lang="en-US" dirty="0"/>
              <a:t>=&amp;array ; </a:t>
            </a:r>
            <a:r>
              <a:rPr lang="en-US" b="1" dirty="0">
                <a:solidFill>
                  <a:srgbClr val="FF0000"/>
                </a:solidFill>
              </a:rPr>
              <a:t>//wrong</a:t>
            </a:r>
          </a:p>
          <a:p>
            <a:pPr>
              <a:buNone/>
            </a:pPr>
            <a:r>
              <a:rPr lang="en-US" dirty="0" err="1"/>
              <a:t>ptr</a:t>
            </a:r>
            <a:r>
              <a:rPr lang="en-US" dirty="0"/>
              <a:t>=&amp;array[2];</a:t>
            </a:r>
          </a:p>
          <a:p>
            <a:pPr>
              <a:buNone/>
            </a:pP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=*</a:t>
            </a:r>
            <a:r>
              <a:rPr lang="en-US" dirty="0" err="1"/>
              <a:t>ptr</a:t>
            </a:r>
            <a:r>
              <a:rPr lang="en-US" dirty="0"/>
              <a:t> + 3;</a:t>
            </a:r>
          </a:p>
          <a:p>
            <a:pPr>
              <a:buNone/>
            </a:pPr>
            <a:r>
              <a:rPr lang="en-US" dirty="0" err="1"/>
              <a:t>ptr</a:t>
            </a:r>
            <a:r>
              <a:rPr lang="en-US" dirty="0"/>
              <a:t>++;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&lt;&lt;*(ptr+1);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 * (ptr-1);</a:t>
            </a:r>
          </a:p>
          <a:p>
            <a:pPr>
              <a:buNone/>
            </a:pPr>
            <a:r>
              <a:rPr lang="en-US" dirty="0" err="1"/>
              <a:t>ptr</a:t>
            </a:r>
            <a:r>
              <a:rPr lang="en-US" dirty="0"/>
              <a:t>--;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pointer?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variable that can hold address</a:t>
            </a:r>
          </a:p>
          <a:p>
            <a:r>
              <a:rPr lang="en-US" u="sng" dirty="0"/>
              <a:t>Declaration:</a:t>
            </a:r>
          </a:p>
          <a:p>
            <a:pPr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dataType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* pointer name;</a:t>
            </a:r>
          </a:p>
          <a:p>
            <a:pPr lvl="2">
              <a:buNone/>
            </a:pP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* p;</a:t>
            </a:r>
          </a:p>
          <a:p>
            <a:pPr lvl="2">
              <a:buNone/>
            </a:pP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n=10;</a:t>
            </a:r>
          </a:p>
          <a:p>
            <a:pPr lvl="2">
              <a:buNone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p=&amp;n;</a:t>
            </a:r>
          </a:p>
          <a:p>
            <a:r>
              <a:rPr lang="en-US" b="1" dirty="0" err="1"/>
              <a:t>Asterik</a:t>
            </a:r>
            <a:r>
              <a:rPr lang="en-US" dirty="0"/>
              <a:t> means </a:t>
            </a:r>
            <a:r>
              <a:rPr lang="en-US" i="1" dirty="0"/>
              <a:t>pointer to</a:t>
            </a:r>
          </a:p>
          <a:p>
            <a:r>
              <a:rPr lang="en-US" dirty="0" err="1"/>
              <a:t>dataType</a:t>
            </a:r>
            <a:r>
              <a:rPr lang="en-US" dirty="0"/>
              <a:t> of a pointer is the </a:t>
            </a:r>
            <a:r>
              <a:rPr lang="en-US" dirty="0" err="1"/>
              <a:t>dataType</a:t>
            </a:r>
            <a:r>
              <a:rPr lang="en-US" dirty="0"/>
              <a:t> of the variable this pointers is pointing to.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3581400"/>
            <a:ext cx="7620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0x100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3581400"/>
            <a:ext cx="5334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7400" y="3886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>
            <a:off x="4572000" y="376606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3962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3200400"/>
            <a:ext cx="7620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0x100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REVIEW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81000"/>
            <a:ext cx="43053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228600" y="304800"/>
            <a:ext cx="4038600" cy="6096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sz="3800" dirty="0" err="1"/>
              <a:t>int</a:t>
            </a:r>
            <a:r>
              <a:rPr lang="en-US" sz="3800" dirty="0"/>
              <a:t> main()</a:t>
            </a:r>
          </a:p>
          <a:p>
            <a:r>
              <a:rPr lang="en-US" sz="3800" dirty="0"/>
              <a:t>{</a:t>
            </a:r>
          </a:p>
          <a:p>
            <a:r>
              <a:rPr lang="sv-SE" sz="3800" dirty="0"/>
              <a:t>int var1 = 11; </a:t>
            </a:r>
          </a:p>
          <a:p>
            <a:r>
              <a:rPr lang="en-US" sz="3800" dirty="0" err="1"/>
              <a:t>int</a:t>
            </a:r>
            <a:r>
              <a:rPr lang="en-US" sz="3800" dirty="0"/>
              <a:t> var2 = 22;</a:t>
            </a:r>
          </a:p>
          <a:p>
            <a:r>
              <a:rPr lang="en-US" sz="3800" dirty="0" err="1"/>
              <a:t>cout</a:t>
            </a:r>
            <a:r>
              <a:rPr lang="en-US" sz="3800" dirty="0"/>
              <a:t> &lt;&lt; &amp;var1 &lt;&lt; &amp;var2 ;</a:t>
            </a:r>
          </a:p>
          <a:p>
            <a:endParaRPr lang="en-US" sz="3800" dirty="0"/>
          </a:p>
          <a:p>
            <a:r>
              <a:rPr lang="en-US" sz="3800" dirty="0" err="1"/>
              <a:t>int</a:t>
            </a:r>
            <a:r>
              <a:rPr lang="en-US" sz="3800" dirty="0"/>
              <a:t>* </a:t>
            </a:r>
            <a:r>
              <a:rPr lang="en-US" sz="3800" dirty="0" err="1"/>
              <a:t>ptr</a:t>
            </a:r>
            <a:r>
              <a:rPr lang="en-US" sz="3800" dirty="0"/>
              <a:t>; </a:t>
            </a:r>
          </a:p>
          <a:p>
            <a:r>
              <a:rPr lang="da-DK" sz="3800" dirty="0"/>
              <a:t>ptr = &amp;var1; </a:t>
            </a:r>
          </a:p>
          <a:p>
            <a:r>
              <a:rPr lang="en-US" sz="3800" dirty="0" err="1"/>
              <a:t>cout</a:t>
            </a:r>
            <a:r>
              <a:rPr lang="en-US" sz="3800" dirty="0"/>
              <a:t> &lt;&lt; </a:t>
            </a:r>
            <a:r>
              <a:rPr lang="en-US" sz="3800" dirty="0" err="1"/>
              <a:t>ptr</a:t>
            </a:r>
            <a:r>
              <a:rPr lang="en-US" sz="3800" dirty="0"/>
              <a:t> &lt;&lt; </a:t>
            </a:r>
            <a:r>
              <a:rPr lang="en-US" sz="3800" dirty="0" err="1"/>
              <a:t>endl</a:t>
            </a:r>
            <a:r>
              <a:rPr lang="en-US" sz="3800" dirty="0"/>
              <a:t>; </a:t>
            </a:r>
          </a:p>
          <a:p>
            <a:endParaRPr lang="da-DK" sz="3800" dirty="0"/>
          </a:p>
          <a:p>
            <a:r>
              <a:rPr lang="da-DK" sz="3800" dirty="0"/>
              <a:t>ptr = &amp;var2; </a:t>
            </a:r>
          </a:p>
          <a:p>
            <a:r>
              <a:rPr lang="en-US" sz="3800" dirty="0" err="1"/>
              <a:t>cout</a:t>
            </a:r>
            <a:r>
              <a:rPr lang="en-US" sz="3800" dirty="0"/>
              <a:t> &lt;&lt; </a:t>
            </a:r>
            <a:r>
              <a:rPr lang="en-US" sz="3800" dirty="0" err="1"/>
              <a:t>ptr</a:t>
            </a:r>
            <a:r>
              <a:rPr lang="en-US" sz="3800" dirty="0"/>
              <a:t> &lt;&lt; </a:t>
            </a:r>
            <a:r>
              <a:rPr lang="en-US" sz="3800" dirty="0" err="1"/>
              <a:t>endl</a:t>
            </a:r>
            <a:r>
              <a:rPr lang="en-US" sz="3800" dirty="0"/>
              <a:t>; </a:t>
            </a:r>
          </a:p>
          <a:p>
            <a:endParaRPr lang="en-US" sz="3800" dirty="0"/>
          </a:p>
          <a:p>
            <a:r>
              <a:rPr lang="en-US" sz="3800" dirty="0"/>
              <a:t>return 0;</a:t>
            </a:r>
          </a:p>
          <a:p>
            <a:r>
              <a:rPr lang="en-US" sz="3800" dirty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REVIEW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52600"/>
            <a:ext cx="6343650" cy="971550"/>
          </a:xfrm>
          <a:prstGeom prst="rect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19400"/>
            <a:ext cx="8077200" cy="480786"/>
          </a:xfrm>
          <a:prstGeom prst="rect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3429000"/>
            <a:ext cx="2438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4114800"/>
            <a:ext cx="1981200" cy="59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733800" y="3657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p is pointer and q is not a pointer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42788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both p and q are pointers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Pointer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value cannot be changed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 err="1"/>
              <a:t>int</a:t>
            </a:r>
            <a:r>
              <a:rPr lang="en-US" dirty="0"/>
              <a:t> * const </a:t>
            </a:r>
            <a:r>
              <a:rPr lang="en-US" dirty="0" err="1"/>
              <a:t>ptr</a:t>
            </a:r>
            <a:r>
              <a:rPr lang="en-US" dirty="0"/>
              <a:t> = &amp; x;</a:t>
            </a:r>
          </a:p>
          <a:p>
            <a:pPr lvl="1">
              <a:buNone/>
            </a:pPr>
            <a:r>
              <a:rPr lang="en-US" dirty="0" err="1"/>
              <a:t>ptr</a:t>
            </a:r>
            <a:r>
              <a:rPr lang="en-US" dirty="0"/>
              <a:t>= &amp;y … NOT ALLOWED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Dereferencing operator </a:t>
            </a:r>
            <a:r>
              <a:rPr lang="en-US" b="1" dirty="0"/>
              <a:t>*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* operator is called </a:t>
            </a:r>
            <a:r>
              <a:rPr lang="en-US" sz="2400" dirty="0">
                <a:solidFill>
                  <a:srgbClr val="FF0000"/>
                </a:solidFill>
              </a:rPr>
              <a:t>indirection operator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FF0000"/>
                </a:solidFill>
              </a:rPr>
              <a:t>dereferencing operator</a:t>
            </a:r>
          </a:p>
          <a:p>
            <a:r>
              <a:rPr lang="en-US" sz="2400" dirty="0"/>
              <a:t>It refers to the object to which its operand (i.e., pointer) points</a:t>
            </a:r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8025"/>
            <a:ext cx="62388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13" y="4288416"/>
            <a:ext cx="29813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48300" y="3259693"/>
            <a:ext cx="7620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0x100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3300" y="3259693"/>
            <a:ext cx="5334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05700" y="3564493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6210300" y="3444359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00700" y="3640693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7100" y="2878693"/>
            <a:ext cx="7620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0x100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0213" y="482979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Output: 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0213" y="5389625"/>
            <a:ext cx="3389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*p is equivalent to x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*p=21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8200" y="5551343"/>
            <a:ext cx="7620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0x100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3200" y="5551343"/>
            <a:ext cx="5334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5600" y="5856143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8" name="Straight Arrow Connector 17"/>
          <p:cNvCxnSpPr>
            <a:stCxn id="15" idx="3"/>
            <a:endCxn id="16" idx="1"/>
          </p:cNvCxnSpPr>
          <p:nvPr/>
        </p:nvCxnSpPr>
        <p:spPr>
          <a:xfrm>
            <a:off x="5410200" y="5736009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00600" y="5932343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77000" y="5170343"/>
            <a:ext cx="7620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0x100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04800" y="5170343"/>
            <a:ext cx="8382000" cy="2878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&lt;&lt;x</a:t>
            </a:r>
            <a:r>
              <a:rPr lang="en-US" dirty="0"/>
              <a:t> is equivalent to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&lt;&lt;*p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x=x+1</a:t>
            </a:r>
            <a:r>
              <a:rPr lang="en-US" dirty="0"/>
              <a:t>; is equivalent to </a:t>
            </a:r>
            <a:r>
              <a:rPr lang="en-US" dirty="0">
                <a:solidFill>
                  <a:srgbClr val="FF0000"/>
                </a:solidFill>
              </a:rPr>
              <a:t>*p = *p +1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29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21907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1739116"/>
            <a:ext cx="8681899" cy="48854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09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840</Words>
  <Application>Microsoft Office PowerPoint</Application>
  <PresentationFormat>On-screen Show (4:3)</PresentationFormat>
  <Paragraphs>242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 Antiqua</vt:lpstr>
      <vt:lpstr>Calibri</vt:lpstr>
      <vt:lpstr>Courier New</vt:lpstr>
      <vt:lpstr>Times New Roman</vt:lpstr>
      <vt:lpstr>Office Theme</vt:lpstr>
      <vt:lpstr>Object Oriented Programming Lecture -5</vt:lpstr>
      <vt:lpstr>The Address-of Operator &amp;</vt:lpstr>
      <vt:lpstr>What is a pointer?</vt:lpstr>
      <vt:lpstr>PowerPoint Presentation</vt:lpstr>
      <vt:lpstr>Examples</vt:lpstr>
      <vt:lpstr>Constant Pointer</vt:lpstr>
      <vt:lpstr>Dereferencing operator *</vt:lpstr>
      <vt:lpstr>PowerPoint Presentation</vt:lpstr>
      <vt:lpstr>Example</vt:lpstr>
      <vt:lpstr>Example</vt:lpstr>
      <vt:lpstr>Exercise</vt:lpstr>
      <vt:lpstr>PowerPoint Presentation</vt:lpstr>
      <vt:lpstr>PowerPoint Presentation</vt:lpstr>
      <vt:lpstr>Pointer and structs</vt:lpstr>
      <vt:lpstr>Pointers &amp; Arrays</vt:lpstr>
      <vt:lpstr>Array</vt:lpstr>
      <vt:lpstr>PowerPoint Presentation</vt:lpstr>
      <vt:lpstr>PowerPoint Presentation</vt:lpstr>
      <vt:lpstr>PowerPoint Presentation</vt:lpstr>
      <vt:lpstr>Pointer Arithmetic</vt:lpstr>
      <vt:lpstr>Accessing array with pointer</vt:lpstr>
    </vt:vector>
  </TitlesOfParts>
  <Company>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tooba.javed</dc:creator>
  <cp:lastModifiedBy>Ahmad Hamza fast lhr</cp:lastModifiedBy>
  <cp:revision>204</cp:revision>
  <dcterms:created xsi:type="dcterms:W3CDTF">2011-07-01T06:12:08Z</dcterms:created>
  <dcterms:modified xsi:type="dcterms:W3CDTF">2024-05-09T12:49:28Z</dcterms:modified>
</cp:coreProperties>
</file>