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9" r:id="rId9"/>
    <p:sldId id="265" r:id="rId10"/>
    <p:sldId id="266" r:id="rId11"/>
    <p:sldId id="267" r:id="rId12"/>
    <p:sldId id="275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302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>
        <p:scale>
          <a:sx n="80" d="100"/>
          <a:sy n="80" d="100"/>
        </p:scale>
        <p:origin x="2514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79" y="4560302"/>
            <a:ext cx="5852843" cy="43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</a:t>
            </a: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Oriented Programming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-6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Chapter 14</a:t>
            </a:r>
            <a:r>
              <a:rPr lang="en-US" sz="2000" dirty="0"/>
              <a:t>, D.S. </a:t>
            </a:r>
            <a:r>
              <a:rPr lang="en-US" sz="2000" dirty="0" err="1"/>
              <a:t>Malik</a:t>
            </a:r>
            <a:r>
              <a:rPr lang="en-US" sz="2000" dirty="0"/>
              <a:t>, C++ Programming, 5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Chapter 8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C++ how to Program, 7</a:t>
            </a:r>
            <a:r>
              <a:rPr lang="en-US" sz="20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edition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/>
              <a:t>Using Pointers in function arguments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centimize</a:t>
            </a:r>
            <a:r>
              <a:rPr lang="en-US" b="1" dirty="0">
                <a:solidFill>
                  <a:srgbClr val="0070C0"/>
                </a:solidFill>
              </a:rPr>
              <a:t>(double*); //prototype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da-DK" b="1" dirty="0">
                <a:solidFill>
                  <a:srgbClr val="0070C0"/>
                </a:solidFill>
              </a:rPr>
              <a:t>centimize(&amp;var); //change var to centimeters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//--------------------------------------------------------------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centimize</a:t>
            </a:r>
            <a:r>
              <a:rPr lang="en-US" b="1" dirty="0">
                <a:solidFill>
                  <a:srgbClr val="0070C0"/>
                </a:solidFill>
              </a:rPr>
              <a:t>(double* 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*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 = *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 * 2.54; //*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 is the same as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1905000"/>
            <a:ext cx="259080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10 inches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25.4 centimeters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itle 14"/>
          <p:cNvSpPr txBox="1">
            <a:spLocks/>
          </p:cNvSpPr>
          <p:nvPr/>
        </p:nvSpPr>
        <p:spPr>
          <a:xfrm>
            <a:off x="304800" y="5867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This is an example of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Function call by passing address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153413" cy="493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/>
              <a:t>Another implementation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centimize</a:t>
            </a:r>
            <a:r>
              <a:rPr lang="en-US" b="1" dirty="0">
                <a:solidFill>
                  <a:srgbClr val="0070C0"/>
                </a:solidFill>
              </a:rPr>
              <a:t>(double*); //prototype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da-DK" b="1" dirty="0">
                <a:solidFill>
                  <a:srgbClr val="0070C0"/>
                </a:solidFill>
              </a:rPr>
              <a:t>Double * q= &amp;var;</a:t>
            </a:r>
          </a:p>
          <a:p>
            <a:pPr>
              <a:buNone/>
            </a:pPr>
            <a:r>
              <a:rPr lang="da-DK" b="1" dirty="0">
                <a:solidFill>
                  <a:srgbClr val="0070C0"/>
                </a:solidFill>
              </a:rPr>
              <a:t>Centimize(q); 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//--------------------------------------------------------------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void </a:t>
            </a:r>
            <a:r>
              <a:rPr lang="en-US" b="1" dirty="0" err="1">
                <a:solidFill>
                  <a:srgbClr val="0070C0"/>
                </a:solidFill>
              </a:rPr>
              <a:t>centimize</a:t>
            </a:r>
            <a:r>
              <a:rPr lang="en-US" b="1" dirty="0">
                <a:solidFill>
                  <a:srgbClr val="0070C0"/>
                </a:solidFill>
              </a:rPr>
              <a:t>(double* 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*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 = *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 * 2.54; //*</a:t>
            </a:r>
            <a:r>
              <a:rPr lang="en-US" b="1" dirty="0" err="1">
                <a:solidFill>
                  <a:srgbClr val="0070C0"/>
                </a:solidFill>
              </a:rPr>
              <a:t>ptrd</a:t>
            </a:r>
            <a:r>
              <a:rPr lang="en-US" b="1" dirty="0">
                <a:solidFill>
                  <a:srgbClr val="0070C0"/>
                </a:solidFill>
              </a:rPr>
              <a:t> is the same as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1905000"/>
            <a:ext cx="259080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10 inches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25.4 centimeters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itle 14"/>
          <p:cNvSpPr txBox="1">
            <a:spLocks/>
          </p:cNvSpPr>
          <p:nvPr/>
        </p:nvSpPr>
        <p:spPr>
          <a:xfrm>
            <a:off x="304800" y="58674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This is an example of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Function call by passing pointer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1650" y="1104900"/>
            <a:ext cx="2808288" cy="3149600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void Increment(</a:t>
            </a:r>
            <a:r>
              <a:rPr lang="en-US" sz="2000" dirty="0" err="1"/>
              <a:t>int</a:t>
            </a:r>
            <a:r>
              <a:rPr lang="en-US" sz="2000" dirty="0"/>
              <a:t> *x)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*x = *x+1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CallIncrement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a=10;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Increment(&amp;a);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7225" y="4735513"/>
            <a:ext cx="3792538" cy="1585912"/>
            <a:chOff x="1014" y="2983"/>
            <a:chExt cx="2389" cy="999"/>
          </a:xfrm>
        </p:grpSpPr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022" y="3485"/>
              <a:ext cx="2381" cy="49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CallIncrement                   a 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014" y="2983"/>
              <a:ext cx="2381" cy="49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Increment                           x 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cxnSp>
          <p:nvCxnSpPr>
            <p:cNvPr id="14350" name="AutoShape 14"/>
            <p:cNvCxnSpPr>
              <a:cxnSpLocks noChangeShapeType="1"/>
              <a:stCxn id="14349" idx="1"/>
              <a:endCxn id="14345" idx="1"/>
            </p:cNvCxnSpPr>
            <p:nvPr/>
          </p:nvCxnSpPr>
          <p:spPr bwMode="auto">
            <a:xfrm rot="10800000" flipH="1" flipV="1">
              <a:off x="2598" y="3323"/>
              <a:ext cx="8" cy="502"/>
            </a:xfrm>
            <a:prstGeom prst="bentConnector3">
              <a:avLst>
                <a:gd name="adj1" fmla="val -1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598" y="3203"/>
              <a:ext cx="25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606" y="3705"/>
              <a:ext cx="25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5195888" y="4954588"/>
            <a:ext cx="3749675" cy="650875"/>
          </a:xfrm>
          <a:prstGeom prst="wedgeRectCallout">
            <a:avLst>
              <a:gd name="adj1" fmla="val -66343"/>
              <a:gd name="adj2" fmla="val 18269"/>
            </a:avLst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x and a are two different variables</a:t>
            </a:r>
          </a:p>
          <a:p>
            <a:pPr algn="ctr"/>
            <a:r>
              <a:rPr lang="en-US" dirty="0"/>
              <a:t>x has the address of 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553200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Slides from Dr. </a:t>
            </a:r>
            <a:r>
              <a:rPr lang="en-US" sz="1100" dirty="0" err="1"/>
              <a:t>Mahreen</a:t>
            </a:r>
            <a:r>
              <a:rPr lang="en-US" sz="1100" dirty="0"/>
              <a:t> </a:t>
            </a:r>
            <a:r>
              <a:rPr lang="en-US" sz="1100" dirty="0" err="1"/>
              <a:t>Saeed’s</a:t>
            </a:r>
            <a:r>
              <a:rPr lang="en-US" sz="1100" dirty="0"/>
              <a:t> Lecture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457200"/>
            <a:ext cx="4252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Function call by passing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1650" y="1104900"/>
            <a:ext cx="2543325" cy="3477875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void Increment(</a:t>
            </a:r>
            <a:r>
              <a:rPr lang="en-US" sz="2000" dirty="0" err="1"/>
              <a:t>int</a:t>
            </a:r>
            <a:r>
              <a:rPr lang="en-US" sz="2000" dirty="0"/>
              <a:t> *x)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*x = *x+1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CallIncrement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a=10;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* p=&amp;a;</a:t>
            </a:r>
          </a:p>
          <a:p>
            <a:r>
              <a:rPr lang="en-US" sz="2000" dirty="0"/>
              <a:t>	Increment(p);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7225" y="4735513"/>
            <a:ext cx="3792538" cy="1585912"/>
            <a:chOff x="1014" y="2983"/>
            <a:chExt cx="2389" cy="999"/>
          </a:xfrm>
        </p:grpSpPr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022" y="3485"/>
              <a:ext cx="2381" cy="49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CallIncrement</a:t>
              </a:r>
              <a:r>
                <a:rPr lang="en-US" dirty="0"/>
                <a:t>                   a 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014" y="2983"/>
              <a:ext cx="2381" cy="49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Increment                            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606" y="3696"/>
              <a:ext cx="25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53200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Slides from Dr. </a:t>
            </a:r>
            <a:r>
              <a:rPr lang="en-US" sz="1100" dirty="0" err="1"/>
              <a:t>Mahreen</a:t>
            </a:r>
            <a:r>
              <a:rPr lang="en-US" sz="1100" dirty="0"/>
              <a:t> </a:t>
            </a:r>
            <a:r>
              <a:rPr lang="en-US" sz="1100" dirty="0" err="1"/>
              <a:t>Saeed’s</a:t>
            </a:r>
            <a:r>
              <a:rPr lang="en-US" sz="1100" dirty="0"/>
              <a:t> Lecture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9800" y="5574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/>
          <p:cNvCxnSpPr>
            <a:endCxn id="14345" idx="1"/>
          </p:cNvCxnSpPr>
          <p:nvPr/>
        </p:nvCxnSpPr>
        <p:spPr>
          <a:xfrm>
            <a:off x="2606675" y="6057900"/>
            <a:ext cx="5778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209800" y="5867400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&amp;a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438400" y="4953000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&amp;a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33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1" name="Straight Arrow Connector 30"/>
          <p:cNvCxnSpPr>
            <a:endCxn id="14345" idx="0"/>
          </p:cNvCxnSpPr>
          <p:nvPr/>
        </p:nvCxnSpPr>
        <p:spPr>
          <a:xfrm rot="16200000" flipH="1">
            <a:off x="2796381" y="5280818"/>
            <a:ext cx="685800" cy="48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5000" y="304800"/>
            <a:ext cx="238257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void Increment(</a:t>
            </a:r>
            <a:r>
              <a:rPr lang="en-US" sz="1600" dirty="0" err="1"/>
              <a:t>int</a:t>
            </a:r>
            <a:r>
              <a:rPr lang="en-US" sz="1600" dirty="0"/>
              <a:t> *x)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*x = *x+1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CallIncrement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a=10;</a:t>
            </a:r>
          </a:p>
          <a:p>
            <a:r>
              <a:rPr lang="en-US" sz="1600" dirty="0"/>
              <a:t>	Increment(&amp;a);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15000" y="2895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implementation::</a:t>
            </a:r>
          </a:p>
          <a:p>
            <a:pPr marL="0" lvl="1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Function call by passing address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228600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implementation::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Function call by passing a pointer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5181600" y="4572000"/>
            <a:ext cx="3336925" cy="914400"/>
          </a:xfrm>
          <a:prstGeom prst="wedgeRoundRectCallout">
            <a:avLst>
              <a:gd name="adj1" fmla="val -67792"/>
              <a:gd name="adj2" fmla="val 1038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 i="1" dirty="0"/>
              <a:t>This is also called ::</a:t>
            </a:r>
          </a:p>
          <a:p>
            <a:r>
              <a:rPr lang="en-US" b="1" i="1" dirty="0"/>
              <a:t>passing pointer by value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86400" y="152400"/>
            <a:ext cx="3124200" cy="3733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33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2438400"/>
            <a:ext cx="43434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7" y="3124200"/>
          <a:ext cx="8458202" cy="3200400"/>
        </p:xfrm>
        <a:graphic>
          <a:graphicData uri="http://schemas.openxmlformats.org/drawingml/2006/table">
            <a:tbl>
              <a:tblPr/>
              <a:tblGrid>
                <a:gridCol w="333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a=0,b=0;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 *p=NULL,*q=NULL;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p=&amp;a; q=&amp;b;*p = 5; *q = 4;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quiteSimple(p,q);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52400" y="381000"/>
            <a:ext cx="9144000" cy="27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quiteSimple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*p,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*q)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	*p = *p+1;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*q = *q + 5;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q = p;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(*p)++;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*q = *p + *q;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7" y="3124200"/>
          <a:ext cx="8458202" cy="3200400"/>
        </p:xfrm>
        <a:graphic>
          <a:graphicData uri="http://schemas.openxmlformats.org/drawingml/2006/table">
            <a:tbl>
              <a:tblPr/>
              <a:tblGrid>
                <a:gridCol w="333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a=0,b=0;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 *p=NULL,*q=NULL;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p=&amp;a; q=&amp;b;*p = 5; *q = 4;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quiteSimple(p,q);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52400" y="381000"/>
            <a:ext cx="9144000" cy="27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quiteSimple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*p1,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*q1)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	*p1 = *p1+1;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*q1 = *q1 + 5;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q1 = p1;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(*p1)++;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*q1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*p1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*q1;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pointers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value</a:t>
            </a:r>
          </a:p>
          <a:p>
            <a:r>
              <a:rPr lang="en-US" dirty="0"/>
              <a:t>By reference</a:t>
            </a:r>
          </a:p>
        </p:txBody>
      </p:sp>
    </p:spTree>
    <p:extLst>
      <p:ext uri="{BB962C8B-B14F-4D97-AF65-F5344CB8AC3E}">
        <p14:creationId xmlns:p14="http://schemas.microsoft.com/office/powerpoint/2010/main" val="392404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pointer to functions </a:t>
            </a:r>
            <a:br>
              <a:rPr lang="en-US" dirty="0"/>
            </a:br>
            <a:r>
              <a:rPr lang="en-US" dirty="0"/>
              <a:t>(by value)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 a, </a:t>
            </a:r>
            <a:r>
              <a:rPr lang="en-US" dirty="0" err="1"/>
              <a:t>int</a:t>
            </a:r>
            <a:r>
              <a:rPr lang="en-US" dirty="0"/>
              <a:t> *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*temp;</a:t>
            </a:r>
          </a:p>
          <a:p>
            <a:pPr>
              <a:buNone/>
            </a:pPr>
            <a:r>
              <a:rPr lang="en-US" dirty="0"/>
              <a:t>temp=a;</a:t>
            </a:r>
          </a:p>
          <a:p>
            <a:pPr>
              <a:buNone/>
            </a:pPr>
            <a:r>
              <a:rPr lang="en-US" dirty="0"/>
              <a:t>a=b;</a:t>
            </a:r>
          </a:p>
          <a:p>
            <a:pPr>
              <a:buNone/>
            </a:pPr>
            <a:r>
              <a:rPr lang="en-US" dirty="0"/>
              <a:t>b=temp;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x=2, y=4;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*p, *q;</a:t>
            </a:r>
          </a:p>
          <a:p>
            <a:pPr>
              <a:buNone/>
            </a:pPr>
            <a:r>
              <a:rPr lang="en-US" dirty="0"/>
              <a:t>p=&amp;x;</a:t>
            </a:r>
          </a:p>
          <a:p>
            <a:pPr>
              <a:buNone/>
            </a:pPr>
            <a:r>
              <a:rPr lang="en-US" dirty="0"/>
              <a:t>q=&amp;y;</a:t>
            </a:r>
          </a:p>
          <a:p>
            <a:pPr>
              <a:buNone/>
            </a:pPr>
            <a:r>
              <a:rPr lang="en-US" dirty="0"/>
              <a:t>Swap(</a:t>
            </a:r>
            <a:r>
              <a:rPr lang="en-US" dirty="0" err="1"/>
              <a:t>p,q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&lt;&lt;*p&lt;&lt;" "&lt;&lt;*q;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175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75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 flipV="1">
            <a:off x="5791200" y="1943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54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21" name="Straight Arrow Connector 20"/>
          <p:cNvCxnSpPr>
            <a:stCxn id="18" idx="3"/>
            <a:endCxn id="16" idx="1"/>
          </p:cNvCxnSpPr>
          <p:nvPr/>
        </p:nvCxnSpPr>
        <p:spPr>
          <a:xfrm flipV="1">
            <a:off x="5943600" y="3009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4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5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28" name="Straight Arrow Connector 27"/>
          <p:cNvCxnSpPr>
            <a:stCxn id="25" idx="3"/>
            <a:endCxn id="23" idx="1"/>
          </p:cNvCxnSpPr>
          <p:nvPr/>
        </p:nvCxnSpPr>
        <p:spPr>
          <a:xfrm flipV="1">
            <a:off x="5943600" y="45008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81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6096000" y="55676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1524000" y="4114800"/>
            <a:ext cx="304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05000" y="4572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4400" y="4038600"/>
            <a:ext cx="3276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2590800" y="2209800"/>
            <a:ext cx="304800" cy="1371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>
          <a:xfrm flipV="1">
            <a:off x="2971800" y="26670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72000" y="1600200"/>
            <a:ext cx="4419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1000" y="1676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0000" y="1676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1000" y="2133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0xed100</a:t>
            </a:r>
          </a:p>
        </p:txBody>
      </p:sp>
      <p:cxnSp>
        <p:nvCxnSpPr>
          <p:cNvPr id="51" name="Straight Arrow Connector 50"/>
          <p:cNvCxnSpPr>
            <a:stCxn id="47" idx="1"/>
          </p:cNvCxnSpPr>
          <p:nvPr/>
        </p:nvCxnSpPr>
        <p:spPr>
          <a:xfrm rot="10800000" flipV="1">
            <a:off x="7391400" y="186690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77200" y="2667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96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77200" y="3124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0xef250</a:t>
            </a:r>
          </a:p>
        </p:txBody>
      </p:sp>
      <p:cxnSp>
        <p:nvCxnSpPr>
          <p:cNvPr id="55" name="Straight Arrow Connector 54"/>
          <p:cNvCxnSpPr>
            <a:stCxn id="53" idx="1"/>
          </p:cNvCxnSpPr>
          <p:nvPr/>
        </p:nvCxnSpPr>
        <p:spPr>
          <a:xfrm rot="10800000" flipV="1">
            <a:off x="7467600" y="285750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063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Precedence rules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8506" y="1447800"/>
            <a:ext cx="640374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1828800"/>
            <a:ext cx="4572000" cy="36933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g++ swap_pointers.cpp -o a.exe</a:t>
            </a:r>
          </a:p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a</a:t>
            </a:r>
          </a:p>
          <a:p>
            <a:endParaRPr lang="en-US" dirty="0"/>
          </a:p>
          <a:p>
            <a:r>
              <a:rPr lang="en-US" dirty="0"/>
              <a:t> Before Swap() call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 After Swap() call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x[4]={1,2,3,4};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*p=</a:t>
            </a:r>
            <a:r>
              <a:rPr lang="en-US" dirty="0" err="1"/>
              <a:t>x,y,z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y=*++p;</a:t>
            </a:r>
          </a:p>
          <a:p>
            <a:pPr>
              <a:buNone/>
            </a:pPr>
            <a:r>
              <a:rPr lang="en-US" dirty="0"/>
              <a:t>z=*p++;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ny</a:t>
            </a:r>
            <a:r>
              <a:rPr lang="en-US" dirty="0"/>
              <a:t>="&lt;&lt;y;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nz</a:t>
            </a:r>
            <a:r>
              <a:rPr lang="en-US" dirty="0"/>
              <a:t>="&lt;&lt;z;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&lt;&lt;"\n*p="&lt;&lt;*p;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2133600"/>
            <a:ext cx="4572000" cy="25853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C:\MinGW\bin&gt;g++ a.cpp -o a.exe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y=2</a:t>
            </a:r>
          </a:p>
          <a:p>
            <a:r>
              <a:rPr lang="en-US" dirty="0">
                <a:solidFill>
                  <a:schemeClr val="bg1"/>
                </a:solidFill>
              </a:rPr>
              <a:t>z=2</a:t>
            </a:r>
          </a:p>
          <a:p>
            <a:r>
              <a:rPr lang="en-US" dirty="0">
                <a:solidFill>
                  <a:schemeClr val="bg1"/>
                </a:solidFill>
              </a:rPr>
              <a:t>*p=3</a:t>
            </a:r>
          </a:p>
          <a:p>
            <a:r>
              <a:rPr lang="en-US" dirty="0">
                <a:solidFill>
                  <a:schemeClr val="bg1"/>
                </a:solidFill>
              </a:rPr>
              <a:t>C:\MinGW\bin&gt;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Pointers &amp; Arrays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PrintArray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Array[],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Size)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for (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=0;i&lt;Size;++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cout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&lt;&lt; Array[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] &lt;&lt; " ";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cout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&lt;&lt;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endl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>
              <a:buNone/>
            </a:pPr>
            <a:r>
              <a:rPr lang="en-US" sz="1200" dirty="0"/>
              <a:t>{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arr</a:t>
            </a:r>
            <a:r>
              <a:rPr lang="en-US" sz="1200" dirty="0"/>
              <a:t>[5] = {1,2,3,4,5};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ptr</a:t>
            </a:r>
            <a:r>
              <a:rPr lang="en-US" sz="1200" dirty="0"/>
              <a:t> = </a:t>
            </a:r>
            <a:r>
              <a:rPr lang="en-US" sz="1200" dirty="0" err="1"/>
              <a:t>arr</a:t>
            </a:r>
            <a:r>
              <a:rPr lang="en-US" sz="1200" dirty="0"/>
              <a:t>; //which array element does </a:t>
            </a:r>
            <a:r>
              <a:rPr lang="en-US" sz="1200" dirty="0" err="1"/>
              <a:t>ptr</a:t>
            </a:r>
            <a:r>
              <a:rPr lang="en-US" sz="1200" dirty="0"/>
              <a:t> point to</a:t>
            </a:r>
          </a:p>
          <a:p>
            <a:pPr>
              <a:buNone/>
            </a:pPr>
            <a:r>
              <a:rPr lang="en-US" sz="1200" dirty="0"/>
              <a:t>	//printing first time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PrintArray</a:t>
            </a:r>
            <a:r>
              <a:rPr lang="en-US" sz="1200" dirty="0"/>
              <a:t>(arr,5);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ptr</a:t>
            </a:r>
            <a:r>
              <a:rPr lang="en-US" sz="1200" dirty="0"/>
              <a:t> = </a:t>
            </a:r>
            <a:r>
              <a:rPr lang="en-US" sz="1200" dirty="0" err="1"/>
              <a:t>ptr</a:t>
            </a:r>
            <a:r>
              <a:rPr lang="en-US" sz="1200" dirty="0"/>
              <a:t> + 1;	//where will </a:t>
            </a:r>
            <a:r>
              <a:rPr lang="en-US" sz="1200" dirty="0" err="1"/>
              <a:t>ptr</a:t>
            </a:r>
            <a:r>
              <a:rPr lang="en-US" sz="1200" dirty="0"/>
              <a:t> point now</a:t>
            </a:r>
          </a:p>
          <a:p>
            <a:pPr>
              <a:buNone/>
            </a:pPr>
            <a:r>
              <a:rPr lang="en-US" sz="1200" dirty="0"/>
              <a:t>	*(ptr-1) = 10*</a:t>
            </a:r>
            <a:r>
              <a:rPr lang="en-US" sz="1200" dirty="0" err="1"/>
              <a:t>ptr</a:t>
            </a:r>
            <a:r>
              <a:rPr lang="en-US" sz="1200" dirty="0"/>
              <a:t>[-1];	//which </a:t>
            </a:r>
            <a:r>
              <a:rPr lang="en-US" sz="1200" dirty="0" err="1"/>
              <a:t>arr</a:t>
            </a:r>
            <a:r>
              <a:rPr lang="en-US" sz="1200" dirty="0"/>
              <a:t> element will be changed</a:t>
            </a:r>
          </a:p>
          <a:p>
            <a:pPr>
              <a:buNone/>
            </a:pPr>
            <a:r>
              <a:rPr lang="en-US" sz="1200" dirty="0"/>
              <a:t>	*(ptr+2) = 10* *(ptr+2); //which </a:t>
            </a:r>
            <a:r>
              <a:rPr lang="en-US" sz="1200" dirty="0" err="1"/>
              <a:t>arr</a:t>
            </a:r>
            <a:r>
              <a:rPr lang="en-US" sz="1200" dirty="0"/>
              <a:t> element will be changed</a:t>
            </a:r>
          </a:p>
          <a:p>
            <a:pPr>
              <a:buNone/>
            </a:pPr>
            <a:r>
              <a:rPr lang="en-US" sz="1200" dirty="0"/>
              <a:t>	//printing second time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PrintArray</a:t>
            </a:r>
            <a:r>
              <a:rPr lang="en-US" sz="1200" dirty="0"/>
              <a:t>(arr,5);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ptr</a:t>
            </a:r>
            <a:r>
              <a:rPr lang="en-US" sz="1200" dirty="0"/>
              <a:t> = </a:t>
            </a:r>
            <a:r>
              <a:rPr lang="en-US" sz="1200" dirty="0" err="1"/>
              <a:t>ptr</a:t>
            </a:r>
            <a:r>
              <a:rPr lang="en-US" sz="1200" dirty="0"/>
              <a:t> +2;	//where is </a:t>
            </a:r>
            <a:r>
              <a:rPr lang="en-US" sz="1200" dirty="0" err="1"/>
              <a:t>ptr</a:t>
            </a:r>
            <a:r>
              <a:rPr lang="en-US" sz="1200" dirty="0"/>
              <a:t> now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ptr</a:t>
            </a:r>
            <a:r>
              <a:rPr lang="en-US" sz="1200" dirty="0"/>
              <a:t>[-2] = </a:t>
            </a:r>
            <a:r>
              <a:rPr lang="en-US" sz="1200" dirty="0" err="1"/>
              <a:t>ptr</a:t>
            </a:r>
            <a:r>
              <a:rPr lang="en-US" sz="1200" dirty="0"/>
              <a:t>[-2] * 10; 	//what will this change?</a:t>
            </a:r>
          </a:p>
          <a:p>
            <a:pPr>
              <a:buNone/>
            </a:pPr>
            <a:r>
              <a:rPr lang="en-US" sz="1200" dirty="0"/>
              <a:t>	//printing third time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PrintArray</a:t>
            </a:r>
            <a:r>
              <a:rPr lang="en-US" sz="1200" dirty="0"/>
              <a:t>(arr,5);</a:t>
            </a:r>
          </a:p>
          <a:p>
            <a:pPr>
              <a:buNone/>
            </a:pPr>
            <a:r>
              <a:rPr lang="en-US" sz="1200" dirty="0"/>
              <a:t>return 0;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143000"/>
            <a:ext cx="45720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1 2 3 4 5</a:t>
            </a:r>
          </a:p>
          <a:p>
            <a:r>
              <a:rPr lang="en-US" dirty="0"/>
              <a:t>10 2 3 40 5</a:t>
            </a:r>
          </a:p>
          <a:p>
            <a:r>
              <a:rPr lang="en-US" dirty="0"/>
              <a:t>10 20 3 40 5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and * are inverse of each other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6629400" cy="3283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24400"/>
            <a:ext cx="36099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Correct Place for “const”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y=2, g=3;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i="1" dirty="0"/>
              <a:t>const</a:t>
            </a:r>
            <a:r>
              <a:rPr lang="en-US" dirty="0"/>
              <a:t> x=&amp;y;</a:t>
            </a:r>
          </a:p>
          <a:p>
            <a:endParaRPr lang="en-US" dirty="0"/>
          </a:p>
          <a:p>
            <a:pPr>
              <a:buNone/>
            </a:pPr>
            <a:r>
              <a:rPr lang="en-US" i="1" dirty="0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 z;</a:t>
            </a:r>
          </a:p>
          <a:p>
            <a:pPr>
              <a:buNone/>
            </a:pPr>
            <a:r>
              <a:rPr lang="en-US" dirty="0"/>
              <a:t>z=&amp;y;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4343400" y="1371600"/>
            <a:ext cx="4419600" cy="1676400"/>
          </a:xfrm>
          <a:prstGeom prst="borderCallout1">
            <a:avLst>
              <a:gd name="adj1" fmla="val 18750"/>
              <a:gd name="adj2" fmla="val -8333"/>
              <a:gd name="adj3" fmla="val 54167"/>
              <a:gd name="adj4" fmla="val -348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pointer value cannot be changed now, i.e., we cannot do this:</a:t>
            </a:r>
          </a:p>
          <a:p>
            <a:r>
              <a:rPr lang="en-US" sz="2400" dirty="0"/>
              <a:t>x=&amp;g;</a:t>
            </a:r>
          </a:p>
          <a:p>
            <a:endParaRPr lang="en-US" b="1" dirty="0"/>
          </a:p>
        </p:txBody>
      </p:sp>
      <p:sp>
        <p:nvSpPr>
          <p:cNvPr id="15" name="Line Callout 1 14"/>
          <p:cNvSpPr/>
          <p:nvPr/>
        </p:nvSpPr>
        <p:spPr>
          <a:xfrm>
            <a:off x="4267200" y="3505200"/>
            <a:ext cx="4495800" cy="2362200"/>
          </a:xfrm>
          <a:prstGeom prst="borderCallout1">
            <a:avLst>
              <a:gd name="adj1" fmla="val 18750"/>
              <a:gd name="adj2" fmla="val -8333"/>
              <a:gd name="adj3" fmla="val 14429"/>
              <a:gd name="adj4" fmla="val -32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The value of the variable pointed by z cannot be changed through pointer i.e., we cannot do this</a:t>
            </a:r>
          </a:p>
          <a:p>
            <a:pPr>
              <a:buNone/>
            </a:pPr>
            <a:r>
              <a:rPr lang="en-US" sz="2400" dirty="0"/>
              <a:t>*z=32; but we can do this: y=32; directly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and Pointers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ways to pass arguments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  <a:p>
            <a:r>
              <a:rPr lang="en-US" dirty="0"/>
              <a:t>Pass by reference with reference arguments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Pass by reference with pointer arguments</a:t>
            </a:r>
          </a:p>
          <a:p>
            <a:pPr lvl="1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Function call by passing address</a:t>
            </a:r>
          </a:p>
          <a:p>
            <a:pPr lvl="1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Function call by passing a pointer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 by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centimize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(double&amp;); //prototype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aseline="0" dirty="0" err="1">
                <a:latin typeface="MacUSADigital-Regular"/>
              </a:rPr>
              <a:t>int</a:t>
            </a:r>
            <a:r>
              <a:rPr lang="en-US" baseline="0" dirty="0">
                <a:latin typeface="MacUSADigital-Regular"/>
              </a:rPr>
              <a:t> main()</a:t>
            </a:r>
          </a:p>
          <a:p>
            <a:pPr>
              <a:buNone/>
            </a:pPr>
            <a:r>
              <a:rPr lang="en-US" baseline="0" dirty="0">
                <a:latin typeface="MacUSADigital-Regular"/>
              </a:rPr>
              <a:t>{</a:t>
            </a:r>
            <a:endParaRPr lang="en-US" sz="4000" baseline="0" dirty="0">
              <a:latin typeface="MacUSADigital-Regular"/>
            </a:endParaRP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centimize(var); //change var to centimeters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//--------------------------------------------------------------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centimize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(double&amp; v)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 =v* 2.54; //v is the same as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1905000"/>
            <a:ext cx="259080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10 inches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= 25.4 centimeters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257800" y="4191000"/>
            <a:ext cx="2514600" cy="1371600"/>
          </a:xfrm>
          <a:prstGeom prst="borderCallout1">
            <a:avLst>
              <a:gd name="adj1" fmla="val 18750"/>
              <a:gd name="adj2" fmla="val -8333"/>
              <a:gd name="adj3" fmla="val 35005"/>
              <a:gd name="adj4" fmla="val -1030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 is an alias of </a:t>
            </a:r>
            <a:r>
              <a:rPr lang="en-US" dirty="0" err="1"/>
              <a:t>var</a:t>
            </a:r>
            <a:r>
              <a:rPr lang="en-US" dirty="0"/>
              <a:t>, i.e., same memory location has two names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5181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10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5410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5638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0x1234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2286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20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2743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0x1234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1496</Words>
  <Application>Microsoft Office PowerPoint</Application>
  <PresentationFormat>On-screen Show (4:3)</PresentationFormat>
  <Paragraphs>368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MacUSADigital-Regular</vt:lpstr>
      <vt:lpstr>Times New Roman</vt:lpstr>
      <vt:lpstr>Office Theme</vt:lpstr>
      <vt:lpstr>Object Oriented Programming Lecture -6</vt:lpstr>
      <vt:lpstr>Precedence rules</vt:lpstr>
      <vt:lpstr>Example</vt:lpstr>
      <vt:lpstr>Pointers &amp; Arrays (Example)</vt:lpstr>
      <vt:lpstr>&amp; and * are inverse of each other</vt:lpstr>
      <vt:lpstr>The Correct Place for “const”</vt:lpstr>
      <vt:lpstr>Functions and Pointers</vt:lpstr>
      <vt:lpstr>3 ways to pass arguments to a function</vt:lpstr>
      <vt:lpstr>Argument pass by reference</vt:lpstr>
      <vt:lpstr>Using Pointers in function arguments</vt:lpstr>
      <vt:lpstr>PowerPoint Presentation</vt:lpstr>
      <vt:lpstr>Another implementation</vt:lpstr>
      <vt:lpstr>PowerPoint Presentation</vt:lpstr>
      <vt:lpstr>PowerPoint Presentation</vt:lpstr>
      <vt:lpstr>exercise</vt:lpstr>
      <vt:lpstr>PowerPoint Presentation</vt:lpstr>
      <vt:lpstr>PowerPoint Presentation</vt:lpstr>
      <vt:lpstr>Passing pointers to function</vt:lpstr>
      <vt:lpstr>Passing pointer to functions  (by value)</vt:lpstr>
      <vt:lpstr>output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269</cp:revision>
  <dcterms:created xsi:type="dcterms:W3CDTF">2011-07-01T06:12:08Z</dcterms:created>
  <dcterms:modified xsi:type="dcterms:W3CDTF">2024-05-09T12:49:11Z</dcterms:modified>
</cp:coreProperties>
</file>