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302" r:id="rId4"/>
    <p:sldId id="303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 Oriented Programming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 -7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Chapter 14</a:t>
            </a:r>
            <a:r>
              <a:rPr lang="en-US" sz="2000" dirty="0"/>
              <a:t>, D.S. </a:t>
            </a:r>
            <a:r>
              <a:rPr lang="en-US" sz="2000" dirty="0" err="1"/>
              <a:t>Malik</a:t>
            </a:r>
            <a:r>
              <a:rPr lang="en-US" sz="2000" dirty="0"/>
              <a:t>, C++ Programming, 5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20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Object oriented programming</a:t>
            </a:r>
          </a:p>
          <a:p>
            <a:r>
              <a:rPr lang="en-US" sz="20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&gt;&gt;size;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/>
              <a:t>p=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&gt;&gt;p[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90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i="1" dirty="0">
                <a:solidFill>
                  <a:srgbClr val="00B050"/>
                </a:solidFill>
              </a:rPr>
              <a:t>If your program reserves many chunks of memory using new, eventually all the available memory will be reserved and the system will crash. </a:t>
            </a:r>
            <a:r>
              <a:rPr lang="en-US" b="1" i="1" dirty="0">
                <a:solidFill>
                  <a:srgbClr val="00B050"/>
                </a:solidFill>
              </a:rPr>
              <a:t>delete</a:t>
            </a:r>
            <a:r>
              <a:rPr lang="en-US" i="1" dirty="0">
                <a:solidFill>
                  <a:srgbClr val="00B050"/>
                </a:solidFill>
              </a:rPr>
              <a:t> operator is used to return memory to the operating system”</a:t>
            </a:r>
          </a:p>
          <a:p>
            <a:pPr>
              <a:lnSpc>
                <a:spcPct val="160000"/>
              </a:lnSpc>
            </a:pPr>
            <a:r>
              <a:rPr lang="en-US" dirty="0"/>
              <a:t>To destroy single variable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delete </a:t>
            </a:r>
            <a:r>
              <a:rPr lang="en-US" dirty="0" err="1"/>
              <a:t>pointervariable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To destroy dynamic array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delete []</a:t>
            </a:r>
            <a:r>
              <a:rPr lang="en-US" dirty="0" err="1"/>
              <a:t>pointervariable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79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marL="1588" indent="-1588">
              <a:lnSpc>
                <a:spcPct val="150000"/>
              </a:lnSpc>
            </a:pPr>
            <a:r>
              <a:rPr lang="en-US" dirty="0"/>
              <a:t>Deleting the memory doesn’t delete the pointer that points to it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It doesn’t change the address value in the pointer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However, this address is no longer valid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The memory it points to may be changed to something  entirely different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Be careful that you don’t use pointers to memory that has been deleted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96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B5F0D74D-44C8-40CA-A258-B19D7E78AB5D}" type="slidenum">
              <a:rPr lang="en-US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4648200" cy="27084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x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 =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3962400" y="4038600"/>
            <a:ext cx="5181600" cy="1295400"/>
          </a:xfrm>
          <a:custGeom>
            <a:avLst/>
            <a:gdLst>
              <a:gd name="G0" fmla="+- 14638 0 0"/>
              <a:gd name="G1" fmla="+- 18516 0 0"/>
              <a:gd name="G2" fmla="+- 7058 0 0"/>
              <a:gd name="G3" fmla="*/ 14638 1 2"/>
              <a:gd name="G4" fmla="+- G3 10800 0"/>
              <a:gd name="G5" fmla="+- 21600 14638 18516"/>
              <a:gd name="G6" fmla="+- 18516 7058 0"/>
              <a:gd name="G7" fmla="*/ G6 1 2"/>
              <a:gd name="G8" fmla="*/ 18516 2 1"/>
              <a:gd name="G9" fmla="+- G8 0 21600"/>
              <a:gd name="G10" fmla="+- G5 0 G4"/>
              <a:gd name="G11" fmla="+- 14638 0 G4"/>
              <a:gd name="G12" fmla="*/ G2 G10 G11"/>
              <a:gd name="T0" fmla="*/ 18119 w 21600"/>
              <a:gd name="T1" fmla="*/ 0 h 21600"/>
              <a:gd name="T2" fmla="*/ 14638 w 21600"/>
              <a:gd name="T3" fmla="*/ 7058 h 21600"/>
              <a:gd name="T4" fmla="*/ 7058 w 21600"/>
              <a:gd name="T5" fmla="*/ 14638 h 21600"/>
              <a:gd name="T6" fmla="*/ 0 w 21600"/>
              <a:gd name="T7" fmla="*/ 18119 h 21600"/>
              <a:gd name="T8" fmla="*/ 7058 w 21600"/>
              <a:gd name="T9" fmla="*/ 21600 h 21600"/>
              <a:gd name="T10" fmla="*/ 12787 w 21600"/>
              <a:gd name="T11" fmla="*/ 18516 h 21600"/>
              <a:gd name="T12" fmla="*/ 18516 w 21600"/>
              <a:gd name="T13" fmla="*/ 12787 h 21600"/>
              <a:gd name="T14" fmla="*/ 21600 w 21600"/>
              <a:gd name="T15" fmla="*/ 7058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119" y="0"/>
                </a:moveTo>
                <a:lnTo>
                  <a:pt x="14638" y="7058"/>
                </a:lnTo>
                <a:lnTo>
                  <a:pt x="17722" y="7058"/>
                </a:lnTo>
                <a:lnTo>
                  <a:pt x="17722" y="17722"/>
                </a:lnTo>
                <a:lnTo>
                  <a:pt x="7058" y="17722"/>
                </a:lnTo>
                <a:lnTo>
                  <a:pt x="7058" y="14638"/>
                </a:lnTo>
                <a:lnTo>
                  <a:pt x="0" y="18119"/>
                </a:lnTo>
                <a:lnTo>
                  <a:pt x="7058" y="21600"/>
                </a:lnTo>
                <a:lnTo>
                  <a:pt x="7058" y="18516"/>
                </a:lnTo>
                <a:lnTo>
                  <a:pt x="18516" y="18516"/>
                </a:lnTo>
                <a:lnTo>
                  <a:pt x="18516" y="7058"/>
                </a:lnTo>
                <a:lnTo>
                  <a:pt x="21600" y="7058"/>
                </a:lnTo>
                <a:close/>
              </a:path>
            </a:pathLst>
          </a:custGeom>
          <a:solidFill>
            <a:srgbClr val="FE1F1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1676400" y="4267200"/>
            <a:ext cx="2590800" cy="1219200"/>
          </a:xfrm>
          <a:prstGeom prst="cloudCallout">
            <a:avLst>
              <a:gd name="adj1" fmla="val -29963"/>
              <a:gd name="adj2" fmla="val 66278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What happens to this location ???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57200" y="5562600"/>
            <a:ext cx="6797675" cy="1200150"/>
          </a:xfrm>
          <a:prstGeom prst="rect">
            <a:avLst/>
          </a:prstGeom>
          <a:solidFill>
            <a:srgbClr val="D2CCC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It cannot be accessed</a:t>
            </a:r>
          </a:p>
          <a:p>
            <a:r>
              <a:rPr lang="en-US" i="1">
                <a:latin typeface="Arial" charset="0"/>
              </a:rPr>
              <a:t>Cannot be used again</a:t>
            </a:r>
          </a:p>
          <a:p>
            <a:r>
              <a:rPr lang="en-US" i="1">
                <a:latin typeface="Arial" charset="0"/>
              </a:rPr>
              <a:t>Creates a </a:t>
            </a:r>
            <a:r>
              <a:rPr lang="en-US" b="1" i="1">
                <a:latin typeface="Arial" charset="0"/>
              </a:rPr>
              <a:t>Memory leak</a:t>
            </a:r>
          </a:p>
          <a:p>
            <a:r>
              <a:rPr lang="en-US" i="1">
                <a:latin typeface="Arial" charset="0"/>
              </a:rPr>
              <a:t>The memory that can no longer be accessed is called GARBAGE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543800" y="83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543800" y="2209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7391400" y="3200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3862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 animBg="1"/>
      <p:bldP spid="6170" grpId="0" animBg="1"/>
      <p:bldP spid="6171" grpId="0" animBg="1"/>
      <p:bldP spid="6172" grpId="0"/>
      <p:bldP spid="6173" grpId="0"/>
      <p:bldP spid="6174" grpId="0"/>
      <p:bldP spid="6175" grpId="0"/>
      <p:bldP spid="6176" grpId="0"/>
      <p:bldP spid="6177" grpId="0"/>
      <p:bldP spid="6178" grpId="0"/>
      <p:bldP spid="61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DANGLING POINTER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4648200" cy="360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x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 = x;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delete p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3733800" y="5562600"/>
            <a:ext cx="4876800" cy="1295400"/>
          </a:xfrm>
          <a:custGeom>
            <a:avLst/>
            <a:gdLst>
              <a:gd name="G0" fmla="+- 14638 0 0"/>
              <a:gd name="G1" fmla="+- 18518 0 0"/>
              <a:gd name="G2" fmla="+- 6542 0 0"/>
              <a:gd name="G3" fmla="*/ 14638 1 2"/>
              <a:gd name="G4" fmla="+- G3 10800 0"/>
              <a:gd name="G5" fmla="+- 21600 14638 18518"/>
              <a:gd name="G6" fmla="+- 18518 6542 0"/>
              <a:gd name="G7" fmla="*/ G6 1 2"/>
              <a:gd name="G8" fmla="*/ 18518 2 1"/>
              <a:gd name="G9" fmla="+- G8 0 21600"/>
              <a:gd name="G10" fmla="+- G5 0 G4"/>
              <a:gd name="G11" fmla="+- 14638 0 G4"/>
              <a:gd name="G12" fmla="*/ G2 G10 G11"/>
              <a:gd name="T0" fmla="*/ 18119 w 21600"/>
              <a:gd name="T1" fmla="*/ 0 h 21600"/>
              <a:gd name="T2" fmla="*/ 14638 w 21600"/>
              <a:gd name="T3" fmla="*/ 6542 h 21600"/>
              <a:gd name="T4" fmla="*/ 6542 w 21600"/>
              <a:gd name="T5" fmla="*/ 14638 h 21600"/>
              <a:gd name="T6" fmla="*/ 0 w 21600"/>
              <a:gd name="T7" fmla="*/ 18119 h 21600"/>
              <a:gd name="T8" fmla="*/ 6542 w 21600"/>
              <a:gd name="T9" fmla="*/ 21600 h 21600"/>
              <a:gd name="T10" fmla="*/ 12530 w 21600"/>
              <a:gd name="T11" fmla="*/ 18518 h 21600"/>
              <a:gd name="T12" fmla="*/ 18518 w 21600"/>
              <a:gd name="T13" fmla="*/ 12530 h 21600"/>
              <a:gd name="T14" fmla="*/ 21600 w 21600"/>
              <a:gd name="T15" fmla="*/ 6542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119" y="0"/>
                </a:moveTo>
                <a:lnTo>
                  <a:pt x="14638" y="6542"/>
                </a:lnTo>
                <a:lnTo>
                  <a:pt x="17720" y="6542"/>
                </a:lnTo>
                <a:lnTo>
                  <a:pt x="17720" y="17720"/>
                </a:lnTo>
                <a:lnTo>
                  <a:pt x="6542" y="17720"/>
                </a:lnTo>
                <a:lnTo>
                  <a:pt x="6542" y="14638"/>
                </a:lnTo>
                <a:lnTo>
                  <a:pt x="0" y="18119"/>
                </a:lnTo>
                <a:lnTo>
                  <a:pt x="6542" y="21600"/>
                </a:lnTo>
                <a:lnTo>
                  <a:pt x="6542" y="18518"/>
                </a:lnTo>
                <a:lnTo>
                  <a:pt x="18518" y="18518"/>
                </a:lnTo>
                <a:lnTo>
                  <a:pt x="18518" y="6542"/>
                </a:lnTo>
                <a:lnTo>
                  <a:pt x="21600" y="6542"/>
                </a:lnTo>
                <a:close/>
              </a:path>
            </a:pathLst>
          </a:custGeom>
          <a:solidFill>
            <a:srgbClr val="FE1F1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28600" y="4724400"/>
            <a:ext cx="2743200" cy="1905000"/>
          </a:xfrm>
          <a:prstGeom prst="cloudCallout">
            <a:avLst>
              <a:gd name="adj1" fmla="val 77546"/>
              <a:gd name="adj2" fmla="val 37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Not only do we have a memory leak BUT also a dangling pointer ‘x’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543800" y="83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7543800" y="2209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7391400" y="3200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5013325" y="4238625"/>
            <a:ext cx="313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NOW????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52578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9248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57912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7056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5410200" y="459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7239000" y="459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15" name="AutoShape 43"/>
          <p:cNvSpPr>
            <a:spLocks/>
          </p:cNvSpPr>
          <p:nvPr/>
        </p:nvSpPr>
        <p:spPr bwMode="auto">
          <a:xfrm>
            <a:off x="4114800" y="5600700"/>
            <a:ext cx="1676400" cy="876300"/>
          </a:xfrm>
          <a:prstGeom prst="borderCallout2">
            <a:avLst>
              <a:gd name="adj1" fmla="val 13042"/>
              <a:gd name="adj2" fmla="val -4546"/>
              <a:gd name="adj3" fmla="val 13042"/>
              <a:gd name="adj4" fmla="val -88542"/>
              <a:gd name="adj5" fmla="val -129347"/>
              <a:gd name="adj6" fmla="val -175569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THIS WILL CRASH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6156325" y="5000625"/>
            <a:ext cx="422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60960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H="1">
            <a:off x="6172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0" name="AutoShape 48"/>
          <p:cNvSpPr>
            <a:spLocks/>
          </p:cNvSpPr>
          <p:nvPr/>
        </p:nvSpPr>
        <p:spPr bwMode="auto">
          <a:xfrm>
            <a:off x="3200400" y="4724400"/>
            <a:ext cx="1447800" cy="800100"/>
          </a:xfrm>
          <a:prstGeom prst="borderCallout2">
            <a:avLst>
              <a:gd name="adj1" fmla="val 14287"/>
              <a:gd name="adj2" fmla="val 105264"/>
              <a:gd name="adj3" fmla="val 14287"/>
              <a:gd name="adj4" fmla="val 154278"/>
              <a:gd name="adj5" fmla="val 28569"/>
              <a:gd name="adj6" fmla="val 205264"/>
            </a:avLst>
          </a:prstGeom>
          <a:solidFill>
            <a:srgbClr val="FCFAB4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this is given back to system</a:t>
            </a:r>
          </a:p>
        </p:txBody>
      </p:sp>
    </p:spTree>
    <p:extLst>
      <p:ext uri="{BB962C8B-B14F-4D97-AF65-F5344CB8AC3E}">
        <p14:creationId xmlns:p14="http://schemas.microsoft.com/office/powerpoint/2010/main" val="191245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5" dur="1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8" dur="1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" dur="1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093" grpId="0" animBg="1"/>
      <p:bldP spid="3094" grpId="0" animBg="1"/>
      <p:bldP spid="3095" grpId="0" animBg="1"/>
      <p:bldP spid="3096" grpId="0" animBg="1"/>
      <p:bldP spid="3097" grpId="0" animBg="1"/>
      <p:bldP spid="3098" grpId="0" animBg="1"/>
      <p:bldP spid="3099" grpId="0"/>
      <p:bldP spid="3100" grpId="0"/>
      <p:bldP spid="3101" grpId="0"/>
      <p:bldP spid="3102" grpId="0"/>
      <p:bldP spid="3103" grpId="0"/>
      <p:bldP spid="3104" grpId="0"/>
      <p:bldP spid="3105" grpId="0"/>
      <p:bldP spid="3106" grpId="0"/>
      <p:bldP spid="3107" grpId="0"/>
      <p:bldP spid="3108" grpId="0" animBg="1"/>
      <p:bldP spid="3109" grpId="0" animBg="1"/>
      <p:bldP spid="3110" grpId="0" animBg="1"/>
      <p:bldP spid="3111" grpId="0" animBg="1"/>
      <p:bldP spid="3112" grpId="0" animBg="1"/>
      <p:bldP spid="3113" grpId="0"/>
      <p:bldP spid="3114" grpId="0"/>
      <p:bldP spid="3115" grpId="0" animBg="1"/>
      <p:bldP spid="3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89013"/>
          </a:xfrm>
          <a:ln/>
        </p:spPr>
        <p:txBody>
          <a:bodyPr/>
          <a:lstStyle/>
          <a:p>
            <a:r>
              <a:rPr lang="en-US"/>
              <a:t>Why would this code crash????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7213" y="2000250"/>
            <a:ext cx="2949575" cy="3122613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ChangePointer(int *p)</a:t>
            </a:r>
          </a:p>
          <a:p>
            <a:r>
              <a:rPr lang="en-US"/>
              <a:t>{</a:t>
            </a:r>
          </a:p>
          <a:p>
            <a:r>
              <a:rPr lang="en-US"/>
              <a:t>	p = new int;</a:t>
            </a:r>
          </a:p>
          <a:p>
            <a:r>
              <a:rPr lang="en-US"/>
              <a:t>	*p = 10;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CallChangePointer()</a:t>
            </a:r>
          </a:p>
          <a:p>
            <a:r>
              <a:rPr lang="en-US"/>
              <a:t>{</a:t>
            </a:r>
          </a:p>
          <a:p>
            <a:r>
              <a:rPr lang="en-US"/>
              <a:t>	int *a = NULL;</a:t>
            </a:r>
          </a:p>
          <a:p>
            <a:r>
              <a:rPr lang="en-US"/>
              <a:t>	ChangePointer(a);</a:t>
            </a:r>
          </a:p>
          <a:p>
            <a:r>
              <a:rPr lang="en-US"/>
              <a:t>	*a = 1;</a:t>
            </a:r>
          </a:p>
          <a:p>
            <a:r>
              <a:rPr lang="en-US"/>
              <a:t>}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964113" y="2597150"/>
            <a:ext cx="3556000" cy="1001713"/>
          </a:xfrm>
          <a:prstGeom prst="wedgeRectCallout">
            <a:avLst>
              <a:gd name="adj1" fmla="val -88125"/>
              <a:gd name="adj2" fmla="val 9722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What is the problem in this code?</a:t>
            </a:r>
          </a:p>
        </p:txBody>
      </p:sp>
    </p:spTree>
    <p:extLst>
      <p:ext uri="{BB962C8B-B14F-4D97-AF65-F5344CB8AC3E}">
        <p14:creationId xmlns:p14="http://schemas.microsoft.com/office/powerpoint/2010/main" val="1713080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pointer to functions </a:t>
            </a:r>
            <a:br>
              <a:rPr lang="en-US" dirty="0"/>
            </a:br>
            <a:r>
              <a:rPr lang="en-US" dirty="0"/>
              <a:t>(by reference)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 &amp;a, </a:t>
            </a:r>
            <a:r>
              <a:rPr lang="en-US" dirty="0" err="1"/>
              <a:t>int</a:t>
            </a:r>
            <a:r>
              <a:rPr lang="en-US" dirty="0"/>
              <a:t> * &amp;b)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*temp;</a:t>
            </a:r>
          </a:p>
          <a:p>
            <a:pPr>
              <a:buNone/>
            </a:pPr>
            <a:r>
              <a:rPr lang="en-US" dirty="0"/>
              <a:t>temp=a;</a:t>
            </a:r>
          </a:p>
          <a:p>
            <a:pPr>
              <a:buNone/>
            </a:pPr>
            <a:r>
              <a:rPr lang="en-US" dirty="0"/>
              <a:t>a=b;</a:t>
            </a:r>
          </a:p>
          <a:p>
            <a:pPr>
              <a:buNone/>
            </a:pPr>
            <a:r>
              <a:rPr lang="en-US" dirty="0"/>
              <a:t>b=temp;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x=2, y=4;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*p, *q;</a:t>
            </a:r>
          </a:p>
          <a:p>
            <a:pPr>
              <a:buNone/>
            </a:pPr>
            <a:r>
              <a:rPr lang="en-US" dirty="0"/>
              <a:t>p=&amp;x;</a:t>
            </a:r>
          </a:p>
          <a:p>
            <a:pPr>
              <a:buNone/>
            </a:pPr>
            <a:r>
              <a:rPr lang="en-US" dirty="0"/>
              <a:t>q=&amp;y;</a:t>
            </a:r>
          </a:p>
          <a:p>
            <a:pPr>
              <a:buNone/>
            </a:pPr>
            <a:r>
              <a:rPr lang="en-US" dirty="0"/>
              <a:t>Swap(</a:t>
            </a:r>
            <a:r>
              <a:rPr lang="en-US" dirty="0" err="1"/>
              <a:t>p,q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&lt;&lt;*p&lt;&lt;" "&lt;&lt;*q;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4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175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or 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 flipV="1">
            <a:off x="6705600" y="1943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8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 or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21" name="Straight Arrow Connector 20"/>
          <p:cNvCxnSpPr>
            <a:stCxn id="18" idx="3"/>
            <a:endCxn id="16" idx="1"/>
          </p:cNvCxnSpPr>
          <p:nvPr/>
        </p:nvCxnSpPr>
        <p:spPr>
          <a:xfrm flipV="1">
            <a:off x="6858000" y="3009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4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28" name="Straight Arrow Connector 27"/>
          <p:cNvCxnSpPr>
            <a:stCxn id="25" idx="3"/>
            <a:endCxn id="23" idx="1"/>
          </p:cNvCxnSpPr>
          <p:nvPr/>
        </p:nvCxnSpPr>
        <p:spPr>
          <a:xfrm flipV="1">
            <a:off x="5943600" y="45008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81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6096000" y="55676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1524000" y="4114800"/>
            <a:ext cx="304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05000" y="4572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4038600"/>
            <a:ext cx="3276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2971800" y="2209800"/>
            <a:ext cx="304800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 flipV="1">
            <a:off x="3429000" y="2667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72000" y="1600200"/>
            <a:ext cx="4419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33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g++ swap_pointers.cpp -o a.exe</a:t>
            </a:r>
          </a:p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a</a:t>
            </a:r>
          </a:p>
          <a:p>
            <a:endParaRPr lang="en-US" dirty="0"/>
          </a:p>
          <a:p>
            <a:r>
              <a:rPr lang="en-US" dirty="0"/>
              <a:t> Before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 After Swap() call</a:t>
            </a:r>
          </a:p>
          <a:p>
            <a:r>
              <a:rPr lang="en-US" dirty="0"/>
              <a:t>4 2</a:t>
            </a:r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2855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q[3]; </a:t>
            </a:r>
            <a:r>
              <a:rPr lang="en-US" dirty="0"/>
              <a:t>// array of 3 integers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*p[3];</a:t>
            </a:r>
            <a:r>
              <a:rPr lang="en-US" dirty="0"/>
              <a:t> //array of 3 pointers that can point to 3 integers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38239"/>
              </p:ext>
            </p:extLst>
          </p:nvPr>
        </p:nvGraphicFramePr>
        <p:xfrm>
          <a:off x="1600200" y="4267200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03435"/>
              </p:ext>
            </p:extLst>
          </p:nvPr>
        </p:nvGraphicFramePr>
        <p:xfrm>
          <a:off x="1600200" y="3276600"/>
          <a:ext cx="1828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28800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3505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352004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31242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p[ </a:t>
            </a:r>
            <a:r>
              <a:rPr lang="en-US" sz="2400" dirty="0" err="1"/>
              <a:t>i</a:t>
            </a:r>
            <a:r>
              <a:rPr lang="en-US" sz="2400" dirty="0"/>
              <a:t> ] is a pointer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a,b,c</a:t>
            </a:r>
            <a:r>
              <a:rPr lang="en-US" sz="2400" dirty="0"/>
              <a:t>;</a:t>
            </a:r>
          </a:p>
          <a:p>
            <a:r>
              <a:rPr lang="en-US" sz="2400" dirty="0"/>
              <a:t>p[0]=&amp;a;</a:t>
            </a:r>
          </a:p>
          <a:p>
            <a:r>
              <a:rPr lang="en-US" sz="2400" dirty="0"/>
              <a:t>p[1]=&amp;b;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70361"/>
              </p:ext>
            </p:extLst>
          </p:nvPr>
        </p:nvGraphicFramePr>
        <p:xfrm>
          <a:off x="2286000" y="4282044"/>
          <a:ext cx="45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4693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0" y="4736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6100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Dynamic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9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situations we don’t know how much memory we need until runtime</a:t>
            </a:r>
          </a:p>
          <a:p>
            <a:r>
              <a:rPr lang="en-US" dirty="0"/>
              <a:t>For example, we want to ask user to enter size of array and declare array of that size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&gt;&gt;size;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array[size];</a:t>
            </a:r>
          </a:p>
          <a:p>
            <a:pPr lvl="4"/>
            <a:r>
              <a:rPr lang="en-US" dirty="0"/>
              <a:t>we cannot do this</a:t>
            </a:r>
          </a:p>
          <a:p>
            <a:pPr lvl="4"/>
            <a:r>
              <a:rPr lang="en-US" dirty="0"/>
              <a:t>But we can use dynamic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37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that are declared during program execution are called </a:t>
            </a:r>
            <a:r>
              <a:rPr lang="en-US" b="1" dirty="0"/>
              <a:t>dynamic variables</a:t>
            </a:r>
          </a:p>
          <a:p>
            <a:r>
              <a:rPr lang="en-US" b="1" dirty="0"/>
              <a:t>new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u="sng" dirty="0"/>
              <a:t>create</a:t>
            </a:r>
            <a:r>
              <a:rPr lang="en-US" dirty="0"/>
              <a:t> dynamic variable</a:t>
            </a:r>
          </a:p>
          <a:p>
            <a:r>
              <a:rPr lang="en-US" b="1" dirty="0"/>
              <a:t>delete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u="sng" dirty="0"/>
              <a:t>destroy</a:t>
            </a:r>
            <a:r>
              <a:rPr lang="en-US" dirty="0"/>
              <a:t> dynamic variable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91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/>
              <a:t>p=&amp;x; </a:t>
            </a:r>
            <a:r>
              <a:rPr lang="en-US" dirty="0">
                <a:solidFill>
                  <a:srgbClr val="FF0000"/>
                </a:solidFill>
              </a:rPr>
              <a:t>// NO NEW MEMORY IS CREATED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 *p;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p=new </a:t>
            </a: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</a:p>
          <a:p>
            <a:pPr marL="3175" indent="-3175">
              <a:buNone/>
            </a:pPr>
            <a:r>
              <a:rPr lang="en-US" i="1" dirty="0"/>
              <a:t>A variable is created during program execution somewhere in memory and stores the address of the allocated memory in p</a:t>
            </a:r>
          </a:p>
          <a:p>
            <a:pPr marL="3175" indent="-3175">
              <a:buNone/>
            </a:pPr>
            <a:r>
              <a:rPr lang="en-US" i="1" dirty="0"/>
              <a:t>Now there is no label of the memory and we have to access it using pointer p </a:t>
            </a:r>
          </a:p>
          <a:p>
            <a:pPr marL="3175" indent="-3175">
              <a:buNone/>
            </a:pPr>
            <a:r>
              <a:rPr lang="en-US" b="1" dirty="0">
                <a:solidFill>
                  <a:srgbClr val="00B050"/>
                </a:solidFill>
              </a:rPr>
              <a:t>*p=23;</a:t>
            </a:r>
          </a:p>
          <a:p>
            <a:pPr marL="3175" indent="-3175">
              <a:buNone/>
            </a:pPr>
            <a:r>
              <a:rPr lang="en-US" dirty="0">
                <a:solidFill>
                  <a:srgbClr val="00B050"/>
                </a:solidFill>
              </a:rPr>
              <a:t>Or </a:t>
            </a:r>
            <a:r>
              <a:rPr lang="en-US" b="1" dirty="0" err="1">
                <a:solidFill>
                  <a:srgbClr val="00B050"/>
                </a:solidFill>
              </a:rPr>
              <a:t>cin</a:t>
            </a:r>
            <a:r>
              <a:rPr lang="en-US" b="1" dirty="0">
                <a:solidFill>
                  <a:srgbClr val="00B050"/>
                </a:solidFill>
              </a:rPr>
              <a:t>&gt;&gt;*p;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64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334631"/>
            <a:ext cx="46482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x = new 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(3);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1727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727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4770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3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3914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2296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256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24800" y="256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626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4770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2296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096000" y="332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924800" y="332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699125" y="1408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543800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715000" y="205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5438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7150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5438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69193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72" grpId="0"/>
      <p:bldP spid="6173" grpId="0"/>
      <p:bldP spid="6174" grpId="0"/>
      <p:bldP spid="6175" grpId="0"/>
      <p:bldP spid="6176" grpId="0"/>
      <p:bldP spid="61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856</Words>
  <Application>Microsoft Office PowerPoint</Application>
  <PresentationFormat>On-screen Show (4:3)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Object Oriented Programming Lecture -7</vt:lpstr>
      <vt:lpstr>Passing pointer to functions  (by reference)</vt:lpstr>
      <vt:lpstr>PowerPoint Presentation</vt:lpstr>
      <vt:lpstr>Array of pointers</vt:lpstr>
      <vt:lpstr>Dynamic Memory</vt:lpstr>
      <vt:lpstr>Introduction</vt:lpstr>
      <vt:lpstr>Dynamic Variable</vt:lpstr>
      <vt:lpstr>PowerPoint Presentation</vt:lpstr>
      <vt:lpstr>Example</vt:lpstr>
      <vt:lpstr>Dynamic Array</vt:lpstr>
      <vt:lpstr>Deleting Memory</vt:lpstr>
      <vt:lpstr>PowerPoint Presentation</vt:lpstr>
      <vt:lpstr>MEMORY LEAKS</vt:lpstr>
      <vt:lpstr>DANGLING POINTER</vt:lpstr>
      <vt:lpstr>Why would this code crash????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288</cp:revision>
  <dcterms:created xsi:type="dcterms:W3CDTF">2011-07-01T06:12:08Z</dcterms:created>
  <dcterms:modified xsi:type="dcterms:W3CDTF">2024-05-09T12:50:41Z</dcterms:modified>
</cp:coreProperties>
</file>