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84925"/>
            <a:ext cx="2286000" cy="473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 No. </a:t>
            </a:r>
            <a:fld id="{D9AF38DF-BCBE-4552-87C1-306E60E47DE0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79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-8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Chapter 14</a:t>
            </a:r>
            <a:r>
              <a:rPr lang="en-US" sz="2000" dirty="0"/>
              <a:t>, D.S. </a:t>
            </a:r>
            <a:r>
              <a:rPr lang="en-US" sz="2000" dirty="0" err="1"/>
              <a:t>Malik</a:t>
            </a:r>
            <a:r>
              <a:rPr lang="en-US" sz="2000" dirty="0"/>
              <a:t>, C++ Programming, 5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Chapter 8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C++ how to Program, 7</a:t>
            </a:r>
            <a:r>
              <a:rPr lang="en-US" sz="20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edition 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</a:t>
            </a:r>
          </a:p>
          <a:p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1475" y="304800"/>
            <a:ext cx="3127375" cy="4221163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void ChangePointer(int **p)</a:t>
            </a:r>
          </a:p>
          <a:p>
            <a:r>
              <a:rPr lang="en-US"/>
              <a:t>{</a:t>
            </a:r>
          </a:p>
          <a:p>
            <a:r>
              <a:rPr lang="en-US"/>
              <a:t>	*p = new int;</a:t>
            </a:r>
          </a:p>
          <a:p>
            <a:r>
              <a:rPr lang="en-US"/>
              <a:t>	**p = 10;</a:t>
            </a:r>
          </a:p>
          <a:p>
            <a:r>
              <a:rPr lang="en-US"/>
              <a:t>}</a:t>
            </a:r>
          </a:p>
          <a:p>
            <a:r>
              <a:rPr lang="en-US"/>
              <a:t>void Increment(int *x)</a:t>
            </a:r>
          </a:p>
          <a:p>
            <a:r>
              <a:rPr lang="en-US"/>
              <a:t>{</a:t>
            </a:r>
          </a:p>
          <a:p>
            <a:r>
              <a:rPr lang="en-US"/>
              <a:t>	*x=*x+1;</a:t>
            </a:r>
          </a:p>
          <a:p>
            <a:r>
              <a:rPr lang="en-US"/>
              <a:t>}</a:t>
            </a:r>
          </a:p>
          <a:p>
            <a:r>
              <a:rPr lang="en-US"/>
              <a:t>void CallChangePointer()</a:t>
            </a:r>
          </a:p>
          <a:p>
            <a:r>
              <a:rPr lang="en-US"/>
              <a:t>{</a:t>
            </a:r>
          </a:p>
          <a:p>
            <a:r>
              <a:rPr lang="en-US"/>
              <a:t>	int *a = NULL;</a:t>
            </a:r>
          </a:p>
          <a:p>
            <a:r>
              <a:rPr lang="en-US"/>
              <a:t>	ChangePointer(&amp;a);</a:t>
            </a:r>
          </a:p>
          <a:p>
            <a:r>
              <a:rPr lang="en-US"/>
              <a:t>	Increment(a)</a:t>
            </a:r>
          </a:p>
          <a:p>
            <a:r>
              <a:rPr lang="en-US"/>
              <a:t>}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405438" y="1174750"/>
            <a:ext cx="3541712" cy="1325563"/>
          </a:xfrm>
          <a:prstGeom prst="wedgeRectCallout">
            <a:avLst>
              <a:gd name="adj1" fmla="val -104593"/>
              <a:gd name="adj2" fmla="val 43653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Notice that we can simply pass a if we want to change the value of *a.  The function increment does that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88963" y="4557713"/>
            <a:ext cx="4448175" cy="1585912"/>
            <a:chOff x="371" y="3217"/>
            <a:chExt cx="2802" cy="999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71" y="3217"/>
              <a:ext cx="2671" cy="999"/>
              <a:chOff x="371" y="3217"/>
              <a:chExt cx="2671" cy="999"/>
            </a:xfrm>
          </p:grpSpPr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379" y="3719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CallChangePointer           a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371" y="3217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Increment                           x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cxnSp>
            <p:nvCxnSpPr>
              <p:cNvPr id="17419" name="AutoShape 11"/>
              <p:cNvCxnSpPr>
                <a:cxnSpLocks noChangeShapeType="1"/>
                <a:stCxn id="17420" idx="3"/>
                <a:endCxn id="17422" idx="0"/>
              </p:cNvCxnSpPr>
              <p:nvPr/>
            </p:nvCxnSpPr>
            <p:spPr bwMode="auto">
              <a:xfrm>
                <a:off x="2205" y="3557"/>
                <a:ext cx="837" cy="38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17420" name="Rectangle 12"/>
              <p:cNvSpPr>
                <a:spLocks noChangeArrowheads="1"/>
              </p:cNvSpPr>
              <p:nvPr/>
            </p:nvSpPr>
            <p:spPr bwMode="auto">
              <a:xfrm>
                <a:off x="1955" y="3437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1" name="Rectangle 13"/>
              <p:cNvSpPr>
                <a:spLocks noChangeArrowheads="1"/>
              </p:cNvSpPr>
              <p:nvPr/>
            </p:nvSpPr>
            <p:spPr bwMode="auto">
              <a:xfrm>
                <a:off x="1963" y="3939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910" y="3937"/>
              <a:ext cx="263" cy="2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cxnSp>
          <p:nvCxnSpPr>
            <p:cNvPr id="17423" name="AutoShape 15"/>
            <p:cNvCxnSpPr>
              <a:cxnSpLocks noChangeShapeType="1"/>
              <a:stCxn id="17421" idx="3"/>
              <a:endCxn id="17422" idx="1"/>
            </p:cNvCxnSpPr>
            <p:nvPr/>
          </p:nvCxnSpPr>
          <p:spPr bwMode="auto">
            <a:xfrm flipV="1">
              <a:off x="2213" y="4058"/>
              <a:ext cx="6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5764213" y="4484688"/>
            <a:ext cx="3036887" cy="925512"/>
          </a:xfrm>
          <a:prstGeom prst="wedgeRectCallout">
            <a:avLst>
              <a:gd name="adj1" fmla="val -96315"/>
              <a:gd name="adj2" fmla="val -944"/>
            </a:avLst>
          </a:prstGeom>
          <a:solidFill>
            <a:srgbClr val="CC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to change the value pointed to by a we can simply pass a and not the address of a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32438" y="5664200"/>
            <a:ext cx="1908175" cy="376238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allocated by new</a:t>
            </a:r>
          </a:p>
        </p:txBody>
      </p:sp>
      <p:cxnSp>
        <p:nvCxnSpPr>
          <p:cNvPr id="17426" name="AutoShape 18"/>
          <p:cNvCxnSpPr>
            <a:cxnSpLocks noChangeShapeType="1"/>
            <a:stCxn id="17425" idx="1"/>
          </p:cNvCxnSpPr>
          <p:nvPr/>
        </p:nvCxnSpPr>
        <p:spPr bwMode="auto">
          <a:xfrm flipH="1">
            <a:off x="5037138" y="5853113"/>
            <a:ext cx="495300" cy="39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21539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24" grpId="0" animBg="1"/>
      <p:bldP spid="174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2BD05F84-64DD-4F49-8455-DE61D1DDCD8B}" type="slidenum">
              <a:rPr lang="en-US"/>
              <a:pPr/>
              <a:t>11</a:t>
            </a:fld>
            <a:r>
              <a:rPr lang="en-US"/>
              <a:t>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ARRAYS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2588" y="958850"/>
            <a:ext cx="3905250" cy="4221163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void ChangeArray(int *a,int Size)</a:t>
            </a:r>
          </a:p>
          <a:p>
            <a:r>
              <a:rPr lang="en-US"/>
              <a:t>{</a:t>
            </a:r>
          </a:p>
          <a:p>
            <a:r>
              <a:rPr lang="en-US"/>
              <a:t>	for (int i=0;i&lt;Size;++i)</a:t>
            </a:r>
          </a:p>
          <a:p>
            <a:r>
              <a:rPr lang="en-US"/>
              <a:t>		a[i] = i;</a:t>
            </a:r>
          </a:p>
          <a:p>
            <a:r>
              <a:rPr lang="en-US"/>
              <a:t>}</a:t>
            </a:r>
          </a:p>
          <a:p>
            <a:r>
              <a:rPr lang="en-US"/>
              <a:t>void AllocateArray(int **arr,int Size)</a:t>
            </a:r>
          </a:p>
          <a:p>
            <a:r>
              <a:rPr lang="en-US"/>
              <a:t>{</a:t>
            </a:r>
          </a:p>
          <a:p>
            <a:r>
              <a:rPr lang="en-US"/>
              <a:t>	*arr = new int[Size];</a:t>
            </a:r>
          </a:p>
          <a:p>
            <a:r>
              <a:rPr lang="en-US"/>
              <a:t>}</a:t>
            </a:r>
          </a:p>
          <a:p>
            <a:r>
              <a:rPr lang="en-US"/>
              <a:t>void CallChangeArray()</a:t>
            </a:r>
          </a:p>
          <a:p>
            <a:r>
              <a:rPr lang="en-US"/>
              <a:t>{</a:t>
            </a:r>
          </a:p>
          <a:p>
            <a:r>
              <a:rPr lang="en-US"/>
              <a:t>	int *myArr = NULL;</a:t>
            </a:r>
          </a:p>
          <a:p>
            <a:r>
              <a:rPr lang="en-US"/>
              <a:t>	AllocateArray(&amp;myArr,10);</a:t>
            </a:r>
          </a:p>
          <a:p>
            <a:r>
              <a:rPr lang="en-US"/>
              <a:t>	ChangeArray(myArr,10);</a:t>
            </a:r>
          </a:p>
          <a:p>
            <a:r>
              <a:rPr lang="en-US"/>
              <a:t>}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606925" y="1790700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CallChangeArray          myArrr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594225" y="993775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AllocateArray                   arr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18440" name="AutoShape 8"/>
          <p:cNvCxnSpPr>
            <a:cxnSpLocks noChangeShapeType="1"/>
            <a:stCxn id="18441" idx="3"/>
            <a:endCxn id="18442" idx="3"/>
          </p:cNvCxnSpPr>
          <p:nvPr/>
        </p:nvCxnSpPr>
        <p:spPr bwMode="auto">
          <a:xfrm>
            <a:off x="7505700" y="1533525"/>
            <a:ext cx="12700" cy="796925"/>
          </a:xfrm>
          <a:prstGeom prst="bentConnector3">
            <a:avLst>
              <a:gd name="adj1" fmla="val 1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108825" y="1343025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121525" y="2139950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87" name="Group 55"/>
          <p:cNvGraphicFramePr>
            <a:graphicFrameLocks noGrp="1"/>
          </p:cNvGraphicFramePr>
          <p:nvPr>
            <p:ph idx="1"/>
          </p:nvPr>
        </p:nvGraphicFramePr>
        <p:xfrm>
          <a:off x="6278563" y="2819400"/>
          <a:ext cx="2397125" cy="36576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485" name="AutoShape 53"/>
          <p:cNvCxnSpPr>
            <a:cxnSpLocks noChangeShapeType="1"/>
            <a:stCxn id="18442" idx="1"/>
          </p:cNvCxnSpPr>
          <p:nvPr/>
        </p:nvCxnSpPr>
        <p:spPr bwMode="auto">
          <a:xfrm rot="10800000" flipV="1">
            <a:off x="6278563" y="2330450"/>
            <a:ext cx="842962" cy="671513"/>
          </a:xfrm>
          <a:prstGeom prst="bentConnector3">
            <a:avLst>
              <a:gd name="adj1" fmla="val 12712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4492625" y="4432300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CallChangeArray          myArrr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4479925" y="3635375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ChangeArray                  a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18500" name="AutoShape 68"/>
          <p:cNvCxnSpPr>
            <a:cxnSpLocks noChangeShapeType="1"/>
            <a:stCxn id="18501" idx="3"/>
          </p:cNvCxnSpPr>
          <p:nvPr/>
        </p:nvCxnSpPr>
        <p:spPr bwMode="auto">
          <a:xfrm flipV="1">
            <a:off x="7391400" y="3178175"/>
            <a:ext cx="185738" cy="996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6994525" y="3984625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7007225" y="4781550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503" name="AutoShape 71"/>
          <p:cNvCxnSpPr>
            <a:cxnSpLocks noChangeShapeType="1"/>
            <a:stCxn id="18502" idx="3"/>
          </p:cNvCxnSpPr>
          <p:nvPr/>
        </p:nvCxnSpPr>
        <p:spPr bwMode="auto">
          <a:xfrm flipV="1">
            <a:off x="7404100" y="3001963"/>
            <a:ext cx="1271588" cy="1970087"/>
          </a:xfrm>
          <a:prstGeom prst="bentConnector3">
            <a:avLst>
              <a:gd name="adj1" fmla="val 117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474663" y="5784850"/>
            <a:ext cx="7942262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Note:  to change the value inside myArr we have to pass the address of myArr and to change the elements of the array we can simply pass myArr</a:t>
            </a:r>
          </a:p>
        </p:txBody>
      </p:sp>
    </p:spTree>
    <p:extLst>
      <p:ext uri="{BB962C8B-B14F-4D97-AF65-F5344CB8AC3E}">
        <p14:creationId xmlns:p14="http://schemas.microsoft.com/office/powerpoint/2010/main" val="345521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8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8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 animBg="1"/>
      <p:bldP spid="18439" grpId="0" animBg="1"/>
      <p:bldP spid="18441" grpId="0" animBg="1"/>
      <p:bldP spid="18442" grpId="0" animBg="1"/>
      <p:bldP spid="18498" grpId="0" animBg="1"/>
      <p:bldP spid="18499" grpId="0" animBg="1"/>
      <p:bldP spid="18501" grpId="0" animBg="1"/>
      <p:bldP spid="18502" grpId="0" animBg="1"/>
      <p:bldP spid="185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www.eskimo.com/~scs/cclass/int/fig23.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9400" y="1600200"/>
            <a:ext cx="3983126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**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marL="1588" indent="-1588">
              <a:buNone/>
            </a:pPr>
            <a:r>
              <a:rPr lang="en-US" sz="2600" dirty="0"/>
              <a:t>Double pointers are helpful in declaring dynamic multidimensional arrays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rows;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cols;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&gt;&gt;rows&gt;&gt;cols;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**array; //double pointer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array=new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*[rows];//dynamic array of pointers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for(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=0;i&lt;</a:t>
            </a:r>
            <a:r>
              <a:rPr lang="en-US" dirty="0" err="1">
                <a:solidFill>
                  <a:srgbClr val="FF0000"/>
                </a:solidFill>
              </a:rPr>
              <a:t>rows;i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array[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]=new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[cols];//each location is pointing to an array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This dynamic 2D array can be used in the same way as the static array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e.g.,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cin</a:t>
            </a:r>
            <a:r>
              <a:rPr lang="en-US" b="1" dirty="0">
                <a:solidFill>
                  <a:srgbClr val="FF0000"/>
                </a:solidFill>
              </a:rPr>
              <a:t>&gt;&gt;array[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][j]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78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dynamic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rows;i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	delete [ ] array[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/>
              <a:t>delete [ ] </a:t>
            </a:r>
            <a:r>
              <a:rPr lang="en-US" dirty="0"/>
              <a:t>array;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62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err="1"/>
              <a:t>vs</a:t>
            </a:r>
            <a:r>
              <a:rPr lang="en-US" dirty="0"/>
              <a:t>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*first;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*second;</a:t>
            </a:r>
          </a:p>
          <a:p>
            <a:pPr>
              <a:buNone/>
            </a:pPr>
            <a:r>
              <a:rPr lang="en-US" dirty="0"/>
              <a:t>first=new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>
              <a:buNone/>
            </a:pPr>
            <a:r>
              <a:rPr lang="en-US" dirty="0"/>
              <a:t>second=first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41148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447800" y="4191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4419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3974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278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480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Shallow copy: both pointers are pointing to the same memory</a:t>
            </a:r>
          </a:p>
        </p:txBody>
      </p:sp>
    </p:spTree>
    <p:extLst>
      <p:ext uri="{BB962C8B-B14F-4D97-AF65-F5344CB8AC3E}">
        <p14:creationId xmlns:p14="http://schemas.microsoft.com/office/powerpoint/2010/main" val="6037556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err="1"/>
              <a:t>vs</a:t>
            </a:r>
            <a:r>
              <a:rPr lang="en-US" dirty="0"/>
              <a:t>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*first;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*second;</a:t>
            </a:r>
          </a:p>
          <a:p>
            <a:pPr>
              <a:buNone/>
            </a:pPr>
            <a:r>
              <a:rPr lang="en-US" dirty="0"/>
              <a:t>first=new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>
              <a:buNone/>
            </a:pPr>
            <a:r>
              <a:rPr lang="en-US" dirty="0"/>
              <a:t>second=new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 err="1"/>
              <a:t>secon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]=first[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499246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447800" y="506866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48517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6019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copy: both pointers have their own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9800" y="548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447800" y="579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5650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42134249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following code do?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s=3;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*p[5];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=0;i&lt;5;i++){</a:t>
            </a:r>
          </a:p>
          <a:p>
            <a:pPr>
              <a:buNone/>
            </a:pPr>
            <a:r>
              <a:rPr lang="en-US" sz="2400" dirty="0"/>
              <a:t>p[</a:t>
            </a:r>
            <a:r>
              <a:rPr lang="en-US" sz="2400" dirty="0" err="1"/>
              <a:t>i</a:t>
            </a:r>
            <a:r>
              <a:rPr lang="en-US" sz="2400" dirty="0"/>
              <a:t>]=new </a:t>
            </a:r>
            <a:r>
              <a:rPr lang="en-US" sz="2400" dirty="0" err="1"/>
              <a:t>int</a:t>
            </a:r>
            <a:r>
              <a:rPr lang="en-US" sz="2400" dirty="0"/>
              <a:t>[s];}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&lt;5;i++){</a:t>
            </a:r>
          </a:p>
          <a:p>
            <a:pPr>
              <a:buNone/>
            </a:pPr>
            <a:r>
              <a:rPr lang="en-US" sz="2400" dirty="0"/>
              <a:t>	for(</a:t>
            </a:r>
            <a:r>
              <a:rPr lang="en-US" sz="2400" dirty="0" err="1"/>
              <a:t>int</a:t>
            </a:r>
            <a:r>
              <a:rPr lang="en-US" sz="2400" dirty="0"/>
              <a:t> j=0; j&lt;</a:t>
            </a:r>
            <a:r>
              <a:rPr lang="en-US" sz="2400" dirty="0" err="1"/>
              <a:t>s;j</a:t>
            </a:r>
            <a:r>
              <a:rPr lang="en-US" sz="2400" dirty="0"/>
              <a:t>++){</a:t>
            </a:r>
          </a:p>
          <a:p>
            <a:pPr>
              <a:buNone/>
            </a:pPr>
            <a:r>
              <a:rPr lang="en-US" sz="2400" dirty="0"/>
              <a:t>		p[</a:t>
            </a:r>
            <a:r>
              <a:rPr lang="en-US" sz="2400" dirty="0" err="1"/>
              <a:t>i</a:t>
            </a:r>
            <a:r>
              <a:rPr lang="en-US" sz="2400" dirty="0"/>
              <a:t>][j]=2;}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&lt;5;i++){</a:t>
            </a:r>
          </a:p>
          <a:p>
            <a:pPr>
              <a:buNone/>
            </a:pPr>
            <a:r>
              <a:rPr lang="en-US" sz="2400" dirty="0"/>
              <a:t>	for(</a:t>
            </a:r>
            <a:r>
              <a:rPr lang="en-US" sz="2400" dirty="0" err="1"/>
              <a:t>int</a:t>
            </a:r>
            <a:r>
              <a:rPr lang="en-US" sz="2400" dirty="0"/>
              <a:t> j=0; j&lt;</a:t>
            </a:r>
            <a:r>
              <a:rPr lang="en-US" sz="2400" dirty="0" err="1"/>
              <a:t>s;j</a:t>
            </a:r>
            <a:r>
              <a:rPr lang="en-US" sz="2400" dirty="0"/>
              <a:t>++){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&lt;&lt;p[</a:t>
            </a:r>
            <a:r>
              <a:rPr lang="en-US" sz="2400" dirty="0" err="1"/>
              <a:t>i</a:t>
            </a:r>
            <a:r>
              <a:rPr lang="en-US" sz="2400" dirty="0"/>
              <a:t>][j]&lt;&lt;" ";</a:t>
            </a:r>
          </a:p>
          <a:p>
            <a:pPr>
              <a:buNone/>
            </a:pPr>
            <a:r>
              <a:rPr lang="en-US" sz="2400" dirty="0"/>
              <a:t>		}</a:t>
            </a:r>
          </a:p>
          <a:p>
            <a:pPr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1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61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to Pointer</a:t>
            </a:r>
          </a:p>
          <a:p>
            <a:r>
              <a:rPr lang="en-US" dirty="0"/>
              <a:t>What if we want to store the address of a pointer in some variable?</a:t>
            </a:r>
          </a:p>
          <a:p>
            <a:r>
              <a:rPr lang="en-US" dirty="0"/>
              <a:t>We can have a pointer pointing to a pointer</a:t>
            </a:r>
          </a:p>
          <a:p>
            <a:r>
              <a:rPr lang="en-US" dirty="0"/>
              <a:t>Double pointer is declared as:</a:t>
            </a:r>
          </a:p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</a:rPr>
              <a:t>dataType</a:t>
            </a:r>
            <a:r>
              <a:rPr lang="en-US" b="1" dirty="0">
                <a:solidFill>
                  <a:srgbClr val="FF0000"/>
                </a:solidFill>
              </a:rPr>
              <a:t> ** </a:t>
            </a:r>
            <a:r>
              <a:rPr lang="en-US" b="1" dirty="0" err="1">
                <a:solidFill>
                  <a:srgbClr val="FF0000"/>
                </a:solidFill>
              </a:rPr>
              <a:t>pointerName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1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5, j = 6; k = 7; </a:t>
            </a:r>
            <a:r>
              <a:rPr lang="en-US" dirty="0" err="1"/>
              <a:t>int</a:t>
            </a:r>
            <a:r>
              <a:rPr lang="en-US" dirty="0"/>
              <a:t> *ip1 = &amp;</a:t>
            </a:r>
            <a:r>
              <a:rPr lang="en-US" dirty="0" err="1"/>
              <a:t>i</a:t>
            </a:r>
            <a:r>
              <a:rPr lang="en-US" dirty="0"/>
              <a:t>, *ip2 = &amp;j;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**</a:t>
            </a:r>
            <a:r>
              <a:rPr lang="en-US" dirty="0" err="1">
                <a:solidFill>
                  <a:srgbClr val="FF0000"/>
                </a:solidFill>
              </a:rPr>
              <a:t>ipp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err="1"/>
              <a:t>ipp</a:t>
            </a:r>
            <a:r>
              <a:rPr lang="en-US" dirty="0"/>
              <a:t>=&amp;ip1;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*ip1 is 5</a:t>
            </a:r>
          </a:p>
          <a:p>
            <a:pPr>
              <a:buNone/>
            </a:pPr>
            <a:r>
              <a:rPr lang="en-US" dirty="0"/>
              <a:t>**</a:t>
            </a:r>
            <a:r>
              <a:rPr lang="en-US" dirty="0" err="1"/>
              <a:t>ipp</a:t>
            </a:r>
            <a:r>
              <a:rPr lang="en-US" dirty="0"/>
              <a:t> is 5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ipp</a:t>
            </a:r>
            <a:r>
              <a:rPr lang="en-US" dirty="0"/>
              <a:t> is value of ip1 i.e., address of </a:t>
            </a:r>
            <a:r>
              <a:rPr lang="en-US" dirty="0" err="1"/>
              <a:t>i</a:t>
            </a:r>
            <a:endParaRPr lang="en-US" dirty="0"/>
          </a:p>
          <a:p>
            <a:pPr>
              <a:buNone/>
            </a:pPr>
            <a:r>
              <a:rPr lang="en-US" dirty="0" err="1"/>
              <a:t>ipp</a:t>
            </a:r>
            <a:r>
              <a:rPr lang="en-US" dirty="0"/>
              <a:t> is address of ip1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http://c-faq.com/~scs/cclass/int/fig22.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834264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37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/>
              <a:t>If we do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ipp</a:t>
            </a:r>
            <a:r>
              <a:rPr lang="en-US" dirty="0">
                <a:solidFill>
                  <a:srgbClr val="FF0000"/>
                </a:solidFill>
              </a:rPr>
              <a:t>=ip2;</a:t>
            </a:r>
          </a:p>
          <a:p>
            <a:pPr marL="1588" indent="-1588">
              <a:buNone/>
            </a:pPr>
            <a:r>
              <a:rPr lang="en-US" dirty="0"/>
              <a:t>we've changed the pointer pointed to by </a:t>
            </a:r>
            <a:r>
              <a:rPr lang="en-US" dirty="0" err="1"/>
              <a:t>ipp</a:t>
            </a:r>
            <a:r>
              <a:rPr lang="en-US" dirty="0"/>
              <a:t> (that is, ip1) to contain a copy of ip2, so that it (ip1) now points at 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6866" name="Picture 2" descr="http://c-faq.com/~scs/cclass/int/fig22.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45351"/>
            <a:ext cx="5638800" cy="2755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9017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If we do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ipp</a:t>
            </a:r>
            <a:r>
              <a:rPr lang="en-US" dirty="0">
                <a:solidFill>
                  <a:srgbClr val="FF0000"/>
                </a:solidFill>
              </a:rPr>
              <a:t> = &amp;k;</a:t>
            </a:r>
          </a:p>
          <a:p>
            <a:pPr marL="1588" indent="-1588">
              <a:buNone/>
            </a:pPr>
            <a:r>
              <a:rPr lang="en-US" dirty="0"/>
              <a:t>we've changed the pointer pointed to by </a:t>
            </a:r>
            <a:r>
              <a:rPr lang="en-US" dirty="0" err="1"/>
              <a:t>ipp</a:t>
            </a:r>
            <a:r>
              <a:rPr lang="en-US" dirty="0"/>
              <a:t> (that is, ip1 again) to point to k: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7890" name="Picture 2" descr="http://c-faq.com/~scs/cclass/int/fig22.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896" y="2286000"/>
            <a:ext cx="6393704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1420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2588" y="533400"/>
            <a:ext cx="3070225" cy="2847975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ChangePointer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**p)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*p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	**p = 10;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CallChangePointer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*a = NULL;</a:t>
            </a:r>
          </a:p>
          <a:p>
            <a:r>
              <a:rPr lang="en-US" dirty="0"/>
              <a:t>	</a:t>
            </a:r>
            <a:r>
              <a:rPr lang="en-US" dirty="0" err="1"/>
              <a:t>ChangePointer</a:t>
            </a:r>
            <a:r>
              <a:rPr lang="en-US" dirty="0"/>
              <a:t>(&amp;a)</a:t>
            </a:r>
          </a:p>
          <a:p>
            <a:r>
              <a:rPr lang="en-US" dirty="0"/>
              <a:t>}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405438" y="1230312"/>
            <a:ext cx="3449637" cy="771525"/>
          </a:xfrm>
          <a:prstGeom prst="wedgeRectCallout">
            <a:avLst>
              <a:gd name="adj1" fmla="val -106051"/>
              <a:gd name="adj2" fmla="val 11090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If we want to change a we have to pass the address of a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7225" y="4241800"/>
            <a:ext cx="4448175" cy="1585912"/>
            <a:chOff x="414" y="2983"/>
            <a:chExt cx="2802" cy="99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14" y="2983"/>
              <a:ext cx="2389" cy="999"/>
              <a:chOff x="1014" y="2983"/>
              <a:chExt cx="2389" cy="999"/>
            </a:xfrm>
          </p:grpSpPr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1022" y="3485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CallChangePointer          a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1014" y="2983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ChangePointer                  p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cxnSp>
            <p:nvCxnSpPr>
              <p:cNvPr id="16393" name="AutoShape 9"/>
              <p:cNvCxnSpPr>
                <a:cxnSpLocks noChangeShapeType="1"/>
                <a:stCxn id="16394" idx="1"/>
                <a:endCxn id="16395" idx="1"/>
              </p:cNvCxnSpPr>
              <p:nvPr/>
            </p:nvCxnSpPr>
            <p:spPr bwMode="auto">
              <a:xfrm rot="10800000" flipH="1" flipV="1">
                <a:off x="2598" y="3323"/>
                <a:ext cx="8" cy="502"/>
              </a:xfrm>
              <a:prstGeom prst="bentConnector3">
                <a:avLst>
                  <a:gd name="adj1" fmla="val -180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16394" name="Rectangle 10"/>
              <p:cNvSpPr>
                <a:spLocks noChangeArrowheads="1"/>
              </p:cNvSpPr>
              <p:nvPr/>
            </p:nvSpPr>
            <p:spPr bwMode="auto">
              <a:xfrm>
                <a:off x="2598" y="3203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2606" y="3705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2953" y="3703"/>
              <a:ext cx="263" cy="2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cxnSp>
          <p:nvCxnSpPr>
            <p:cNvPr id="16397" name="AutoShape 13"/>
            <p:cNvCxnSpPr>
              <a:cxnSpLocks noChangeShapeType="1"/>
              <a:stCxn id="16395" idx="3"/>
              <a:endCxn id="16396" idx="1"/>
            </p:cNvCxnSpPr>
            <p:nvPr/>
          </p:nvCxnSpPr>
          <p:spPr bwMode="auto">
            <a:xfrm flipV="1">
              <a:off x="2256" y="3824"/>
              <a:ext cx="6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5764213" y="4540250"/>
            <a:ext cx="3036887" cy="925512"/>
          </a:xfrm>
          <a:prstGeom prst="wedgeRectCallout">
            <a:avLst>
              <a:gd name="adj1" fmla="val -79167"/>
              <a:gd name="adj2" fmla="val 4032"/>
            </a:avLst>
          </a:prstGeom>
          <a:solidFill>
            <a:srgbClr val="CC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 has the address of a which can now be changed by ChangePointer 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32438" y="5719762"/>
            <a:ext cx="1908175" cy="376238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allocated by new</a:t>
            </a:r>
          </a:p>
        </p:txBody>
      </p:sp>
      <p:cxnSp>
        <p:nvCxnSpPr>
          <p:cNvPr id="16402" name="AutoShape 18"/>
          <p:cNvCxnSpPr>
            <a:cxnSpLocks noChangeShapeType="1"/>
            <a:stCxn id="16401" idx="1"/>
          </p:cNvCxnSpPr>
          <p:nvPr/>
        </p:nvCxnSpPr>
        <p:spPr bwMode="auto">
          <a:xfrm flipH="1" flipV="1">
            <a:off x="5105400" y="5576887"/>
            <a:ext cx="427038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9987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8" grpId="0" animBg="1"/>
      <p:bldP spid="1640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925</Words>
  <Application>Microsoft Office PowerPoint</Application>
  <PresentationFormat>On-screen Show 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Calibri</vt:lpstr>
      <vt:lpstr>Office Theme</vt:lpstr>
      <vt:lpstr>Object Oriented Programming Lecture -8</vt:lpstr>
      <vt:lpstr>Shallow vs Deep Copy</vt:lpstr>
      <vt:lpstr>Shallow vs Deep Copy</vt:lpstr>
      <vt:lpstr>What does following code do?</vt:lpstr>
      <vt:lpstr>Double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Why do we use ** pointers</vt:lpstr>
      <vt:lpstr>Deleting dynamic 2D array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289</cp:revision>
  <dcterms:created xsi:type="dcterms:W3CDTF">2011-07-01T06:12:08Z</dcterms:created>
  <dcterms:modified xsi:type="dcterms:W3CDTF">2024-05-09T12:51:26Z</dcterms:modified>
</cp:coreProperties>
</file>