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64" r:id="rId5"/>
    <p:sldId id="258" r:id="rId6"/>
    <p:sldId id="265" r:id="rId7"/>
    <p:sldId id="267" r:id="rId8"/>
    <p:sldId id="266" r:id="rId9"/>
    <p:sldId id="259" r:id="rId10"/>
    <p:sldId id="269" r:id="rId11"/>
    <p:sldId id="268" r:id="rId12"/>
    <p:sldId id="270" r:id="rId13"/>
    <p:sldId id="271" r:id="rId14"/>
    <p:sldId id="272" r:id="rId15"/>
    <p:sldId id="26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-9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POINTERS AND STRINGS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REFERENCE: 8.10 DIETEL 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/>
            </a:endParaRP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</a:t>
            </a:r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oriented programming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</a:p>
          <a:p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</a:endParaRPr>
          </a:p>
          <a:p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char *pointers[3];</a:t>
            </a:r>
          </a:p>
          <a:p>
            <a:pPr>
              <a:buNone/>
            </a:pPr>
            <a:r>
              <a:rPr lang="en-US" dirty="0"/>
              <a:t>pointer[0]=“</a:t>
            </a:r>
            <a:r>
              <a:rPr lang="en-US" dirty="0" err="1"/>
              <a:t>sunday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pointer[1]=“</a:t>
            </a:r>
            <a:r>
              <a:rPr lang="en-US" dirty="0" err="1"/>
              <a:t>monday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pointer[2]=“</a:t>
            </a:r>
            <a:r>
              <a:rPr lang="en-US" dirty="0" err="1"/>
              <a:t>tuesday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20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DAYS = 7; //number of pointers in array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//array of pointers to char</a:t>
            </a:r>
          </a:p>
          <a:p>
            <a:r>
              <a:rPr lang="en-US" sz="2400" dirty="0"/>
              <a:t>char* </a:t>
            </a:r>
            <a:r>
              <a:rPr lang="en-US" sz="2400" dirty="0" err="1"/>
              <a:t>arrptrs</a:t>
            </a:r>
            <a:r>
              <a:rPr lang="en-US" sz="2400" dirty="0"/>
              <a:t>[DAYS] = { “Sunday”, “Monday”, “Tuesday”,</a:t>
            </a:r>
          </a:p>
          <a:p>
            <a:r>
              <a:rPr lang="en-US" sz="2400" dirty="0"/>
              <a:t>“Wednesday”, “Thursday”, “Friday”, “Saturday” };</a:t>
            </a:r>
          </a:p>
          <a:p>
            <a:endParaRPr lang="en-US" sz="2400" dirty="0"/>
          </a:p>
          <a:p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j=0; j&lt;DAYS; j++) //display every string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arrptrs</a:t>
            </a:r>
            <a:r>
              <a:rPr lang="en-US" sz="2400" dirty="0"/>
              <a:t>[j]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16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542925"/>
            <a:ext cx="50101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8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char* </a:t>
            </a:r>
            <a:r>
              <a:rPr lang="en-US" sz="2800" dirty="0" err="1"/>
              <a:t>str</a:t>
            </a:r>
            <a:r>
              <a:rPr lang="en-US" sz="2800" dirty="0"/>
              <a:t> = “National University”;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/>
              <a:t>strlen</a:t>
            </a:r>
            <a:r>
              <a:rPr lang="en-US" sz="2800" dirty="0"/>
              <a:t>(</a:t>
            </a:r>
            <a:r>
              <a:rPr lang="en-US" sz="2800" dirty="0" err="1"/>
              <a:t>str</a:t>
            </a:r>
            <a:r>
              <a:rPr lang="en-US" sz="2800" dirty="0"/>
              <a:t>); //get length of </a:t>
            </a:r>
            <a:r>
              <a:rPr lang="en-US" sz="2800" dirty="0" err="1"/>
              <a:t>str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//SHALLOW COPYING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char *a=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//DEEP COPYING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char*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ptr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; //make a pointer to char</a:t>
            </a:r>
          </a:p>
          <a:p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ptr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= new char[len+1]; //set aside memory: string + ‘\0’</a:t>
            </a:r>
          </a:p>
          <a:p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strcpy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ptr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); //copy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to new memory area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ptr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79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 (){</a:t>
            </a:r>
          </a:p>
          <a:p>
            <a:r>
              <a:rPr lang="en-US" dirty="0" err="1"/>
              <a:t>int</a:t>
            </a:r>
            <a:r>
              <a:rPr lang="en-US" dirty="0"/>
              <a:t> rows, </a:t>
            </a:r>
            <a:r>
              <a:rPr lang="en-US" dirty="0" err="1"/>
              <a:t>col,i,j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&lt;&lt;"Enter no. of rows and columns: ";</a:t>
            </a:r>
          </a:p>
          <a:p>
            <a:r>
              <a:rPr lang="en-US" dirty="0" err="1"/>
              <a:t>cin</a:t>
            </a:r>
            <a:r>
              <a:rPr lang="en-US" dirty="0"/>
              <a:t>&gt;&gt;rows&gt;&gt;col;</a:t>
            </a:r>
          </a:p>
          <a:p>
            <a:r>
              <a:rPr lang="en-US" dirty="0"/>
              <a:t>char **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 err="1"/>
              <a:t>ptr</a:t>
            </a:r>
            <a:r>
              <a:rPr lang="en-US" dirty="0"/>
              <a:t> = new char*[rows];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&lt;rows;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new char[col];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&lt;&lt;"Enter data for 2D array"&lt;&lt;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&lt;rows;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&lt;rows;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&lt;&lt;" ";</a:t>
            </a:r>
          </a:p>
          <a:p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ptr</a:t>
            </a:r>
            <a:r>
              <a:rPr lang="en-US" dirty="0"/>
              <a:t> = "&lt;&lt;</a:t>
            </a:r>
            <a:r>
              <a:rPr lang="en-US" dirty="0" err="1"/>
              <a:t>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&lt;&lt;"*</a:t>
            </a:r>
            <a:r>
              <a:rPr lang="en-US" dirty="0" err="1"/>
              <a:t>ptr</a:t>
            </a:r>
            <a:r>
              <a:rPr lang="en-US" dirty="0"/>
              <a:t> = "&lt;&lt;*</a:t>
            </a:r>
            <a:r>
              <a:rPr lang="en-US" dirty="0" err="1"/>
              <a:t>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&lt;&lt;"**</a:t>
            </a:r>
            <a:r>
              <a:rPr lang="en-US" dirty="0" err="1"/>
              <a:t>ptr</a:t>
            </a:r>
            <a:r>
              <a:rPr lang="en-US" dirty="0"/>
              <a:t> = "&lt;&lt;**</a:t>
            </a:r>
            <a:r>
              <a:rPr lang="en-US" dirty="0" err="1"/>
              <a:t>ptr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4421"/>
            <a:ext cx="46291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39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studentType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 char name[26]; double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gpa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id;char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grade;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pPr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studentType</a:t>
            </a:r>
            <a:r>
              <a:rPr lang="en-US" dirty="0"/>
              <a:t> student;</a:t>
            </a:r>
          </a:p>
          <a:p>
            <a:pPr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studentType</a:t>
            </a:r>
            <a:r>
              <a:rPr lang="en-US" dirty="0"/>
              <a:t> *</a:t>
            </a:r>
            <a:r>
              <a:rPr lang="en-US" dirty="0" err="1"/>
              <a:t>studentPtr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studentPtr</a:t>
            </a:r>
            <a:r>
              <a:rPr lang="en-US" dirty="0"/>
              <a:t>=&amp;student;</a:t>
            </a:r>
          </a:p>
          <a:p>
            <a:pPr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studentPtr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gpa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=3.5;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studentPtr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gpa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=3.5;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419600" y="4800600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1874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 = 80; //max characters in string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[MAX]; //string variable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“Enter a string: “;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895600"/>
            <a:ext cx="40862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“HELLO”;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Char str2[8]=“Hello”;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06030"/>
              </p:ext>
            </p:extLst>
          </p:nvPr>
        </p:nvGraphicFramePr>
        <p:xfrm>
          <a:off x="14478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00744"/>
              </p:ext>
            </p:extLst>
          </p:nvPr>
        </p:nvGraphicFramePr>
        <p:xfrm>
          <a:off x="1524000" y="4267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7800" y="481484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Last two cells are unused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486400"/>
            <a:ext cx="7848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We cannot do this: </a:t>
            </a:r>
          </a:p>
          <a:p>
            <a:r>
              <a:rPr lang="en-US" dirty="0"/>
              <a:t>Char str2[10];</a:t>
            </a:r>
          </a:p>
          <a:p>
            <a:r>
              <a:rPr lang="en-US" dirty="0"/>
              <a:t>str2=“World”; //not allowed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char * s; //pointing to nothing</a:t>
            </a:r>
          </a:p>
          <a:p>
            <a:pPr marL="0" indent="0">
              <a:buNone/>
            </a:pPr>
            <a:r>
              <a:rPr lang="en-US" dirty="0"/>
              <a:t>char a=‘x’;</a:t>
            </a:r>
          </a:p>
          <a:p>
            <a:pPr marL="0" indent="0">
              <a:buNone/>
            </a:pPr>
            <a:r>
              <a:rPr lang="en-US" dirty="0"/>
              <a:t>s=&amp;a;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arr</a:t>
            </a:r>
            <a:r>
              <a:rPr lang="en-US" dirty="0"/>
              <a:t>[]=“hello world”;</a:t>
            </a:r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arr</a:t>
            </a:r>
            <a:r>
              <a:rPr lang="en-US" dirty="0"/>
              <a:t>; //s pointing to an array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s=“fast- nu”; // s pointing to new memory now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3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8862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char str1[] = “Defined as an array”;</a:t>
            </a:r>
          </a:p>
          <a:p>
            <a:pPr>
              <a:buNone/>
            </a:pPr>
            <a:r>
              <a:rPr lang="en-US" sz="1800" dirty="0"/>
              <a:t>char* str2 = “Defined as a pointer”;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str1 &lt;&lt; </a:t>
            </a:r>
            <a:r>
              <a:rPr lang="en-US" sz="1800" dirty="0" err="1"/>
              <a:t>endl</a:t>
            </a:r>
            <a:r>
              <a:rPr lang="en-US" sz="1800" dirty="0"/>
              <a:t>;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str2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// str1++; // WRONG::str1 is constant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B050"/>
                </a:solidFill>
              </a:rPr>
              <a:t>str2++; // this is OK, str2 is a pointer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str2 ;</a:t>
            </a:r>
          </a:p>
          <a:p>
            <a:pPr>
              <a:buNone/>
            </a:pPr>
            <a:r>
              <a:rPr lang="en-US" sz="1800" dirty="0"/>
              <a:t>// now str2 starts “</a:t>
            </a:r>
            <a:r>
              <a:rPr lang="en-US" sz="1800" dirty="0" err="1"/>
              <a:t>efined</a:t>
            </a:r>
            <a:r>
              <a:rPr lang="en-US" sz="1800" dirty="0"/>
              <a:t>...”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return 0;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"/>
            <a:ext cx="48006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5800" y="4495800"/>
            <a:ext cx="3810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</a:rPr>
              <a:t>Defined as an array</a:t>
            </a:r>
          </a:p>
          <a:p>
            <a:r>
              <a:rPr lang="en-US" dirty="0">
                <a:solidFill>
                  <a:schemeClr val="bg1"/>
                </a:solidFill>
              </a:rPr>
              <a:t>Defined as a pointer</a:t>
            </a:r>
          </a:p>
          <a:p>
            <a:r>
              <a:rPr lang="en-US" dirty="0" err="1">
                <a:solidFill>
                  <a:schemeClr val="bg1"/>
                </a:solidFill>
              </a:rPr>
              <a:t>efined</a:t>
            </a:r>
            <a:r>
              <a:rPr lang="en-US" dirty="0">
                <a:solidFill>
                  <a:schemeClr val="bg1"/>
                </a:solidFill>
              </a:rPr>
              <a:t> as a pointer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3886200" cy="5821363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buFont typeface="Arial" pitchFamily="34" charset="0"/>
              <a:buNone/>
            </a:pPr>
            <a:r>
              <a:rPr lang="en-US" sz="1800" dirty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1800" dirty="0"/>
              <a:t>char* </a:t>
            </a:r>
            <a:r>
              <a:rPr lang="en-US" sz="1800" dirty="0" err="1"/>
              <a:t>str</a:t>
            </a:r>
            <a:r>
              <a:rPr lang="en-US" sz="1800" dirty="0"/>
              <a:t> = “defined as a pointer”;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  <a:p>
            <a:pPr>
              <a:buFont typeface="Arial" pitchFamily="34" charset="0"/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str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  <a:p>
            <a:pPr>
              <a:buFont typeface="Arial" pitchFamily="34" charset="0"/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&lt;&lt;*</a:t>
            </a:r>
            <a:r>
              <a:rPr lang="en-US" sz="1800" dirty="0" err="1"/>
              <a:t>str</a:t>
            </a:r>
            <a:r>
              <a:rPr lang="en-US" sz="1800" dirty="0"/>
              <a:t>;</a:t>
            </a:r>
          </a:p>
          <a:p>
            <a:pPr>
              <a:buFont typeface="Arial" pitchFamily="34" charset="0"/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sz="1800" b="1" dirty="0" err="1">
                <a:solidFill>
                  <a:srgbClr val="00B050"/>
                </a:solidFill>
              </a:rPr>
              <a:t>str</a:t>
            </a:r>
            <a:r>
              <a:rPr lang="en-US" sz="1800" b="1" dirty="0">
                <a:solidFill>
                  <a:srgbClr val="00B050"/>
                </a:solidFill>
              </a:rPr>
              <a:t>++; 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  <a:p>
            <a:pPr>
              <a:buFont typeface="Arial" pitchFamily="34" charset="0"/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*</a:t>
            </a:r>
            <a:r>
              <a:rPr lang="en-US" sz="1800" dirty="0" err="1"/>
              <a:t>str</a:t>
            </a:r>
            <a:r>
              <a:rPr lang="en-US" sz="1800" dirty="0"/>
              <a:t> ;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  <a:p>
            <a:pPr>
              <a:buFont typeface="Arial" pitchFamily="34" charset="0"/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&lt;&lt;*(str+1);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  <a:p>
            <a:pPr>
              <a:buFont typeface="Arial" pitchFamily="34" charset="0"/>
              <a:buNone/>
            </a:pPr>
            <a:r>
              <a:rPr lang="en-US" sz="1800" dirty="0"/>
              <a:t>return 0;</a:t>
            </a:r>
          </a:p>
          <a:p>
            <a:pPr>
              <a:buFont typeface="Arial" pitchFamily="34" charset="0"/>
              <a:buNone/>
            </a:pPr>
            <a:r>
              <a:rPr lang="en-US" sz="1800" dirty="0"/>
              <a:t>}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676400"/>
            <a:ext cx="3352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defined as a pointer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2286000"/>
            <a:ext cx="3352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581400"/>
            <a:ext cx="3352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8104" y="4343400"/>
            <a:ext cx="3352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8342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8382000" cy="5821363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char temp[100]=“hello world”;</a:t>
            </a:r>
          </a:p>
          <a:p>
            <a:pPr marL="0" indent="0">
              <a:buNone/>
            </a:pPr>
            <a:r>
              <a:rPr lang="en-US" sz="2400" dirty="0"/>
              <a:t>char *t;</a:t>
            </a:r>
          </a:p>
          <a:p>
            <a:pPr marL="0" indent="0">
              <a:buNone/>
            </a:pPr>
            <a:r>
              <a:rPr lang="en-US" sz="2400" dirty="0"/>
              <a:t>t=temp;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while( *t ) //until null character,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&lt;&lt; *t++; //print characters</a:t>
            </a:r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r>
              <a:rPr lang="en-US" sz="2400" dirty="0"/>
              <a:t>return 0;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}</a:t>
            </a:r>
          </a:p>
          <a:p>
            <a:pPr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276600"/>
            <a:ext cx="3352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20134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Why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&lt;&lt;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works differently for character arrays or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operator is overloaded for char arrays and pointers</a:t>
            </a:r>
          </a:p>
          <a:p>
            <a:r>
              <a:rPr lang="en-US" dirty="0"/>
              <a:t>&lt;&lt; operator prints the contents of character array instead of address of first location</a:t>
            </a:r>
          </a:p>
          <a:p>
            <a:r>
              <a:rPr lang="en-US" dirty="0"/>
              <a:t>In order to print address of first location we can do this:</a:t>
            </a:r>
          </a:p>
          <a:p>
            <a:pPr marL="457200" lvl="1" indent="0">
              <a:buNone/>
            </a:pPr>
            <a:r>
              <a:rPr lang="en-US" b="1" dirty="0" err="1"/>
              <a:t>cout</a:t>
            </a:r>
            <a:r>
              <a:rPr lang="en-US" b="1" dirty="0"/>
              <a:t>&lt;&lt;&amp;</a:t>
            </a:r>
            <a:r>
              <a:rPr lang="en-US" b="1" dirty="0" err="1"/>
              <a:t>nameOfarray</a:t>
            </a:r>
            <a:r>
              <a:rPr lang="en-US" b="1" dirty="0"/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23249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void display(char*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while( *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) //until null character,</a:t>
            </a:r>
          </a:p>
          <a:p>
            <a:pPr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&lt;&lt; *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++; //print characters</a:t>
            </a:r>
          </a:p>
          <a:p>
            <a:pPr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&lt;&lt;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[50] = “Hello World”;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display(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str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); //display the string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display(“FAST-NU”); //we can also call this function like this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846</Words>
  <Application>Microsoft Office PowerPoint</Application>
  <PresentationFormat>On-screen Show (4:3)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Object Oriented Programming Lecture -9 POINTERS AND STRINGS</vt:lpstr>
      <vt:lpstr>C-STRINGS</vt:lpstr>
      <vt:lpstr>C-strings contd.</vt:lpstr>
      <vt:lpstr>Character pointers</vt:lpstr>
      <vt:lpstr>PowerPoint Presentation</vt:lpstr>
      <vt:lpstr>PowerPoint Presentation</vt:lpstr>
      <vt:lpstr>PowerPoint Presentation</vt:lpstr>
      <vt:lpstr>Why cout&lt;&lt; works differently for character arrays or pointers?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 pointers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367</cp:revision>
  <dcterms:created xsi:type="dcterms:W3CDTF">2011-07-01T06:12:08Z</dcterms:created>
  <dcterms:modified xsi:type="dcterms:W3CDTF">2024-05-09T12:51:59Z</dcterms:modified>
</cp:coreProperties>
</file>