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handoutMasterIdLst>
    <p:handoutMasterId r:id="rId85"/>
  </p:handoutMasterIdLst>
  <p:sldIdLst>
    <p:sldId id="256" r:id="rId2"/>
    <p:sldId id="286" r:id="rId3"/>
    <p:sldId id="288" r:id="rId4"/>
    <p:sldId id="289" r:id="rId5"/>
    <p:sldId id="290" r:id="rId6"/>
    <p:sldId id="308" r:id="rId7"/>
    <p:sldId id="291" r:id="rId8"/>
    <p:sldId id="292" r:id="rId9"/>
    <p:sldId id="309" r:id="rId10"/>
    <p:sldId id="293" r:id="rId11"/>
    <p:sldId id="294" r:id="rId12"/>
    <p:sldId id="310" r:id="rId13"/>
    <p:sldId id="311" r:id="rId14"/>
    <p:sldId id="313" r:id="rId15"/>
    <p:sldId id="296" r:id="rId16"/>
    <p:sldId id="297" r:id="rId17"/>
    <p:sldId id="298" r:id="rId18"/>
    <p:sldId id="330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1" r:id="rId52"/>
    <p:sldId id="332" r:id="rId53"/>
    <p:sldId id="333" r:id="rId54"/>
    <p:sldId id="334" r:id="rId55"/>
    <p:sldId id="335" r:id="rId56"/>
    <p:sldId id="352" r:id="rId57"/>
    <p:sldId id="353" r:id="rId58"/>
    <p:sldId id="354" r:id="rId59"/>
    <p:sldId id="355" r:id="rId60"/>
    <p:sldId id="356" r:id="rId61"/>
    <p:sldId id="357" r:id="rId62"/>
    <p:sldId id="358" r:id="rId63"/>
    <p:sldId id="359" r:id="rId64"/>
    <p:sldId id="36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4" r:id="rId79"/>
    <p:sldId id="375" r:id="rId80"/>
    <p:sldId id="376" r:id="rId81"/>
    <p:sldId id="377" r:id="rId82"/>
    <p:sldId id="378" r:id="rId8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483AC-EB7D-4F32-A9B0-6EFA714C1A4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0C42-2CFA-4E11-80AF-D1DDF1705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56610-6C7D-4C0F-9084-F7CC1BBD6F8F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3549D-AF60-4433-BB2D-0BFD45A20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84925"/>
            <a:ext cx="2286000" cy="4730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 No. </a:t>
            </a:r>
            <a:fld id="{D9AF38DF-BCBE-4552-87C1-306E60E47DE0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AD6E3-7452-4E8A-ACA0-2481D26C51D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57F4-5C75-411E-8315-FD9D13B4D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Pointers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</a:rPr>
              <a:t>Objective Oriented Programming</a:t>
            </a: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</a:rPr>
              <a:t>Spring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297863" y="5951537"/>
            <a:ext cx="1295400" cy="365125"/>
          </a:xfrm>
        </p:spPr>
        <p:txBody>
          <a:bodyPr/>
          <a:lstStyle/>
          <a:p>
            <a:r>
              <a:rPr lang="en-US" dirty="0"/>
              <a:t>© 2</a:t>
            </a:r>
            <a:r>
              <a:rPr lang="el-GR" dirty="0"/>
              <a:t>β</a:t>
            </a:r>
            <a:r>
              <a:rPr lang="en-US" dirty="0"/>
              <a:t>@- 2013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Pointer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value cannot be changed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* const </a:t>
            </a:r>
            <a:r>
              <a:rPr lang="en-US" dirty="0" err="1"/>
              <a:t>ptr</a:t>
            </a:r>
            <a:r>
              <a:rPr lang="en-US" dirty="0"/>
              <a:t> = &amp; x;</a:t>
            </a:r>
          </a:p>
          <a:p>
            <a:pPr lvl="1">
              <a:buNone/>
            </a:pPr>
            <a:r>
              <a:rPr lang="en-US" dirty="0" err="1"/>
              <a:t>ptr</a:t>
            </a:r>
            <a:r>
              <a:rPr lang="en-US" dirty="0"/>
              <a:t>= &amp;y … NOT ALLOWED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operator </a:t>
            </a:r>
            <a:r>
              <a:rPr lang="en-US" b="1" dirty="0"/>
              <a:t>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* operator is called </a:t>
            </a:r>
            <a:r>
              <a:rPr lang="en-US" sz="2400" dirty="0">
                <a:solidFill>
                  <a:srgbClr val="FF0000"/>
                </a:solidFill>
              </a:rPr>
              <a:t>indirection operator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FF0000"/>
                </a:solidFill>
              </a:rPr>
              <a:t>dereferencing operator</a:t>
            </a:r>
          </a:p>
          <a:p>
            <a:r>
              <a:rPr lang="en-US" sz="2400" dirty="0"/>
              <a:t>It refers to the object to which its operand (i.e., pointer) points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8025"/>
            <a:ext cx="6238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" y="4288416"/>
            <a:ext cx="29813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8300" y="3259693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3300" y="3259693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5700" y="356449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6210300" y="3444359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00700" y="364069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7100" y="2878693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0213" y="482979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Output: 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213" y="5389625"/>
            <a:ext cx="3389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*p is equivalent to 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*p=21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8200" y="5551343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5551343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600" y="585614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8" name="Straight Arrow Connector 17"/>
          <p:cNvCxnSpPr>
            <a:stCxn id="15" idx="3"/>
            <a:endCxn id="16" idx="1"/>
          </p:cNvCxnSpPr>
          <p:nvPr/>
        </p:nvCxnSpPr>
        <p:spPr>
          <a:xfrm>
            <a:off x="5410200" y="5736009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00600" y="5932343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000" y="5170343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5170343"/>
            <a:ext cx="8382000" cy="287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&lt;&lt;x</a:t>
            </a:r>
            <a:r>
              <a:rPr lang="en-US" dirty="0"/>
              <a:t> is equivalent to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&lt;&lt;*p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x=x+1</a:t>
            </a:r>
            <a:r>
              <a:rPr lang="en-US" dirty="0"/>
              <a:t>; is equivalent to </a:t>
            </a:r>
            <a:r>
              <a:rPr lang="en-US" dirty="0">
                <a:solidFill>
                  <a:srgbClr val="FF0000"/>
                </a:solidFill>
              </a:rPr>
              <a:t>*p = *p +1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29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21907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739116"/>
            <a:ext cx="8681899" cy="48854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09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190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381000"/>
            <a:ext cx="46386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27264"/>
            <a:ext cx="8382581" cy="1291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2" y="3886200"/>
            <a:ext cx="13239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429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following statements have been executed: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712" y="4953000"/>
            <a:ext cx="760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the values after third statement is executed?</a:t>
            </a:r>
          </a:p>
        </p:txBody>
      </p:sp>
    </p:spTree>
    <p:extLst>
      <p:ext uri="{BB962C8B-B14F-4D97-AF65-F5344CB8AC3E}">
        <p14:creationId xmlns:p14="http://schemas.microsoft.com/office/powerpoint/2010/main" val="163748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2438400"/>
            <a:ext cx="43434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"/>
          <a:ext cx="7924800" cy="6172205"/>
        </p:xfrm>
        <a:graphic>
          <a:graphicData uri="http://schemas.openxmlformats.org/drawingml/2006/table">
            <a:tbl>
              <a:tblPr/>
              <a:tblGrid>
                <a:gridCol w="208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x(0xfff0)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y(0xfff4)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 *p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x = 1,y=2;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*q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&amp;x;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(*p)++;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 = &amp;y;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 = 5 + 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*p = *p+2;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y = y * *p;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 = y + *q;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"/>
          <a:ext cx="7924800" cy="6172205"/>
        </p:xfrm>
        <a:graphic>
          <a:graphicData uri="http://schemas.openxmlformats.org/drawingml/2006/table">
            <a:tbl>
              <a:tblPr/>
              <a:tblGrid>
                <a:gridCol w="208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4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x(0xfff0)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y(0xfff4)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 *p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x = 1,y=2;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int *q = 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&amp;x;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(*p)++;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 = &amp;y;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x = 5 + y;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*p = *p+2;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y = y * *p;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 = y + *q;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 = q;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y++;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fff4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</a:t>
            </a:r>
            <a:r>
              <a:rPr lang="en-US" dirty="0" err="1"/>
              <a:t>structs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199"/>
            <a:ext cx="3124200" cy="227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038600"/>
            <a:ext cx="24479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343400"/>
            <a:ext cx="2466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Pointers &amp;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Chapter 14</a:t>
            </a:r>
            <a:r>
              <a:rPr lang="en-US" dirty="0"/>
              <a:t>, D.S. </a:t>
            </a:r>
            <a:r>
              <a:rPr lang="en-US" dirty="0" err="1"/>
              <a:t>Malik</a:t>
            </a:r>
            <a:r>
              <a:rPr lang="en-US" dirty="0"/>
              <a:t>, C++ Programming,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Chapter 8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&amp; </a:t>
            </a:r>
            <a:r>
              <a:rPr lang="en-US" sz="3600" dirty="0" err="1">
                <a:solidFill>
                  <a:schemeClr val="accent5">
                    <a:lumMod val="75000"/>
                  </a:schemeClr>
                </a:solidFill>
              </a:rPr>
              <a:t>Dietel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, C++ how to Program, 7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 edition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name is an address</a:t>
            </a:r>
          </a:p>
          <a:p>
            <a:pPr lvl="1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array[10]={0,1,2,3,4,5,6,7,8,9};</a:t>
            </a:r>
          </a:p>
          <a:p>
            <a:pPr lvl="1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cout&lt;&lt;array;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//What should be output?</a:t>
            </a:r>
          </a:p>
          <a:p>
            <a:pPr lvl="1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cout&lt;&lt;*array; </a:t>
            </a:r>
            <a:endParaRPr lang="en-US" dirty="0"/>
          </a:p>
          <a:p>
            <a:endParaRPr lang="en-US" dirty="0"/>
          </a:p>
          <a:p>
            <a:r>
              <a:rPr lang="en-US" dirty="0"/>
              <a:t>Array is a constant pointer</a:t>
            </a:r>
          </a:p>
          <a:p>
            <a:pPr lvl="1"/>
            <a:r>
              <a:rPr lang="en-US" dirty="0"/>
              <a:t>We cannot point </a:t>
            </a:r>
            <a:r>
              <a:rPr lang="en-US" i="1" dirty="0"/>
              <a:t>array</a:t>
            </a:r>
            <a:r>
              <a:rPr lang="en-US" dirty="0"/>
              <a:t> to another variable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6" name="Group 55"/>
          <p:cNvGraphicFramePr>
            <a:graphicFrameLocks/>
          </p:cNvGraphicFramePr>
          <p:nvPr/>
        </p:nvGraphicFramePr>
        <p:xfrm>
          <a:off x="6400800" y="2514600"/>
          <a:ext cx="2397125" cy="36576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2200" y="3505200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10300" y="31623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241"/>
            <a:ext cx="2933373" cy="683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381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age[4];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2590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1447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47800" y="3733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472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age+3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71600" y="4876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019800" cy="17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09600" y="2590800"/>
            <a:ext cx="8001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 ] operator is also a dereferencing operator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It is equivalent to *(</a:t>
            </a:r>
            <a:r>
              <a:rPr lang="en-US" b="1" dirty="0" err="1"/>
              <a:t>intarray+j</a:t>
            </a:r>
            <a:r>
              <a:rPr lang="en-US" b="1" dirty="0"/>
              <a:t>)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399" y="762000"/>
            <a:ext cx="566080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something is added to pointer, compiler checks the data type</a:t>
            </a:r>
          </a:p>
          <a:p>
            <a:r>
              <a:rPr lang="en-US" dirty="0" err="1"/>
              <a:t>int</a:t>
            </a:r>
            <a:r>
              <a:rPr lang="en-US" dirty="0"/>
              <a:t> array[10];</a:t>
            </a:r>
          </a:p>
          <a:p>
            <a:r>
              <a:rPr lang="en-US" dirty="0"/>
              <a:t>*(array + 1)  //access second element of array it is equivalent to array[1]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*(array + j) actually equal to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array + (j*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dataType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array with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array[5]={10,12,14,16,18};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=array; // same as </a:t>
            </a:r>
            <a:r>
              <a:rPr lang="en-US" dirty="0" err="1"/>
              <a:t>ptr</a:t>
            </a:r>
            <a:r>
              <a:rPr lang="en-US" dirty="0"/>
              <a:t>=&amp;array[0];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=&amp;array ; </a:t>
            </a:r>
            <a:r>
              <a:rPr lang="en-US" b="1" dirty="0">
                <a:solidFill>
                  <a:srgbClr val="FF0000"/>
                </a:solidFill>
              </a:rPr>
              <a:t>//wrong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=&amp;array[2];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=*</a:t>
            </a:r>
            <a:r>
              <a:rPr lang="en-US" dirty="0" err="1"/>
              <a:t>ptr</a:t>
            </a:r>
            <a:r>
              <a:rPr lang="en-US" dirty="0"/>
              <a:t> + 3;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++;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&lt;&lt;*(ptr+1);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 * (ptr-1);</a:t>
            </a:r>
          </a:p>
          <a:p>
            <a:pPr>
              <a:buNone/>
            </a:pPr>
            <a:r>
              <a:rPr lang="en-US" dirty="0" err="1"/>
              <a:t>ptr</a:t>
            </a:r>
            <a:r>
              <a:rPr lang="en-US" dirty="0"/>
              <a:t>--;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&amp;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lnSpc>
                <a:spcPct val="220000"/>
              </a:lnSpc>
              <a:buNone/>
            </a:pPr>
            <a:r>
              <a:rPr lang="en-US" sz="4300" dirty="0" err="1"/>
              <a:t>int</a:t>
            </a:r>
            <a:r>
              <a:rPr lang="en-US" sz="4300" dirty="0"/>
              <a:t> main()</a:t>
            </a:r>
          </a:p>
          <a:p>
            <a:pPr>
              <a:lnSpc>
                <a:spcPct val="220000"/>
              </a:lnSpc>
              <a:buNone/>
            </a:pPr>
            <a:r>
              <a:rPr lang="en-US" sz="4300" dirty="0"/>
              <a:t>{ </a:t>
            </a:r>
          </a:p>
          <a:p>
            <a:pPr>
              <a:lnSpc>
                <a:spcPct val="220000"/>
              </a:lnSpc>
              <a:buNone/>
            </a:pPr>
            <a:r>
              <a:rPr lang="en-US" sz="4300" dirty="0" err="1"/>
              <a:t>int</a:t>
            </a:r>
            <a:r>
              <a:rPr lang="en-US" sz="4300" dirty="0"/>
              <a:t> </a:t>
            </a:r>
            <a:r>
              <a:rPr lang="en-US" sz="4300" dirty="0" err="1"/>
              <a:t>intarray</a:t>
            </a:r>
            <a:r>
              <a:rPr lang="en-US" sz="4300" dirty="0"/>
              <a:t>[5] = { 31, 54, 77, 52, 93 };</a:t>
            </a:r>
          </a:p>
          <a:p>
            <a:pPr>
              <a:lnSpc>
                <a:spcPct val="220000"/>
              </a:lnSpc>
              <a:buNone/>
            </a:pPr>
            <a:r>
              <a:rPr lang="en-US" sz="4300" dirty="0"/>
              <a:t>for(</a:t>
            </a:r>
            <a:r>
              <a:rPr lang="en-US" sz="4300" dirty="0" err="1"/>
              <a:t>int</a:t>
            </a:r>
            <a:r>
              <a:rPr lang="en-US" sz="4300" dirty="0"/>
              <a:t> j=0; j&lt;5; j++) </a:t>
            </a:r>
          </a:p>
          <a:p>
            <a:pPr>
              <a:lnSpc>
                <a:spcPct val="220000"/>
              </a:lnSpc>
              <a:buNone/>
            </a:pPr>
            <a:r>
              <a:rPr lang="en-US" sz="4300" dirty="0" err="1"/>
              <a:t>cout</a:t>
            </a:r>
            <a:r>
              <a:rPr lang="en-US" sz="4300" dirty="0"/>
              <a:t> &lt;&lt; intarray [ j ] &lt;&lt; </a:t>
            </a:r>
            <a:r>
              <a:rPr lang="en-US" sz="4300" dirty="0" err="1"/>
              <a:t>endl</a:t>
            </a:r>
            <a:r>
              <a:rPr lang="en-US" sz="4300" dirty="0"/>
              <a:t>; </a:t>
            </a:r>
          </a:p>
          <a:p>
            <a:pPr>
              <a:lnSpc>
                <a:spcPct val="220000"/>
              </a:lnSpc>
              <a:buNone/>
            </a:pPr>
            <a:r>
              <a:rPr lang="en-US" sz="4300" dirty="0"/>
              <a:t>return 0;</a:t>
            </a:r>
          </a:p>
          <a:p>
            <a:pPr>
              <a:lnSpc>
                <a:spcPct val="220000"/>
              </a:lnSpc>
              <a:buNone/>
            </a:pPr>
            <a:r>
              <a:rPr lang="en-US" sz="4300" dirty="0"/>
              <a:t>}</a:t>
            </a:r>
          </a:p>
          <a:p>
            <a:pPr>
              <a:lnSpc>
                <a:spcPct val="220000"/>
              </a:lnSpc>
            </a:pP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4114800" y="3429000"/>
            <a:ext cx="3352800" cy="1828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70"/>
              <a:gd name="adj6" fmla="val -583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/>
              <a:t>Array name is a constant pointer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intarray has address of first location of array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We can also write *(</a:t>
            </a:r>
            <a:r>
              <a:rPr lang="en-US" dirty="0" err="1"/>
              <a:t>intarray+j</a:t>
            </a:r>
            <a:r>
              <a:rPr lang="en-US" dirty="0"/>
              <a:t>) to access element at loc# j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57400" y="1371600"/>
          <a:ext cx="6096000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intarray+1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intarray+2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intarray+3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intarray+4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"/>
            <a:ext cx="73342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47800" y="2667000"/>
            <a:ext cx="2514600" cy="685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2057400" y="4038600"/>
            <a:ext cx="2133600" cy="762000"/>
          </a:xfrm>
          <a:prstGeom prst="borderCallout1">
            <a:avLst>
              <a:gd name="adj1" fmla="val -7744"/>
              <a:gd name="adj2" fmla="val 50665"/>
              <a:gd name="adj3" fmla="val -79188"/>
              <a:gd name="adj4" fmla="val 231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intarray+1 actually means intarray + (1 *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 intarray+1 will move directly to the location # 1 of array 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Similary</a:t>
            </a:r>
            <a:r>
              <a:rPr lang="en-US" sz="2400" dirty="0"/>
              <a:t> intarray+3 means intarray + (3 *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)), intarray+3 will move directly to location # 3 (4</a:t>
            </a:r>
            <a:r>
              <a:rPr lang="en-US" sz="2400" baseline="30000" dirty="0"/>
              <a:t>th</a:t>
            </a:r>
            <a:r>
              <a:rPr lang="en-US" sz="2400" dirty="0"/>
              <a:t> location)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"/>
            <a:ext cx="7315200" cy="640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752600" y="2590800"/>
            <a:ext cx="2514600" cy="685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1"/>
            <a:endCxn id="6" idx="5"/>
          </p:cNvCxnSpPr>
          <p:nvPr/>
        </p:nvCxnSpPr>
        <p:spPr>
          <a:xfrm rot="16200000" flipH="1">
            <a:off x="2767433" y="2044655"/>
            <a:ext cx="484934" cy="17780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7400" y="3733800"/>
            <a:ext cx="2133600" cy="838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byte in memory has an </a:t>
            </a:r>
            <a:r>
              <a:rPr lang="en-US" i="1" dirty="0"/>
              <a:t>address </a:t>
            </a:r>
            <a:r>
              <a:rPr lang="en-US" dirty="0"/>
              <a:t>just as they are for houses</a:t>
            </a:r>
          </a:p>
          <a:p>
            <a:r>
              <a:rPr lang="en-US" dirty="0"/>
              <a:t>If we have 1 MB of memory, the highest addresses are in range 0 to  1,048,575</a:t>
            </a:r>
          </a:p>
          <a:p>
            <a:r>
              <a:rPr lang="en-US" dirty="0"/>
              <a:t>The program when loaded into memory occupies a certain range of these addresses </a:t>
            </a:r>
          </a:p>
          <a:p>
            <a:r>
              <a:rPr lang="en-US" dirty="0"/>
              <a:t>Every variable and function has some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/>
              <a:t>Can we do *(intarray ++)?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NO because intarray is a const pointer</a:t>
            </a:r>
          </a:p>
          <a:p>
            <a:pPr>
              <a:lnSpc>
                <a:spcPct val="170000"/>
              </a:lnSpc>
            </a:pPr>
            <a:r>
              <a:rPr lang="en-US" dirty="0"/>
              <a:t>But we can do this using a pointer</a:t>
            </a:r>
          </a:p>
          <a:p>
            <a:pPr>
              <a:lnSpc>
                <a:spcPct val="170000"/>
              </a:lnSpc>
            </a:pPr>
            <a:r>
              <a:rPr lang="en-US" dirty="0"/>
              <a:t>A simple pointer can point to an array</a:t>
            </a:r>
          </a:p>
          <a:p>
            <a:pPr>
              <a:lnSpc>
                <a:spcPct val="170000"/>
              </a:lnSpc>
              <a:buNone/>
            </a:pPr>
            <a:r>
              <a:rPr lang="en-US" dirty="0"/>
              <a:t>e.g., 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 err="1"/>
              <a:t>int</a:t>
            </a:r>
            <a:r>
              <a:rPr lang="en-US" sz="2400" dirty="0"/>
              <a:t> * </a:t>
            </a:r>
            <a:r>
              <a:rPr lang="en-US" sz="2400" dirty="0" err="1"/>
              <a:t>ptr</a:t>
            </a:r>
            <a:r>
              <a:rPr lang="en-US" sz="2400" dirty="0"/>
              <a:t>;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 err="1"/>
              <a:t>int</a:t>
            </a:r>
            <a:r>
              <a:rPr lang="en-US" sz="2400" dirty="0"/>
              <a:t> array[10];</a:t>
            </a:r>
          </a:p>
          <a:p>
            <a:pPr>
              <a:lnSpc>
                <a:spcPct val="170000"/>
              </a:lnSpc>
              <a:buNone/>
            </a:pPr>
            <a:r>
              <a:rPr lang="en-US" sz="2400" dirty="0" err="1"/>
              <a:t>ptr</a:t>
            </a:r>
            <a:r>
              <a:rPr lang="en-US" sz="2400" dirty="0"/>
              <a:t> = array; </a:t>
            </a:r>
          </a:p>
          <a:p>
            <a:pPr>
              <a:lnSpc>
                <a:spcPct val="170000"/>
              </a:lnSpc>
              <a:buNone/>
            </a:pPr>
            <a:r>
              <a:rPr lang="en-US" sz="2400" b="1" dirty="0" err="1"/>
              <a:t>ptr</a:t>
            </a:r>
            <a:r>
              <a:rPr lang="en-US" sz="2400" b="1" dirty="0"/>
              <a:t> has address of first location of array.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304800"/>
            <a:ext cx="8305800" cy="6096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400" u="sng" dirty="0"/>
              <a:t>Printing Array using pointer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/>
              <a:t>{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intarray</a:t>
            </a:r>
            <a:r>
              <a:rPr lang="en-US" sz="2000" dirty="0"/>
              <a:t>[5] = { 31, 54, 77, 52, 93 };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ptr</a:t>
            </a:r>
            <a:r>
              <a:rPr lang="en-US" sz="2000" dirty="0"/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 err="1"/>
              <a:t>ptr</a:t>
            </a:r>
            <a:r>
              <a:rPr lang="en-US" sz="2000" dirty="0"/>
              <a:t>=</a:t>
            </a:r>
            <a:r>
              <a:rPr lang="en-US" sz="2000" dirty="0" err="1"/>
              <a:t>intarray</a:t>
            </a:r>
            <a:r>
              <a:rPr lang="en-US" sz="2000" dirty="0"/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j=0; j&lt;5; j++)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/>
              <a:t>{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 err="1"/>
              <a:t>cout</a:t>
            </a:r>
            <a:r>
              <a:rPr lang="en-US" sz="2000" dirty="0"/>
              <a:t> &lt;&lt; *( </a:t>
            </a:r>
            <a:r>
              <a:rPr lang="en-US" sz="2000" dirty="0" err="1"/>
              <a:t>ptr+j</a:t>
            </a:r>
            <a:r>
              <a:rPr lang="en-US" sz="2000" dirty="0"/>
              <a:t> ) &lt;&lt; </a:t>
            </a:r>
            <a:r>
              <a:rPr lang="en-US" sz="2000" dirty="0" err="1"/>
              <a:t>endl</a:t>
            </a:r>
            <a:r>
              <a:rPr lang="en-US" sz="2000" dirty="0"/>
              <a:t>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/>
              <a:t>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/>
              <a:t>return 0;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dirty="0"/>
              <a:t>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sz="2000" dirty="0"/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*(</a:t>
            </a:r>
            <a:r>
              <a:rPr lang="en-US" sz="2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ptrint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+ j) is equivalent to intarray[ j 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sz="2000" dirty="0"/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1295400"/>
            <a:ext cx="24384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C:\MinGW\bin&gt;a</a:t>
            </a:r>
          </a:p>
          <a:p>
            <a:r>
              <a:rPr lang="de-DE" dirty="0">
                <a:solidFill>
                  <a:schemeClr val="bg1"/>
                </a:solidFill>
              </a:rPr>
              <a:t>31</a:t>
            </a:r>
          </a:p>
          <a:p>
            <a:r>
              <a:rPr lang="de-DE" dirty="0">
                <a:solidFill>
                  <a:schemeClr val="bg1"/>
                </a:solidFill>
              </a:rPr>
              <a:t>54</a:t>
            </a:r>
          </a:p>
          <a:p>
            <a:r>
              <a:rPr lang="de-DE" dirty="0">
                <a:solidFill>
                  <a:schemeClr val="bg1"/>
                </a:solidFill>
              </a:rPr>
              <a:t>77</a:t>
            </a:r>
          </a:p>
          <a:p>
            <a:r>
              <a:rPr lang="de-DE" dirty="0">
                <a:solidFill>
                  <a:schemeClr val="bg1"/>
                </a:solidFill>
              </a:rPr>
              <a:t>52</a:t>
            </a:r>
          </a:p>
          <a:p>
            <a:r>
              <a:rPr lang="de-DE" dirty="0">
                <a:solidFill>
                  <a:schemeClr val="bg1"/>
                </a:solidFill>
              </a:rPr>
              <a:t>93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C:\MinGW\bin&gt;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200400" y="3810000"/>
            <a:ext cx="304800" cy="838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/>
          <p:cNvSpPr/>
          <p:nvPr/>
        </p:nvSpPr>
        <p:spPr>
          <a:xfrm>
            <a:off x="4419600" y="4114800"/>
            <a:ext cx="1676400" cy="609600"/>
          </a:xfrm>
          <a:prstGeom prst="borderCallout1">
            <a:avLst>
              <a:gd name="adj1" fmla="val 18750"/>
              <a:gd name="adj2" fmla="val -8333"/>
              <a:gd name="adj3" fmla="val 25673"/>
              <a:gd name="adj4" fmla="val -49667"/>
            </a:avLst>
          </a:prstGeom>
          <a:ln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 as </a:t>
            </a: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ptr</a:t>
            </a:r>
            <a:r>
              <a:rPr lang="en-US" dirty="0"/>
              <a:t>++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4724400" y="4953000"/>
            <a:ext cx="39624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155"/>
              <a:gd name="adj6" fmla="val -667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 also write </a:t>
            </a:r>
            <a:r>
              <a:rPr lang="en-US" dirty="0" err="1"/>
              <a:t>ptr</a:t>
            </a:r>
            <a:r>
              <a:rPr lang="en-US" dirty="0"/>
              <a:t>[j]</a:t>
            </a:r>
          </a:p>
          <a:p>
            <a:pPr algn="ctr"/>
            <a:r>
              <a:rPr lang="en-US" dirty="0"/>
              <a:t>Because [ ] is also a de-referencing operator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Is this valid?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 &amp; array;</a:t>
            </a:r>
          </a:p>
          <a:p>
            <a:pPr>
              <a:lnSpc>
                <a:spcPct val="170000"/>
              </a:lnSpc>
            </a:pPr>
            <a:r>
              <a:rPr lang="en-US" dirty="0"/>
              <a:t>What about this?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= &amp; array[0];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Precedence rules</a:t>
            </a:r>
            <a:br>
              <a:rPr lang="en-US" dirty="0"/>
            </a:br>
            <a:r>
              <a:rPr lang="en-US" sz="2000" dirty="0"/>
              <a:t>Source: </a:t>
            </a:r>
            <a:r>
              <a:rPr lang="en-US" sz="2000" i="1" dirty="0"/>
              <a:t>Wikipedia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077200" cy="471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8001000" cy="6323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x[4]={1,2,3,4};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*p=</a:t>
            </a:r>
            <a:r>
              <a:rPr lang="en-US" dirty="0" err="1"/>
              <a:t>x,y,z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y=*++p;</a:t>
            </a:r>
          </a:p>
          <a:p>
            <a:pPr>
              <a:buNone/>
            </a:pPr>
            <a:r>
              <a:rPr lang="en-US" dirty="0"/>
              <a:t>z=*p++;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ny</a:t>
            </a:r>
            <a:r>
              <a:rPr lang="en-US" dirty="0"/>
              <a:t>="&lt;&lt;y;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</a:t>
            </a:r>
            <a:r>
              <a:rPr lang="en-US" dirty="0" err="1"/>
              <a:t>nz</a:t>
            </a:r>
            <a:r>
              <a:rPr lang="en-US" dirty="0"/>
              <a:t>="&lt;&lt;z;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&lt;&lt;"\n*p="&lt;&lt;*p;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2133600"/>
            <a:ext cx="4572000" cy="25853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C:\MinGW\bin&gt;g++ a.cpp -o a.exe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C:\MinGW\bin&gt;a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y=2</a:t>
            </a:r>
          </a:p>
          <a:p>
            <a:r>
              <a:rPr lang="en-US" dirty="0">
                <a:solidFill>
                  <a:schemeClr val="bg1"/>
                </a:solidFill>
              </a:rPr>
              <a:t>z=2</a:t>
            </a:r>
          </a:p>
          <a:p>
            <a:r>
              <a:rPr lang="en-US" dirty="0">
                <a:solidFill>
                  <a:schemeClr val="bg1"/>
                </a:solidFill>
              </a:rPr>
              <a:t>*p=3</a:t>
            </a:r>
          </a:p>
          <a:p>
            <a:r>
              <a:rPr lang="en-US" dirty="0">
                <a:solidFill>
                  <a:schemeClr val="bg1"/>
                </a:solidFill>
              </a:rPr>
              <a:t>C:\MinGW\bin&gt;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/>
              <a:t>Pointers &amp; Arrays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void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PrintArray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Array[],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Size)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for (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=0;i&lt;Size;++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cout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&lt;&lt; Array[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] &lt;&lt; " ";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cout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&lt;&lt;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endl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>
              <a:buNone/>
            </a:pPr>
            <a:r>
              <a:rPr lang="en-US" sz="1200" dirty="0"/>
              <a:t>{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arr</a:t>
            </a:r>
            <a:r>
              <a:rPr lang="en-US" sz="1200" dirty="0"/>
              <a:t>[5] = {1,2,3,4,5};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*</a:t>
            </a:r>
            <a:r>
              <a:rPr lang="en-US" sz="1200" dirty="0" err="1"/>
              <a:t>ptr</a:t>
            </a:r>
            <a:r>
              <a:rPr lang="en-US" sz="1200" dirty="0"/>
              <a:t> = </a:t>
            </a:r>
            <a:r>
              <a:rPr lang="en-US" sz="1200" dirty="0" err="1"/>
              <a:t>arr</a:t>
            </a:r>
            <a:r>
              <a:rPr lang="en-US" sz="1200" dirty="0"/>
              <a:t>; //which array element does </a:t>
            </a:r>
            <a:r>
              <a:rPr lang="en-US" sz="1200" dirty="0" err="1"/>
              <a:t>ptr</a:t>
            </a:r>
            <a:r>
              <a:rPr lang="en-US" sz="1200" dirty="0"/>
              <a:t> point to</a:t>
            </a:r>
          </a:p>
          <a:p>
            <a:pPr>
              <a:buNone/>
            </a:pPr>
            <a:r>
              <a:rPr lang="en-US" sz="1200" dirty="0"/>
              <a:t>	//printing first time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PrintArray</a:t>
            </a:r>
            <a:r>
              <a:rPr lang="en-US" sz="1200" dirty="0"/>
              <a:t>(arr,5);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ptr</a:t>
            </a:r>
            <a:r>
              <a:rPr lang="en-US" sz="1200" dirty="0"/>
              <a:t> = </a:t>
            </a:r>
            <a:r>
              <a:rPr lang="en-US" sz="1200" dirty="0" err="1"/>
              <a:t>ptr</a:t>
            </a:r>
            <a:r>
              <a:rPr lang="en-US" sz="1200" dirty="0"/>
              <a:t> + 1;	//where will </a:t>
            </a:r>
            <a:r>
              <a:rPr lang="en-US" sz="1200" dirty="0" err="1"/>
              <a:t>ptr</a:t>
            </a:r>
            <a:r>
              <a:rPr lang="en-US" sz="1200" dirty="0"/>
              <a:t> point now</a:t>
            </a:r>
          </a:p>
          <a:p>
            <a:pPr>
              <a:buNone/>
            </a:pPr>
            <a:r>
              <a:rPr lang="en-US" sz="1200" dirty="0"/>
              <a:t>	*(ptr-1) = 10*</a:t>
            </a:r>
            <a:r>
              <a:rPr lang="en-US" sz="1200" dirty="0" err="1"/>
              <a:t>ptr</a:t>
            </a:r>
            <a:r>
              <a:rPr lang="en-US" sz="1200" dirty="0"/>
              <a:t>[-1];	//which </a:t>
            </a:r>
            <a:r>
              <a:rPr lang="en-US" sz="1200" dirty="0" err="1"/>
              <a:t>arr</a:t>
            </a:r>
            <a:r>
              <a:rPr lang="en-US" sz="1200" dirty="0"/>
              <a:t> element will be changed</a:t>
            </a:r>
          </a:p>
          <a:p>
            <a:pPr>
              <a:buNone/>
            </a:pPr>
            <a:r>
              <a:rPr lang="en-US" sz="1200" dirty="0"/>
              <a:t>	*(ptr+2) = 10* *(ptr+2); //which </a:t>
            </a:r>
            <a:r>
              <a:rPr lang="en-US" sz="1200" dirty="0" err="1"/>
              <a:t>arr</a:t>
            </a:r>
            <a:r>
              <a:rPr lang="en-US" sz="1200" dirty="0"/>
              <a:t> element will be changed</a:t>
            </a:r>
          </a:p>
          <a:p>
            <a:pPr>
              <a:buNone/>
            </a:pPr>
            <a:r>
              <a:rPr lang="en-US" sz="1200" dirty="0"/>
              <a:t>	//printing second time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PrintArray</a:t>
            </a:r>
            <a:r>
              <a:rPr lang="en-US" sz="1200" dirty="0"/>
              <a:t>(arr,5);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ptr</a:t>
            </a:r>
            <a:r>
              <a:rPr lang="en-US" sz="1200" dirty="0"/>
              <a:t> = </a:t>
            </a:r>
            <a:r>
              <a:rPr lang="en-US" sz="1200" dirty="0" err="1"/>
              <a:t>ptr</a:t>
            </a:r>
            <a:r>
              <a:rPr lang="en-US" sz="1200" dirty="0"/>
              <a:t> +2;	//where is </a:t>
            </a:r>
            <a:r>
              <a:rPr lang="en-US" sz="1200" dirty="0" err="1"/>
              <a:t>ptr</a:t>
            </a:r>
            <a:r>
              <a:rPr lang="en-US" sz="1200" dirty="0"/>
              <a:t> now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ptr</a:t>
            </a:r>
            <a:r>
              <a:rPr lang="en-US" sz="1200" dirty="0"/>
              <a:t>[-2] = </a:t>
            </a:r>
            <a:r>
              <a:rPr lang="en-US" sz="1200" dirty="0" err="1"/>
              <a:t>ptr</a:t>
            </a:r>
            <a:r>
              <a:rPr lang="en-US" sz="1200" dirty="0"/>
              <a:t>[-2] * 10; 	//what will this change?</a:t>
            </a:r>
          </a:p>
          <a:p>
            <a:pPr>
              <a:buNone/>
            </a:pPr>
            <a:r>
              <a:rPr lang="en-US" sz="1200" dirty="0"/>
              <a:t>	//printing third time</a:t>
            </a:r>
          </a:p>
          <a:p>
            <a:pPr>
              <a:buNone/>
            </a:pPr>
            <a:r>
              <a:rPr lang="en-US" sz="1200" dirty="0"/>
              <a:t>	</a:t>
            </a:r>
            <a:r>
              <a:rPr lang="en-US" sz="1200" dirty="0" err="1"/>
              <a:t>PrintArray</a:t>
            </a:r>
            <a:r>
              <a:rPr lang="en-US" sz="1200" dirty="0"/>
              <a:t>(arr,5);</a:t>
            </a:r>
          </a:p>
          <a:p>
            <a:pPr>
              <a:buNone/>
            </a:pPr>
            <a:r>
              <a:rPr lang="en-US" sz="1200" dirty="0"/>
              <a:t>return 0;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1143000"/>
            <a:ext cx="45720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1 2 3 4 5</a:t>
            </a:r>
          </a:p>
          <a:p>
            <a:r>
              <a:rPr lang="en-US" dirty="0"/>
              <a:t>10 2 3 40 5</a:t>
            </a:r>
          </a:p>
          <a:p>
            <a:r>
              <a:rPr lang="en-US" dirty="0"/>
              <a:t>10 20 3 40 5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u="sng" dirty="0"/>
              <a:t>Returning pointer from a function (Example 1)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#include "</a:t>
            </a:r>
            <a:r>
              <a:rPr lang="en-US" dirty="0" err="1"/>
              <a:t>iostream</a:t>
            </a:r>
            <a:r>
              <a:rPr lang="en-US" dirty="0"/>
              <a:t>"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*larger(</a:t>
            </a:r>
            <a:r>
              <a:rPr lang="en-US" dirty="0" err="1"/>
              <a:t>int</a:t>
            </a:r>
            <a:r>
              <a:rPr lang="en-US" dirty="0"/>
              <a:t> *x, </a:t>
            </a:r>
            <a:r>
              <a:rPr lang="en-US" dirty="0" err="1"/>
              <a:t>int</a:t>
            </a:r>
            <a:r>
              <a:rPr lang="en-US" dirty="0"/>
              <a:t> *y)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if (*x&gt;*y)</a:t>
            </a:r>
          </a:p>
          <a:p>
            <a:pPr>
              <a:buNone/>
            </a:pPr>
            <a:r>
              <a:rPr lang="en-US" dirty="0"/>
              <a:t>return x;</a:t>
            </a:r>
          </a:p>
          <a:p>
            <a:pPr>
              <a:buNone/>
            </a:pPr>
            <a:r>
              <a:rPr lang="en-US" dirty="0"/>
              <a:t>else return y;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num1=12, num2=34;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*z;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z=larger(&amp;num1, &amp;num2);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&lt;&lt;*z;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 </a:t>
            </a:r>
          </a:p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NOTE: address returned must be the address of a variable in the calling function. It is an error to return a pointer to a local variable in the called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u="sng" dirty="0"/>
              <a:t>Returning pointer from a function (Example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err="1"/>
              <a:t>dataType</a:t>
            </a:r>
            <a:r>
              <a:rPr lang="en-US" sz="1200" dirty="0"/>
              <a:t> * </a:t>
            </a:r>
            <a:r>
              <a:rPr lang="en-US" sz="1200" dirty="0" err="1"/>
              <a:t>functionName</a:t>
            </a:r>
            <a:r>
              <a:rPr lang="en-US" sz="1200" dirty="0"/>
              <a:t>(parameters) </a:t>
            </a:r>
          </a:p>
          <a:p>
            <a:pPr>
              <a:buNone/>
            </a:pPr>
            <a:r>
              <a:rPr lang="en-US" sz="1200" dirty="0"/>
              <a:t>#include "</a:t>
            </a:r>
            <a:r>
              <a:rPr lang="en-US" sz="1200" dirty="0" err="1"/>
              <a:t>iostream</a:t>
            </a:r>
            <a:r>
              <a:rPr lang="en-US" sz="1200" dirty="0"/>
              <a:t>"</a:t>
            </a:r>
          </a:p>
          <a:p>
            <a:pPr>
              <a:buNone/>
            </a:pPr>
            <a:r>
              <a:rPr lang="en-US" sz="1200" dirty="0"/>
              <a:t>using namespace std;</a:t>
            </a:r>
          </a:p>
          <a:p>
            <a:pPr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cstring</a:t>
            </a:r>
            <a:r>
              <a:rPr lang="en-US" sz="1200" dirty="0"/>
              <a:t>&gt;</a:t>
            </a:r>
          </a:p>
          <a:p>
            <a:pPr>
              <a:buNone/>
            </a:pPr>
            <a:r>
              <a:rPr lang="en-US" sz="1200" dirty="0"/>
              <a:t>char * </a:t>
            </a:r>
            <a:r>
              <a:rPr lang="en-US" sz="1200" dirty="0" err="1"/>
              <a:t>myFunction</a:t>
            </a:r>
            <a:r>
              <a:rPr lang="en-US" sz="1200" dirty="0"/>
              <a:t>(char a[], const </a:t>
            </a:r>
            <a:r>
              <a:rPr lang="en-US" sz="1200" dirty="0" err="1"/>
              <a:t>int</a:t>
            </a:r>
            <a:r>
              <a:rPr lang="en-US" sz="1200" dirty="0"/>
              <a:t> size)</a:t>
            </a:r>
          </a:p>
          <a:p>
            <a:pPr>
              <a:buNone/>
            </a:pPr>
            <a:r>
              <a:rPr lang="en-US" sz="1200" dirty="0"/>
              <a:t>{</a:t>
            </a:r>
          </a:p>
          <a:p>
            <a:pPr>
              <a:buNone/>
            </a:pPr>
            <a:r>
              <a:rPr lang="en-US" sz="1200" dirty="0"/>
              <a:t>char * temp=a;</a:t>
            </a:r>
          </a:p>
          <a:p>
            <a:pPr>
              <a:buNone/>
            </a:pP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pPr>
              <a:buNone/>
            </a:pPr>
            <a:r>
              <a:rPr lang="en-US" sz="1200" dirty="0"/>
              <a:t>for ( </a:t>
            </a:r>
            <a:r>
              <a:rPr lang="en-US" sz="1200" dirty="0" err="1"/>
              <a:t>i</a:t>
            </a:r>
            <a:r>
              <a:rPr lang="en-US" sz="1200" dirty="0"/>
              <a:t>=0;i&lt;size;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>
              <a:buNone/>
            </a:pPr>
            <a:r>
              <a:rPr lang="en-US" sz="1200" dirty="0"/>
              <a:t>{</a:t>
            </a:r>
          </a:p>
          <a:p>
            <a:pPr>
              <a:buNone/>
            </a:pPr>
            <a:r>
              <a:rPr lang="en-US" sz="1200" dirty="0"/>
              <a:t>if (a[</a:t>
            </a:r>
            <a:r>
              <a:rPr lang="en-US" sz="1200" dirty="0" err="1"/>
              <a:t>i</a:t>
            </a:r>
            <a:r>
              <a:rPr lang="en-US" sz="1200" dirty="0"/>
              <a:t>]=='.')</a:t>
            </a:r>
          </a:p>
          <a:p>
            <a:pPr>
              <a:buNone/>
            </a:pPr>
            <a:r>
              <a:rPr lang="en-US" sz="1200" dirty="0"/>
              <a:t>break;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pPr>
              <a:buNone/>
            </a:pPr>
            <a:r>
              <a:rPr lang="en-US" sz="1200" dirty="0"/>
              <a:t>temp=temp+i+1;</a:t>
            </a:r>
          </a:p>
          <a:p>
            <a:pPr>
              <a:buNone/>
            </a:pPr>
            <a:r>
              <a:rPr lang="en-US" sz="1200" dirty="0"/>
              <a:t>return temp;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pPr>
              <a:buNone/>
            </a:pPr>
            <a:r>
              <a:rPr lang="en-US" sz="1200" dirty="0" err="1"/>
              <a:t>int</a:t>
            </a:r>
            <a:r>
              <a:rPr lang="en-US" sz="1200" dirty="0"/>
              <a:t> main(){</a:t>
            </a:r>
          </a:p>
          <a:p>
            <a:pPr>
              <a:buNone/>
            </a:pPr>
            <a:r>
              <a:rPr lang="en-US" sz="1200" dirty="0"/>
              <a:t>char a[]= "</a:t>
            </a:r>
            <a:r>
              <a:rPr lang="en-US" sz="1200" dirty="0" err="1"/>
              <a:t>Hello.World</a:t>
            </a:r>
            <a:r>
              <a:rPr lang="en-US" sz="1200" dirty="0"/>
              <a:t>";</a:t>
            </a:r>
          </a:p>
          <a:p>
            <a:pPr>
              <a:buNone/>
            </a:pPr>
            <a:r>
              <a:rPr lang="en-US" sz="1200" dirty="0"/>
              <a:t>char * t;</a:t>
            </a:r>
          </a:p>
          <a:p>
            <a:pPr>
              <a:buNone/>
            </a:pPr>
            <a:r>
              <a:rPr lang="en-US" sz="1200" dirty="0"/>
              <a:t>t=</a:t>
            </a:r>
            <a:r>
              <a:rPr lang="en-US" sz="1200" dirty="0" err="1"/>
              <a:t>myFunction</a:t>
            </a:r>
            <a:r>
              <a:rPr lang="en-US" sz="1200" dirty="0"/>
              <a:t>(</a:t>
            </a:r>
            <a:r>
              <a:rPr lang="en-US" sz="1200" dirty="0" err="1"/>
              <a:t>a,strlen</a:t>
            </a:r>
            <a:r>
              <a:rPr lang="en-US" sz="1200" dirty="0"/>
              <a:t>(a)+1);</a:t>
            </a:r>
          </a:p>
          <a:p>
            <a:pPr>
              <a:buNone/>
            </a:pPr>
            <a:r>
              <a:rPr lang="en-US" sz="1200" dirty="0" err="1"/>
              <a:t>cout</a:t>
            </a:r>
            <a:r>
              <a:rPr lang="en-US" sz="1200" dirty="0"/>
              <a:t>&lt;&lt;t;</a:t>
            </a:r>
          </a:p>
          <a:p>
            <a:pPr>
              <a:buNone/>
            </a:pPr>
            <a:r>
              <a:rPr lang="en-US" sz="1200" dirty="0"/>
              <a:t>return 0;</a:t>
            </a:r>
          </a:p>
          <a:p>
            <a:pPr>
              <a:buNone/>
            </a:pPr>
            <a:r>
              <a:rPr lang="en-US" sz="1200" dirty="0"/>
              <a:t>}</a:t>
            </a:r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3886200" y="2362200"/>
            <a:ext cx="4267200" cy="1371600"/>
          </a:xfrm>
          <a:prstGeom prst="borderCallout1">
            <a:avLst>
              <a:gd name="adj1" fmla="val 18750"/>
              <a:gd name="adj2" fmla="val -8333"/>
              <a:gd name="adj3" fmla="val 111635"/>
              <a:gd name="adj4" fmla="val -558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cannot return an array but we can return a pointer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student{…}</a:t>
            </a:r>
          </a:p>
          <a:p>
            <a:pPr>
              <a:buNone/>
            </a:pPr>
            <a:r>
              <a:rPr lang="en-US" dirty="0"/>
              <a:t>student s1;</a:t>
            </a:r>
          </a:p>
          <a:p>
            <a:pPr>
              <a:buNone/>
            </a:pPr>
            <a:r>
              <a:rPr lang="en-US" dirty="0"/>
              <a:t>student *s2;</a:t>
            </a:r>
          </a:p>
          <a:p>
            <a:pPr>
              <a:buNone/>
            </a:pPr>
            <a:r>
              <a:rPr lang="en-US" dirty="0"/>
              <a:t>s2=&amp;s1;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&lt;&lt;s2-&gt;name;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&lt;&lt;s2-&gt;age;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381000"/>
            <a:ext cx="6267450" cy="569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71600" y="6172200"/>
            <a:ext cx="670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Taken from Ch. 10, Pointers, </a:t>
            </a:r>
            <a:r>
              <a:rPr lang="en-US" sz="1100" i="1" dirty="0"/>
              <a:t>Object Oriented Programming in C++, Robert </a:t>
            </a:r>
            <a:r>
              <a:rPr lang="en-US" sz="1100" i="1" dirty="0" err="1"/>
              <a:t>Lafore</a:t>
            </a:r>
            <a:r>
              <a:rPr lang="en-US" sz="1100" i="1" dirty="0"/>
              <a:t> </a:t>
            </a:r>
            <a:endParaRPr lang="en-US" sz="11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* p[10];</a:t>
            </a:r>
          </a:p>
          <a:p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 is a pointer</a:t>
            </a:r>
          </a:p>
          <a:p>
            <a:r>
              <a:rPr lang="en-US" dirty="0" err="1"/>
              <a:t>int</a:t>
            </a:r>
            <a:r>
              <a:rPr lang="en-US" dirty="0"/>
              <a:t> x=10;</a:t>
            </a:r>
          </a:p>
          <a:p>
            <a:r>
              <a:rPr lang="en-US" dirty="0"/>
              <a:t>p[0]=&amp;x;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Correct Place for “const”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y=2;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i="1" dirty="0"/>
              <a:t>const</a:t>
            </a:r>
            <a:r>
              <a:rPr lang="en-US" dirty="0"/>
              <a:t> x=&amp;y;</a:t>
            </a:r>
          </a:p>
          <a:p>
            <a:endParaRPr lang="en-US" dirty="0"/>
          </a:p>
          <a:p>
            <a:pPr>
              <a:buNone/>
            </a:pPr>
            <a:r>
              <a:rPr lang="en-US" i="1" dirty="0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 z;</a:t>
            </a:r>
          </a:p>
          <a:p>
            <a:pPr>
              <a:buNone/>
            </a:pPr>
            <a:r>
              <a:rPr lang="en-US" dirty="0"/>
              <a:t>z=&amp;y;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Line Callout 1 13"/>
          <p:cNvSpPr/>
          <p:nvPr/>
        </p:nvSpPr>
        <p:spPr>
          <a:xfrm>
            <a:off x="4343400" y="1371600"/>
            <a:ext cx="4419600" cy="1676400"/>
          </a:xfrm>
          <a:prstGeom prst="borderCallout1">
            <a:avLst>
              <a:gd name="adj1" fmla="val 18750"/>
              <a:gd name="adj2" fmla="val -8333"/>
              <a:gd name="adj3" fmla="val 54167"/>
              <a:gd name="adj4" fmla="val -348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pointer value cannot be changed now, i.e., we cannot do this:</a:t>
            </a:r>
          </a:p>
          <a:p>
            <a:r>
              <a:rPr lang="en-US" sz="2400" dirty="0"/>
              <a:t>x=&amp;g;</a:t>
            </a:r>
          </a:p>
          <a:p>
            <a:endParaRPr lang="en-US" b="1" dirty="0"/>
          </a:p>
        </p:txBody>
      </p:sp>
      <p:sp>
        <p:nvSpPr>
          <p:cNvPr id="15" name="Line Callout 1 14"/>
          <p:cNvSpPr/>
          <p:nvPr/>
        </p:nvSpPr>
        <p:spPr>
          <a:xfrm>
            <a:off x="4267200" y="3505200"/>
            <a:ext cx="4495800" cy="2362200"/>
          </a:xfrm>
          <a:prstGeom prst="borderCallout1">
            <a:avLst>
              <a:gd name="adj1" fmla="val 18750"/>
              <a:gd name="adj2" fmla="val -8333"/>
              <a:gd name="adj3" fmla="val 14429"/>
              <a:gd name="adj4" fmla="val -324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The value of the variable pointed by z cannot be changed through pointer i.e., we cannot do this</a:t>
            </a:r>
          </a:p>
          <a:p>
            <a:pPr>
              <a:buNone/>
            </a:pPr>
            <a:r>
              <a:rPr lang="en-US" sz="2400" dirty="0"/>
              <a:t>*z=32; but we can do this: y=32; directly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Pointers &amp;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 by reference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aseline="0" dirty="0">
                <a:latin typeface="MacUSADigital-Regular"/>
              </a:rPr>
              <a:t>#include &lt;</a:t>
            </a:r>
            <a:r>
              <a:rPr lang="en-US" baseline="0" dirty="0" err="1">
                <a:latin typeface="MacUSADigital-Regular"/>
              </a:rPr>
              <a:t>iostream</a:t>
            </a:r>
            <a:r>
              <a:rPr lang="en-US" baseline="0" dirty="0">
                <a:latin typeface="MacUSADigital-Regular"/>
              </a:rPr>
              <a:t>&gt;</a:t>
            </a:r>
          </a:p>
          <a:p>
            <a:pPr>
              <a:buNone/>
            </a:pPr>
            <a:r>
              <a:rPr lang="en-US" baseline="0" dirty="0">
                <a:latin typeface="MacUSADigital-Regular"/>
              </a:rPr>
              <a:t>using namespace std;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(double&amp;); //prototype</a:t>
            </a:r>
          </a:p>
          <a:p>
            <a:pPr>
              <a:buNone/>
            </a:pPr>
            <a:r>
              <a:rPr lang="en-US" baseline="0" dirty="0" err="1">
                <a:latin typeface="MacUSADigital-Regular"/>
              </a:rPr>
              <a:t>int</a:t>
            </a:r>
            <a:r>
              <a:rPr lang="en-US" baseline="0" dirty="0">
                <a:latin typeface="MacUSADigital-Regular"/>
              </a:rPr>
              <a:t> main()</a:t>
            </a:r>
          </a:p>
          <a:p>
            <a:pPr>
              <a:buNone/>
            </a:pPr>
            <a:r>
              <a:rPr lang="en-US" baseline="0" dirty="0">
                <a:latin typeface="MacUSADigital-Regular"/>
              </a:rPr>
              <a:t>{</a:t>
            </a:r>
            <a:endParaRPr lang="en-US" sz="4000" baseline="0" dirty="0">
              <a:latin typeface="MacUSADigital-Regular"/>
            </a:endParaRP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da-DK" dirty="0"/>
              <a:t>centimize(var); //change var to centimeters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//--------------------------------------------------------------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(double&amp; v)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v *= 2.54; //v is the same as </a:t>
            </a:r>
            <a:r>
              <a:rPr lang="en-US" dirty="0" err="1"/>
              <a:t>var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1905000"/>
            <a:ext cx="259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= 10 inches</a:t>
            </a:r>
          </a:p>
          <a:p>
            <a:r>
              <a:rPr lang="en-US" dirty="0" err="1"/>
              <a:t>var</a:t>
            </a:r>
            <a:r>
              <a:rPr lang="en-US" dirty="0"/>
              <a:t> = 25.4 centimeters</a:t>
            </a:r>
          </a:p>
          <a:p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257800" y="4191000"/>
            <a:ext cx="2514600" cy="1371600"/>
          </a:xfrm>
          <a:prstGeom prst="borderCallout1">
            <a:avLst>
              <a:gd name="adj1" fmla="val 18750"/>
              <a:gd name="adj2" fmla="val -8333"/>
              <a:gd name="adj3" fmla="val 69637"/>
              <a:gd name="adj4" fmla="val -822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 is passed by reference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Pointers in function arguments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(double*); //prototype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var</a:t>
            </a:r>
            <a:r>
              <a:rPr lang="en-US" dirty="0"/>
              <a:t> = 10.0; //</a:t>
            </a:r>
            <a:r>
              <a:rPr lang="en-US" dirty="0" err="1"/>
              <a:t>var</a:t>
            </a:r>
            <a:r>
              <a:rPr lang="en-US" dirty="0"/>
              <a:t> has value of 10 inches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inches”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da-DK" dirty="0"/>
              <a:t>centimize(&amp;var); //change var to centimeters</a:t>
            </a:r>
          </a:p>
          <a:p>
            <a:pPr>
              <a:buNone/>
            </a:pPr>
            <a:r>
              <a:rPr lang="en-US" dirty="0"/>
              <a:t>cout &lt;&lt; “</a:t>
            </a:r>
            <a:r>
              <a:rPr lang="en-US" dirty="0" err="1"/>
              <a:t>var</a:t>
            </a:r>
            <a:r>
              <a:rPr lang="en-US" dirty="0"/>
              <a:t> = “ &lt;&lt; </a:t>
            </a:r>
            <a:r>
              <a:rPr lang="en-US" dirty="0" err="1"/>
              <a:t>var</a:t>
            </a:r>
            <a:r>
              <a:rPr lang="en-US" dirty="0"/>
              <a:t> &lt;&lt; “ centimeters”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//--------------------------------------------------------------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centimize</a:t>
            </a:r>
            <a:r>
              <a:rPr lang="en-US" dirty="0"/>
              <a:t>(double* </a:t>
            </a:r>
            <a:r>
              <a:rPr lang="en-US" dirty="0" err="1"/>
              <a:t>ptrd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ptrd</a:t>
            </a:r>
            <a:r>
              <a:rPr lang="en-US" dirty="0"/>
              <a:t> = *</a:t>
            </a:r>
            <a:r>
              <a:rPr lang="en-US" dirty="0" err="1"/>
              <a:t>ptrd</a:t>
            </a:r>
            <a:r>
              <a:rPr lang="en-US" dirty="0"/>
              <a:t> * 2.54; //*</a:t>
            </a:r>
            <a:r>
              <a:rPr lang="en-US" dirty="0" err="1"/>
              <a:t>ptrd</a:t>
            </a:r>
            <a:r>
              <a:rPr lang="en-US" dirty="0"/>
              <a:t> is the same as </a:t>
            </a:r>
            <a:r>
              <a:rPr lang="en-US" dirty="0" err="1"/>
              <a:t>var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1905000"/>
            <a:ext cx="259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= 10 inches</a:t>
            </a:r>
          </a:p>
          <a:p>
            <a:r>
              <a:rPr lang="en-US" dirty="0" err="1"/>
              <a:t>var</a:t>
            </a:r>
            <a:r>
              <a:rPr lang="en-US" dirty="0"/>
              <a:t> = 25.4 centimeters</a:t>
            </a:r>
          </a:p>
          <a:p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791200" y="3886200"/>
            <a:ext cx="2590800" cy="1524000"/>
          </a:xfrm>
          <a:prstGeom prst="borderCallout1">
            <a:avLst>
              <a:gd name="adj1" fmla="val 18750"/>
              <a:gd name="adj2" fmla="val -8333"/>
              <a:gd name="adj3" fmla="val 65037"/>
              <a:gd name="adj4" fmla="val -1094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Instead of passing variable by reference, we may use pointer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048000" y="1143000"/>
            <a:ext cx="2590800" cy="1676400"/>
          </a:xfrm>
          <a:prstGeom prst="borderCallout1">
            <a:avLst>
              <a:gd name="adj1" fmla="val 18750"/>
              <a:gd name="adj2" fmla="val -8333"/>
              <a:gd name="adj3" fmla="val 145086"/>
              <a:gd name="adj4" fmla="val -4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that we are passing the address of variable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153413" cy="4938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STUDY THIS CODE…</a:t>
            </a:r>
            <a:r>
              <a:rPr lang="en-US" sz="100" dirty="0"/>
              <a:t>t</a:t>
            </a:r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1650" y="1104900"/>
            <a:ext cx="2808288" cy="3149600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void Increment(</a:t>
            </a:r>
            <a:r>
              <a:rPr lang="en-US" sz="2000" dirty="0" err="1"/>
              <a:t>int</a:t>
            </a:r>
            <a:r>
              <a:rPr lang="en-US" sz="2000" dirty="0"/>
              <a:t> *x)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*x = *x+1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CallIncrement</a:t>
            </a:r>
            <a:r>
              <a:rPr lang="en-US" sz="2000" dirty="0"/>
              <a:t>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a=10;</a:t>
            </a:r>
          </a:p>
          <a:p>
            <a:r>
              <a:rPr lang="en-US" sz="2000" dirty="0"/>
              <a:t>	Increment(&amp;a);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3962400" y="1646238"/>
            <a:ext cx="3336925" cy="1128712"/>
          </a:xfrm>
          <a:prstGeom prst="wedgeRoundRectCallout">
            <a:avLst>
              <a:gd name="adj1" fmla="val -67792"/>
              <a:gd name="adj2" fmla="val 1038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If we want to change the value of </a:t>
            </a:r>
            <a:r>
              <a:rPr lang="en-US" i="1"/>
              <a:t>a</a:t>
            </a:r>
            <a:r>
              <a:rPr lang="en-US"/>
              <a:t> we have to pass the address of </a:t>
            </a:r>
            <a:r>
              <a:rPr lang="en-US" i="1"/>
              <a:t>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7225" y="4735513"/>
            <a:ext cx="3792538" cy="1585912"/>
            <a:chOff x="1014" y="2983"/>
            <a:chExt cx="2389" cy="999"/>
          </a:xfrm>
        </p:grpSpPr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022" y="3485"/>
              <a:ext cx="2381" cy="49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CallIncrement                   a 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1014" y="2983"/>
              <a:ext cx="2381" cy="49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A5002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Increment                           x 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cxnSp>
          <p:nvCxnSpPr>
            <p:cNvPr id="14350" name="AutoShape 14"/>
            <p:cNvCxnSpPr>
              <a:cxnSpLocks noChangeShapeType="1"/>
              <a:stCxn id="14349" idx="1"/>
              <a:endCxn id="14345" idx="1"/>
            </p:cNvCxnSpPr>
            <p:nvPr/>
          </p:nvCxnSpPr>
          <p:spPr bwMode="auto">
            <a:xfrm rot="10800000" flipH="1" flipV="1">
              <a:off x="2598" y="3323"/>
              <a:ext cx="8" cy="502"/>
            </a:xfrm>
            <a:prstGeom prst="bentConnector3">
              <a:avLst>
                <a:gd name="adj1" fmla="val -18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598" y="3203"/>
              <a:ext cx="25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2606" y="3705"/>
              <a:ext cx="25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5195888" y="4954588"/>
            <a:ext cx="3749675" cy="650875"/>
          </a:xfrm>
          <a:prstGeom prst="wedgeRectCallout">
            <a:avLst>
              <a:gd name="adj1" fmla="val -66343"/>
              <a:gd name="adj2" fmla="val 18269"/>
            </a:avLst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x and a are two different variables</a:t>
            </a:r>
          </a:p>
          <a:p>
            <a:pPr algn="ctr"/>
            <a:r>
              <a:rPr lang="en-US" dirty="0"/>
              <a:t>x has the address of 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553200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Slides from Dr. </a:t>
            </a:r>
            <a:r>
              <a:rPr lang="en-US" sz="1100" dirty="0" err="1"/>
              <a:t>Mahreen</a:t>
            </a:r>
            <a:r>
              <a:rPr lang="en-US" sz="1100" dirty="0"/>
              <a:t> </a:t>
            </a:r>
            <a:r>
              <a:rPr lang="en-US" sz="1100" dirty="0" err="1"/>
              <a:t>Saeed’s</a:t>
            </a:r>
            <a:r>
              <a:rPr lang="en-US" sz="1100" dirty="0"/>
              <a:t> Lecture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3" grpId="0" animBg="1"/>
      <p:bldP spid="143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2438400"/>
            <a:ext cx="4343400" cy="1600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7" y="3124200"/>
          <a:ext cx="8458202" cy="3200400"/>
        </p:xfrm>
        <a:graphic>
          <a:graphicData uri="http://schemas.openxmlformats.org/drawingml/2006/table">
            <a:tbl>
              <a:tblPr/>
              <a:tblGrid>
                <a:gridCol w="333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a=0,b=0;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 *p=NULL,*q=NULL;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p=&amp;a; q=&amp;b;*p = 5; *q = 4;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quiteSimple(p,q);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52400" y="381000"/>
            <a:ext cx="9144000" cy="27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quiteSimple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*p,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*q)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	*p = *p+1;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*q = *q + 5;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q = p;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(*p)++;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*q = *p + *q;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7" y="3124200"/>
          <a:ext cx="8458202" cy="3200400"/>
        </p:xfrm>
        <a:graphic>
          <a:graphicData uri="http://schemas.openxmlformats.org/drawingml/2006/table">
            <a:tbl>
              <a:tblPr/>
              <a:tblGrid>
                <a:gridCol w="3339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a=0,b=0;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 *p=NULL,*q=NULL;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p=&amp;a; q=&amp;b;*p = 5; *q = 4;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quiteSimple(p,q);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&amp;a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52400" y="381000"/>
            <a:ext cx="9144000" cy="271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quiteSimple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*p1,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*q1)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	*p1 = *p1+1;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*q1 = *q1 + 5;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q1 = p1;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(*p1)++;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*q1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*p1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*q1;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Address-of</a:t>
            </a:r>
            <a:r>
              <a:rPr lang="en-US" sz="3200" dirty="0"/>
              <a:t> Operator </a:t>
            </a:r>
            <a:r>
              <a:rPr lang="en-US" sz="3200" b="1" dirty="0"/>
              <a:t>&amp;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using namespace std;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var1 = 11;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var2 = 22;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var3 = 33;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&lt;&lt;&amp;var1&lt;&lt;“\n”;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&lt;&lt;&amp;var2&lt;&lt;“\n”;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&lt;&lt;&amp;var3&lt;&lt;“\n”;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return 0;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568" r="12339"/>
          <a:stretch>
            <a:fillRect/>
          </a:stretch>
        </p:blipFill>
        <p:spPr bwMode="auto">
          <a:xfrm>
            <a:off x="5562600" y="1676400"/>
            <a:ext cx="2819400" cy="401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02868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Each location in memory has some address and some content(Value)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100"/>
            <a:ext cx="8229600" cy="571500"/>
          </a:xfrm>
          <a:ln/>
        </p:spPr>
        <p:txBody>
          <a:bodyPr/>
          <a:lstStyle/>
          <a:p>
            <a:r>
              <a:rPr lang="en-US" sz="2800" dirty="0"/>
              <a:t>A COMMON BUG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74725" y="1524000"/>
            <a:ext cx="958850" cy="925513"/>
          </a:xfrm>
          <a:prstGeom prst="rect">
            <a:avLst/>
          </a:prstGeom>
          <a:solidFill>
            <a:srgbClr val="99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 *p;</a:t>
            </a:r>
          </a:p>
          <a:p>
            <a:endParaRPr lang="en-US"/>
          </a:p>
          <a:p>
            <a:r>
              <a:rPr lang="en-US"/>
              <a:t>*p = 20;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3429000" y="2238375"/>
            <a:ext cx="4267200" cy="762000"/>
          </a:xfrm>
          <a:prstGeom prst="wedgeRectCallout">
            <a:avLst>
              <a:gd name="adj1" fmla="val -87722"/>
              <a:gd name="adj2" fmla="val -12812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The code looks quite harmless….what is wrong with it????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295400" y="3762375"/>
            <a:ext cx="5334000" cy="16002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 should have been allocated memory or assigned a legal reference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464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Slides from Dr. </a:t>
            </a:r>
            <a:r>
              <a:rPr lang="en-US" sz="1100" dirty="0" err="1"/>
              <a:t>Mahreen</a:t>
            </a:r>
            <a:r>
              <a:rPr lang="en-US" sz="1100" dirty="0"/>
              <a:t> </a:t>
            </a:r>
            <a:r>
              <a:rPr lang="en-US" sz="1100" dirty="0" err="1"/>
              <a:t>Saeed’s</a:t>
            </a:r>
            <a:r>
              <a:rPr lang="en-US" sz="1100" dirty="0"/>
              <a:t> Lecture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>
              <a:buNone/>
            </a:pPr>
            <a:r>
              <a:rPr lang="en-US" dirty="0"/>
              <a:t>increment(x);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increment(</a:t>
            </a:r>
            <a:r>
              <a:rPr lang="en-US" dirty="0" err="1"/>
              <a:t>int</a:t>
            </a:r>
            <a:r>
              <a:rPr lang="en-US" dirty="0"/>
              <a:t> &amp;y)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y=y+1;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105400" y="2590800"/>
            <a:ext cx="3352800" cy="914400"/>
          </a:xfrm>
          <a:prstGeom prst="borderCallout1">
            <a:avLst>
              <a:gd name="adj1" fmla="val 18750"/>
              <a:gd name="adj2" fmla="val -8333"/>
              <a:gd name="adj3" fmla="val 151461"/>
              <a:gd name="adj4" fmla="val -400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is an alias of x, i.e., same memory location has two names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3733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3657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3962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4191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47675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7400" y="4615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400" y="4996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52247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>
              <a:buNone/>
            </a:pPr>
            <a:r>
              <a:rPr lang="en-US" dirty="0"/>
              <a:t>increment(&amp;x);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void increment(</a:t>
            </a:r>
            <a:r>
              <a:rPr lang="en-US" dirty="0" err="1"/>
              <a:t>int</a:t>
            </a:r>
            <a:r>
              <a:rPr lang="en-US" dirty="0"/>
              <a:t> *y)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*y=*y+1;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105400" y="2590800"/>
            <a:ext cx="3352800" cy="914400"/>
          </a:xfrm>
          <a:prstGeom prst="borderCallout1">
            <a:avLst>
              <a:gd name="adj1" fmla="val 18750"/>
              <a:gd name="adj2" fmla="val -8333"/>
              <a:gd name="adj3" fmla="val 151461"/>
              <a:gd name="adj4" fmla="val -400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is pointing to x. y and x both have different memory locations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934200" y="3733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3733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4191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10200" y="3733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3733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41910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18" name="Straight Arrow Connector 17"/>
          <p:cNvCxnSpPr>
            <a:stCxn id="14" idx="3"/>
            <a:endCxn id="7" idx="1"/>
          </p:cNvCxnSpPr>
          <p:nvPr/>
        </p:nvCxnSpPr>
        <p:spPr>
          <a:xfrm flipV="1">
            <a:off x="6248400" y="39243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86600" y="4800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4800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6600" y="5257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2600" y="4800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81600" y="4800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5257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25" name="Straight Arrow Connector 24"/>
          <p:cNvCxnSpPr>
            <a:stCxn id="22" idx="3"/>
            <a:endCxn id="20" idx="1"/>
          </p:cNvCxnSpPr>
          <p:nvPr/>
        </p:nvCxnSpPr>
        <p:spPr>
          <a:xfrm flipV="1">
            <a:off x="6400800" y="4991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as function arguments</a:t>
            </a:r>
            <a:br>
              <a:rPr lang="en-US" dirty="0"/>
            </a:br>
            <a:r>
              <a:rPr lang="en-US" sz="3100" dirty="0">
                <a:solidFill>
                  <a:srgbClr val="FF0000"/>
                </a:solidFill>
              </a:rPr>
              <a:t>void increment (</a:t>
            </a:r>
            <a:r>
              <a:rPr lang="en-US" sz="3100" dirty="0" err="1">
                <a:solidFill>
                  <a:srgbClr val="FF0000"/>
                </a:solidFill>
              </a:rPr>
              <a:t>int</a:t>
            </a:r>
            <a:r>
              <a:rPr lang="en-US" sz="3100" dirty="0">
                <a:solidFill>
                  <a:srgbClr val="FF0000"/>
                </a:solidFill>
              </a:rPr>
              <a:t> * p){*p=*p+1;}</a:t>
            </a:r>
            <a:br>
              <a:rPr lang="en-US" sz="31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Function call Type 1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*q=&amp;x;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increment(q);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&lt;&lt;x;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Function call Type 2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increment(&amp;x);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&lt;&lt;x;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pointer to functions </a:t>
            </a:r>
            <a:br>
              <a:rPr lang="en-US" dirty="0"/>
            </a:br>
            <a:r>
              <a:rPr lang="en-US" dirty="0"/>
              <a:t>(by value)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 a, </a:t>
            </a:r>
            <a:r>
              <a:rPr lang="en-US" dirty="0" err="1"/>
              <a:t>int</a:t>
            </a:r>
            <a:r>
              <a:rPr lang="en-US" dirty="0"/>
              <a:t> *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*temp;</a:t>
            </a:r>
          </a:p>
          <a:p>
            <a:pPr>
              <a:buNone/>
            </a:pPr>
            <a:r>
              <a:rPr lang="en-US" dirty="0"/>
              <a:t>temp=a;</a:t>
            </a:r>
          </a:p>
          <a:p>
            <a:pPr>
              <a:buNone/>
            </a:pPr>
            <a:r>
              <a:rPr lang="en-US" dirty="0"/>
              <a:t>a=b;</a:t>
            </a:r>
          </a:p>
          <a:p>
            <a:pPr>
              <a:buNone/>
            </a:pPr>
            <a:r>
              <a:rPr lang="en-US" dirty="0"/>
              <a:t>b=temp;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x=2, y=4;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*p, *q;</a:t>
            </a:r>
          </a:p>
          <a:p>
            <a:pPr>
              <a:buNone/>
            </a:pPr>
            <a:r>
              <a:rPr lang="en-US" dirty="0"/>
              <a:t>p=&amp;x;</a:t>
            </a:r>
          </a:p>
          <a:p>
            <a:pPr>
              <a:buNone/>
            </a:pPr>
            <a:r>
              <a:rPr lang="en-US" dirty="0"/>
              <a:t>q=&amp;y;</a:t>
            </a:r>
          </a:p>
          <a:p>
            <a:pPr>
              <a:buNone/>
            </a:pPr>
            <a:r>
              <a:rPr lang="en-US" dirty="0"/>
              <a:t>Swap(</a:t>
            </a:r>
            <a:r>
              <a:rPr lang="en-US" dirty="0" err="1"/>
              <a:t>p,q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&lt;&lt;*p&lt;&lt;" "&lt;&lt;*q;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175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75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 flipV="1">
            <a:off x="5791200" y="1943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94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84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54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244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54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21" name="Straight Arrow Connector 20"/>
          <p:cNvCxnSpPr>
            <a:stCxn id="18" idx="3"/>
            <a:endCxn id="16" idx="1"/>
          </p:cNvCxnSpPr>
          <p:nvPr/>
        </p:nvCxnSpPr>
        <p:spPr>
          <a:xfrm flipV="1">
            <a:off x="5943600" y="3009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4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5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28" name="Straight Arrow Connector 27"/>
          <p:cNvCxnSpPr>
            <a:stCxn id="25" idx="3"/>
            <a:endCxn id="23" idx="1"/>
          </p:cNvCxnSpPr>
          <p:nvPr/>
        </p:nvCxnSpPr>
        <p:spPr>
          <a:xfrm flipV="1">
            <a:off x="5943600" y="45008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81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6096000" y="55676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1524000" y="4114800"/>
            <a:ext cx="304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05000" y="4572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4400" y="4038600"/>
            <a:ext cx="3276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2590800" y="2209800"/>
            <a:ext cx="304800" cy="1371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>
          <a:xfrm flipV="1">
            <a:off x="2971800" y="26670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72000" y="1600200"/>
            <a:ext cx="4419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1000" y="1676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0000" y="1676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1000" y="2133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0xed100</a:t>
            </a:r>
          </a:p>
        </p:txBody>
      </p:sp>
      <p:cxnSp>
        <p:nvCxnSpPr>
          <p:cNvPr id="51" name="Straight Arrow Connector 50"/>
          <p:cNvCxnSpPr>
            <a:stCxn id="47" idx="1"/>
          </p:cNvCxnSpPr>
          <p:nvPr/>
        </p:nvCxnSpPr>
        <p:spPr>
          <a:xfrm rot="10800000" flipV="1">
            <a:off x="7391400" y="186690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077200" y="2667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96200" y="26670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77200" y="31242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0xef250</a:t>
            </a:r>
          </a:p>
        </p:txBody>
      </p:sp>
      <p:cxnSp>
        <p:nvCxnSpPr>
          <p:cNvPr id="55" name="Straight Arrow Connector 54"/>
          <p:cNvCxnSpPr>
            <a:stCxn id="53" idx="1"/>
          </p:cNvCxnSpPr>
          <p:nvPr/>
        </p:nvCxnSpPr>
        <p:spPr>
          <a:xfrm rot="10800000" flipV="1">
            <a:off x="7467600" y="2857500"/>
            <a:ext cx="228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438400" y="1828800"/>
            <a:ext cx="4572000" cy="36933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g++ swap_pointers.cpp -o a.exe</a:t>
            </a:r>
          </a:p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a</a:t>
            </a:r>
          </a:p>
          <a:p>
            <a:endParaRPr lang="en-US" dirty="0"/>
          </a:p>
          <a:p>
            <a:r>
              <a:rPr lang="en-US" dirty="0"/>
              <a:t> Before Swap() call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 After Swap() call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 animBg="1"/>
      <p:bldP spid="12" grpId="0"/>
      <p:bldP spid="13" grpId="0"/>
      <p:bldP spid="15" grpId="0" animBg="1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  <p:bldP spid="25" grpId="0" animBg="1"/>
      <p:bldP spid="26" grpId="0"/>
      <p:bldP spid="27" grpId="0"/>
      <p:bldP spid="29" grpId="0" animBg="1"/>
      <p:bldP spid="30" grpId="0"/>
      <p:bldP spid="31" grpId="0"/>
      <p:bldP spid="32" grpId="0" animBg="1"/>
      <p:bldP spid="33" grpId="0"/>
      <p:bldP spid="34" grpId="0"/>
      <p:bldP spid="36" grpId="0" animBg="1"/>
      <p:bldP spid="39" grpId="0" animBg="1"/>
      <p:bldP spid="40" grpId="0" animBg="1"/>
      <p:bldP spid="43" grpId="0" animBg="1"/>
      <p:bldP spid="52" grpId="0" animBg="1"/>
      <p:bldP spid="53" grpId="0"/>
      <p:bldP spid="54" grpId="0"/>
      <p:bldP spid="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pointer to functions </a:t>
            </a:r>
            <a:br>
              <a:rPr lang="en-US" dirty="0"/>
            </a:br>
            <a:r>
              <a:rPr lang="en-US" dirty="0"/>
              <a:t>(by reference)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 &amp;a, </a:t>
            </a:r>
            <a:r>
              <a:rPr lang="en-US" dirty="0" err="1"/>
              <a:t>int</a:t>
            </a:r>
            <a:r>
              <a:rPr lang="en-US" dirty="0"/>
              <a:t> * &amp;b)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*temp;</a:t>
            </a:r>
          </a:p>
          <a:p>
            <a:pPr>
              <a:buNone/>
            </a:pPr>
            <a:r>
              <a:rPr lang="en-US" dirty="0"/>
              <a:t>temp=a;</a:t>
            </a:r>
          </a:p>
          <a:p>
            <a:pPr>
              <a:buNone/>
            </a:pPr>
            <a:r>
              <a:rPr lang="en-US" dirty="0"/>
              <a:t>a=b;</a:t>
            </a:r>
          </a:p>
          <a:p>
            <a:pPr>
              <a:buNone/>
            </a:pPr>
            <a:r>
              <a:rPr lang="en-US" dirty="0"/>
              <a:t>b=temp;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x=2, y=4;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*p, *q;</a:t>
            </a:r>
          </a:p>
          <a:p>
            <a:pPr>
              <a:buNone/>
            </a:pPr>
            <a:r>
              <a:rPr lang="en-US" dirty="0"/>
              <a:t>p=&amp;x;</a:t>
            </a:r>
          </a:p>
          <a:p>
            <a:pPr>
              <a:buNone/>
            </a:pPr>
            <a:r>
              <a:rPr lang="en-US" dirty="0"/>
              <a:t>q=&amp;y;</a:t>
            </a:r>
          </a:p>
          <a:p>
            <a:pPr>
              <a:buNone/>
            </a:pPr>
            <a:r>
              <a:rPr lang="en-US" dirty="0"/>
              <a:t>Swap(</a:t>
            </a:r>
            <a:r>
              <a:rPr lang="en-US" dirty="0" err="1"/>
              <a:t>p,q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&lt;&lt;*p&lt;&lt;" "&lt;&lt;*q;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17526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14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1752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17526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 or 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22098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14" name="Straight Arrow Connector 13"/>
          <p:cNvCxnSpPr>
            <a:stCxn id="11" idx="3"/>
            <a:endCxn id="9" idx="1"/>
          </p:cNvCxnSpPr>
          <p:nvPr/>
        </p:nvCxnSpPr>
        <p:spPr>
          <a:xfrm flipV="1">
            <a:off x="6705600" y="19431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38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800" y="28194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9800" y="2819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2819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 or 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9800" y="327660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21" name="Straight Arrow Connector 20"/>
          <p:cNvCxnSpPr>
            <a:stCxn id="18" idx="3"/>
            <a:endCxn id="16" idx="1"/>
          </p:cNvCxnSpPr>
          <p:nvPr/>
        </p:nvCxnSpPr>
        <p:spPr>
          <a:xfrm flipV="1">
            <a:off x="6858000" y="3009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29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9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0xad1234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43103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0xad1234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24400" y="43103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5400" y="47675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0xff457</a:t>
            </a:r>
          </a:p>
        </p:txBody>
      </p:sp>
      <p:cxnSp>
        <p:nvCxnSpPr>
          <p:cNvPr id="28" name="Straight Arrow Connector 27"/>
          <p:cNvCxnSpPr>
            <a:stCxn id="25" idx="3"/>
            <a:endCxn id="23" idx="1"/>
          </p:cNvCxnSpPr>
          <p:nvPr/>
        </p:nvCxnSpPr>
        <p:spPr>
          <a:xfrm flipV="1">
            <a:off x="5943600" y="45008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81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0xae2345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537719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0xae2345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537719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5834390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0xff459</a:t>
            </a:r>
          </a:p>
        </p:txBody>
      </p: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6096000" y="556769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>
            <a:off x="1524000" y="4114800"/>
            <a:ext cx="304800" cy="838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05000" y="457200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724400" y="4038600"/>
            <a:ext cx="3276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>
            <a:off x="2971800" y="2209800"/>
            <a:ext cx="304800" cy="1371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43" idx="1"/>
          </p:cNvCxnSpPr>
          <p:nvPr/>
        </p:nvCxnSpPr>
        <p:spPr>
          <a:xfrm flipV="1">
            <a:off x="3429000" y="26670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72000" y="1600200"/>
            <a:ext cx="4419600" cy="2133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g++ swap_pointers.cpp -o a.exe</a:t>
            </a:r>
          </a:p>
          <a:p>
            <a:endParaRPr lang="en-US" dirty="0"/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 a</a:t>
            </a:r>
          </a:p>
          <a:p>
            <a:endParaRPr lang="en-US" dirty="0"/>
          </a:p>
          <a:p>
            <a:r>
              <a:rPr lang="en-US" dirty="0"/>
              <a:t> Before Swap() call</a:t>
            </a:r>
          </a:p>
          <a:p>
            <a:r>
              <a:rPr lang="en-US" dirty="0"/>
              <a:t>2 4</a:t>
            </a:r>
          </a:p>
          <a:p>
            <a:r>
              <a:rPr lang="en-US" dirty="0"/>
              <a:t> After Swap() call</a:t>
            </a:r>
          </a:p>
          <a:p>
            <a:r>
              <a:rPr lang="en-US" dirty="0"/>
              <a:t>4 2</a:t>
            </a:r>
          </a:p>
          <a:p>
            <a:r>
              <a:rPr lang="en-US" dirty="0"/>
              <a:t>Tooba@2ba /c/</a:t>
            </a:r>
            <a:r>
              <a:rPr lang="en-US" dirty="0" err="1"/>
              <a:t>mingw</a:t>
            </a:r>
            <a:r>
              <a:rPr lang="en-US" dirty="0"/>
              <a:t>/bin</a:t>
            </a:r>
          </a:p>
          <a:p>
            <a:r>
              <a:rPr lang="en-US" dirty="0"/>
              <a:t>$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char str1[] = “Defined as an array”;</a:t>
            </a:r>
          </a:p>
          <a:p>
            <a:pPr>
              <a:buNone/>
            </a:pPr>
            <a:r>
              <a:rPr lang="en-US" dirty="0"/>
              <a:t>char* str2 = “Defined as a pointer”;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str1 &lt;&lt; </a:t>
            </a:r>
            <a:r>
              <a:rPr lang="en-US" dirty="0" err="1"/>
              <a:t>endl</a:t>
            </a:r>
            <a:r>
              <a:rPr lang="en-US" dirty="0"/>
              <a:t>; // display both strings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str2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// str1++; // can’t do this; str1 is a constant</a:t>
            </a:r>
          </a:p>
          <a:p>
            <a:pPr>
              <a:buNone/>
            </a:pPr>
            <a:r>
              <a:rPr lang="en-US" dirty="0"/>
              <a:t>str2++; // this is OK, str2 is a pointer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str2 &lt;&lt; </a:t>
            </a:r>
            <a:r>
              <a:rPr lang="en-US" dirty="0" err="1"/>
              <a:t>endl</a:t>
            </a:r>
            <a:r>
              <a:rPr lang="en-US" dirty="0"/>
              <a:t>; // now str2 starts “</a:t>
            </a:r>
            <a:r>
              <a:rPr lang="en-US" dirty="0" err="1"/>
              <a:t>efined</a:t>
            </a:r>
            <a:r>
              <a:rPr lang="en-US" dirty="0"/>
              <a:t>...”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dispstr</a:t>
            </a:r>
            <a:r>
              <a:rPr lang="en-US" dirty="0"/>
              <a:t>(char*); //prototype</a:t>
            </a:r>
          </a:p>
          <a:p>
            <a:pPr>
              <a:buNone/>
            </a:pPr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“Hello World”;</a:t>
            </a:r>
          </a:p>
          <a:p>
            <a:pPr>
              <a:buNone/>
            </a:pPr>
            <a:r>
              <a:rPr lang="en-US" dirty="0" err="1"/>
              <a:t>dispstr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 //display the string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//--------------------------------------------------------------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dispstr</a:t>
            </a:r>
            <a:r>
              <a:rPr lang="en-US" dirty="0"/>
              <a:t>(char* 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while( *</a:t>
            </a:r>
            <a:r>
              <a:rPr lang="en-US" dirty="0" err="1"/>
              <a:t>ps</a:t>
            </a:r>
            <a:r>
              <a:rPr lang="en-US" dirty="0"/>
              <a:t> ) //until null character,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*</a:t>
            </a:r>
            <a:r>
              <a:rPr lang="en-US" dirty="0" err="1"/>
              <a:t>ps</a:t>
            </a:r>
            <a:r>
              <a:rPr lang="en-US" dirty="0"/>
              <a:t>++; //print characters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410200" y="1905000"/>
            <a:ext cx="2667000" cy="1524000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650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function can be called as </a:t>
            </a:r>
          </a:p>
          <a:p>
            <a:pPr algn="ctr"/>
            <a:r>
              <a:rPr lang="en-US" dirty="0" err="1"/>
              <a:t>disptr</a:t>
            </a:r>
            <a:r>
              <a:rPr lang="en-US" dirty="0"/>
              <a:t>(“Hello World”);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char s1[]=“hello world”;</a:t>
            </a:r>
          </a:p>
          <a:p>
            <a:pPr>
              <a:buNone/>
            </a:pPr>
            <a:r>
              <a:rPr lang="en-US" dirty="0"/>
              <a:t>char *</a:t>
            </a:r>
            <a:r>
              <a:rPr lang="en-US" dirty="0" err="1"/>
              <a:t>sptr</a:t>
            </a:r>
            <a:r>
              <a:rPr lang="en-US" dirty="0"/>
              <a:t>=s1;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sptr</a:t>
            </a:r>
            <a:r>
              <a:rPr lang="en-US" dirty="0"/>
              <a:t>; //prints whole array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</a:t>
            </a:r>
            <a:r>
              <a:rPr lang="en-US" dirty="0" err="1"/>
              <a:t>sptr</a:t>
            </a:r>
            <a:r>
              <a:rPr lang="en-US" dirty="0"/>
              <a:t>; //prints first character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&lt;&lt;*(sptr+1);//prints character at loc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studentType</a:t>
            </a:r>
            <a:endParaRPr lang="en-US" dirty="0"/>
          </a:p>
          <a:p>
            <a:pPr>
              <a:buNone/>
            </a:pPr>
            <a:r>
              <a:rPr lang="en-US" dirty="0"/>
              <a:t>{char name[26];</a:t>
            </a:r>
          </a:p>
          <a:p>
            <a:pPr>
              <a:buNone/>
            </a:pPr>
            <a:r>
              <a:rPr lang="en-US" dirty="0"/>
              <a:t>double </a:t>
            </a:r>
            <a:r>
              <a:rPr lang="en-US" dirty="0" err="1"/>
              <a:t>gpa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char grade;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 err="1"/>
              <a:t>studentType</a:t>
            </a:r>
            <a:r>
              <a:rPr lang="en-US" dirty="0"/>
              <a:t> student;</a:t>
            </a:r>
          </a:p>
          <a:p>
            <a:pPr>
              <a:buNone/>
            </a:pPr>
            <a:r>
              <a:rPr lang="en-US" dirty="0" err="1"/>
              <a:t>studentType</a:t>
            </a:r>
            <a:r>
              <a:rPr lang="en-US" dirty="0"/>
              <a:t> *</a:t>
            </a:r>
            <a:r>
              <a:rPr lang="en-US" dirty="0" err="1"/>
              <a:t>studentPtr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studentPtr</a:t>
            </a:r>
            <a:r>
              <a:rPr lang="en-US" dirty="0"/>
              <a:t>=&amp;student;</a:t>
            </a:r>
          </a:p>
          <a:p>
            <a:pPr>
              <a:buNone/>
            </a:pPr>
            <a:r>
              <a:rPr lang="en-US" dirty="0" err="1"/>
              <a:t>studentPtr</a:t>
            </a:r>
            <a:r>
              <a:rPr lang="en-US" dirty="0"/>
              <a:t>-&gt;</a:t>
            </a:r>
            <a:r>
              <a:rPr lang="en-US" dirty="0" err="1"/>
              <a:t>gpa</a:t>
            </a:r>
            <a:r>
              <a:rPr lang="en-US" dirty="0"/>
              <a:t>=3.5; //same as</a:t>
            </a:r>
          </a:p>
          <a:p>
            <a:pPr>
              <a:buNone/>
            </a:pPr>
            <a:r>
              <a:rPr lang="en-US" dirty="0"/>
              <a:t>*(</a:t>
            </a:r>
            <a:r>
              <a:rPr lang="en-US" dirty="0" err="1"/>
              <a:t>studentPtr</a:t>
            </a:r>
            <a:r>
              <a:rPr lang="en-US" dirty="0"/>
              <a:t>).</a:t>
            </a:r>
            <a:r>
              <a:rPr lang="en-US" dirty="0" err="1"/>
              <a:t>gpa</a:t>
            </a:r>
            <a:r>
              <a:rPr lang="en-US" dirty="0"/>
              <a:t>=3.5;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addresses occupied by the variables in a program depend on many factors</a:t>
            </a:r>
          </a:p>
          <a:p>
            <a:pPr lvl="1"/>
            <a:r>
              <a:rPr lang="en-US" dirty="0"/>
              <a:t>Computer the program is running on</a:t>
            </a:r>
          </a:p>
          <a:p>
            <a:pPr lvl="1"/>
            <a:r>
              <a:rPr lang="en-US" dirty="0"/>
              <a:t>The size of the operating system</a:t>
            </a:r>
          </a:p>
          <a:p>
            <a:pPr lvl="1"/>
            <a:r>
              <a:rPr lang="en-US" dirty="0"/>
              <a:t>Whether any other programs are currently in memory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situations we don’t know how much memory we need until runtime</a:t>
            </a:r>
          </a:p>
          <a:p>
            <a:r>
              <a:rPr lang="en-US" dirty="0"/>
              <a:t>For example, we want to ask user to enter size of array and declare array of that size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&gt;&gt;size;</a:t>
            </a:r>
          </a:p>
          <a:p>
            <a:pPr lvl="1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array[size];</a:t>
            </a:r>
          </a:p>
          <a:p>
            <a:pPr lvl="4"/>
            <a:r>
              <a:rPr lang="en-US" dirty="0"/>
              <a:t>we cannot do this</a:t>
            </a:r>
          </a:p>
          <a:p>
            <a:pPr lvl="4"/>
            <a:r>
              <a:rPr lang="en-US" dirty="0"/>
              <a:t>But we can use dynamic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that are declared during program execution are called </a:t>
            </a:r>
            <a:r>
              <a:rPr lang="en-US" b="1" dirty="0"/>
              <a:t>dynamic variables</a:t>
            </a:r>
          </a:p>
          <a:p>
            <a:r>
              <a:rPr lang="en-US" b="1" dirty="0"/>
              <a:t>new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u="sng" dirty="0"/>
              <a:t>create</a:t>
            </a:r>
            <a:r>
              <a:rPr lang="en-US" dirty="0"/>
              <a:t> dynamic variable</a:t>
            </a:r>
          </a:p>
          <a:p>
            <a:r>
              <a:rPr lang="en-US" b="1" dirty="0"/>
              <a:t>delete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u="sng" dirty="0"/>
              <a:t>destroy</a:t>
            </a:r>
            <a:r>
              <a:rPr lang="en-US" dirty="0"/>
              <a:t> dynamic variable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x=2;</a:t>
            </a:r>
          </a:p>
          <a:p>
            <a:pPr>
              <a:buNone/>
            </a:pPr>
            <a:r>
              <a:rPr lang="en-US" dirty="0"/>
              <a:t>p=&amp;x; </a:t>
            </a:r>
            <a:r>
              <a:rPr lang="en-US" dirty="0">
                <a:solidFill>
                  <a:srgbClr val="FF0000"/>
                </a:solidFill>
              </a:rPr>
              <a:t>// NO NEW MEMORY IS CREATED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*p;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p=new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; </a:t>
            </a:r>
          </a:p>
          <a:p>
            <a:pPr marL="3175" indent="-3175">
              <a:buNone/>
            </a:pPr>
            <a:r>
              <a:rPr lang="en-US" i="1" dirty="0"/>
              <a:t>A variable is created during program execution somewhere in memory and stores the address of the allocated memory in p</a:t>
            </a:r>
          </a:p>
          <a:p>
            <a:pPr marL="3175" indent="-3175">
              <a:buNone/>
            </a:pPr>
            <a:r>
              <a:rPr lang="en-US" i="1" dirty="0"/>
              <a:t>Now there is no label of the memory and we have to access it using pointer p </a:t>
            </a:r>
          </a:p>
          <a:p>
            <a:pPr marL="3175" indent="-3175">
              <a:buNone/>
            </a:pPr>
            <a:r>
              <a:rPr lang="en-US" dirty="0">
                <a:solidFill>
                  <a:srgbClr val="00B050"/>
                </a:solidFill>
              </a:rPr>
              <a:t>*p=23;</a:t>
            </a:r>
          </a:p>
          <a:p>
            <a:pPr marL="3175" indent="-3175">
              <a:buNone/>
            </a:pPr>
            <a:r>
              <a:rPr lang="en-US" dirty="0">
                <a:solidFill>
                  <a:srgbClr val="00B050"/>
                </a:solidFill>
              </a:rPr>
              <a:t>Or </a:t>
            </a:r>
            <a:r>
              <a:rPr lang="en-US" dirty="0" err="1">
                <a:solidFill>
                  <a:srgbClr val="00B050"/>
                </a:solidFill>
              </a:rPr>
              <a:t>cin</a:t>
            </a:r>
            <a:r>
              <a:rPr lang="en-US" dirty="0">
                <a:solidFill>
                  <a:srgbClr val="00B050"/>
                </a:solidFill>
              </a:rPr>
              <a:t>&gt;&gt;*p;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334631"/>
            <a:ext cx="4648200" cy="22467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*x = NULL,*p = NULL;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x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*p = 12;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62600" y="1727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91400" y="1727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626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4770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3914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229600" y="2336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096000" y="2565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24800" y="256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5626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4770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3914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8229600" y="3098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12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096000" y="332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924800" y="332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699125" y="1408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7543800" y="137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5715000" y="205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543800" y="205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7150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543800" y="2743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72" grpId="0"/>
      <p:bldP spid="6173" grpId="0"/>
      <p:bldP spid="6174" grpId="0"/>
      <p:bldP spid="6175" grpId="0"/>
      <p:bldP spid="6176" grpId="0"/>
      <p:bldP spid="617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&gt;&gt;size;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>
              <a:buNone/>
            </a:pPr>
            <a:r>
              <a:rPr lang="en-US" dirty="0"/>
              <a:t>p= new </a:t>
            </a:r>
            <a:r>
              <a:rPr lang="en-US" dirty="0" err="1"/>
              <a:t>int</a:t>
            </a:r>
            <a:r>
              <a:rPr lang="en-US" dirty="0"/>
              <a:t>[size];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&gt;&gt;p[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i="1" dirty="0">
                <a:solidFill>
                  <a:srgbClr val="00B050"/>
                </a:solidFill>
              </a:rPr>
              <a:t>If your program reserves many chunks of memory using new, eventually all the available memory will be reserved and the system will crash. </a:t>
            </a:r>
            <a:r>
              <a:rPr lang="en-US" b="1" i="1" dirty="0">
                <a:solidFill>
                  <a:srgbClr val="00B050"/>
                </a:solidFill>
              </a:rPr>
              <a:t>delete</a:t>
            </a:r>
            <a:r>
              <a:rPr lang="en-US" i="1" dirty="0">
                <a:solidFill>
                  <a:srgbClr val="00B050"/>
                </a:solidFill>
              </a:rPr>
              <a:t> operator is used to return memory to the operating system”</a:t>
            </a:r>
          </a:p>
          <a:p>
            <a:pPr>
              <a:lnSpc>
                <a:spcPct val="160000"/>
              </a:lnSpc>
            </a:pPr>
            <a:r>
              <a:rPr lang="en-US" dirty="0"/>
              <a:t>To destroy single variable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delete </a:t>
            </a:r>
            <a:r>
              <a:rPr lang="en-US" dirty="0" err="1"/>
              <a:t>pointervariable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To destroy dynamic array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delete []</a:t>
            </a:r>
            <a:r>
              <a:rPr lang="en-US" dirty="0" err="1"/>
              <a:t>pointervariable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20000"/>
          </a:bodyPr>
          <a:lstStyle/>
          <a:p>
            <a:pPr marL="1588" indent="-1588">
              <a:lnSpc>
                <a:spcPct val="150000"/>
              </a:lnSpc>
            </a:pPr>
            <a:r>
              <a:rPr lang="en-US" dirty="0"/>
              <a:t>Deleting the memory doesn’t delete the pointer that points to it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It doesn’t change the address value in the pointer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However, this address is no longer valid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The memory it points to may be changed to something  entirely different</a:t>
            </a:r>
          </a:p>
          <a:p>
            <a:pPr marL="1588" indent="-1588">
              <a:lnSpc>
                <a:spcPct val="150000"/>
              </a:lnSpc>
            </a:pPr>
            <a:r>
              <a:rPr lang="en-US" dirty="0"/>
              <a:t>Be careful that you don’t use pointers to memory that has been deleted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B5F0D74D-44C8-40CA-A258-B19D7E78AB5D}" type="slidenum">
              <a:rPr lang="en-US"/>
              <a:pPr/>
              <a:t>68</a:t>
            </a:fld>
            <a:r>
              <a:rPr lang="en-US"/>
              <a:t>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MEMORY LEAKS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4648200" cy="27084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*x = NULL,*p = NULL;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x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*p = 12;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 = x;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626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73914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62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4770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3914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229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096000" y="203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24800" y="203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562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4770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73914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8229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12</a:t>
            </a: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6096000" y="279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79248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410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3246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2390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8077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9436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68580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3962400" y="4038600"/>
            <a:ext cx="5181600" cy="1295400"/>
          </a:xfrm>
          <a:custGeom>
            <a:avLst/>
            <a:gdLst>
              <a:gd name="G0" fmla="+- 14638 0 0"/>
              <a:gd name="G1" fmla="+- 18516 0 0"/>
              <a:gd name="G2" fmla="+- 7058 0 0"/>
              <a:gd name="G3" fmla="*/ 14638 1 2"/>
              <a:gd name="G4" fmla="+- G3 10800 0"/>
              <a:gd name="G5" fmla="+- 21600 14638 18516"/>
              <a:gd name="G6" fmla="+- 18516 7058 0"/>
              <a:gd name="G7" fmla="*/ G6 1 2"/>
              <a:gd name="G8" fmla="*/ 18516 2 1"/>
              <a:gd name="G9" fmla="+- G8 0 21600"/>
              <a:gd name="G10" fmla="+- G5 0 G4"/>
              <a:gd name="G11" fmla="+- 14638 0 G4"/>
              <a:gd name="G12" fmla="*/ G2 G10 G11"/>
              <a:gd name="T0" fmla="*/ 18119 w 21600"/>
              <a:gd name="T1" fmla="*/ 0 h 21600"/>
              <a:gd name="T2" fmla="*/ 14638 w 21600"/>
              <a:gd name="T3" fmla="*/ 7058 h 21600"/>
              <a:gd name="T4" fmla="*/ 7058 w 21600"/>
              <a:gd name="T5" fmla="*/ 14638 h 21600"/>
              <a:gd name="T6" fmla="*/ 0 w 21600"/>
              <a:gd name="T7" fmla="*/ 18119 h 21600"/>
              <a:gd name="T8" fmla="*/ 7058 w 21600"/>
              <a:gd name="T9" fmla="*/ 21600 h 21600"/>
              <a:gd name="T10" fmla="*/ 12787 w 21600"/>
              <a:gd name="T11" fmla="*/ 18516 h 21600"/>
              <a:gd name="T12" fmla="*/ 18516 w 21600"/>
              <a:gd name="T13" fmla="*/ 12787 h 21600"/>
              <a:gd name="T14" fmla="*/ 21600 w 21600"/>
              <a:gd name="T15" fmla="*/ 7058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119" y="0"/>
                </a:moveTo>
                <a:lnTo>
                  <a:pt x="14638" y="7058"/>
                </a:lnTo>
                <a:lnTo>
                  <a:pt x="17722" y="7058"/>
                </a:lnTo>
                <a:lnTo>
                  <a:pt x="17722" y="17722"/>
                </a:lnTo>
                <a:lnTo>
                  <a:pt x="7058" y="17722"/>
                </a:lnTo>
                <a:lnTo>
                  <a:pt x="7058" y="14638"/>
                </a:lnTo>
                <a:lnTo>
                  <a:pt x="0" y="18119"/>
                </a:lnTo>
                <a:lnTo>
                  <a:pt x="7058" y="21600"/>
                </a:lnTo>
                <a:lnTo>
                  <a:pt x="7058" y="18516"/>
                </a:lnTo>
                <a:lnTo>
                  <a:pt x="18516" y="18516"/>
                </a:lnTo>
                <a:lnTo>
                  <a:pt x="18516" y="7058"/>
                </a:lnTo>
                <a:lnTo>
                  <a:pt x="21600" y="7058"/>
                </a:lnTo>
                <a:close/>
              </a:path>
            </a:pathLst>
          </a:custGeom>
          <a:solidFill>
            <a:srgbClr val="FE1F1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1676400" y="4267200"/>
            <a:ext cx="2590800" cy="1219200"/>
          </a:xfrm>
          <a:prstGeom prst="cloudCallout">
            <a:avLst>
              <a:gd name="adj1" fmla="val -29963"/>
              <a:gd name="adj2" fmla="val 66278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What happens to this location ???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457200" y="5562600"/>
            <a:ext cx="6797675" cy="1200150"/>
          </a:xfrm>
          <a:prstGeom prst="rect">
            <a:avLst/>
          </a:prstGeom>
          <a:solidFill>
            <a:srgbClr val="D2CCC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latin typeface="Arial" charset="0"/>
              </a:rPr>
              <a:t>It cannot be accessed</a:t>
            </a:r>
          </a:p>
          <a:p>
            <a:r>
              <a:rPr lang="en-US" i="1">
                <a:latin typeface="Arial" charset="0"/>
              </a:rPr>
              <a:t>Cannot be used again</a:t>
            </a:r>
          </a:p>
          <a:p>
            <a:r>
              <a:rPr lang="en-US" i="1">
                <a:latin typeface="Arial" charset="0"/>
              </a:rPr>
              <a:t>Creates a </a:t>
            </a:r>
            <a:r>
              <a:rPr lang="en-US" b="1" i="1">
                <a:latin typeface="Arial" charset="0"/>
              </a:rPr>
              <a:t>Memory leak</a:t>
            </a:r>
          </a:p>
          <a:p>
            <a:r>
              <a:rPr lang="en-US" i="1">
                <a:latin typeface="Arial" charset="0"/>
              </a:rPr>
              <a:t>The memory that can no longer be accessed is called GARBAGE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699125" y="874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7543800" y="83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5438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715000" y="2209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7543800" y="2209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5562600" y="3200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7391400" y="3200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 animBg="1"/>
      <p:bldP spid="6170" grpId="0" animBg="1"/>
      <p:bldP spid="6171" grpId="0" animBg="1"/>
      <p:bldP spid="6172" grpId="0"/>
      <p:bldP spid="6173" grpId="0"/>
      <p:bldP spid="6174" grpId="0"/>
      <p:bldP spid="6175" grpId="0"/>
      <p:bldP spid="6176" grpId="0"/>
      <p:bldP spid="6177" grpId="0"/>
      <p:bldP spid="6178" grpId="0"/>
      <p:bldP spid="617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DANGLING POINTER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28600" y="1066800"/>
            <a:ext cx="4648200" cy="360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 *x = NULL,*p = NULL;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x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=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10;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*p = 12;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p  = x;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delete p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*x = 15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626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391400" y="11938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562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4770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3914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229600" y="1803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6096000" y="203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7924800" y="203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562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64770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3914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8229600" y="25654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12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6096000" y="279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79248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410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63246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 charset="0"/>
              </a:rPr>
              <a:t>10</a:t>
            </a:r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2390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8077200" y="3632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59436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 flipH="1">
            <a:off x="6858000" y="386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3733800" y="5562600"/>
            <a:ext cx="4876800" cy="1295400"/>
          </a:xfrm>
          <a:custGeom>
            <a:avLst/>
            <a:gdLst>
              <a:gd name="G0" fmla="+- 14638 0 0"/>
              <a:gd name="G1" fmla="+- 18518 0 0"/>
              <a:gd name="G2" fmla="+- 6542 0 0"/>
              <a:gd name="G3" fmla="*/ 14638 1 2"/>
              <a:gd name="G4" fmla="+- G3 10800 0"/>
              <a:gd name="G5" fmla="+- 21600 14638 18518"/>
              <a:gd name="G6" fmla="+- 18518 6542 0"/>
              <a:gd name="G7" fmla="*/ G6 1 2"/>
              <a:gd name="G8" fmla="*/ 18518 2 1"/>
              <a:gd name="G9" fmla="+- G8 0 21600"/>
              <a:gd name="G10" fmla="+- G5 0 G4"/>
              <a:gd name="G11" fmla="+- 14638 0 G4"/>
              <a:gd name="G12" fmla="*/ G2 G10 G11"/>
              <a:gd name="T0" fmla="*/ 18119 w 21600"/>
              <a:gd name="T1" fmla="*/ 0 h 21600"/>
              <a:gd name="T2" fmla="*/ 14638 w 21600"/>
              <a:gd name="T3" fmla="*/ 6542 h 21600"/>
              <a:gd name="T4" fmla="*/ 6542 w 21600"/>
              <a:gd name="T5" fmla="*/ 14638 h 21600"/>
              <a:gd name="T6" fmla="*/ 0 w 21600"/>
              <a:gd name="T7" fmla="*/ 18119 h 21600"/>
              <a:gd name="T8" fmla="*/ 6542 w 21600"/>
              <a:gd name="T9" fmla="*/ 21600 h 21600"/>
              <a:gd name="T10" fmla="*/ 12530 w 21600"/>
              <a:gd name="T11" fmla="*/ 18518 h 21600"/>
              <a:gd name="T12" fmla="*/ 18518 w 21600"/>
              <a:gd name="T13" fmla="*/ 12530 h 21600"/>
              <a:gd name="T14" fmla="*/ 21600 w 21600"/>
              <a:gd name="T15" fmla="*/ 6542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119" y="0"/>
                </a:moveTo>
                <a:lnTo>
                  <a:pt x="14638" y="6542"/>
                </a:lnTo>
                <a:lnTo>
                  <a:pt x="17720" y="6542"/>
                </a:lnTo>
                <a:lnTo>
                  <a:pt x="17720" y="17720"/>
                </a:lnTo>
                <a:lnTo>
                  <a:pt x="6542" y="17720"/>
                </a:lnTo>
                <a:lnTo>
                  <a:pt x="6542" y="14638"/>
                </a:lnTo>
                <a:lnTo>
                  <a:pt x="0" y="18119"/>
                </a:lnTo>
                <a:lnTo>
                  <a:pt x="6542" y="21600"/>
                </a:lnTo>
                <a:lnTo>
                  <a:pt x="6542" y="18518"/>
                </a:lnTo>
                <a:lnTo>
                  <a:pt x="18518" y="18518"/>
                </a:lnTo>
                <a:lnTo>
                  <a:pt x="18518" y="6542"/>
                </a:lnTo>
                <a:lnTo>
                  <a:pt x="21600" y="6542"/>
                </a:lnTo>
                <a:close/>
              </a:path>
            </a:pathLst>
          </a:custGeom>
          <a:solidFill>
            <a:srgbClr val="FE1F1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AutoShape 26"/>
          <p:cNvSpPr>
            <a:spLocks noChangeArrowheads="1"/>
          </p:cNvSpPr>
          <p:nvPr/>
        </p:nvSpPr>
        <p:spPr bwMode="auto">
          <a:xfrm>
            <a:off x="228600" y="4724400"/>
            <a:ext cx="2743200" cy="1905000"/>
          </a:xfrm>
          <a:prstGeom prst="cloudCallout">
            <a:avLst>
              <a:gd name="adj1" fmla="val 77546"/>
              <a:gd name="adj2" fmla="val 37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>
                <a:latin typeface="Arial" charset="0"/>
              </a:rPr>
              <a:t>Not only do we have a memory leak BUT also a dangling pointer ‘x’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5699125" y="8747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7543800" y="838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715000" y="1524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7543800" y="152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715000" y="2209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7543800" y="2209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562600" y="3200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7391400" y="3200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5013325" y="4238625"/>
            <a:ext cx="313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HAPPENS NOW????</a:t>
            </a: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5257800" y="5029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7086600" y="5029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7924800" y="50292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>
            <a:off x="57912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7056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5410200" y="459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x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7239000" y="459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p</a:t>
            </a:r>
          </a:p>
        </p:txBody>
      </p:sp>
      <p:sp>
        <p:nvSpPr>
          <p:cNvPr id="3115" name="AutoShape 43"/>
          <p:cNvSpPr>
            <a:spLocks/>
          </p:cNvSpPr>
          <p:nvPr/>
        </p:nvSpPr>
        <p:spPr bwMode="auto">
          <a:xfrm>
            <a:off x="4114800" y="5600700"/>
            <a:ext cx="1676400" cy="876300"/>
          </a:xfrm>
          <a:prstGeom prst="borderCallout2">
            <a:avLst>
              <a:gd name="adj1" fmla="val 13042"/>
              <a:gd name="adj2" fmla="val -4546"/>
              <a:gd name="adj3" fmla="val 13042"/>
              <a:gd name="adj4" fmla="val -88542"/>
              <a:gd name="adj5" fmla="val -129347"/>
              <a:gd name="adj6" fmla="val -175569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/>
              <a:t>THIS WILL CRASH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6156325" y="5000625"/>
            <a:ext cx="422275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6096000" y="4953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H="1">
            <a:off x="61722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0" name="AutoShape 48"/>
          <p:cNvSpPr>
            <a:spLocks/>
          </p:cNvSpPr>
          <p:nvPr/>
        </p:nvSpPr>
        <p:spPr bwMode="auto">
          <a:xfrm>
            <a:off x="3200400" y="4724400"/>
            <a:ext cx="1447800" cy="800100"/>
          </a:xfrm>
          <a:prstGeom prst="borderCallout2">
            <a:avLst>
              <a:gd name="adj1" fmla="val 14287"/>
              <a:gd name="adj2" fmla="val 105264"/>
              <a:gd name="adj3" fmla="val 14287"/>
              <a:gd name="adj4" fmla="val 154278"/>
              <a:gd name="adj5" fmla="val 28569"/>
              <a:gd name="adj6" fmla="val 205264"/>
            </a:avLst>
          </a:prstGeom>
          <a:solidFill>
            <a:srgbClr val="FCFAB4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algn="ctr"/>
            <a:r>
              <a:rPr lang="en-US" sz="1600"/>
              <a:t>this is given back to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5" dur="1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8" dur="1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3" dur="1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 animBg="1"/>
      <p:bldP spid="3083" grpId="0" animBg="1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 animBg="1"/>
      <p:bldP spid="3090" grpId="0" animBg="1"/>
      <p:bldP spid="3091" grpId="0" animBg="1"/>
      <p:bldP spid="3092" grpId="0" animBg="1"/>
      <p:bldP spid="3093" grpId="0" animBg="1"/>
      <p:bldP spid="3094" grpId="0" animBg="1"/>
      <p:bldP spid="3095" grpId="0" animBg="1"/>
      <p:bldP spid="3096" grpId="0" animBg="1"/>
      <p:bldP spid="3097" grpId="0" animBg="1"/>
      <p:bldP spid="3098" grpId="0" animBg="1"/>
      <p:bldP spid="3099" grpId="0"/>
      <p:bldP spid="3100" grpId="0"/>
      <p:bldP spid="3101" grpId="0"/>
      <p:bldP spid="3102" grpId="0"/>
      <p:bldP spid="3103" grpId="0"/>
      <p:bldP spid="3104" grpId="0"/>
      <p:bldP spid="3105" grpId="0"/>
      <p:bldP spid="3106" grpId="0"/>
      <p:bldP spid="3107" grpId="0"/>
      <p:bldP spid="3108" grpId="0" animBg="1"/>
      <p:bldP spid="3109" grpId="0" animBg="1"/>
      <p:bldP spid="3110" grpId="0" animBg="1"/>
      <p:bldP spid="3111" grpId="0" animBg="1"/>
      <p:bldP spid="3112" grpId="0" animBg="1"/>
      <p:bldP spid="3113" grpId="0"/>
      <p:bldP spid="3114" grpId="0"/>
      <p:bldP spid="3115" grpId="0" animBg="1"/>
      <p:bldP spid="3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pointer?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that can hold address</a:t>
            </a:r>
          </a:p>
          <a:p>
            <a:r>
              <a:rPr lang="en-US" u="sng" dirty="0"/>
              <a:t>Declaration:</a:t>
            </a:r>
          </a:p>
          <a:p>
            <a:pPr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dataType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* pointer name;</a:t>
            </a:r>
          </a:p>
          <a:p>
            <a:pPr lvl="2">
              <a:buNone/>
            </a:pP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* p;</a:t>
            </a:r>
          </a:p>
          <a:p>
            <a:pPr lvl="2">
              <a:buNone/>
            </a:pP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n=10;</a:t>
            </a:r>
          </a:p>
          <a:p>
            <a:pPr lvl="2">
              <a:buNone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p=&amp;n;</a:t>
            </a:r>
          </a:p>
          <a:p>
            <a:r>
              <a:rPr lang="en-US" b="1" dirty="0" err="1"/>
              <a:t>Asterik</a:t>
            </a:r>
            <a:r>
              <a:rPr lang="en-US" dirty="0"/>
              <a:t> means </a:t>
            </a:r>
            <a:r>
              <a:rPr lang="en-US" i="1" dirty="0"/>
              <a:t>pointer to</a:t>
            </a:r>
          </a:p>
          <a:p>
            <a:r>
              <a:rPr lang="en-US" dirty="0" err="1"/>
              <a:t>dataType</a:t>
            </a:r>
            <a:r>
              <a:rPr lang="en-US" dirty="0"/>
              <a:t> of a pointer is the </a:t>
            </a:r>
            <a:r>
              <a:rPr lang="en-US" dirty="0" err="1"/>
              <a:t>dataType</a:t>
            </a:r>
            <a:r>
              <a:rPr lang="en-US" dirty="0"/>
              <a:t> of the variable this pointers is pointing to.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3581400"/>
            <a:ext cx="762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581400"/>
            <a:ext cx="5334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3886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572000" y="376606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3962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3200400"/>
            <a:ext cx="762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0x100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89013"/>
          </a:xfrm>
          <a:ln/>
        </p:spPr>
        <p:txBody>
          <a:bodyPr/>
          <a:lstStyle/>
          <a:p>
            <a:r>
              <a:rPr lang="en-US"/>
              <a:t>Why would this code crash????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57213" y="2000250"/>
            <a:ext cx="2949575" cy="3122613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void ChangePointer(int *p)</a:t>
            </a:r>
          </a:p>
          <a:p>
            <a:r>
              <a:rPr lang="en-US"/>
              <a:t>{</a:t>
            </a:r>
          </a:p>
          <a:p>
            <a:r>
              <a:rPr lang="en-US"/>
              <a:t>	p = new int;</a:t>
            </a:r>
          </a:p>
          <a:p>
            <a:r>
              <a:rPr lang="en-US"/>
              <a:t>	*p = 10;</a:t>
            </a:r>
          </a:p>
          <a:p>
            <a:r>
              <a:rPr lang="en-US"/>
              <a:t>}</a:t>
            </a:r>
          </a:p>
          <a:p>
            <a:r>
              <a:rPr lang="en-US"/>
              <a:t>void CallChangePointer()</a:t>
            </a:r>
          </a:p>
          <a:p>
            <a:r>
              <a:rPr lang="en-US"/>
              <a:t>{</a:t>
            </a:r>
          </a:p>
          <a:p>
            <a:r>
              <a:rPr lang="en-US"/>
              <a:t>	int *a = NULL;</a:t>
            </a:r>
          </a:p>
          <a:p>
            <a:r>
              <a:rPr lang="en-US"/>
              <a:t>	ChangePointer(a);</a:t>
            </a:r>
          </a:p>
          <a:p>
            <a:r>
              <a:rPr lang="en-US"/>
              <a:t>	*a = 1;</a:t>
            </a:r>
          </a:p>
          <a:p>
            <a:r>
              <a:rPr lang="en-US"/>
              <a:t>}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964113" y="2597150"/>
            <a:ext cx="3556000" cy="1001713"/>
          </a:xfrm>
          <a:prstGeom prst="wedgeRectCallout">
            <a:avLst>
              <a:gd name="adj1" fmla="val -88125"/>
              <a:gd name="adj2" fmla="val 9722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/>
              <a:t>What is the problem in this code?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err="1"/>
              <a:t>vs</a:t>
            </a:r>
            <a:r>
              <a:rPr lang="en-US" dirty="0"/>
              <a:t>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*first;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*second;</a:t>
            </a:r>
          </a:p>
          <a:p>
            <a:pPr>
              <a:buNone/>
            </a:pPr>
            <a:r>
              <a:rPr lang="en-US" dirty="0"/>
              <a:t>first=new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>
              <a:buNone/>
            </a:pPr>
            <a:r>
              <a:rPr lang="en-US" dirty="0"/>
              <a:t>second=first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1148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447800" y="4191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3974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278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4800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Shallow copy: both pointers are pointing to the same memory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err="1"/>
              <a:t>vs</a:t>
            </a:r>
            <a:r>
              <a:rPr lang="en-US" dirty="0"/>
              <a:t>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*first;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*second;</a:t>
            </a:r>
          </a:p>
          <a:p>
            <a:pPr>
              <a:buNone/>
            </a:pPr>
            <a:r>
              <a:rPr lang="en-US" dirty="0"/>
              <a:t>first=new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>
              <a:buNone/>
            </a:pPr>
            <a:r>
              <a:rPr lang="en-US" dirty="0"/>
              <a:t>second=new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</a:t>
            </a:r>
            <a:r>
              <a:rPr lang="en-US" dirty="0" err="1"/>
              <a:t>secon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]=first[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499246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447800" y="506866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485173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6019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copy: both pointers have their own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9800" y="548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447800" y="579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5650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following code do?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s=3;</a:t>
            </a:r>
          </a:p>
          <a:p>
            <a:pPr>
              <a:buNone/>
            </a:pPr>
            <a:r>
              <a:rPr lang="en-US" sz="2400" dirty="0" err="1"/>
              <a:t>int</a:t>
            </a:r>
            <a:r>
              <a:rPr lang="en-US" sz="2400" dirty="0"/>
              <a:t> *p[5];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=0;i&lt;5;i++){</a:t>
            </a:r>
          </a:p>
          <a:p>
            <a:pPr>
              <a:buNone/>
            </a:pPr>
            <a:r>
              <a:rPr lang="en-US" sz="2400" dirty="0"/>
              <a:t>p[</a:t>
            </a:r>
            <a:r>
              <a:rPr lang="en-US" sz="2400" dirty="0" err="1"/>
              <a:t>i</a:t>
            </a:r>
            <a:r>
              <a:rPr lang="en-US" sz="2400" dirty="0"/>
              <a:t>]=new </a:t>
            </a:r>
            <a:r>
              <a:rPr lang="en-US" sz="2400" dirty="0" err="1"/>
              <a:t>int</a:t>
            </a:r>
            <a:r>
              <a:rPr lang="en-US" sz="2400" dirty="0"/>
              <a:t>[s];}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&lt;5;i++){</a:t>
            </a:r>
          </a:p>
          <a:p>
            <a:pPr>
              <a:buNone/>
            </a:pPr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j=0; j&lt;</a:t>
            </a:r>
            <a:r>
              <a:rPr lang="en-US" sz="2400" dirty="0" err="1"/>
              <a:t>s;j</a:t>
            </a:r>
            <a:r>
              <a:rPr lang="en-US" sz="2400" dirty="0"/>
              <a:t>++){</a:t>
            </a:r>
          </a:p>
          <a:p>
            <a:pPr>
              <a:buNone/>
            </a:pPr>
            <a:r>
              <a:rPr lang="en-US" sz="2400" dirty="0"/>
              <a:t>		p[</a:t>
            </a:r>
            <a:r>
              <a:rPr lang="en-US" sz="2400" dirty="0" err="1"/>
              <a:t>i</a:t>
            </a:r>
            <a:r>
              <a:rPr lang="en-US" sz="2400" dirty="0"/>
              <a:t>][j]=2;}</a:t>
            </a:r>
          </a:p>
          <a:p>
            <a:pPr>
              <a:buNone/>
            </a:pPr>
            <a:r>
              <a:rPr lang="en-US" sz="2400" dirty="0"/>
              <a:t>	}</a:t>
            </a:r>
          </a:p>
          <a:p>
            <a:pPr>
              <a:buNone/>
            </a:pPr>
            <a:r>
              <a:rPr lang="en-US" sz="2400" dirty="0"/>
              <a:t>for(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&lt;5;i++){</a:t>
            </a:r>
          </a:p>
          <a:p>
            <a:pPr>
              <a:buNone/>
            </a:pPr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j=0; j&lt;</a:t>
            </a:r>
            <a:r>
              <a:rPr lang="en-US" sz="2400" dirty="0" err="1"/>
              <a:t>s;j</a:t>
            </a:r>
            <a:r>
              <a:rPr lang="en-US" sz="2400" dirty="0"/>
              <a:t>++){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&lt;&lt;p[</a:t>
            </a:r>
            <a:r>
              <a:rPr lang="en-US" sz="2400" dirty="0" err="1"/>
              <a:t>i</a:t>
            </a:r>
            <a:r>
              <a:rPr lang="en-US" sz="2400" dirty="0"/>
              <a:t>][j]&lt;&lt;" ";</a:t>
            </a:r>
          </a:p>
          <a:p>
            <a:pPr>
              <a:buNone/>
            </a:pPr>
            <a:r>
              <a:rPr lang="en-US" sz="2400" dirty="0"/>
              <a:t>		}</a:t>
            </a:r>
          </a:p>
          <a:p>
            <a:pPr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1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to Pointer</a:t>
            </a:r>
          </a:p>
          <a:p>
            <a:r>
              <a:rPr lang="en-US" dirty="0"/>
              <a:t>What if we want to store the address of a pointer in some variable?</a:t>
            </a:r>
          </a:p>
          <a:p>
            <a:r>
              <a:rPr lang="en-US" dirty="0"/>
              <a:t>We can have a pointer pointing to a pointer</a:t>
            </a:r>
          </a:p>
          <a:p>
            <a:r>
              <a:rPr lang="en-US" dirty="0"/>
              <a:t>Double pointer is declared as:</a:t>
            </a:r>
          </a:p>
          <a:p>
            <a:pPr algn="ctr">
              <a:buNone/>
            </a:pPr>
            <a:r>
              <a:rPr lang="en-US" b="1" dirty="0" err="1">
                <a:solidFill>
                  <a:srgbClr val="FF0000"/>
                </a:solidFill>
              </a:rPr>
              <a:t>dataType</a:t>
            </a:r>
            <a:r>
              <a:rPr lang="en-US" b="1" dirty="0">
                <a:solidFill>
                  <a:srgbClr val="FF0000"/>
                </a:solidFill>
              </a:rPr>
              <a:t> ** </a:t>
            </a:r>
            <a:r>
              <a:rPr lang="en-US" b="1" dirty="0" err="1">
                <a:solidFill>
                  <a:srgbClr val="FF0000"/>
                </a:solidFill>
              </a:rPr>
              <a:t>pointerName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5, j = 6; k = 7; </a:t>
            </a:r>
            <a:r>
              <a:rPr lang="en-US" dirty="0" err="1"/>
              <a:t>int</a:t>
            </a:r>
            <a:r>
              <a:rPr lang="en-US" dirty="0"/>
              <a:t> *ip1 = &amp;</a:t>
            </a:r>
            <a:r>
              <a:rPr lang="en-US" dirty="0" err="1"/>
              <a:t>i</a:t>
            </a:r>
            <a:r>
              <a:rPr lang="en-US" dirty="0"/>
              <a:t>, *ip2 = &amp;j;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**</a:t>
            </a:r>
            <a:r>
              <a:rPr lang="en-US" dirty="0" err="1">
                <a:solidFill>
                  <a:srgbClr val="FF0000"/>
                </a:solidFill>
              </a:rPr>
              <a:t>ipp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err="1"/>
              <a:t>ipp</a:t>
            </a:r>
            <a:r>
              <a:rPr lang="en-US" dirty="0"/>
              <a:t>=&amp;ip1;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*ip1 is 5</a:t>
            </a:r>
          </a:p>
          <a:p>
            <a:pPr>
              <a:buNone/>
            </a:pPr>
            <a:r>
              <a:rPr lang="en-US" dirty="0"/>
              <a:t>**</a:t>
            </a:r>
            <a:r>
              <a:rPr lang="en-US" dirty="0" err="1"/>
              <a:t>ipp</a:t>
            </a:r>
            <a:r>
              <a:rPr lang="en-US" dirty="0"/>
              <a:t> is 5</a:t>
            </a:r>
          </a:p>
          <a:p>
            <a:pPr>
              <a:buNone/>
            </a:pPr>
            <a:r>
              <a:rPr lang="en-US" dirty="0"/>
              <a:t>*</a:t>
            </a:r>
            <a:r>
              <a:rPr lang="en-US" dirty="0" err="1"/>
              <a:t>ipp</a:t>
            </a:r>
            <a:r>
              <a:rPr lang="en-US" dirty="0"/>
              <a:t> is value of ip1 i.e., address of I</a:t>
            </a:r>
          </a:p>
          <a:p>
            <a:pPr>
              <a:buNone/>
            </a:pPr>
            <a:r>
              <a:rPr lang="en-US" dirty="0" err="1"/>
              <a:t>ipp</a:t>
            </a:r>
            <a:r>
              <a:rPr lang="en-US" dirty="0"/>
              <a:t> is address of ip1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1026" name="Picture 2" descr="http://c-faq.com/~scs/cclass/int/fig22.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834264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dirty="0"/>
              <a:t>If we do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ipp</a:t>
            </a:r>
            <a:r>
              <a:rPr lang="en-US" dirty="0">
                <a:solidFill>
                  <a:srgbClr val="FF0000"/>
                </a:solidFill>
              </a:rPr>
              <a:t>=ip2;</a:t>
            </a:r>
          </a:p>
          <a:p>
            <a:pPr marL="1588" indent="-1588">
              <a:buNone/>
            </a:pPr>
            <a:r>
              <a:rPr lang="en-US" dirty="0"/>
              <a:t>we've changed the pointer pointed to by </a:t>
            </a:r>
            <a:r>
              <a:rPr lang="en-US" dirty="0" err="1"/>
              <a:t>ipp</a:t>
            </a:r>
            <a:r>
              <a:rPr lang="en-US" dirty="0"/>
              <a:t> (that is, ip1) to contain a copy of ip2, so that it (ip1) now points at 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36866" name="Picture 2" descr="http://c-faq.com/~scs/cclass/int/fig22.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645351"/>
            <a:ext cx="5638800" cy="275532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dirty="0"/>
              <a:t>If we do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ipp</a:t>
            </a:r>
            <a:r>
              <a:rPr lang="en-US" dirty="0">
                <a:solidFill>
                  <a:srgbClr val="FF0000"/>
                </a:solidFill>
              </a:rPr>
              <a:t> = &amp;k;</a:t>
            </a:r>
          </a:p>
          <a:p>
            <a:pPr marL="1588" indent="-1588">
              <a:buNone/>
            </a:pPr>
            <a:r>
              <a:rPr lang="en-US" dirty="0"/>
              <a:t>we've changed the pointer pointed to by </a:t>
            </a:r>
            <a:r>
              <a:rPr lang="en-US" dirty="0" err="1"/>
              <a:t>ipp</a:t>
            </a:r>
            <a:r>
              <a:rPr lang="en-US" dirty="0"/>
              <a:t> (that is, ip1 again) to point to k: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37890" name="Picture 2" descr="http://c-faq.com/~scs/cclass/int/fig22.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4896" y="2286000"/>
            <a:ext cx="6393704" cy="3124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82588" y="533400"/>
            <a:ext cx="3070225" cy="2847975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ChangePointer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**p)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*p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	**p = 10;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CallChangePointer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*a = NULL;</a:t>
            </a:r>
          </a:p>
          <a:p>
            <a:r>
              <a:rPr lang="en-US" dirty="0"/>
              <a:t>	</a:t>
            </a:r>
            <a:r>
              <a:rPr lang="en-US" dirty="0" err="1"/>
              <a:t>ChangePointer</a:t>
            </a:r>
            <a:r>
              <a:rPr lang="en-US" dirty="0"/>
              <a:t>(&amp;a)</a:t>
            </a:r>
          </a:p>
          <a:p>
            <a:r>
              <a:rPr lang="en-US" dirty="0"/>
              <a:t>}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405438" y="1230312"/>
            <a:ext cx="3449637" cy="771525"/>
          </a:xfrm>
          <a:prstGeom prst="wedgeRectCallout">
            <a:avLst>
              <a:gd name="adj1" fmla="val -106051"/>
              <a:gd name="adj2" fmla="val 110907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If we want to change a we have to pass the address of a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7225" y="4241800"/>
            <a:ext cx="4448175" cy="1585912"/>
            <a:chOff x="414" y="2983"/>
            <a:chExt cx="2802" cy="99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14" y="2983"/>
              <a:ext cx="2389" cy="999"/>
              <a:chOff x="1014" y="2983"/>
              <a:chExt cx="2389" cy="999"/>
            </a:xfrm>
          </p:grpSpPr>
          <p:sp>
            <p:nvSpPr>
              <p:cNvPr id="16391" name="Text Box 7"/>
              <p:cNvSpPr txBox="1">
                <a:spLocks noChangeArrowheads="1"/>
              </p:cNvSpPr>
              <p:nvPr/>
            </p:nvSpPr>
            <p:spPr bwMode="auto">
              <a:xfrm>
                <a:off x="1022" y="3485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CallChangePointer          a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16392" name="Text Box 8"/>
              <p:cNvSpPr txBox="1">
                <a:spLocks noChangeArrowheads="1"/>
              </p:cNvSpPr>
              <p:nvPr/>
            </p:nvSpPr>
            <p:spPr bwMode="auto">
              <a:xfrm>
                <a:off x="1014" y="2983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ChangePointer                  p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cxnSp>
            <p:nvCxnSpPr>
              <p:cNvPr id="16393" name="AutoShape 9"/>
              <p:cNvCxnSpPr>
                <a:cxnSpLocks noChangeShapeType="1"/>
                <a:stCxn id="16394" idx="1"/>
                <a:endCxn id="16395" idx="1"/>
              </p:cNvCxnSpPr>
              <p:nvPr/>
            </p:nvCxnSpPr>
            <p:spPr bwMode="auto">
              <a:xfrm rot="10800000" flipH="1" flipV="1">
                <a:off x="2598" y="3323"/>
                <a:ext cx="8" cy="502"/>
              </a:xfrm>
              <a:prstGeom prst="bentConnector3">
                <a:avLst>
                  <a:gd name="adj1" fmla="val -180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16394" name="Rectangle 10"/>
              <p:cNvSpPr>
                <a:spLocks noChangeArrowheads="1"/>
              </p:cNvSpPr>
              <p:nvPr/>
            </p:nvSpPr>
            <p:spPr bwMode="auto">
              <a:xfrm>
                <a:off x="2598" y="3203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2606" y="3705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2953" y="3703"/>
              <a:ext cx="263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cxnSp>
          <p:nvCxnSpPr>
            <p:cNvPr id="16397" name="AutoShape 13"/>
            <p:cNvCxnSpPr>
              <a:cxnSpLocks noChangeShapeType="1"/>
              <a:stCxn id="16395" idx="3"/>
              <a:endCxn id="16396" idx="1"/>
            </p:cNvCxnSpPr>
            <p:nvPr/>
          </p:nvCxnSpPr>
          <p:spPr bwMode="auto">
            <a:xfrm flipV="1">
              <a:off x="2256" y="3824"/>
              <a:ext cx="6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5764213" y="4540250"/>
            <a:ext cx="3036887" cy="925512"/>
          </a:xfrm>
          <a:prstGeom prst="wedgeRectCallout">
            <a:avLst>
              <a:gd name="adj1" fmla="val -79167"/>
              <a:gd name="adj2" fmla="val 4032"/>
            </a:avLst>
          </a:prstGeom>
          <a:solidFill>
            <a:srgbClr val="CC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 has the address of a which can now be changed by ChangePointer 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5532438" y="5719762"/>
            <a:ext cx="1908175" cy="376238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allocated by new</a:t>
            </a:r>
          </a:p>
        </p:txBody>
      </p:sp>
      <p:cxnSp>
        <p:nvCxnSpPr>
          <p:cNvPr id="16402" name="AutoShape 18"/>
          <p:cNvCxnSpPr>
            <a:cxnSpLocks noChangeShapeType="1"/>
            <a:stCxn id="16401" idx="1"/>
          </p:cNvCxnSpPr>
          <p:nvPr/>
        </p:nvCxnSpPr>
        <p:spPr bwMode="auto">
          <a:xfrm flipH="1" flipV="1">
            <a:off x="5105400" y="5576887"/>
            <a:ext cx="427038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8" grpId="0" animBg="1"/>
      <p:bldP spid="164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71475" y="304800"/>
            <a:ext cx="3127375" cy="4221163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void ChangePointer(int **p)</a:t>
            </a:r>
          </a:p>
          <a:p>
            <a:r>
              <a:rPr lang="en-US"/>
              <a:t>{</a:t>
            </a:r>
          </a:p>
          <a:p>
            <a:r>
              <a:rPr lang="en-US"/>
              <a:t>	*p = new int;</a:t>
            </a:r>
          </a:p>
          <a:p>
            <a:r>
              <a:rPr lang="en-US"/>
              <a:t>	**p = 10;</a:t>
            </a:r>
          </a:p>
          <a:p>
            <a:r>
              <a:rPr lang="en-US"/>
              <a:t>}</a:t>
            </a:r>
          </a:p>
          <a:p>
            <a:r>
              <a:rPr lang="en-US"/>
              <a:t>void Increment(int *x)</a:t>
            </a:r>
          </a:p>
          <a:p>
            <a:r>
              <a:rPr lang="en-US"/>
              <a:t>{</a:t>
            </a:r>
          </a:p>
          <a:p>
            <a:r>
              <a:rPr lang="en-US"/>
              <a:t>	*x=*x+1;</a:t>
            </a:r>
          </a:p>
          <a:p>
            <a:r>
              <a:rPr lang="en-US"/>
              <a:t>}</a:t>
            </a:r>
          </a:p>
          <a:p>
            <a:r>
              <a:rPr lang="en-US"/>
              <a:t>void CallChangePointer()</a:t>
            </a:r>
          </a:p>
          <a:p>
            <a:r>
              <a:rPr lang="en-US"/>
              <a:t>{</a:t>
            </a:r>
          </a:p>
          <a:p>
            <a:r>
              <a:rPr lang="en-US"/>
              <a:t>	int *a = NULL;</a:t>
            </a:r>
          </a:p>
          <a:p>
            <a:r>
              <a:rPr lang="en-US"/>
              <a:t>	ChangePointer(&amp;a);</a:t>
            </a:r>
          </a:p>
          <a:p>
            <a:r>
              <a:rPr lang="en-US"/>
              <a:t>	Increment(a)</a:t>
            </a:r>
          </a:p>
          <a:p>
            <a:r>
              <a:rPr lang="en-US"/>
              <a:t>}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405438" y="1174750"/>
            <a:ext cx="3541712" cy="1325563"/>
          </a:xfrm>
          <a:prstGeom prst="wedgeRectCallout">
            <a:avLst>
              <a:gd name="adj1" fmla="val -104593"/>
              <a:gd name="adj2" fmla="val 43653"/>
            </a:avLst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Notice that we can simply pass a if we want to change the value of *a.  The function increment does that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88963" y="4557713"/>
            <a:ext cx="4448175" cy="1585912"/>
            <a:chOff x="371" y="3217"/>
            <a:chExt cx="2802" cy="999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71" y="3217"/>
              <a:ext cx="2671" cy="999"/>
              <a:chOff x="371" y="3217"/>
              <a:chExt cx="2671" cy="999"/>
            </a:xfrm>
          </p:grpSpPr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379" y="3719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CallChangePointer           a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371" y="3217"/>
                <a:ext cx="2381" cy="497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Increment                           x </a:t>
                </a:r>
              </a:p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cxnSp>
            <p:nvCxnSpPr>
              <p:cNvPr id="17419" name="AutoShape 11"/>
              <p:cNvCxnSpPr>
                <a:cxnSpLocks noChangeShapeType="1"/>
                <a:stCxn id="17420" idx="3"/>
                <a:endCxn id="17422" idx="0"/>
              </p:cNvCxnSpPr>
              <p:nvPr/>
            </p:nvCxnSpPr>
            <p:spPr bwMode="auto">
              <a:xfrm>
                <a:off x="2205" y="3557"/>
                <a:ext cx="837" cy="38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17420" name="Rectangle 12"/>
              <p:cNvSpPr>
                <a:spLocks noChangeArrowheads="1"/>
              </p:cNvSpPr>
              <p:nvPr/>
            </p:nvSpPr>
            <p:spPr bwMode="auto">
              <a:xfrm>
                <a:off x="1955" y="3437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1" name="Rectangle 13"/>
              <p:cNvSpPr>
                <a:spLocks noChangeArrowheads="1"/>
              </p:cNvSpPr>
              <p:nvPr/>
            </p:nvSpPr>
            <p:spPr bwMode="auto">
              <a:xfrm>
                <a:off x="1963" y="3939"/>
                <a:ext cx="25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910" y="3937"/>
              <a:ext cx="263" cy="2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cxnSp>
          <p:nvCxnSpPr>
            <p:cNvPr id="17423" name="AutoShape 15"/>
            <p:cNvCxnSpPr>
              <a:cxnSpLocks noChangeShapeType="1"/>
              <a:stCxn id="17421" idx="3"/>
              <a:endCxn id="17422" idx="1"/>
            </p:cNvCxnSpPr>
            <p:nvPr/>
          </p:nvCxnSpPr>
          <p:spPr bwMode="auto">
            <a:xfrm flipV="1">
              <a:off x="2213" y="4058"/>
              <a:ext cx="69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5764213" y="4484688"/>
            <a:ext cx="3036887" cy="925512"/>
          </a:xfrm>
          <a:prstGeom prst="wedgeRectCallout">
            <a:avLst>
              <a:gd name="adj1" fmla="val -96315"/>
              <a:gd name="adj2" fmla="val -944"/>
            </a:avLst>
          </a:prstGeom>
          <a:solidFill>
            <a:srgbClr val="CCFF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to change the value pointed to by a we can simply pass a and not the address of a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32438" y="5664200"/>
            <a:ext cx="1908175" cy="376238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allocated by new</a:t>
            </a:r>
          </a:p>
        </p:txBody>
      </p:sp>
      <p:cxnSp>
        <p:nvCxnSpPr>
          <p:cNvPr id="17426" name="AutoShape 18"/>
          <p:cNvCxnSpPr>
            <a:cxnSpLocks noChangeShapeType="1"/>
            <a:stCxn id="17425" idx="1"/>
          </p:cNvCxnSpPr>
          <p:nvPr/>
        </p:nvCxnSpPr>
        <p:spPr bwMode="auto">
          <a:xfrm flipH="1">
            <a:off x="5037138" y="5853113"/>
            <a:ext cx="495300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24" grpId="0" animBg="1"/>
      <p:bldP spid="174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81000"/>
            <a:ext cx="43053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228600" y="304800"/>
            <a:ext cx="4038600" cy="6096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800" dirty="0" err="1"/>
              <a:t>int</a:t>
            </a:r>
            <a:r>
              <a:rPr lang="en-US" sz="3800" dirty="0"/>
              <a:t> main()</a:t>
            </a:r>
          </a:p>
          <a:p>
            <a:r>
              <a:rPr lang="en-US" sz="3800" dirty="0"/>
              <a:t>{</a:t>
            </a:r>
          </a:p>
          <a:p>
            <a:r>
              <a:rPr lang="sv-SE" sz="3800" dirty="0"/>
              <a:t>int var1 = 11; </a:t>
            </a:r>
          </a:p>
          <a:p>
            <a:r>
              <a:rPr lang="en-US" sz="3800" dirty="0" err="1"/>
              <a:t>int</a:t>
            </a:r>
            <a:r>
              <a:rPr lang="en-US" sz="3800" dirty="0"/>
              <a:t> var2 = 22;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&amp;var1 &lt;&lt; &amp;var2 ;</a:t>
            </a:r>
          </a:p>
          <a:p>
            <a:endParaRPr lang="en-US" sz="3800" dirty="0"/>
          </a:p>
          <a:p>
            <a:r>
              <a:rPr lang="en-US" sz="3800" dirty="0" err="1"/>
              <a:t>int</a:t>
            </a:r>
            <a:r>
              <a:rPr lang="en-US" sz="3800" dirty="0"/>
              <a:t>* </a:t>
            </a:r>
            <a:r>
              <a:rPr lang="en-US" sz="3800" dirty="0" err="1"/>
              <a:t>ptr</a:t>
            </a:r>
            <a:r>
              <a:rPr lang="en-US" sz="3800" dirty="0"/>
              <a:t>; </a:t>
            </a:r>
          </a:p>
          <a:p>
            <a:r>
              <a:rPr lang="da-DK" sz="3800" dirty="0"/>
              <a:t>ptr = &amp;var1; 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</a:t>
            </a:r>
            <a:r>
              <a:rPr lang="en-US" sz="3800" dirty="0" err="1"/>
              <a:t>ptr</a:t>
            </a:r>
            <a:r>
              <a:rPr lang="en-US" sz="3800" dirty="0"/>
              <a:t> &lt;&lt; </a:t>
            </a:r>
            <a:r>
              <a:rPr lang="en-US" sz="3800" dirty="0" err="1"/>
              <a:t>endl</a:t>
            </a:r>
            <a:r>
              <a:rPr lang="en-US" sz="3800" dirty="0"/>
              <a:t>; </a:t>
            </a:r>
          </a:p>
          <a:p>
            <a:endParaRPr lang="da-DK" sz="3800" dirty="0"/>
          </a:p>
          <a:p>
            <a:r>
              <a:rPr lang="da-DK" sz="3800" dirty="0"/>
              <a:t>ptr = &amp;var2; </a:t>
            </a:r>
          </a:p>
          <a:p>
            <a:r>
              <a:rPr lang="en-US" sz="3800" dirty="0" err="1"/>
              <a:t>cout</a:t>
            </a:r>
            <a:r>
              <a:rPr lang="en-US" sz="3800" dirty="0"/>
              <a:t> &lt;&lt; </a:t>
            </a:r>
            <a:r>
              <a:rPr lang="en-US" sz="3800" dirty="0" err="1"/>
              <a:t>ptr</a:t>
            </a:r>
            <a:r>
              <a:rPr lang="en-US" sz="3800" dirty="0"/>
              <a:t> &lt;&lt; </a:t>
            </a:r>
            <a:r>
              <a:rPr lang="en-US" sz="3800" dirty="0" err="1"/>
              <a:t>endl</a:t>
            </a:r>
            <a:r>
              <a:rPr lang="en-US" sz="3800" dirty="0"/>
              <a:t>; </a:t>
            </a:r>
          </a:p>
          <a:p>
            <a:endParaRPr lang="en-US" sz="3800" dirty="0"/>
          </a:p>
          <a:p>
            <a:r>
              <a:rPr lang="en-US" sz="3800" dirty="0"/>
              <a:t>return 0;</a:t>
            </a:r>
          </a:p>
          <a:p>
            <a:r>
              <a:rPr lang="en-US" sz="3800" dirty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 No. </a:t>
            </a:r>
            <a:fld id="{2BD05F84-64DD-4F49-8455-DE61D1DDCD8B}" type="slidenum">
              <a:rPr lang="en-US"/>
              <a:pPr/>
              <a:t>80</a:t>
            </a:fld>
            <a:r>
              <a:rPr lang="en-US"/>
              <a:t> 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ARRAYS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2588" y="958850"/>
            <a:ext cx="3905250" cy="4221163"/>
          </a:xfrm>
          <a:prstGeom prst="rect">
            <a:avLst/>
          </a:prstGeom>
          <a:solidFill>
            <a:srgbClr val="FFCCCC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void ChangeArray(int *a,int Size)</a:t>
            </a:r>
          </a:p>
          <a:p>
            <a:r>
              <a:rPr lang="en-US"/>
              <a:t>{</a:t>
            </a:r>
          </a:p>
          <a:p>
            <a:r>
              <a:rPr lang="en-US"/>
              <a:t>	for (int i=0;i&lt;Size;++i)</a:t>
            </a:r>
          </a:p>
          <a:p>
            <a:r>
              <a:rPr lang="en-US"/>
              <a:t>		a[i] = i;</a:t>
            </a:r>
          </a:p>
          <a:p>
            <a:r>
              <a:rPr lang="en-US"/>
              <a:t>}</a:t>
            </a:r>
          </a:p>
          <a:p>
            <a:r>
              <a:rPr lang="en-US"/>
              <a:t>void AllocateArray(int **arr,int Size)</a:t>
            </a:r>
          </a:p>
          <a:p>
            <a:r>
              <a:rPr lang="en-US"/>
              <a:t>{</a:t>
            </a:r>
          </a:p>
          <a:p>
            <a:r>
              <a:rPr lang="en-US"/>
              <a:t>	*arr = new int[Size];</a:t>
            </a:r>
          </a:p>
          <a:p>
            <a:r>
              <a:rPr lang="en-US"/>
              <a:t>}</a:t>
            </a:r>
          </a:p>
          <a:p>
            <a:r>
              <a:rPr lang="en-US"/>
              <a:t>void CallChangeArray()</a:t>
            </a:r>
          </a:p>
          <a:p>
            <a:r>
              <a:rPr lang="en-US"/>
              <a:t>{</a:t>
            </a:r>
          </a:p>
          <a:p>
            <a:r>
              <a:rPr lang="en-US"/>
              <a:t>	int *myArr = NULL;</a:t>
            </a:r>
          </a:p>
          <a:p>
            <a:r>
              <a:rPr lang="en-US"/>
              <a:t>	AllocateArray(&amp;myArr,10);</a:t>
            </a:r>
          </a:p>
          <a:p>
            <a:r>
              <a:rPr lang="en-US"/>
              <a:t>	ChangeArray(myArr,10);</a:t>
            </a:r>
          </a:p>
          <a:p>
            <a:r>
              <a:rPr lang="en-US"/>
              <a:t>}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606925" y="1790700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CallChangeArray          myArrr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594225" y="993775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AllocateArray                   arr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18440" name="AutoShape 8"/>
          <p:cNvCxnSpPr>
            <a:cxnSpLocks noChangeShapeType="1"/>
            <a:stCxn id="18441" idx="3"/>
            <a:endCxn id="18442" idx="3"/>
          </p:cNvCxnSpPr>
          <p:nvPr/>
        </p:nvCxnSpPr>
        <p:spPr bwMode="auto">
          <a:xfrm>
            <a:off x="7505700" y="1533525"/>
            <a:ext cx="12700" cy="796925"/>
          </a:xfrm>
          <a:prstGeom prst="bentConnector3">
            <a:avLst>
              <a:gd name="adj1" fmla="val 19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108825" y="1343025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121525" y="2139950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487" name="Group 55"/>
          <p:cNvGraphicFramePr>
            <a:graphicFrameLocks noGrp="1"/>
          </p:cNvGraphicFramePr>
          <p:nvPr>
            <p:ph idx="1"/>
          </p:nvPr>
        </p:nvGraphicFramePr>
        <p:xfrm>
          <a:off x="6278563" y="2819400"/>
          <a:ext cx="2397125" cy="365760"/>
        </p:xfrm>
        <a:graphic>
          <a:graphicData uri="http://schemas.openxmlformats.org/drawingml/2006/table">
            <a:tbl>
              <a:tblPr/>
              <a:tblGrid>
                <a:gridCol w="23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9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485" name="AutoShape 53"/>
          <p:cNvCxnSpPr>
            <a:cxnSpLocks noChangeShapeType="1"/>
            <a:stCxn id="18442" idx="1"/>
            <a:endCxn id="0" idx="1"/>
          </p:cNvCxnSpPr>
          <p:nvPr/>
        </p:nvCxnSpPr>
        <p:spPr bwMode="auto">
          <a:xfrm rot="10800000" flipV="1">
            <a:off x="6278563" y="2330450"/>
            <a:ext cx="842962" cy="671513"/>
          </a:xfrm>
          <a:prstGeom prst="bentConnector3">
            <a:avLst>
              <a:gd name="adj1" fmla="val 12712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4492625" y="4432300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CallChangeArray          myArrr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4479925" y="3635375"/>
            <a:ext cx="3779838" cy="788988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ChangeArray                  a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cxnSp>
        <p:nvCxnSpPr>
          <p:cNvPr id="18500" name="AutoShape 68"/>
          <p:cNvCxnSpPr>
            <a:cxnSpLocks noChangeShapeType="1"/>
            <a:stCxn id="18501" idx="3"/>
          </p:cNvCxnSpPr>
          <p:nvPr/>
        </p:nvCxnSpPr>
        <p:spPr bwMode="auto">
          <a:xfrm flipV="1">
            <a:off x="7391400" y="3178175"/>
            <a:ext cx="185738" cy="9969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6994525" y="3984625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7007225" y="4781550"/>
            <a:ext cx="396875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03" name="AutoShape 71"/>
          <p:cNvCxnSpPr>
            <a:cxnSpLocks noChangeShapeType="1"/>
            <a:stCxn id="18502" idx="3"/>
            <a:endCxn id="0" idx="3"/>
          </p:cNvCxnSpPr>
          <p:nvPr/>
        </p:nvCxnSpPr>
        <p:spPr bwMode="auto">
          <a:xfrm flipV="1">
            <a:off x="7404100" y="3001963"/>
            <a:ext cx="1271588" cy="1970087"/>
          </a:xfrm>
          <a:prstGeom prst="bentConnector3">
            <a:avLst>
              <a:gd name="adj1" fmla="val 117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474663" y="5784850"/>
            <a:ext cx="7942262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Note:  to change the value inside myArr we have to pass the address of myArr and to change the elements of the array we can simply pass myArr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8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84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18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185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185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" dur="1" fill="hold"/>
                                        <p:tgtEl>
                                          <p:spTgt spid="185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8" grpId="0" animBg="1"/>
      <p:bldP spid="18439" grpId="0" animBg="1"/>
      <p:bldP spid="18441" grpId="0" animBg="1"/>
      <p:bldP spid="18442" grpId="0" animBg="1"/>
      <p:bldP spid="18498" grpId="0" animBg="1"/>
      <p:bldP spid="18499" grpId="0" animBg="1"/>
      <p:bldP spid="18501" grpId="0" animBg="1"/>
      <p:bldP spid="18502" grpId="0" animBg="1"/>
      <p:bldP spid="1850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www.eskimo.com/~scs/cclass/int/fig23.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9400" y="1600200"/>
            <a:ext cx="3983126" cy="2438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**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marL="1588" indent="-1588">
              <a:buNone/>
            </a:pPr>
            <a:r>
              <a:rPr lang="en-US" sz="2600" dirty="0"/>
              <a:t>Double pointers are helpful in declaring dynamic multidimensional arrays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rows;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cols;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&gt;&gt;rows&gt;&gt;cols;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**array; //double pointer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array=new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*[rows];//dynamic array of pointers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=0;i&lt;</a:t>
            </a:r>
            <a:r>
              <a:rPr lang="en-US" dirty="0" err="1">
                <a:solidFill>
                  <a:srgbClr val="FF0000"/>
                </a:solidFill>
              </a:rPr>
              <a:t>rows;i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array[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]=new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[cols];//each location is pointing to an array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This dynamic 2D array can be used in the same way as the static array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e.g.,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cin</a:t>
            </a:r>
            <a:r>
              <a:rPr lang="en-US" b="1" dirty="0">
                <a:solidFill>
                  <a:srgbClr val="FF0000"/>
                </a:solidFill>
              </a:rPr>
              <a:t>&gt;&gt;array[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][j]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dynamic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rows;i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	delete [ ] 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/>
              <a:t>delete [ ] </a:t>
            </a:r>
            <a:r>
              <a:rPr lang="en-US" dirty="0"/>
              <a:t>array;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E214-9F39-4C21-91B9-EE6950DA911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6343650" cy="971550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19400"/>
            <a:ext cx="8077200" cy="480786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42900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114800"/>
            <a:ext cx="19812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733800" y="3657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p is pointer and q is not a pointer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4278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both p and q are pointers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4900</Words>
  <Application>Microsoft Office PowerPoint</Application>
  <PresentationFormat>On-screen Show (4:3)</PresentationFormat>
  <Paragraphs>1168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Book Antiqua</vt:lpstr>
      <vt:lpstr>Calibri</vt:lpstr>
      <vt:lpstr>Courier New</vt:lpstr>
      <vt:lpstr>MacUSADigital-Regular</vt:lpstr>
      <vt:lpstr>Times New Roman</vt:lpstr>
      <vt:lpstr>Office Theme</vt:lpstr>
      <vt:lpstr>Pointers</vt:lpstr>
      <vt:lpstr>References</vt:lpstr>
      <vt:lpstr>Computer Memory</vt:lpstr>
      <vt:lpstr>PowerPoint Presentation</vt:lpstr>
      <vt:lpstr>The Address-of Operator &amp;</vt:lpstr>
      <vt:lpstr>PowerPoint Presentation</vt:lpstr>
      <vt:lpstr>What is a pointer?</vt:lpstr>
      <vt:lpstr>PowerPoint Presentation</vt:lpstr>
      <vt:lpstr>Examples</vt:lpstr>
      <vt:lpstr>Constant Pointer</vt:lpstr>
      <vt:lpstr>Dereferencing operator *</vt:lpstr>
      <vt:lpstr>PowerPoint Presentation</vt:lpstr>
      <vt:lpstr>Example</vt:lpstr>
      <vt:lpstr>Example</vt:lpstr>
      <vt:lpstr>Exercise</vt:lpstr>
      <vt:lpstr>PowerPoint Presentation</vt:lpstr>
      <vt:lpstr>PowerPoint Presentation</vt:lpstr>
      <vt:lpstr>Pointer and structs</vt:lpstr>
      <vt:lpstr>Pointers &amp; Arrays</vt:lpstr>
      <vt:lpstr>Array</vt:lpstr>
      <vt:lpstr>PowerPoint Presentation</vt:lpstr>
      <vt:lpstr>PowerPoint Presentation</vt:lpstr>
      <vt:lpstr>PowerPoint Presentation</vt:lpstr>
      <vt:lpstr>Pointer Arithmetic</vt:lpstr>
      <vt:lpstr>Accessing array with pointer</vt:lpstr>
      <vt:lpstr>Arrays &amp; Pointers</vt:lpstr>
      <vt:lpstr>PowerPoint Presentation</vt:lpstr>
      <vt:lpstr>Pointer Arithmetic</vt:lpstr>
      <vt:lpstr>PowerPoint Presentation</vt:lpstr>
      <vt:lpstr>PowerPoint Presentation</vt:lpstr>
      <vt:lpstr>PowerPoint Presentation</vt:lpstr>
      <vt:lpstr>PowerPoint Presentation</vt:lpstr>
      <vt:lpstr>Precedence rules Source: Wikipedia</vt:lpstr>
      <vt:lpstr>PowerPoint Presentation</vt:lpstr>
      <vt:lpstr>Example</vt:lpstr>
      <vt:lpstr>Pointers &amp; Arrays (Example)</vt:lpstr>
      <vt:lpstr>Returning pointer from a function (Example 1)</vt:lpstr>
      <vt:lpstr>Returning pointer from a function (Example 2)</vt:lpstr>
      <vt:lpstr>Struct Pointers</vt:lpstr>
      <vt:lpstr>Array of Pointers</vt:lpstr>
      <vt:lpstr>The Correct Place for “const”</vt:lpstr>
      <vt:lpstr>Pointers &amp; functions</vt:lpstr>
      <vt:lpstr>Argument pass by reference</vt:lpstr>
      <vt:lpstr>Using Pointers in function arguments</vt:lpstr>
      <vt:lpstr>PowerPoint Presentation</vt:lpstr>
      <vt:lpstr>STUDY THIS CODE…t</vt:lpstr>
      <vt:lpstr>exercise</vt:lpstr>
      <vt:lpstr>PowerPoint Presentation</vt:lpstr>
      <vt:lpstr>PowerPoint Presentation</vt:lpstr>
      <vt:lpstr>A COMMON BUG</vt:lpstr>
      <vt:lpstr>Reference Parameter</vt:lpstr>
      <vt:lpstr>Pointer</vt:lpstr>
      <vt:lpstr>Pointer as function arguments void increment (int * p){*p=*p+1;} </vt:lpstr>
      <vt:lpstr>Passing pointer to functions  (by value)</vt:lpstr>
      <vt:lpstr>Passing pointer to functions  (by reference)</vt:lpstr>
      <vt:lpstr>Pointers and C-strings</vt:lpstr>
      <vt:lpstr>PowerPoint Presentation</vt:lpstr>
      <vt:lpstr>PowerPoint Presentation</vt:lpstr>
      <vt:lpstr>Struct pointers</vt:lpstr>
      <vt:lpstr>Dynamic Memory</vt:lpstr>
      <vt:lpstr>Introduction</vt:lpstr>
      <vt:lpstr>Dynamic Variable</vt:lpstr>
      <vt:lpstr>PowerPoint Presentation</vt:lpstr>
      <vt:lpstr>Example</vt:lpstr>
      <vt:lpstr>Dynamic Array</vt:lpstr>
      <vt:lpstr>Deleting Memory</vt:lpstr>
      <vt:lpstr>PowerPoint Presentation</vt:lpstr>
      <vt:lpstr>MEMORY LEAKS</vt:lpstr>
      <vt:lpstr>DANGLING POINTER</vt:lpstr>
      <vt:lpstr>Why would this code crash????</vt:lpstr>
      <vt:lpstr>Shallow vs Deep Copy</vt:lpstr>
      <vt:lpstr>Shallow vs Deep Copy</vt:lpstr>
      <vt:lpstr>What does following code do?</vt:lpstr>
      <vt:lpstr>Double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</vt:lpstr>
      <vt:lpstr>Why do we use ** pointers</vt:lpstr>
      <vt:lpstr>Deleting dynamic 2D array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tooba.javed</dc:creator>
  <cp:lastModifiedBy>Ahmad Hamza fast lhr</cp:lastModifiedBy>
  <cp:revision>274</cp:revision>
  <dcterms:created xsi:type="dcterms:W3CDTF">2011-07-01T06:12:08Z</dcterms:created>
  <dcterms:modified xsi:type="dcterms:W3CDTF">2024-05-09T12:46:09Z</dcterms:modified>
</cp:coreProperties>
</file>