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74" r:id="rId15"/>
    <p:sldId id="277" r:id="rId16"/>
    <p:sldId id="278" r:id="rId17"/>
    <p:sldId id="270" r:id="rId18"/>
    <p:sldId id="279" r:id="rId19"/>
    <p:sldId id="273" r:id="rId20"/>
    <p:sldId id="280" r:id="rId21"/>
    <p:sldId id="275" r:id="rId22"/>
    <p:sldId id="271" r:id="rId23"/>
    <p:sldId id="276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3549D-AF60-4433-BB2D-0BFD45A20B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3549D-AF60-4433-BB2D-0BFD45A20B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Oriented Programming in C++</a:t>
            </a:r>
            <a:br>
              <a:rPr lang="en-US" sz="2800" dirty="0"/>
            </a:br>
            <a:r>
              <a:rPr lang="en-US" sz="2800" dirty="0"/>
              <a:t>INHERITANCE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PROGRAMMING, Spring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0560" y="5821680"/>
            <a:ext cx="1341120" cy="365760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2590800"/>
            <a:ext cx="39624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boxType</a:t>
            </a:r>
            <a:r>
              <a:rPr lang="en-US" dirty="0"/>
              <a:t>::volume()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area() * height;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" y="762000"/>
            <a:ext cx="3962400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boxType</a:t>
            </a:r>
            <a:r>
              <a:rPr lang="en-US" dirty="0"/>
              <a:t>::volume()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rectangleType</a:t>
            </a:r>
            <a:r>
              <a:rPr lang="en-US" dirty="0"/>
              <a:t>::area() * height;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381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is the difference between following two codes: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35052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/>
          <p:cNvSpPr/>
          <p:nvPr/>
        </p:nvSpPr>
        <p:spPr>
          <a:xfrm>
            <a:off x="2667000" y="4495800"/>
            <a:ext cx="37338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call area() function of derived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private members of base class are also private in derived class and cannot be directly accessed outside of the class</a:t>
            </a:r>
          </a:p>
          <a:p>
            <a:r>
              <a:rPr lang="en-US" dirty="0"/>
              <a:t>C++ provides a functionality that helps the derived class to access the base class members directly</a:t>
            </a:r>
          </a:p>
          <a:p>
            <a:r>
              <a:rPr lang="en-US" dirty="0"/>
              <a:t>If members of base class are made “protected” then derived class can access these members directly but such members cannot be accessed in other classes or 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52400" y="1219200"/>
            <a:ext cx="4038600" cy="4718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getLength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getWidth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area()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perimeter()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length;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width;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2819400"/>
            <a:ext cx="4038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Derived class member function:</a:t>
            </a:r>
          </a:p>
          <a:p>
            <a:endParaRPr lang="en-US" dirty="0"/>
          </a:p>
          <a:p>
            <a:r>
              <a:rPr lang="en-US" dirty="0"/>
              <a:t>double </a:t>
            </a:r>
            <a:r>
              <a:rPr lang="en-US" dirty="0" err="1"/>
              <a:t>boxType</a:t>
            </a:r>
            <a:r>
              <a:rPr lang="en-US" dirty="0"/>
              <a:t>::area()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 2 * (length * width + length * height + width * height);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866900" y="4572000"/>
            <a:ext cx="3835400" cy="1208617"/>
          </a:xfrm>
          <a:custGeom>
            <a:avLst/>
            <a:gdLst>
              <a:gd name="connsiteX0" fmla="*/ 0 w 3835400"/>
              <a:gd name="connsiteY0" fmla="*/ 698500 h 1208617"/>
              <a:gd name="connsiteX1" fmla="*/ 2108200 w 3835400"/>
              <a:gd name="connsiteY1" fmla="*/ 1092200 h 1208617"/>
              <a:gd name="connsiteX2" fmla="*/ 3835400 w 3835400"/>
              <a:gd name="connsiteY2" fmla="*/ 0 h 12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1208617">
                <a:moveTo>
                  <a:pt x="0" y="698500"/>
                </a:moveTo>
                <a:cubicBezTo>
                  <a:pt x="734483" y="953558"/>
                  <a:pt x="1468967" y="1208617"/>
                  <a:pt x="2108200" y="1092200"/>
                </a:cubicBezTo>
                <a:cubicBezTo>
                  <a:pt x="2747433" y="975783"/>
                  <a:pt x="3291416" y="487891"/>
                  <a:pt x="383540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4953000"/>
            <a:ext cx="24384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base class members can be accessed directly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33401"/>
            <a:ext cx="403860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rectangleType</a:t>
            </a:r>
            <a:r>
              <a:rPr lang="en-US" dirty="0"/>
              <a:t> A1(2,3);</a:t>
            </a:r>
          </a:p>
          <a:p>
            <a:r>
              <a:rPr lang="en-US" dirty="0" err="1"/>
              <a:t>cout</a:t>
            </a:r>
            <a:r>
              <a:rPr lang="en-US" dirty="0"/>
              <a:t>&lt;&lt;A1. length; // NOT OK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Access </a:t>
            </a:r>
            <a:r>
              <a:rPr lang="en-US" dirty="0" err="1"/>
              <a:t>Specifier</a:t>
            </a:r>
            <a:r>
              <a:rPr lang="en-US" dirty="0"/>
              <a:t>- Summary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Accessibility modes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inheritance</a:t>
            </a:r>
          </a:p>
          <a:p>
            <a:r>
              <a:rPr lang="en-US" dirty="0"/>
              <a:t>Protected inheritance</a:t>
            </a:r>
          </a:p>
          <a:p>
            <a:r>
              <a:rPr lang="en-US" dirty="0"/>
              <a:t>Private inheritance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229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3352800" cy="3429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135868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886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Public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1447800"/>
            <a:ext cx="3352800" cy="3429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362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3135868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members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200" y="3886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Public members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B: Public A</a:t>
            </a:r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3429000" y="3320534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29000" y="4038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2133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213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 inherited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9966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Inherited as a protected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37338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Inherited as a public</a:t>
            </a:r>
          </a:p>
        </p:txBody>
      </p:sp>
    </p:spTree>
    <p:extLst>
      <p:ext uri="{BB962C8B-B14F-4D97-AF65-F5344CB8AC3E}">
        <p14:creationId xmlns:p14="http://schemas.microsoft.com/office/powerpoint/2010/main" val="52884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inheritance (Example)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198120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 </a:t>
            </a:r>
            <a:r>
              <a:rPr lang="en-US" dirty="0" err="1"/>
              <a:t>int</a:t>
            </a:r>
            <a:r>
              <a:rPr lang="en-US" dirty="0"/>
              <a:t> a1;</a:t>
            </a:r>
          </a:p>
          <a:p>
            <a:pPr>
              <a:buNone/>
            </a:pPr>
            <a:r>
              <a:rPr lang="en-US" dirty="0"/>
              <a:t>protected: </a:t>
            </a:r>
            <a:r>
              <a:rPr lang="en-US" dirty="0" err="1"/>
              <a:t>int</a:t>
            </a:r>
            <a:r>
              <a:rPr lang="en-US" dirty="0"/>
              <a:t> a2;</a:t>
            </a:r>
          </a:p>
          <a:p>
            <a:pPr>
              <a:buNone/>
            </a:pPr>
            <a:r>
              <a:rPr lang="en-US" dirty="0"/>
              <a:t>public: </a:t>
            </a:r>
            <a:r>
              <a:rPr lang="en-US" dirty="0" err="1"/>
              <a:t>int</a:t>
            </a:r>
            <a:r>
              <a:rPr lang="en-US" dirty="0"/>
              <a:t> a3; 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SetA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{a1=2;</a:t>
            </a:r>
          </a:p>
          <a:p>
            <a:pPr>
              <a:buNone/>
            </a:pPr>
            <a:r>
              <a:rPr lang="en-US" dirty="0"/>
              <a:t>a2=3;</a:t>
            </a:r>
          </a:p>
          <a:p>
            <a:pPr>
              <a:buNone/>
            </a:pPr>
            <a:r>
              <a:rPr lang="en-US" dirty="0"/>
              <a:t>a3=4;}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752600"/>
            <a:ext cx="2514600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 B: public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 </a:t>
            </a:r>
            <a:r>
              <a:rPr lang="en-US" dirty="0" err="1"/>
              <a:t>int</a:t>
            </a:r>
            <a:r>
              <a:rPr lang="en-US" dirty="0"/>
              <a:t> b1;</a:t>
            </a:r>
          </a:p>
          <a:p>
            <a:pPr>
              <a:buNone/>
            </a:pPr>
            <a:r>
              <a:rPr lang="en-US" dirty="0"/>
              <a:t>public: </a:t>
            </a:r>
          </a:p>
          <a:p>
            <a:pPr>
              <a:buNone/>
            </a:pPr>
            <a:r>
              <a:rPr lang="en-US" dirty="0"/>
              <a:t>void print()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&lt;&lt;b1;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&lt;&lt;a1; //ERROR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&lt;&lt;a2;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&lt;&lt;a3;}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8400" y="2590800"/>
            <a:ext cx="914400" cy="158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7400" y="1752600"/>
            <a:ext cx="2895600" cy="258532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B </a:t>
            </a:r>
            <a:r>
              <a:rPr lang="en-US" dirty="0" err="1"/>
              <a:t>bobj</a:t>
            </a:r>
            <a:r>
              <a:rPr lang="en-US" dirty="0"/>
              <a:t>(1,2,3);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&lt;&lt;bobj.a3; //OK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&lt;&lt;bobj.a2; //NOT OK</a:t>
            </a:r>
          </a:p>
          <a:p>
            <a:pPr>
              <a:buNone/>
            </a:pPr>
            <a:r>
              <a:rPr lang="en-US" dirty="0" err="1"/>
              <a:t>bobj.SetA</a:t>
            </a:r>
            <a:r>
              <a:rPr lang="en-US" dirty="0"/>
              <a:t>(); //OK</a:t>
            </a:r>
          </a:p>
          <a:p>
            <a:r>
              <a:rPr lang="en-US" dirty="0" err="1"/>
              <a:t>bobj.print</a:t>
            </a:r>
            <a:r>
              <a:rPr lang="en-US" dirty="0"/>
              <a:t>(); // OK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3352800" cy="4648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135868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255" y="4692134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Public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1447800"/>
            <a:ext cx="3352800" cy="3429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362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3135868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members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200" y="3886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Public members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B: Protected A</a:t>
            </a:r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3429000" y="3320534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42855" y="3505200"/>
            <a:ext cx="1967345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2133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213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 inherited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9966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Inherited as a protected</a:t>
            </a:r>
          </a:p>
        </p:txBody>
      </p:sp>
      <p:sp>
        <p:nvSpPr>
          <p:cNvPr id="23" name="TextBox 22"/>
          <p:cNvSpPr txBox="1"/>
          <p:nvPr/>
        </p:nvSpPr>
        <p:spPr>
          <a:xfrm rot="19569170">
            <a:off x="3538915" y="3993358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Inherited as a protected</a:t>
            </a:r>
          </a:p>
        </p:txBody>
      </p:sp>
    </p:spTree>
    <p:extLst>
      <p:ext uri="{BB962C8B-B14F-4D97-AF65-F5344CB8AC3E}">
        <p14:creationId xmlns:p14="http://schemas.microsoft.com/office/powerpoint/2010/main" val="269027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Inheritance (Example)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198120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class A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private: </a:t>
            </a:r>
            <a:r>
              <a:rPr lang="en-US" sz="1600" dirty="0" err="1"/>
              <a:t>int</a:t>
            </a:r>
            <a:r>
              <a:rPr lang="en-US" sz="1600" dirty="0"/>
              <a:t> a1;</a:t>
            </a:r>
          </a:p>
          <a:p>
            <a:pPr>
              <a:buNone/>
            </a:pPr>
            <a:r>
              <a:rPr lang="en-US" sz="1600" dirty="0"/>
              <a:t>protected: </a:t>
            </a:r>
            <a:r>
              <a:rPr lang="en-US" sz="1600" dirty="0" err="1"/>
              <a:t>int</a:t>
            </a:r>
            <a:r>
              <a:rPr lang="en-US" sz="1600" dirty="0"/>
              <a:t> a2;</a:t>
            </a:r>
          </a:p>
          <a:p>
            <a:pPr>
              <a:buNone/>
            </a:pPr>
            <a:r>
              <a:rPr lang="en-US" sz="1600" dirty="0"/>
              <a:t>public: </a:t>
            </a:r>
            <a:r>
              <a:rPr lang="en-US" sz="1600" dirty="0" err="1"/>
              <a:t>int</a:t>
            </a:r>
            <a:r>
              <a:rPr lang="en-US" sz="1600" dirty="0"/>
              <a:t> a3; </a:t>
            </a:r>
          </a:p>
          <a:p>
            <a:pPr>
              <a:buNone/>
            </a:pPr>
            <a:r>
              <a:rPr lang="en-US" sz="1600" dirty="0"/>
              <a:t>void </a:t>
            </a:r>
            <a:r>
              <a:rPr lang="en-US" sz="1600" dirty="0" err="1"/>
              <a:t>SetA</a:t>
            </a:r>
            <a:r>
              <a:rPr lang="en-US" sz="1600" dirty="0"/>
              <a:t>()</a:t>
            </a:r>
          </a:p>
          <a:p>
            <a:pPr>
              <a:buNone/>
            </a:pPr>
            <a:r>
              <a:rPr lang="en-US" sz="1600" dirty="0"/>
              <a:t>{a1=2;</a:t>
            </a:r>
          </a:p>
          <a:p>
            <a:pPr>
              <a:buNone/>
            </a:pPr>
            <a:r>
              <a:rPr lang="en-US" sz="1600" dirty="0"/>
              <a:t>a2=3;</a:t>
            </a:r>
          </a:p>
          <a:p>
            <a:pPr>
              <a:buNone/>
            </a:pPr>
            <a:r>
              <a:rPr lang="en-US" sz="1600" dirty="0"/>
              <a:t>a3=4;}</a:t>
            </a:r>
          </a:p>
          <a:p>
            <a:pPr>
              <a:buNone/>
            </a:pPr>
            <a:r>
              <a:rPr lang="en-US" sz="1600" dirty="0"/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1295400"/>
            <a:ext cx="2514600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 B: protected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 </a:t>
            </a:r>
            <a:r>
              <a:rPr lang="en-US" dirty="0" err="1"/>
              <a:t>int</a:t>
            </a:r>
            <a:r>
              <a:rPr lang="en-US" dirty="0"/>
              <a:t> b1;</a:t>
            </a:r>
          </a:p>
          <a:p>
            <a:pPr>
              <a:buNone/>
            </a:pPr>
            <a:r>
              <a:rPr lang="en-US" dirty="0"/>
              <a:t>public: </a:t>
            </a:r>
          </a:p>
          <a:p>
            <a:pPr>
              <a:buNone/>
            </a:pPr>
            <a:r>
              <a:rPr lang="en-US" dirty="0"/>
              <a:t>void print()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&lt;&lt;b1;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&lt;&lt;a1; //ERROR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&lt;&lt;a2;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&lt;&lt;a3;}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62200" y="2438400"/>
            <a:ext cx="609600" cy="158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15000" y="1295400"/>
            <a:ext cx="2895600" cy="2308324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B </a:t>
            </a:r>
            <a:r>
              <a:rPr lang="en-US" dirty="0" err="1"/>
              <a:t>bobj</a:t>
            </a:r>
            <a:r>
              <a:rPr lang="en-US" dirty="0"/>
              <a:t>(1,2,3);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&lt;&lt;bobj.a3; //NOT OK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&lt;&lt;bobj.a2; //NOT OK</a:t>
            </a:r>
          </a:p>
          <a:p>
            <a:r>
              <a:rPr lang="en-US" dirty="0" err="1"/>
              <a:t>bobj.print</a:t>
            </a:r>
            <a:r>
              <a:rPr lang="en-US" dirty="0"/>
              <a:t>(); // OK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bobj.SetA</a:t>
            </a:r>
            <a:r>
              <a:rPr lang="en-US" dirty="0">
                <a:solidFill>
                  <a:srgbClr val="FF0000"/>
                </a:solidFill>
              </a:rPr>
              <a:t>(); //NOT OK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3683675"/>
            <a:ext cx="312420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class C: public B</a:t>
            </a:r>
          </a:p>
          <a:p>
            <a:pPr>
              <a:buNone/>
            </a:pPr>
            <a:r>
              <a:rPr lang="en-US" sz="1400" dirty="0"/>
              <a:t>{</a:t>
            </a:r>
          </a:p>
          <a:p>
            <a:pPr>
              <a:buNone/>
            </a:pPr>
            <a:r>
              <a:rPr lang="en-US" sz="1400" dirty="0"/>
              <a:t>private: </a:t>
            </a:r>
            <a:r>
              <a:rPr lang="en-US" sz="1400" dirty="0" err="1"/>
              <a:t>int</a:t>
            </a:r>
            <a:r>
              <a:rPr lang="en-US" sz="1400" dirty="0"/>
              <a:t> c1;</a:t>
            </a:r>
          </a:p>
          <a:p>
            <a:pPr>
              <a:buNone/>
            </a:pPr>
            <a:r>
              <a:rPr lang="en-US" sz="1400" dirty="0"/>
              <a:t>public: </a:t>
            </a:r>
          </a:p>
          <a:p>
            <a:pPr>
              <a:buNone/>
            </a:pPr>
            <a:r>
              <a:rPr lang="en-US" sz="1400" dirty="0"/>
              <a:t>void print()</a:t>
            </a:r>
          </a:p>
          <a:p>
            <a:pPr>
              <a:buNone/>
            </a:pPr>
            <a:r>
              <a:rPr lang="en-US" sz="1400" dirty="0"/>
              <a:t>{</a:t>
            </a:r>
            <a:r>
              <a:rPr lang="en-US" sz="1400" dirty="0" err="1"/>
              <a:t>cout</a:t>
            </a:r>
            <a:r>
              <a:rPr lang="en-US" sz="1400" dirty="0"/>
              <a:t>&lt;&lt;b1; //not ok</a:t>
            </a:r>
          </a:p>
          <a:p>
            <a:pPr>
              <a:buNone/>
            </a:pPr>
            <a:r>
              <a:rPr lang="en-US" sz="1400" dirty="0" err="1"/>
              <a:t>cout</a:t>
            </a:r>
            <a:r>
              <a:rPr lang="en-US" sz="1400" dirty="0"/>
              <a:t>&lt;&lt;a2; // OK</a:t>
            </a:r>
          </a:p>
          <a:p>
            <a:pPr>
              <a:buNone/>
            </a:pPr>
            <a:r>
              <a:rPr lang="en-US" sz="1400" dirty="0" err="1"/>
              <a:t>cout</a:t>
            </a:r>
            <a:r>
              <a:rPr lang="en-US" sz="1400" dirty="0"/>
              <a:t>&lt;&lt;a3; //OK}</a:t>
            </a:r>
          </a:p>
          <a:p>
            <a:pPr>
              <a:buNone/>
            </a:pPr>
            <a:r>
              <a:rPr lang="en-US" sz="1400" dirty="0"/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INHERITING DATA MEMBERS OF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EXAMPLE</a:t>
            </a:r>
          </a:p>
          <a:p>
            <a:r>
              <a:rPr lang="en-US" dirty="0"/>
              <a:t>BOXTYPE IS INHERITED FROM RECTANGE CLASS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124200" y="2806700"/>
            <a:ext cx="1247775" cy="619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Rectangle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552825" y="3448050"/>
            <a:ext cx="333375" cy="228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124200" y="4038600"/>
            <a:ext cx="1295400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Box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33800" y="3676650"/>
            <a:ext cx="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" name="Rectangle 7"/>
          <p:cNvSpPr/>
          <p:nvPr/>
        </p:nvSpPr>
        <p:spPr>
          <a:xfrm>
            <a:off x="5257800" y="2819400"/>
            <a:ext cx="13716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105400" y="3962400"/>
            <a:ext cx="1676400" cy="8382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3352800" cy="4648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45" y="3593068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255" y="4692134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Public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1447800"/>
            <a:ext cx="3352800" cy="3429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362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3135868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members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200" y="38862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Public members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B: Private A</a:t>
            </a:r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415145" y="2731532"/>
            <a:ext cx="1981200" cy="104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42855" y="2841486"/>
            <a:ext cx="1953490" cy="20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2133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213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 inherited</a:t>
            </a:r>
          </a:p>
        </p:txBody>
      </p:sp>
      <p:sp>
        <p:nvSpPr>
          <p:cNvPr id="22" name="TextBox 21"/>
          <p:cNvSpPr txBox="1"/>
          <p:nvPr/>
        </p:nvSpPr>
        <p:spPr>
          <a:xfrm rot="19964739">
            <a:off x="3557600" y="3009096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Inherited as a private</a:t>
            </a:r>
          </a:p>
        </p:txBody>
      </p:sp>
      <p:sp>
        <p:nvSpPr>
          <p:cNvPr id="23" name="TextBox 22"/>
          <p:cNvSpPr txBox="1"/>
          <p:nvPr/>
        </p:nvSpPr>
        <p:spPr>
          <a:xfrm rot="18865660">
            <a:off x="3333011" y="388545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Inherited as a private</a:t>
            </a:r>
          </a:p>
        </p:txBody>
      </p:sp>
    </p:spTree>
    <p:extLst>
      <p:ext uri="{BB962C8B-B14F-4D97-AF65-F5344CB8AC3E}">
        <p14:creationId xmlns:p14="http://schemas.microsoft.com/office/powerpoint/2010/main" val="372827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Inheritance (Example)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198120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class A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private: </a:t>
            </a:r>
            <a:r>
              <a:rPr lang="en-US" sz="1600" dirty="0" err="1"/>
              <a:t>int</a:t>
            </a:r>
            <a:r>
              <a:rPr lang="en-US" sz="1600" dirty="0"/>
              <a:t> a1;</a:t>
            </a:r>
          </a:p>
          <a:p>
            <a:pPr>
              <a:buNone/>
            </a:pPr>
            <a:r>
              <a:rPr lang="en-US" sz="1600" dirty="0"/>
              <a:t>protected: </a:t>
            </a:r>
            <a:r>
              <a:rPr lang="en-US" sz="1600" dirty="0" err="1"/>
              <a:t>int</a:t>
            </a:r>
            <a:r>
              <a:rPr lang="en-US" sz="1600" dirty="0"/>
              <a:t> a2;</a:t>
            </a:r>
          </a:p>
          <a:p>
            <a:pPr>
              <a:buNone/>
            </a:pPr>
            <a:r>
              <a:rPr lang="en-US" sz="1600" dirty="0"/>
              <a:t>public: </a:t>
            </a:r>
            <a:r>
              <a:rPr lang="en-US" sz="1600" dirty="0" err="1"/>
              <a:t>int</a:t>
            </a:r>
            <a:r>
              <a:rPr lang="en-US" sz="1600" dirty="0"/>
              <a:t> a3; </a:t>
            </a:r>
          </a:p>
          <a:p>
            <a:pPr>
              <a:buNone/>
            </a:pPr>
            <a:r>
              <a:rPr lang="en-US" sz="1600" dirty="0"/>
              <a:t>void </a:t>
            </a:r>
            <a:r>
              <a:rPr lang="en-US" sz="1600" dirty="0" err="1"/>
              <a:t>SetA</a:t>
            </a:r>
            <a:r>
              <a:rPr lang="en-US" sz="1600" dirty="0"/>
              <a:t>()</a:t>
            </a:r>
          </a:p>
          <a:p>
            <a:pPr>
              <a:buNone/>
            </a:pPr>
            <a:r>
              <a:rPr lang="en-US" sz="1600" dirty="0"/>
              <a:t>{a1=2;</a:t>
            </a:r>
          </a:p>
          <a:p>
            <a:pPr>
              <a:buNone/>
            </a:pPr>
            <a:r>
              <a:rPr lang="en-US" sz="1600" dirty="0"/>
              <a:t>a2=3;</a:t>
            </a:r>
          </a:p>
          <a:p>
            <a:pPr>
              <a:buNone/>
            </a:pPr>
            <a:r>
              <a:rPr lang="en-US" sz="1600" dirty="0"/>
              <a:t>a3=4;}</a:t>
            </a:r>
          </a:p>
          <a:p>
            <a:pPr>
              <a:buNone/>
            </a:pPr>
            <a:r>
              <a:rPr lang="en-US" sz="1600" dirty="0"/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1828800"/>
            <a:ext cx="2514600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 C: public B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 </a:t>
            </a:r>
            <a:r>
              <a:rPr lang="en-US" dirty="0" err="1"/>
              <a:t>int</a:t>
            </a:r>
            <a:r>
              <a:rPr lang="en-US" dirty="0"/>
              <a:t> c1;</a:t>
            </a:r>
          </a:p>
          <a:p>
            <a:pPr>
              <a:buNone/>
            </a:pPr>
            <a:r>
              <a:rPr lang="en-US" dirty="0"/>
              <a:t>public: </a:t>
            </a:r>
          </a:p>
          <a:p>
            <a:pPr>
              <a:buNone/>
            </a:pPr>
            <a:r>
              <a:rPr lang="en-US" dirty="0"/>
              <a:t>void print()</a:t>
            </a:r>
          </a:p>
          <a:p>
            <a:pPr>
              <a:buNone/>
            </a:pPr>
            <a:r>
              <a:rPr lang="en-US" dirty="0"/>
              <a:t>{</a:t>
            </a:r>
            <a:r>
              <a:rPr lang="en-US" sz="1600" dirty="0" err="1"/>
              <a:t>cout</a:t>
            </a:r>
            <a:r>
              <a:rPr lang="en-US" sz="1600" dirty="0"/>
              <a:t>&lt;&lt;b1&lt;&lt;a2&lt;&lt;a3;&lt;&lt;a1; //ERROR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&lt;&lt;b2; // OK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1828800"/>
            <a:ext cx="2514600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 B: private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 </a:t>
            </a:r>
            <a:r>
              <a:rPr lang="en-US" dirty="0" err="1"/>
              <a:t>int</a:t>
            </a:r>
            <a:r>
              <a:rPr lang="en-US" dirty="0"/>
              <a:t> b1;</a:t>
            </a:r>
          </a:p>
          <a:p>
            <a:pPr>
              <a:buNone/>
            </a:pPr>
            <a:r>
              <a:rPr lang="en-US" dirty="0"/>
              <a:t>public:  </a:t>
            </a:r>
            <a:r>
              <a:rPr lang="en-US" dirty="0" err="1"/>
              <a:t>int</a:t>
            </a:r>
            <a:r>
              <a:rPr lang="en-US" dirty="0"/>
              <a:t> b2;</a:t>
            </a:r>
          </a:p>
          <a:p>
            <a:pPr>
              <a:buNone/>
            </a:pPr>
            <a:r>
              <a:rPr lang="en-US" dirty="0"/>
              <a:t>void print()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&lt;&lt;b1;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&lt;&lt;a1; //ERROR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&lt;&lt;a2;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&lt;&lt;a3;}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err="1"/>
              <a:t>Inheritance:Constructors</a:t>
            </a:r>
            <a:r>
              <a:rPr lang="en-US" dirty="0"/>
              <a:t> &amp;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base class and a derived class both have constructor and destructor functions</a:t>
            </a:r>
          </a:p>
          <a:p>
            <a:pPr lvl="1"/>
            <a:r>
              <a:rPr lang="en-US" dirty="0"/>
              <a:t>Constructor functions are executed in order of derivation –base class before derived class.</a:t>
            </a:r>
          </a:p>
          <a:p>
            <a:pPr lvl="1"/>
            <a:r>
              <a:rPr lang="en-US" dirty="0"/>
              <a:t>Destructor functions are executed in reverse order –the derived class’s destructor is executed before the base class’s destructor.</a:t>
            </a:r>
          </a:p>
          <a:p>
            <a:r>
              <a:rPr lang="en-US" dirty="0"/>
              <a:t>A derived class does not inherit the constructors of its base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696521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4038600" cy="4718304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rectangleType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/>
              <a:t>    void </a:t>
            </a:r>
            <a:r>
              <a:rPr lang="en-US" dirty="0" err="1"/>
              <a:t>setDimension</a:t>
            </a:r>
            <a:r>
              <a:rPr lang="en-US" dirty="0"/>
              <a:t>(double l, double w);</a:t>
            </a:r>
          </a:p>
          <a:p>
            <a:pPr>
              <a:buNone/>
            </a:pPr>
            <a:r>
              <a:rPr lang="en-US" dirty="0"/>
              <a:t>    double </a:t>
            </a:r>
            <a:r>
              <a:rPr lang="en-US" dirty="0" err="1"/>
              <a:t>getLength</a:t>
            </a:r>
            <a:r>
              <a:rPr lang="en-US" dirty="0"/>
              <a:t>() const;      </a:t>
            </a:r>
          </a:p>
          <a:p>
            <a:pPr>
              <a:buNone/>
            </a:pPr>
            <a:r>
              <a:rPr lang="en-US" dirty="0"/>
              <a:t>    double </a:t>
            </a:r>
            <a:r>
              <a:rPr lang="en-US" dirty="0" err="1"/>
              <a:t>getWidth</a:t>
            </a:r>
            <a:r>
              <a:rPr lang="en-US" dirty="0"/>
              <a:t>() const;</a:t>
            </a:r>
          </a:p>
          <a:p>
            <a:pPr>
              <a:buNone/>
            </a:pPr>
            <a:r>
              <a:rPr lang="en-US" dirty="0"/>
              <a:t>    double area() const;</a:t>
            </a:r>
          </a:p>
          <a:p>
            <a:pPr>
              <a:buNone/>
            </a:pPr>
            <a:r>
              <a:rPr lang="en-US" dirty="0"/>
              <a:t>    double perimeter() const;</a:t>
            </a:r>
          </a:p>
          <a:p>
            <a:pPr>
              <a:buNone/>
            </a:pPr>
            <a:r>
              <a:rPr lang="en-US" dirty="0"/>
              <a:t>    void print() const;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rectangleType</a:t>
            </a:r>
            <a:r>
              <a:rPr lang="en-US" dirty="0"/>
              <a:t>();   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rectangleType</a:t>
            </a:r>
            <a:r>
              <a:rPr lang="en-US" dirty="0"/>
              <a:t>(double l, double w);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private:</a:t>
            </a:r>
          </a:p>
          <a:p>
            <a:pPr>
              <a:buNone/>
            </a:pPr>
            <a:r>
              <a:rPr lang="en-US" dirty="0"/>
              <a:t>    double length;</a:t>
            </a:r>
          </a:p>
          <a:p>
            <a:pPr>
              <a:buNone/>
            </a:pPr>
            <a:r>
              <a:rPr lang="en-US" dirty="0"/>
              <a:t>    double width;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495800" y="685800"/>
            <a:ext cx="4038600" cy="47183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boxType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public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rectangleType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sz="2500" dirty="0"/>
              <a:t>void </a:t>
            </a:r>
            <a:r>
              <a:rPr lang="en-US" sz="2500" dirty="0" err="1"/>
              <a:t>setDimension</a:t>
            </a:r>
            <a:r>
              <a:rPr lang="en-US" sz="2500" dirty="0"/>
              <a:t>(double l, double w, double h);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getHeight</a:t>
            </a:r>
            <a:r>
              <a:rPr lang="en-US" dirty="0"/>
              <a:t>() const;  </a:t>
            </a:r>
          </a:p>
          <a:p>
            <a:pPr>
              <a:buNone/>
            </a:pPr>
            <a:r>
              <a:rPr lang="en-US" dirty="0"/>
              <a:t>double area() const; </a:t>
            </a:r>
          </a:p>
          <a:p>
            <a:pPr>
              <a:buNone/>
            </a:pPr>
            <a:r>
              <a:rPr lang="en-US" dirty="0"/>
              <a:t>double volume() const;</a:t>
            </a:r>
          </a:p>
          <a:p>
            <a:pPr>
              <a:buNone/>
            </a:pPr>
            <a:r>
              <a:rPr lang="en-US" dirty="0"/>
              <a:t>void print() const;</a:t>
            </a:r>
          </a:p>
          <a:p>
            <a:pPr>
              <a:buNone/>
            </a:pPr>
            <a:r>
              <a:rPr lang="en-US" dirty="0" err="1"/>
              <a:t>boxType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 err="1"/>
              <a:t>boxType</a:t>
            </a:r>
            <a:r>
              <a:rPr lang="en-US" dirty="0"/>
              <a:t>(double l, double w, double h);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private:</a:t>
            </a:r>
          </a:p>
          <a:p>
            <a:pPr>
              <a:buNone/>
            </a:pPr>
            <a:r>
              <a:rPr lang="en-US" dirty="0"/>
              <a:t>    double height;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0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0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Constructor of derived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/>
              <a:t> </a:t>
            </a:r>
            <a:r>
              <a:rPr lang="en-US" sz="2000" dirty="0" err="1"/>
              <a:t>boxType</a:t>
            </a:r>
            <a:r>
              <a:rPr lang="en-US" sz="2000" dirty="0"/>
              <a:t>::</a:t>
            </a:r>
            <a:r>
              <a:rPr lang="en-US" sz="2000" dirty="0" err="1"/>
              <a:t>boxType</a:t>
            </a:r>
            <a:r>
              <a:rPr lang="en-US" sz="2000" dirty="0"/>
              <a:t>(double l, double w, double h): </a:t>
            </a:r>
            <a:r>
              <a:rPr lang="en-US" sz="2000" dirty="0" err="1"/>
              <a:t>rectangleType</a:t>
            </a:r>
            <a:r>
              <a:rPr lang="en-US" sz="2000" dirty="0"/>
              <a:t>(l, w)</a:t>
            </a:r>
          </a:p>
          <a:p>
            <a:pPr>
              <a:buNone/>
            </a:pPr>
            <a:r>
              <a:rPr lang="en-US" sz="2000" dirty="0"/>
              <a:t>{ </a:t>
            </a:r>
          </a:p>
          <a:p>
            <a:pPr>
              <a:buNone/>
            </a:pPr>
            <a:r>
              <a:rPr lang="en-US" sz="2000" dirty="0"/>
              <a:t>    if (h &gt;= 0)</a:t>
            </a:r>
          </a:p>
          <a:p>
            <a:pPr>
              <a:buNone/>
            </a:pPr>
            <a:r>
              <a:rPr lang="en-US" sz="2000" dirty="0"/>
              <a:t>        height = h;</a:t>
            </a:r>
          </a:p>
          <a:p>
            <a:pPr>
              <a:buNone/>
            </a:pPr>
            <a:r>
              <a:rPr lang="en-US" sz="2000" dirty="0"/>
              <a:t>    else</a:t>
            </a:r>
          </a:p>
          <a:p>
            <a:pPr>
              <a:buNone/>
            </a:pPr>
            <a:r>
              <a:rPr lang="en-US" sz="2000" dirty="0"/>
              <a:t>        height = 0;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6591300" y="19431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9600" y="2209801"/>
            <a:ext cx="4267200" cy="1107996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Constructor of base class is called first:</a:t>
            </a:r>
          </a:p>
          <a:p>
            <a:r>
              <a:rPr lang="en-US" sz="1600" dirty="0" err="1"/>
              <a:t>rectangleType</a:t>
            </a:r>
            <a:r>
              <a:rPr lang="en-US" sz="1600" dirty="0"/>
              <a:t>::</a:t>
            </a:r>
            <a:r>
              <a:rPr lang="en-US" sz="1600" dirty="0" err="1"/>
              <a:t>rectangleType</a:t>
            </a:r>
            <a:r>
              <a:rPr lang="en-US" sz="1600" dirty="0"/>
              <a:t>(double l, double w)</a:t>
            </a:r>
          </a:p>
          <a:p>
            <a:r>
              <a:rPr lang="en-US" sz="1600" dirty="0"/>
              <a:t>{length=l;</a:t>
            </a:r>
          </a:p>
          <a:p>
            <a:r>
              <a:rPr lang="en-US" sz="1600" dirty="0"/>
              <a:t>width=w;}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800600"/>
            <a:ext cx="5181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Creating object of derived class:</a:t>
            </a:r>
          </a:p>
          <a:p>
            <a:endParaRPr lang="en-US" dirty="0"/>
          </a:p>
          <a:p>
            <a:r>
              <a:rPr lang="en-US" b="1" dirty="0" err="1"/>
              <a:t>boxType</a:t>
            </a:r>
            <a:r>
              <a:rPr lang="en-US" b="1" dirty="0"/>
              <a:t> myBox1(10, 7, 3); </a:t>
            </a:r>
          </a:p>
          <a:p>
            <a:r>
              <a:rPr lang="en-US" sz="1400" dirty="0"/>
              <a:t>//pass parameters of base class as well as derived class                     </a:t>
            </a:r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29200" y="4267200"/>
            <a:ext cx="2514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7800" y="4800600"/>
            <a:ext cx="1905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= 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7800" y="5181600"/>
            <a:ext cx="1905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width = 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5562600"/>
            <a:ext cx="1905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 =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3810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myBox1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Default Constructor of derived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/>
              <a:t> </a:t>
            </a:r>
            <a:r>
              <a:rPr lang="en-US" sz="2000" dirty="0" err="1"/>
              <a:t>boxType</a:t>
            </a:r>
            <a:r>
              <a:rPr lang="en-US" sz="2000" dirty="0"/>
              <a:t>::</a:t>
            </a:r>
            <a:r>
              <a:rPr lang="en-US" sz="2000" dirty="0" err="1"/>
              <a:t>boxType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{ </a:t>
            </a:r>
          </a:p>
          <a:p>
            <a:pPr>
              <a:buNone/>
            </a:pPr>
            <a:r>
              <a:rPr lang="en-US" sz="2000" dirty="0"/>
              <a:t>height = 0;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5814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Creating object </a:t>
            </a:r>
            <a:r>
              <a:rPr lang="en-US" i="1" u="sng"/>
              <a:t>of derived </a:t>
            </a:r>
            <a:r>
              <a:rPr lang="en-US" i="1" u="sng" dirty="0"/>
              <a:t>class using default values</a:t>
            </a:r>
          </a:p>
          <a:p>
            <a:endParaRPr lang="en-US" dirty="0"/>
          </a:p>
          <a:p>
            <a:r>
              <a:rPr lang="en-US" b="1" dirty="0" err="1"/>
              <a:t>boxType</a:t>
            </a:r>
            <a:r>
              <a:rPr lang="en-US" b="1" dirty="0"/>
              <a:t> myBox2;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1600200"/>
            <a:ext cx="4724400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Default constructor of base class is called automatically</a:t>
            </a:r>
          </a:p>
          <a:p>
            <a:r>
              <a:rPr lang="en-US" dirty="0" err="1"/>
              <a:t>rectangleType</a:t>
            </a:r>
            <a:r>
              <a:rPr lang="en-US" dirty="0"/>
              <a:t>::</a:t>
            </a:r>
            <a:r>
              <a:rPr lang="en-US" dirty="0" err="1"/>
              <a:t>rectangleType</a:t>
            </a:r>
            <a:r>
              <a:rPr lang="en-US" dirty="0"/>
              <a:t>()</a:t>
            </a:r>
          </a:p>
          <a:p>
            <a:r>
              <a:rPr lang="en-US" dirty="0"/>
              <a:t>{length=0; </a:t>
            </a:r>
            <a:r>
              <a:rPr lang="en-US" dirty="0" err="1"/>
              <a:t>widht</a:t>
            </a:r>
            <a:r>
              <a:rPr lang="en-US" dirty="0"/>
              <a:t>=0;}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3200" y="1828800"/>
            <a:ext cx="838200" cy="23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29200" y="4267200"/>
            <a:ext cx="2514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4800600"/>
            <a:ext cx="1905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5181600"/>
            <a:ext cx="1905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width =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5562600"/>
            <a:ext cx="1905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3810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myBox2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b="1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Using base class functions in derived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4038600" cy="54772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u="sng" dirty="0" err="1"/>
              <a:t>SetDimension</a:t>
            </a:r>
            <a:r>
              <a:rPr lang="en-US" sz="1900" u="sng" dirty="0"/>
              <a:t> function of base class</a:t>
            </a:r>
          </a:p>
          <a:p>
            <a:pPr>
              <a:buNone/>
            </a:pPr>
            <a:endParaRPr lang="en-US" sz="19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500" b="1" dirty="0">
                <a:solidFill>
                  <a:srgbClr val="00B050"/>
                </a:solidFill>
              </a:rPr>
              <a:t>void </a:t>
            </a:r>
            <a:r>
              <a:rPr lang="en-US" sz="1500" b="1" dirty="0" err="1">
                <a:solidFill>
                  <a:srgbClr val="00B050"/>
                </a:solidFill>
              </a:rPr>
              <a:t>rectangleType</a:t>
            </a:r>
            <a:r>
              <a:rPr lang="en-US" sz="1500" b="1" dirty="0">
                <a:solidFill>
                  <a:srgbClr val="00B050"/>
                </a:solidFill>
              </a:rPr>
              <a:t>::</a:t>
            </a:r>
            <a:r>
              <a:rPr lang="en-US" sz="1500" b="1" dirty="0" err="1">
                <a:solidFill>
                  <a:srgbClr val="00B050"/>
                </a:solidFill>
              </a:rPr>
              <a:t>setDimension</a:t>
            </a:r>
            <a:r>
              <a:rPr lang="en-US" sz="1500" b="1" dirty="0">
                <a:solidFill>
                  <a:srgbClr val="00B050"/>
                </a:solidFill>
              </a:rPr>
              <a:t>(double l, double w)</a:t>
            </a:r>
          </a:p>
          <a:p>
            <a:pPr>
              <a:buNone/>
            </a:pPr>
            <a:r>
              <a:rPr lang="en-US" sz="2300" dirty="0"/>
              <a:t>{</a:t>
            </a:r>
          </a:p>
          <a:p>
            <a:pPr>
              <a:buNone/>
            </a:pPr>
            <a:r>
              <a:rPr lang="en-US" sz="2300" dirty="0"/>
              <a:t>    if (l &gt;= 0)</a:t>
            </a:r>
          </a:p>
          <a:p>
            <a:pPr>
              <a:buNone/>
            </a:pPr>
            <a:r>
              <a:rPr lang="en-US" sz="2300" dirty="0"/>
              <a:t>        length = l;</a:t>
            </a:r>
          </a:p>
          <a:p>
            <a:pPr>
              <a:buNone/>
            </a:pPr>
            <a:r>
              <a:rPr lang="en-US" sz="2300" dirty="0"/>
              <a:t>    else</a:t>
            </a:r>
          </a:p>
          <a:p>
            <a:pPr>
              <a:buNone/>
            </a:pPr>
            <a:r>
              <a:rPr lang="en-US" sz="2300" dirty="0"/>
              <a:t>        length = 0;</a:t>
            </a:r>
          </a:p>
          <a:p>
            <a:pPr>
              <a:buNone/>
            </a:pPr>
            <a:r>
              <a:rPr lang="en-US" sz="2300" dirty="0"/>
              <a:t> </a:t>
            </a:r>
          </a:p>
          <a:p>
            <a:pPr>
              <a:buNone/>
            </a:pPr>
            <a:r>
              <a:rPr lang="en-US" sz="2300" dirty="0"/>
              <a:t>    if (w &gt;= 0)</a:t>
            </a:r>
          </a:p>
          <a:p>
            <a:pPr>
              <a:buNone/>
            </a:pPr>
            <a:r>
              <a:rPr lang="en-US" sz="2300" dirty="0"/>
              <a:t>        width = w;</a:t>
            </a:r>
          </a:p>
          <a:p>
            <a:pPr>
              <a:buNone/>
            </a:pPr>
            <a:r>
              <a:rPr lang="en-US" sz="2300" dirty="0"/>
              <a:t>    else</a:t>
            </a:r>
          </a:p>
          <a:p>
            <a:pPr>
              <a:buNone/>
            </a:pPr>
            <a:r>
              <a:rPr lang="en-US" sz="2300" dirty="0"/>
              <a:t>        width = 0;</a:t>
            </a:r>
          </a:p>
          <a:p>
            <a:pPr>
              <a:buNone/>
            </a:pPr>
            <a:r>
              <a:rPr lang="en-US" sz="2300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762000"/>
            <a:ext cx="4267200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u="sng" dirty="0" err="1"/>
              <a:t>SetDimension</a:t>
            </a:r>
            <a:r>
              <a:rPr lang="en-US" sz="1900" u="sng" dirty="0"/>
              <a:t> function of derived class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500" b="1" dirty="0">
                <a:solidFill>
                  <a:srgbClr val="FF0000"/>
                </a:solidFill>
              </a:rPr>
              <a:t>void </a:t>
            </a:r>
            <a:r>
              <a:rPr lang="en-US" sz="1500" b="1" dirty="0" err="1">
                <a:solidFill>
                  <a:srgbClr val="FF0000"/>
                </a:solidFill>
              </a:rPr>
              <a:t>boxType</a:t>
            </a:r>
            <a:r>
              <a:rPr lang="en-US" sz="1500" b="1" dirty="0">
                <a:solidFill>
                  <a:srgbClr val="FF0000"/>
                </a:solidFill>
              </a:rPr>
              <a:t>::</a:t>
            </a:r>
            <a:r>
              <a:rPr lang="en-US" sz="1500" b="1" dirty="0" err="1">
                <a:solidFill>
                  <a:srgbClr val="FF0000"/>
                </a:solidFill>
              </a:rPr>
              <a:t>setDimension</a:t>
            </a:r>
            <a:r>
              <a:rPr lang="en-US" sz="1500" b="1" dirty="0">
                <a:solidFill>
                  <a:srgbClr val="FF0000"/>
                </a:solidFill>
              </a:rPr>
              <a:t>(double l, double w, double h)</a:t>
            </a:r>
          </a:p>
          <a:p>
            <a:pPr>
              <a:buNone/>
            </a:pPr>
            <a:r>
              <a:rPr lang="en-US" sz="2100" dirty="0"/>
              <a:t>{</a:t>
            </a:r>
          </a:p>
          <a:p>
            <a:pPr>
              <a:buNone/>
            </a:pPr>
            <a:r>
              <a:rPr lang="en-US" sz="2100" dirty="0"/>
              <a:t>  </a:t>
            </a:r>
            <a:r>
              <a:rPr lang="en-US" sz="2100" dirty="0" err="1">
                <a:solidFill>
                  <a:srgbClr val="00B050"/>
                </a:solidFill>
              </a:rPr>
              <a:t>rectangleType</a:t>
            </a:r>
            <a:r>
              <a:rPr lang="en-US" sz="2100" dirty="0">
                <a:solidFill>
                  <a:srgbClr val="00B050"/>
                </a:solidFill>
              </a:rPr>
              <a:t>::</a:t>
            </a:r>
            <a:r>
              <a:rPr lang="en-US" sz="2100" dirty="0" err="1">
                <a:solidFill>
                  <a:srgbClr val="00B050"/>
                </a:solidFill>
              </a:rPr>
              <a:t>setDimension</a:t>
            </a:r>
            <a:r>
              <a:rPr lang="en-US" sz="2100" dirty="0">
                <a:solidFill>
                  <a:srgbClr val="00B050"/>
                </a:solidFill>
              </a:rPr>
              <a:t>(l, w);</a:t>
            </a:r>
          </a:p>
          <a:p>
            <a:pPr>
              <a:buNone/>
            </a:pPr>
            <a:r>
              <a:rPr lang="en-US" sz="2100" dirty="0"/>
              <a:t> </a:t>
            </a:r>
          </a:p>
          <a:p>
            <a:pPr>
              <a:buNone/>
            </a:pPr>
            <a:r>
              <a:rPr lang="en-US" sz="2100" dirty="0"/>
              <a:t>    if (h &gt;= 0)</a:t>
            </a:r>
          </a:p>
          <a:p>
            <a:pPr>
              <a:buNone/>
            </a:pPr>
            <a:r>
              <a:rPr lang="en-US" sz="2100" dirty="0"/>
              <a:t>        height = h;</a:t>
            </a:r>
          </a:p>
          <a:p>
            <a:pPr>
              <a:buNone/>
            </a:pPr>
            <a:r>
              <a:rPr lang="en-US" sz="2100" dirty="0"/>
              <a:t>    else</a:t>
            </a:r>
          </a:p>
          <a:p>
            <a:pPr>
              <a:buNone/>
            </a:pPr>
            <a:r>
              <a:rPr lang="en-US" sz="2100" dirty="0"/>
              <a:t>        height = 0;</a:t>
            </a:r>
          </a:p>
          <a:p>
            <a:pPr>
              <a:buNone/>
            </a:pPr>
            <a:r>
              <a:rPr lang="en-US" sz="2100" dirty="0"/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819400" y="17526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volume of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/>
              <a:t>Double </a:t>
            </a:r>
            <a:r>
              <a:rPr lang="en-US" sz="2000" dirty="0" err="1"/>
              <a:t>rectangleType</a:t>
            </a:r>
            <a:r>
              <a:rPr lang="en-US" sz="2000" dirty="0"/>
              <a:t>::area() const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    return length * width;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double </a:t>
            </a:r>
            <a:r>
              <a:rPr lang="en-US" sz="2000" dirty="0" err="1">
                <a:solidFill>
                  <a:srgbClr val="00B0F0"/>
                </a:solidFill>
              </a:rPr>
              <a:t>boxType</a:t>
            </a:r>
            <a:r>
              <a:rPr lang="en-US" sz="2000" dirty="0">
                <a:solidFill>
                  <a:srgbClr val="00B0F0"/>
                </a:solidFill>
              </a:rPr>
              <a:t>::volume() const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return </a:t>
            </a:r>
            <a:r>
              <a:rPr lang="en-US" sz="2000" dirty="0" err="1">
                <a:solidFill>
                  <a:schemeClr val="tx1"/>
                </a:solidFill>
              </a:rPr>
              <a:t>rectangleType</a:t>
            </a:r>
            <a:r>
              <a:rPr lang="en-US" sz="2000" dirty="0">
                <a:solidFill>
                  <a:schemeClr val="tx1"/>
                </a:solidFill>
              </a:rPr>
              <a:t>::area() </a:t>
            </a:r>
            <a:r>
              <a:rPr lang="en-US" sz="2000" dirty="0">
                <a:solidFill>
                  <a:srgbClr val="00B0F0"/>
                </a:solidFill>
              </a:rPr>
              <a:t>* height;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1600" b="1" u="sng" dirty="0"/>
              <a:t>Formula:</a:t>
            </a:r>
          </a:p>
          <a:p>
            <a:pPr>
              <a:buNone/>
            </a:pPr>
            <a:r>
              <a:rPr lang="en-US" sz="1600" dirty="0"/>
              <a:t>Volume of Box= length x  width x height</a:t>
            </a:r>
          </a:p>
        </p:txBody>
      </p:sp>
      <p:sp>
        <p:nvSpPr>
          <p:cNvPr id="7" name="Freeform 6"/>
          <p:cNvSpPr/>
          <p:nvPr/>
        </p:nvSpPr>
        <p:spPr>
          <a:xfrm>
            <a:off x="3810000" y="1676400"/>
            <a:ext cx="3276600" cy="2319867"/>
          </a:xfrm>
          <a:custGeom>
            <a:avLst/>
            <a:gdLst>
              <a:gd name="connsiteX0" fmla="*/ 3124200 w 3124200"/>
              <a:gd name="connsiteY0" fmla="*/ 812800 h 2548467"/>
              <a:gd name="connsiteX1" fmla="*/ 1905000 w 3124200"/>
              <a:gd name="connsiteY1" fmla="*/ 2413000 h 2548467"/>
              <a:gd name="connsiteX2" fmla="*/ 0 w 3124200"/>
              <a:gd name="connsiteY2" fmla="*/ 0 h 254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2548467">
                <a:moveTo>
                  <a:pt x="3124200" y="812800"/>
                </a:moveTo>
                <a:cubicBezTo>
                  <a:pt x="2774950" y="1680633"/>
                  <a:pt x="2425700" y="2548467"/>
                  <a:pt x="1905000" y="2413000"/>
                </a:cubicBezTo>
                <a:cubicBezTo>
                  <a:pt x="1384300" y="2277533"/>
                  <a:pt x="692150" y="1138766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228600"/>
            <a:ext cx="80010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double </a:t>
            </a:r>
            <a:r>
              <a:rPr lang="en-US" dirty="0" err="1"/>
              <a:t>boxType</a:t>
            </a:r>
            <a:r>
              <a:rPr lang="en-US" dirty="0"/>
              <a:t>::area()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 2 * (</a:t>
            </a:r>
            <a:r>
              <a:rPr lang="en-US" dirty="0" err="1"/>
              <a:t>getLength</a:t>
            </a:r>
            <a:r>
              <a:rPr lang="en-US" dirty="0"/>
              <a:t>() * </a:t>
            </a:r>
            <a:r>
              <a:rPr lang="en-US" dirty="0" err="1"/>
              <a:t>getWidth</a:t>
            </a:r>
            <a:r>
              <a:rPr lang="en-US" dirty="0"/>
              <a:t>()</a:t>
            </a:r>
          </a:p>
          <a:p>
            <a:r>
              <a:rPr lang="en-US" dirty="0"/>
              <a:t>               + </a:t>
            </a:r>
            <a:r>
              <a:rPr lang="en-US" dirty="0" err="1"/>
              <a:t>getLength</a:t>
            </a:r>
            <a:r>
              <a:rPr lang="en-US" dirty="0"/>
              <a:t>() * height </a:t>
            </a:r>
          </a:p>
          <a:p>
            <a:r>
              <a:rPr lang="en-US" dirty="0"/>
              <a:t>               + </a:t>
            </a:r>
            <a:r>
              <a:rPr lang="en-US" dirty="0" err="1"/>
              <a:t>getWidth</a:t>
            </a:r>
            <a:r>
              <a:rPr lang="en-US" dirty="0"/>
              <a:t>() * height);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4572000" y="1219200"/>
            <a:ext cx="37338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first search for </a:t>
            </a:r>
            <a:r>
              <a:rPr lang="en-US" dirty="0" err="1"/>
              <a:t>getLength</a:t>
            </a:r>
            <a:r>
              <a:rPr lang="en-US" dirty="0"/>
              <a:t>() function in derived class, if there is no function with this name, then base class function is automatically called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33800" y="1447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200400"/>
            <a:ext cx="3962400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boxType</a:t>
            </a:r>
            <a:r>
              <a:rPr lang="en-US" dirty="0"/>
              <a:t>::volume()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area() * height;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3962400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boxType</a:t>
            </a:r>
            <a:r>
              <a:rPr lang="en-US" dirty="0"/>
              <a:t>::volume()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rectangleType</a:t>
            </a:r>
            <a:r>
              <a:rPr lang="en-US" dirty="0"/>
              <a:t>::area() * height;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is the difference between following two codes: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1169</TotalTime>
  <Words>1389</Words>
  <Application>Microsoft Office PowerPoint</Application>
  <PresentationFormat>On-screen Show (4:3)</PresentationFormat>
  <Paragraphs>331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Object Oriented Programming in C++ INHERITANCE</vt:lpstr>
      <vt:lpstr>INHERITING DATA MEMBERS OF BASE CLASS</vt:lpstr>
      <vt:lpstr>PowerPoint Presentation</vt:lpstr>
      <vt:lpstr>Constructor of derived class</vt:lpstr>
      <vt:lpstr>Default Constructor of derived class</vt:lpstr>
      <vt:lpstr>Using base class functions in derived class</vt:lpstr>
      <vt:lpstr>Calculating volume of Box</vt:lpstr>
      <vt:lpstr>PowerPoint Presentation</vt:lpstr>
      <vt:lpstr>PowerPoint Presentation</vt:lpstr>
      <vt:lpstr>PowerPoint Presentation</vt:lpstr>
      <vt:lpstr>Protected data members</vt:lpstr>
      <vt:lpstr>Example</vt:lpstr>
      <vt:lpstr>Types of Access Specifier- Summary</vt:lpstr>
      <vt:lpstr>Accessibility modes and Inheritance</vt:lpstr>
      <vt:lpstr>PowerPoint Presentation</vt:lpstr>
      <vt:lpstr>Public inheritance</vt:lpstr>
      <vt:lpstr>Public inheritance (Example)</vt:lpstr>
      <vt:lpstr>Protected inheritance</vt:lpstr>
      <vt:lpstr>Protected Inheritance (Example)</vt:lpstr>
      <vt:lpstr>Private inheritance</vt:lpstr>
      <vt:lpstr>Private Inheritance (Example)</vt:lpstr>
      <vt:lpstr>Inheritance:Constructors &amp; Destructors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711</cp:revision>
  <dcterms:created xsi:type="dcterms:W3CDTF">2011-07-01T06:12:08Z</dcterms:created>
  <dcterms:modified xsi:type="dcterms:W3CDTF">2024-05-09T13:14:59Z</dcterms:modified>
</cp:coreProperties>
</file>