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07" r:id="rId4"/>
    <p:sldId id="308" r:id="rId5"/>
    <p:sldId id="310" r:id="rId6"/>
    <p:sldId id="312" r:id="rId7"/>
    <p:sldId id="311" r:id="rId8"/>
    <p:sldId id="314" r:id="rId9"/>
    <p:sldId id="313" r:id="rId10"/>
    <p:sldId id="316" r:id="rId11"/>
    <p:sldId id="315" r:id="rId12"/>
    <p:sldId id="321" r:id="rId13"/>
    <p:sldId id="317" r:id="rId14"/>
    <p:sldId id="318" r:id="rId15"/>
    <p:sldId id="319" r:id="rId16"/>
    <p:sldId id="32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 with C++</a:t>
            </a:r>
            <a:endParaRPr lang="en-US" sz="13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</a:rPr>
              <a:t>Lecture - 13</a:t>
            </a:r>
          </a:p>
          <a:p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b="1" dirty="0"/>
              <a:t>3. Copy Constructor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Example: A better implementation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Rectangle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</a:t>
            </a:r>
            <a:r>
              <a:rPr lang="en-US" dirty="0">
                <a:solidFill>
                  <a:srgbClr val="C00000"/>
                </a:solidFill>
              </a:rPr>
              <a:t>const </a:t>
            </a:r>
            <a:r>
              <a:rPr lang="en-US" dirty="0">
                <a:solidFill>
                  <a:srgbClr val="00B050"/>
                </a:solidFill>
              </a:rPr>
              <a:t>Rectangle </a:t>
            </a:r>
            <a:r>
              <a:rPr lang="en-US" dirty="0">
                <a:solidFill>
                  <a:srgbClr val="C00000"/>
                </a:solidFill>
              </a:rPr>
              <a:t>&amp;a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</a:t>
            </a:r>
            <a:r>
              <a:rPr lang="en-US" dirty="0" err="1">
                <a:solidFill>
                  <a:srgbClr val="00B050"/>
                </a:solidFill>
              </a:rPr>
              <a:t>a.length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width=</a:t>
            </a:r>
            <a:r>
              <a:rPr lang="en-US" dirty="0" err="1">
                <a:solidFill>
                  <a:srgbClr val="00B050"/>
                </a:solidFill>
              </a:rPr>
              <a:t>a.width</a:t>
            </a:r>
            <a:r>
              <a:rPr lang="en-US" dirty="0">
                <a:solidFill>
                  <a:srgbClr val="00B050"/>
                </a:solidFill>
              </a:rPr>
              <a:t>;}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29200" y="4343400"/>
            <a:ext cx="3429000" cy="16002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R2(R1);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//R2 is copy of R1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this:</a:t>
            </a:r>
          </a:p>
          <a:p>
            <a:pPr>
              <a:buNone/>
            </a:pPr>
            <a:r>
              <a:rPr lang="en-US" dirty="0"/>
              <a:t>Rectangle R1(2,3);</a:t>
            </a:r>
          </a:p>
          <a:p>
            <a:pPr>
              <a:buNone/>
            </a:pPr>
            <a:r>
              <a:rPr lang="en-US" dirty="0"/>
              <a:t>Rectangle R2;</a:t>
            </a:r>
          </a:p>
          <a:p>
            <a:pPr>
              <a:buNone/>
            </a:pPr>
            <a:r>
              <a:rPr lang="en-US" dirty="0"/>
              <a:t>R2=R1;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Assignment operator works for all objects and do member wise assignment.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5638800" cy="328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b="92857"/>
          <a:stretch>
            <a:fillRect/>
          </a:stretch>
        </p:blipFill>
        <p:spPr bwMode="auto">
          <a:xfrm>
            <a:off x="228600" y="4191000"/>
            <a:ext cx="3209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09600"/>
            <a:ext cx="1621766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5257800" y="762000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685925" cy="100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flipV="1">
            <a:off x="4495800" y="2133600"/>
            <a:ext cx="2667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29425" y="3124200"/>
            <a:ext cx="2314575" cy="100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>
            <a:off x="2819400" y="2819400"/>
            <a:ext cx="403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648200"/>
            <a:ext cx="2438400" cy="10858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4267200"/>
            <a:ext cx="2686050" cy="8477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>
            <a:off x="3048000" y="3048000"/>
            <a:ext cx="3276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6200" y="4572000"/>
            <a:ext cx="2066925" cy="10001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>
            <a:off x="2667000" y="33528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exercises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Exercise - 1</a:t>
            </a:r>
          </a:p>
          <a:p>
            <a:r>
              <a:rPr lang="en-US" sz="1600" b="1" dirty="0"/>
              <a:t>class Demo{</a:t>
            </a:r>
            <a:endParaRPr lang="en-US" sz="1600" dirty="0"/>
          </a:p>
          <a:p>
            <a:r>
              <a:rPr lang="en-US" sz="1600" b="1" dirty="0" err="1"/>
              <a:t>int</a:t>
            </a:r>
            <a:r>
              <a:rPr lang="en-US" sz="1600" b="1" dirty="0"/>
              <a:t> x;</a:t>
            </a:r>
            <a:endParaRPr lang="en-US" sz="1600" dirty="0"/>
          </a:p>
          <a:p>
            <a:r>
              <a:rPr lang="en-US" sz="1600" b="1" dirty="0"/>
              <a:t>double y;</a:t>
            </a:r>
            <a:endParaRPr lang="en-US" sz="1600" dirty="0"/>
          </a:p>
          <a:p>
            <a:r>
              <a:rPr lang="en-US" sz="1600" b="1" dirty="0"/>
              <a:t>char temp;</a:t>
            </a:r>
            <a:endParaRPr lang="en-US" sz="1600" dirty="0"/>
          </a:p>
          <a:p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b="1" dirty="0"/>
              <a:t>public:</a:t>
            </a:r>
            <a:endParaRPr lang="en-US" sz="1600" dirty="0"/>
          </a:p>
          <a:p>
            <a:r>
              <a:rPr lang="en-US" sz="1600" b="1" dirty="0"/>
              <a:t>Demo(</a:t>
            </a:r>
            <a:r>
              <a:rPr lang="en-US" sz="1600" b="1" dirty="0" err="1"/>
              <a:t>int</a:t>
            </a:r>
            <a:r>
              <a:rPr lang="en-US" sz="1600" b="1" dirty="0"/>
              <a:t>, double, char);</a:t>
            </a:r>
            <a:endParaRPr lang="en-US" sz="1600" dirty="0"/>
          </a:p>
          <a:p>
            <a:r>
              <a:rPr lang="en-US" sz="1600" b="1" dirty="0"/>
              <a:t>void </a:t>
            </a:r>
            <a:r>
              <a:rPr lang="en-US" sz="1600" b="1" dirty="0" err="1"/>
              <a:t>PrintValues</a:t>
            </a:r>
            <a:r>
              <a:rPr lang="en-US" sz="1600" b="1" dirty="0"/>
              <a:t>() const;</a:t>
            </a:r>
            <a:endParaRPr lang="en-US" sz="1600" dirty="0"/>
          </a:p>
          <a:p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b="1" dirty="0" err="1"/>
              <a:t>CompareObjects</a:t>
            </a:r>
            <a:r>
              <a:rPr lang="en-US" sz="1600" b="1" dirty="0"/>
              <a:t>(const Demo &amp;); //if both objects have same values return true else //return false</a:t>
            </a:r>
            <a:endParaRPr lang="en-US" sz="1600" dirty="0"/>
          </a:p>
          <a:p>
            <a:r>
              <a:rPr lang="en-US" sz="1600" b="1" dirty="0"/>
              <a:t>};</a:t>
            </a:r>
            <a:endParaRPr lang="en-US" sz="1600" dirty="0"/>
          </a:p>
          <a:p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600" b="1" dirty="0"/>
              <a:t>void main()</a:t>
            </a:r>
            <a:endParaRPr lang="en-US" sz="1600" dirty="0"/>
          </a:p>
          <a:p>
            <a:r>
              <a:rPr lang="en-US" sz="1600" b="1" dirty="0"/>
              <a:t>{</a:t>
            </a:r>
            <a:endParaRPr lang="en-US" sz="1600" dirty="0"/>
          </a:p>
          <a:p>
            <a:r>
              <a:rPr lang="en-US" sz="1600" b="1" dirty="0"/>
              <a:t>Demo A(2,3,‘F’);</a:t>
            </a:r>
            <a:endParaRPr lang="en-US" sz="1600" dirty="0"/>
          </a:p>
          <a:p>
            <a:r>
              <a:rPr lang="en-US" sz="1600" b="1" dirty="0" err="1"/>
              <a:t>A.PrintValues</a:t>
            </a:r>
            <a:r>
              <a:rPr lang="en-US" sz="1600" b="1" dirty="0"/>
              <a:t>();</a:t>
            </a: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Demo B();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 err="1"/>
              <a:t>B.PrintValues</a:t>
            </a:r>
            <a:r>
              <a:rPr lang="en-US" sz="1600" b="1" dirty="0"/>
              <a:t>();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//Convert the following pseudo code into C++</a:t>
            </a:r>
          </a:p>
          <a:p>
            <a:r>
              <a:rPr lang="en-US" sz="1600" dirty="0"/>
              <a:t>//If A and B are exactly same then </a:t>
            </a:r>
          </a:p>
          <a:p>
            <a:r>
              <a:rPr lang="en-US" sz="1600" dirty="0"/>
              <a:t>//Display “both are same”; otherwise display “both are different”;</a:t>
            </a:r>
          </a:p>
          <a:p>
            <a:r>
              <a:rPr lang="en-US" sz="1600" b="1" dirty="0"/>
              <a:t>}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//write implementation of all member functions of class Demo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87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Exercise - 2</a:t>
            </a:r>
            <a:endParaRPr lang="en-US" sz="2400" dirty="0"/>
          </a:p>
          <a:p>
            <a:r>
              <a:rPr lang="en-US" sz="2400" dirty="0"/>
              <a:t>Consider the following class:</a:t>
            </a:r>
          </a:p>
          <a:p>
            <a:r>
              <a:rPr lang="en-US" sz="2400" dirty="0"/>
              <a:t>class Student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private: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Id;</a:t>
            </a:r>
          </a:p>
          <a:p>
            <a:r>
              <a:rPr lang="en-US" sz="2400" dirty="0"/>
              <a:t>	char Name[100];</a:t>
            </a:r>
          </a:p>
          <a:p>
            <a:r>
              <a:rPr lang="en-US" sz="2400" dirty="0"/>
              <a:t>public:</a:t>
            </a:r>
          </a:p>
          <a:p>
            <a:r>
              <a:rPr lang="en-US" sz="2400" dirty="0"/>
              <a:t>….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/>
              <a:t>Write constructor with parameters for this class</a:t>
            </a:r>
          </a:p>
          <a:p>
            <a:pPr lvl="0"/>
            <a:r>
              <a:rPr lang="en-US" sz="2400" dirty="0"/>
              <a:t>Can you implement a constructor with default parameters for this class?</a:t>
            </a:r>
          </a:p>
          <a:p>
            <a:pPr lvl="0"/>
            <a:r>
              <a:rPr lang="en-US" sz="2400" dirty="0"/>
              <a:t>Implement a default constructor for this class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Exercise – 3 </a:t>
            </a:r>
            <a:endParaRPr lang="en-US" sz="1600" dirty="0"/>
          </a:p>
          <a:p>
            <a:r>
              <a:rPr lang="en-US" sz="2400" dirty="0"/>
              <a:t>Create a class for complex numbers. Implement following functions: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Constructor with default parameters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Copy Constructor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A function to add two complex numbers  and returns the result in form of another complex number </a:t>
            </a:r>
          </a:p>
          <a:p>
            <a:endParaRPr lang="en-US" sz="2400" dirty="0"/>
          </a:p>
          <a:p>
            <a:r>
              <a:rPr lang="en-US" sz="2400" u="sng" dirty="0"/>
              <a:t>Sample MAIN:</a:t>
            </a:r>
          </a:p>
          <a:p>
            <a:endParaRPr lang="en-US" sz="2400" dirty="0"/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{complex A(2.4, 1.2), B,C;</a:t>
            </a:r>
          </a:p>
          <a:p>
            <a:r>
              <a:rPr lang="en-US" sz="2400" dirty="0"/>
              <a:t>C=</a:t>
            </a:r>
            <a:r>
              <a:rPr lang="en-US" sz="2400" dirty="0" err="1"/>
              <a:t>A.add</a:t>
            </a:r>
            <a:r>
              <a:rPr lang="en-US" sz="2400" dirty="0"/>
              <a:t>(B);}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Default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Parameterized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Copy Constructor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It does not have any parameters</a:t>
            </a:r>
          </a:p>
          <a:p>
            <a:pPr lvl="1"/>
            <a:r>
              <a:rPr lang="en-US" dirty="0"/>
              <a:t>If no user defined constructor exists for a class, C++ compiler generates a default constructor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Rectangle(); //default made by user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length=1;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width=1;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76800" y="4724400"/>
            <a:ext cx="4038600" cy="19080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R1.printValues();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US" b="1" dirty="0"/>
              <a:t>2.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It is a constructor with some parameters</a:t>
            </a:r>
          </a:p>
          <a:p>
            <a:pPr lvl="1"/>
            <a:r>
              <a:rPr lang="en-US" dirty="0"/>
              <a:t>There may be more than one implementation of parameterized constructors</a:t>
            </a:r>
          </a:p>
          <a:p>
            <a:pPr lvl="1"/>
            <a:endParaRPr lang="en-US" dirty="0"/>
          </a:p>
          <a:p>
            <a:r>
              <a:rPr lang="en-US" b="1" u="sng" dirty="0"/>
              <a:t>Example: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a, int b)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width=b;}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724400" y="4419600"/>
            <a:ext cx="4038600" cy="19080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R1.printValues();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b="1" dirty="0"/>
              <a:t>2. Parameterized Constructor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Example: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Rectangle(int);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a, int b)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width=b;}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width=0;}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724400" y="4419600"/>
            <a:ext cx="4038600" cy="19080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R1.printValues();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Rectangle R2(3);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R2.printValues();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dirty="0"/>
              <a:t>Constructor with default 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 sub category of Parameterized constructor is “Constructor with default parameters”</a:t>
            </a:r>
          </a:p>
          <a:p>
            <a:r>
              <a:rPr lang="en-US" b="1" u="sng" dirty="0"/>
              <a:t>Example: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Rectangle(int =0 ,int =0); 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a, int b)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width=b;}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257800" y="3657600"/>
            <a:ext cx="2895600" cy="19080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850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R2(1,2);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724400" y="4495800"/>
            <a:ext cx="609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581400" y="4725988"/>
            <a:ext cx="1905000" cy="8366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5943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 need of writing a default constructor separately.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an object is created without any parameters, default values are set to data members</a:t>
            </a:r>
          </a:p>
          <a:p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7620000" y="1981200"/>
            <a:ext cx="1371600" cy="2209800"/>
          </a:xfrm>
          <a:prstGeom prst="borderCallout1">
            <a:avLst>
              <a:gd name="adj1" fmla="val 18750"/>
              <a:gd name="adj2" fmla="val -8333"/>
              <a:gd name="adj3" fmla="val 76062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R1.length=0</a:t>
            </a:r>
          </a:p>
          <a:p>
            <a:pPr algn="ctr"/>
            <a:r>
              <a:rPr lang="en-US" sz="1600" dirty="0"/>
              <a:t>R1.width=0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R2.length=1</a:t>
            </a:r>
          </a:p>
          <a:p>
            <a:pPr algn="ctr"/>
            <a:r>
              <a:rPr lang="en-US" sz="1600" dirty="0"/>
              <a:t>R2.width=2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Rectangle(int =1,int=1);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Rectangle(int);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a, int b)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width=b;}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width=0;}</a:t>
            </a:r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00600" y="990600"/>
            <a:ext cx="4038600" cy="5029200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R1.printValues();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Rectangle R2(3);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R2.printValues();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Rectangle R3;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R3.printValues();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Rectangle(int, int); 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Rectangle::Rectangle(int a, int b)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{length=a; width=b;}</a:t>
            </a:r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00600" y="990600"/>
            <a:ext cx="4038600" cy="5029200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R1.printValues();</a:t>
            </a: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Rectangle R3;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410200" y="4191000"/>
            <a:ext cx="2743200" cy="1600200"/>
          </a:xfrm>
          <a:prstGeom prst="borderCallout1">
            <a:avLst>
              <a:gd name="adj1" fmla="val -3425"/>
              <a:gd name="adj2" fmla="val 52435"/>
              <a:gd name="adj3" fmla="val -76051"/>
              <a:gd name="adj4" fmla="val 254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 this point, Compiler will generate an error that no default constructor is found. </a:t>
            </a:r>
          </a:p>
          <a:p>
            <a:pPr algn="ctr"/>
            <a:r>
              <a:rPr lang="en-US" sz="1400" dirty="0"/>
              <a:t>If any constructor is provided, compiler will not generate the default constructor itself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b="1" dirty="0"/>
              <a:t>3.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This copies the data of another object at the time of creation</a:t>
            </a:r>
          </a:p>
          <a:p>
            <a:r>
              <a:rPr lang="en-US" b="1" u="sng" dirty="0"/>
              <a:t>Example: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Rectangle(Rectangle); 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Rectangle::Rectangle(Rectangle a)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{length=</a:t>
            </a:r>
            <a:r>
              <a:rPr lang="en-US" dirty="0" err="1">
                <a:solidFill>
                  <a:srgbClr val="00B050"/>
                </a:solidFill>
              </a:rPr>
              <a:t>a.length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width=</a:t>
            </a:r>
            <a:r>
              <a:rPr lang="en-US" dirty="0" err="1">
                <a:solidFill>
                  <a:srgbClr val="00B050"/>
                </a:solidFill>
              </a:rPr>
              <a:t>a.width</a:t>
            </a:r>
            <a:r>
              <a:rPr lang="en-US" dirty="0">
                <a:solidFill>
                  <a:srgbClr val="00B050"/>
                </a:solidFill>
              </a:rPr>
              <a:t>;}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29200" y="4343400"/>
            <a:ext cx="3429000" cy="16002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R1(1,2);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R2(R1);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//R2 is copy of R1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1328</TotalTime>
  <Words>961</Words>
  <Application>Microsoft Office PowerPoint</Application>
  <PresentationFormat>On-screen Show (4:3)</PresentationFormat>
  <Paragraphs>229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Clarity</vt:lpstr>
      <vt:lpstr> Object Oriented Programming with C++</vt:lpstr>
      <vt:lpstr>Types of Constructors</vt:lpstr>
      <vt:lpstr>Default constructor</vt:lpstr>
      <vt:lpstr>2. Parameterized Constructor</vt:lpstr>
      <vt:lpstr>2. Parameterized Constructor (contd.)</vt:lpstr>
      <vt:lpstr>Constructor with default parameters</vt:lpstr>
      <vt:lpstr>What is output?</vt:lpstr>
      <vt:lpstr>What is output?</vt:lpstr>
      <vt:lpstr>3. Copy Constructor</vt:lpstr>
      <vt:lpstr>3. Copy Constructor (contd.)</vt:lpstr>
      <vt:lpstr>Assignment Operator</vt:lpstr>
      <vt:lpstr>Example</vt:lpstr>
      <vt:lpstr>exercises</vt:lpstr>
      <vt:lpstr>PowerPoint Presentation</vt:lpstr>
      <vt:lpstr>PowerPoint Presentation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692</cp:revision>
  <dcterms:created xsi:type="dcterms:W3CDTF">2011-07-01T06:12:08Z</dcterms:created>
  <dcterms:modified xsi:type="dcterms:W3CDTF">2024-05-09T12:54:53Z</dcterms:modified>
</cp:coreProperties>
</file>