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321" r:id="rId3"/>
    <p:sldId id="257" r:id="rId4"/>
    <p:sldId id="259" r:id="rId5"/>
    <p:sldId id="323" r:id="rId6"/>
    <p:sldId id="324" r:id="rId7"/>
    <p:sldId id="326" r:id="rId8"/>
    <p:sldId id="327" r:id="rId9"/>
    <p:sldId id="329" r:id="rId10"/>
    <p:sldId id="330" r:id="rId11"/>
    <p:sldId id="333" r:id="rId12"/>
    <p:sldId id="334" r:id="rId13"/>
    <p:sldId id="332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31" r:id="rId22"/>
    <p:sldId id="360" r:id="rId23"/>
    <p:sldId id="346" r:id="rId24"/>
    <p:sldId id="350" r:id="rId25"/>
    <p:sldId id="351" r:id="rId26"/>
    <p:sldId id="352" r:id="rId27"/>
    <p:sldId id="353" r:id="rId28"/>
    <p:sldId id="348" r:id="rId29"/>
    <p:sldId id="349" r:id="rId30"/>
    <p:sldId id="362" r:id="rId31"/>
    <p:sldId id="364" r:id="rId32"/>
    <p:sldId id="363" r:id="rId33"/>
    <p:sldId id="365" r:id="rId34"/>
    <p:sldId id="367" r:id="rId35"/>
    <p:sldId id="368" r:id="rId36"/>
    <p:sldId id="369" r:id="rId37"/>
    <p:sldId id="371" r:id="rId38"/>
    <p:sldId id="370" r:id="rId39"/>
    <p:sldId id="366" r:id="rId40"/>
    <p:sldId id="258" r:id="rId41"/>
    <p:sldId id="320" r:id="rId42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93648" autoAdjust="0"/>
  </p:normalViewPr>
  <p:slideViewPr>
    <p:cSldViewPr>
      <p:cViewPr>
        <p:scale>
          <a:sx n="70" d="100"/>
          <a:sy n="70" d="100"/>
        </p:scale>
        <p:origin x="-1308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9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34FCB5D-5059-4E82-ADA0-F0D440627FA3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E79B28-14A7-438B-813A-42AB6D57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100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79FEE6-0D51-46F1-A67C-BBD242D0688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229FAFC-F8C0-4300-85D0-0841763FF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0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https://developer.chrome.com/extensions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4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https://git-scm.com/book/en/v1/Git-Branching-What-a-Branch-Is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9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https://git-scm.com/book/en/v2/Git-Branching-Remote-Branches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8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https://git-scm.com/book/en/v2/Git-Branching-Remote-Branches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82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https://git-scm.com/book/en/v2/Git-Branching-Remote-Branches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8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7B9BA3-9635-40AC-9A47-1BC487F99B17}" type="datetime1">
              <a:rPr lang="en-US" smtClean="0"/>
              <a:t>1/20/2018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751943"/>
            <a:ext cx="1676400" cy="1676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89DC46-751C-45EE-B359-9452DFFC97A7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7336F-DF3C-484E-A395-46A0F5D3E75D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54146A-EEF2-4447-9B63-1093335E8C99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F5D853-D038-4437-A44B-F9A62230FD67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5AAA15-0AEA-414D-B8C4-1BDB4ADADE26}" type="datetime1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36C455-B316-46E1-9177-65E7B5092787}" type="datetime1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D67B87-9DDA-4C83-87EB-A70914510CE4}" type="datetime1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A73CFE-99D8-4404-ACB1-96E182B1B3AF}" type="datetime1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062626-DAAA-4698-8AE0-049B0910E261}" type="datetime1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D7D87A-4935-48EB-801E-8F07608ABF72}" type="datetime1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DC533F8-9967-4694-8626-38678EC1828B}" type="datetime1">
              <a:rPr lang="en-US" smtClean="0"/>
              <a:t>1/20/2018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LearningInUrduCentre/" TargetMode="External"/><Relationship Id="rId2" Type="http://schemas.openxmlformats.org/officeDocument/2006/relationships/hyperlink" Target="http://learninginurdu.p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/LearnInUrdu139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gui/window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tortoisegit.org/download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1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Learning In Urdu (learninginurdu.pk)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Set Email &amp; Author Name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&lt;email&gt;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smtClean="0"/>
              <a:t>user.name &lt;name&gt;</a:t>
            </a:r>
            <a:endParaRPr lang="en-US" dirty="0"/>
          </a:p>
          <a:p>
            <a:r>
              <a:rPr lang="en-US" dirty="0" smtClean="0"/>
              <a:t>Creating Repository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&lt;name&gt;</a:t>
            </a:r>
          </a:p>
          <a:p>
            <a:r>
              <a:rPr lang="en-US" dirty="0" smtClean="0"/>
              <a:t>Move changes to “Staging”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&lt;filename&gt;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*.txt</a:t>
            </a:r>
          </a:p>
          <a:p>
            <a:r>
              <a:rPr lang="en-US" dirty="0" smtClean="0"/>
              <a:t>Move changes from “Staging” to “Commit”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 –m ‘&lt;comments&gt;’</a:t>
            </a:r>
          </a:p>
          <a:p>
            <a:r>
              <a:rPr lang="en-US" dirty="0" smtClean="0"/>
              <a:t>Move changes directly to “Commit"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–a –m ‘&lt;comments</a:t>
            </a:r>
            <a:r>
              <a:rPr lang="en-US" dirty="0" smtClean="0"/>
              <a:t>&gt;’ </a:t>
            </a:r>
          </a:p>
          <a:p>
            <a:pPr lvl="2"/>
            <a:r>
              <a:rPr lang="en-US" dirty="0" smtClean="0"/>
              <a:t>It will consider only modified/deleted files, not newly added files.</a:t>
            </a: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Remove latest Commit from Tree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reset --hard HEAD^</a:t>
            </a:r>
            <a:endParaRPr lang="en-US" dirty="0" smtClean="0"/>
          </a:p>
          <a:p>
            <a:r>
              <a:rPr lang="en-US" dirty="0" smtClean="0"/>
              <a:t>Move a file from “Staging” to untracked/working directory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reset HEAD &lt;</a:t>
            </a:r>
            <a:r>
              <a:rPr lang="en-US" dirty="0" smtClean="0"/>
              <a:t>file&gt;</a:t>
            </a:r>
          </a:p>
          <a:p>
            <a:r>
              <a:rPr lang="en-US" dirty="0" smtClean="0"/>
              <a:t>To discard changes in working directory (Undo)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--&lt;file&gt; </a:t>
            </a:r>
            <a:endParaRPr lang="en-US" dirty="0" smtClean="0"/>
          </a:p>
          <a:p>
            <a:r>
              <a:rPr lang="en-US" dirty="0" smtClean="0"/>
              <a:t>Show detail of a commit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show &lt;commit&gt;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show &lt;commit&gt; --stat</a:t>
            </a:r>
          </a:p>
          <a:p>
            <a:r>
              <a:rPr lang="en-US" dirty="0" smtClean="0"/>
              <a:t>To ignore different files from tracking</a:t>
            </a:r>
          </a:p>
          <a:p>
            <a:pPr lvl="1"/>
            <a:r>
              <a:rPr lang="en-US" dirty="0" smtClean="0"/>
              <a:t>touch </a:t>
            </a:r>
            <a:r>
              <a:rPr lang="en-US" dirty="0"/>
              <a:t>.</a:t>
            </a:r>
            <a:r>
              <a:rPr lang="en-US" dirty="0" err="1"/>
              <a:t>gitingore</a:t>
            </a:r>
            <a:endParaRPr lang="en-US" dirty="0" smtClean="0"/>
          </a:p>
          <a:p>
            <a:r>
              <a:rPr lang="en-US" dirty="0"/>
              <a:t>Checking current status of repository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/>
              <a:t>Check commit history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5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D:\LearningInUrdu\Git\5V7u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69878"/>
            <a:ext cx="7010400" cy="544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5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 you create a Repository, default branch (“</a:t>
            </a:r>
            <a:r>
              <a:rPr lang="en-US" b="1" dirty="0" smtClean="0">
                <a:solidFill>
                  <a:srgbClr val="FF0000"/>
                </a:solidFill>
              </a:rPr>
              <a:t>master</a:t>
            </a:r>
            <a:r>
              <a:rPr lang="en-US" dirty="0" smtClean="0"/>
              <a:t>”) is created.</a:t>
            </a:r>
          </a:p>
          <a:p>
            <a:pPr lvl="1"/>
            <a:r>
              <a:rPr lang="en-US" dirty="0" smtClean="0"/>
              <a:t>A branch is a “</a:t>
            </a:r>
            <a:r>
              <a:rPr lang="en-US" b="1" dirty="0" smtClean="0">
                <a:solidFill>
                  <a:srgbClr val="FF0000"/>
                </a:solidFill>
              </a:rPr>
              <a:t>Pointer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A branch refers to the development tree.</a:t>
            </a:r>
          </a:p>
          <a:p>
            <a:pPr lvl="1"/>
            <a:r>
              <a:rPr lang="en-US" dirty="0" smtClean="0"/>
              <a:t>You may create many branches</a:t>
            </a:r>
          </a:p>
          <a:p>
            <a:r>
              <a:rPr lang="en-US" dirty="0" smtClean="0"/>
              <a:t>A “</a:t>
            </a:r>
            <a:r>
              <a:rPr lang="en-US" b="1" dirty="0" smtClean="0">
                <a:solidFill>
                  <a:srgbClr val="FF0000"/>
                </a:solidFill>
              </a:rPr>
              <a:t>commit</a:t>
            </a:r>
            <a:r>
              <a:rPr lang="en-US" dirty="0" smtClean="0"/>
              <a:t>” is a node which has a pointer to previous commit/s.</a:t>
            </a:r>
          </a:p>
          <a:p>
            <a:r>
              <a:rPr lang="en-US" dirty="0" smtClean="0"/>
              <a:t>When you make a new commit, branch pointer starts pointing to new commit node.</a:t>
            </a:r>
          </a:p>
          <a:p>
            <a:r>
              <a:rPr lang="en-US" dirty="0" smtClean="0"/>
              <a:t>“</a:t>
            </a:r>
            <a:r>
              <a:rPr lang="en-US" b="1" dirty="0" smtClean="0">
                <a:solidFill>
                  <a:srgbClr val="FF0000"/>
                </a:solidFill>
              </a:rPr>
              <a:t>commit</a:t>
            </a:r>
            <a:r>
              <a:rPr lang="en-US" dirty="0" smtClean="0"/>
              <a:t>” node also contains pointers to the changes.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 is a pointer which points to active branch.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commits with master branch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2" descr="https://git-scm.com/figures/18333fig0303-tn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33600"/>
            <a:ext cx="5796588" cy="290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1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new branch “testing” is created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2" descr="https://git-scm.com/figures/18333fig0304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638644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25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branch is “master”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2" descr="https://git-scm.com/figures/18333fig0305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546919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73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branch is “testing”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122" name="Picture 2" descr="https://git-scm.com/figures/18333fig0306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5539522" cy="438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7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new commit is made to “Active” branch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218" name="Picture 2" descr="https://git-scm.com/figures/18333fig0307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5943600" cy="341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8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“master” is now active branch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1266" name="Picture 2" descr="https://git-scm.com/figures/18333fig0308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036" y="1981200"/>
            <a:ext cx="6106618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12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us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http://learninginurdu.pk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https://www.facebook.com/LearningInUrduCentre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www.youtube.com/c/LearnInUrdu139</a:t>
            </a:r>
            <a:endParaRPr lang="en-US" sz="2400" dirty="0" smtClean="0"/>
          </a:p>
          <a:p>
            <a:r>
              <a:rPr lang="en-US" sz="2400" dirty="0" smtClean="0"/>
              <a:t>Twitter: @learninurdu139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new commit is made to “Active” branch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42" name="Picture 2" descr="https://git-scm.com/figures/18333fig0309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782" y="1676400"/>
            <a:ext cx="5791200" cy="442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15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</a:t>
            </a:r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Showing all branches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</a:t>
            </a:r>
          </a:p>
          <a:p>
            <a:r>
              <a:rPr lang="en-US" dirty="0" smtClean="0"/>
              <a:t>Creating </a:t>
            </a:r>
            <a:r>
              <a:rPr lang="en-US" dirty="0"/>
              <a:t>a new branch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branch &lt;name&gt;</a:t>
            </a:r>
          </a:p>
          <a:p>
            <a:r>
              <a:rPr lang="en-US" dirty="0" smtClean="0"/>
              <a:t>Making a branch as current branch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&lt;</a:t>
            </a:r>
            <a:r>
              <a:rPr lang="en-US" dirty="0" err="1" smtClean="0"/>
              <a:t>branchname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Merge branches with Active branch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merge &lt;branch1&gt; &lt;branch2&gt;…</a:t>
            </a:r>
          </a:p>
          <a:p>
            <a:r>
              <a:rPr lang="en-US" dirty="0" smtClean="0"/>
              <a:t>Stashing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stash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stash pop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stash drop</a:t>
            </a:r>
          </a:p>
          <a:p>
            <a:r>
              <a:rPr lang="en-US" dirty="0" smtClean="0"/>
              <a:t>Creating a file</a:t>
            </a:r>
          </a:p>
          <a:p>
            <a:pPr lvl="1"/>
            <a:r>
              <a:rPr lang="en-US" dirty="0" smtClean="0"/>
              <a:t>touch &lt;filename&gt;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GitHub.com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/>
              <a:t>GitHub</a:t>
            </a:r>
            <a:r>
              <a:rPr lang="en-US" dirty="0"/>
              <a:t> is a Web-based </a:t>
            </a:r>
            <a:r>
              <a:rPr lang="en-US" dirty="0" err="1"/>
              <a:t>Git</a:t>
            </a:r>
            <a:r>
              <a:rPr lang="en-US" dirty="0"/>
              <a:t> version control repository hosting service.</a:t>
            </a:r>
          </a:p>
          <a:p>
            <a:r>
              <a:rPr lang="en-US" dirty="0" smtClean="0"/>
              <a:t>It also provides many other collaboration features such as bug tracking, features request, task management, wikis etc.</a:t>
            </a:r>
          </a:p>
          <a:p>
            <a:r>
              <a:rPr lang="en-US" dirty="0" smtClean="0"/>
              <a:t>Private &amp; Public Repositories</a:t>
            </a:r>
          </a:p>
          <a:p>
            <a:r>
              <a:rPr lang="en-US" dirty="0" smtClean="0"/>
              <a:t>Other such hosting services</a:t>
            </a:r>
          </a:p>
          <a:p>
            <a:pPr lvl="1"/>
            <a:r>
              <a:rPr lang="en-US" dirty="0" smtClean="0"/>
              <a:t>Bitbucket.com</a:t>
            </a:r>
          </a:p>
          <a:p>
            <a:pPr lvl="1"/>
            <a:r>
              <a:rPr lang="en-US" dirty="0" smtClean="0"/>
              <a:t>Gitlab.com</a:t>
            </a:r>
          </a:p>
          <a:p>
            <a:r>
              <a:rPr lang="en-US" dirty="0" smtClean="0"/>
              <a:t>You may have your own </a:t>
            </a:r>
            <a:r>
              <a:rPr lang="en-US" dirty="0" err="1" smtClean="0"/>
              <a:t>git</a:t>
            </a:r>
            <a:r>
              <a:rPr lang="en-US" dirty="0" smtClean="0"/>
              <a:t> Server for repositories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 version on server.</a:t>
            </a:r>
          </a:p>
          <a:p>
            <a:r>
              <a:rPr lang="en-US" dirty="0" smtClean="0"/>
              <a:t>Quick Workflow: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b="1" dirty="0" smtClean="0">
                <a:solidFill>
                  <a:srgbClr val="FF0000"/>
                </a:solidFill>
              </a:rPr>
              <a:t>Step 1</a:t>
            </a:r>
            <a:r>
              <a:rPr lang="en-US" dirty="0" smtClean="0"/>
              <a:t>: Clone the repository from Server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b="1" dirty="0" smtClean="0">
                <a:solidFill>
                  <a:srgbClr val="FF0000"/>
                </a:solidFill>
              </a:rPr>
              <a:t>Step 2</a:t>
            </a:r>
            <a:r>
              <a:rPr lang="en-US" dirty="0" smtClean="0"/>
              <a:t>: Make local commits, create branches (if required) etc.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b="1" dirty="0" smtClean="0">
                <a:solidFill>
                  <a:srgbClr val="FF0000"/>
                </a:solidFill>
              </a:rPr>
              <a:t>Step 3</a:t>
            </a:r>
            <a:r>
              <a:rPr lang="en-US" dirty="0" smtClean="0"/>
              <a:t>: Pull/Fetch Changes from Server, Merge changes with your local changes (if any)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b="1" dirty="0" smtClean="0">
                <a:solidFill>
                  <a:srgbClr val="FF0000"/>
                </a:solidFill>
              </a:rPr>
              <a:t>Step 4</a:t>
            </a:r>
            <a:r>
              <a:rPr lang="en-US" dirty="0" smtClean="0"/>
              <a:t>: Push Changes to Remote Repository. 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b="1" dirty="0" smtClean="0">
                <a:solidFill>
                  <a:srgbClr val="FF0000"/>
                </a:solidFill>
              </a:rPr>
              <a:t>Step 5</a:t>
            </a:r>
            <a:r>
              <a:rPr lang="en-US" dirty="0" smtClean="0"/>
              <a:t>: Repeat from Step 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Tracking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Branches on Remote Servers </a:t>
            </a:r>
          </a:p>
          <a:p>
            <a:pPr lvl="1"/>
            <a:r>
              <a:rPr lang="en-US" dirty="0" smtClean="0"/>
              <a:t>master</a:t>
            </a:r>
          </a:p>
          <a:p>
            <a:pPr lvl="1"/>
            <a:r>
              <a:rPr lang="en-US" dirty="0" err="1" smtClean="0"/>
              <a:t>mybranch</a:t>
            </a:r>
            <a:endParaRPr lang="en-US" dirty="0" smtClean="0"/>
          </a:p>
          <a:p>
            <a:r>
              <a:rPr lang="en-US" dirty="0" smtClean="0"/>
              <a:t>Remote Branches on Local Repository</a:t>
            </a:r>
          </a:p>
          <a:p>
            <a:pPr lvl="1"/>
            <a:r>
              <a:rPr lang="en-US" dirty="0" smtClean="0"/>
              <a:t>origin/master</a:t>
            </a:r>
          </a:p>
          <a:p>
            <a:pPr lvl="1"/>
            <a:r>
              <a:rPr lang="en-US" dirty="0" smtClean="0"/>
              <a:t>origin/</a:t>
            </a:r>
            <a:r>
              <a:rPr lang="en-US" dirty="0" err="1" smtClean="0"/>
              <a:t>mybranch</a:t>
            </a:r>
            <a:endParaRPr lang="en-US" dirty="0" smtClean="0"/>
          </a:p>
          <a:p>
            <a:r>
              <a:rPr lang="en-US" dirty="0" smtClean="0"/>
              <a:t>Local Branches</a:t>
            </a:r>
          </a:p>
          <a:p>
            <a:pPr lvl="1"/>
            <a:r>
              <a:rPr lang="en-US" dirty="0" smtClean="0"/>
              <a:t>master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ybranch</a:t>
            </a:r>
            <a:endParaRPr lang="en-US" dirty="0" smtClean="0"/>
          </a:p>
          <a:p>
            <a:pPr lvl="1"/>
            <a:r>
              <a:rPr lang="en-US" dirty="0" smtClean="0"/>
              <a:t>mybranch2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effectLst/>
              </a:rPr>
              <a:t>Server and local repositories after cloning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8" name="Picture 4" descr="Server and local repositories after cloning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59058"/>
            <a:ext cx="6934200" cy="500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6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effectLst/>
              </a:rPr>
              <a:t>Local and remote work can diverge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050" name="Picture 2" descr="Local and remote work can diverg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98" y="1447800"/>
            <a:ext cx="7896302" cy="485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6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git</a:t>
            </a:r>
            <a:r>
              <a:rPr lang="en-US" sz="3200" dirty="0"/>
              <a:t> fetch</a:t>
            </a:r>
            <a:r>
              <a:rPr lang="en-US" sz="3200" dirty="0">
                <a:effectLst/>
              </a:rPr>
              <a:t> updates your remote references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074" name="Picture 2" descr="`git fetch` updates your remote referenc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51" y="1143000"/>
            <a:ext cx="7620000" cy="56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7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Repository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Clone a remote repository to local folder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clone</a:t>
            </a:r>
            <a:r>
              <a:rPr lang="en-US" dirty="0"/>
              <a:t> &lt;repository </a:t>
            </a:r>
            <a:r>
              <a:rPr lang="en-US" dirty="0" err="1"/>
              <a:t>url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It will copy whole repository with all commit history, objects, branches etc.</a:t>
            </a:r>
          </a:p>
          <a:p>
            <a:pPr lvl="1"/>
            <a:r>
              <a:rPr lang="en-US" dirty="0" smtClean="0"/>
              <a:t>Name of branches will be “remote/</a:t>
            </a:r>
            <a:r>
              <a:rPr lang="en-US" dirty="0" err="1" smtClean="0"/>
              <a:t>branchname</a:t>
            </a:r>
            <a:r>
              <a:rPr lang="en-US" dirty="0" smtClean="0"/>
              <a:t>”. Here “remote” is name of your URL. “</a:t>
            </a:r>
            <a:r>
              <a:rPr lang="en-US" b="1" dirty="0" smtClean="0"/>
              <a:t>origin</a:t>
            </a:r>
            <a:r>
              <a:rPr lang="en-US" dirty="0" smtClean="0"/>
              <a:t>” is default “remote” name. But you can edit it.</a:t>
            </a:r>
            <a:endParaRPr lang="en-US" dirty="0"/>
          </a:p>
          <a:p>
            <a:r>
              <a:rPr lang="en-US" dirty="0" smtClean="0"/>
              <a:t>Get </a:t>
            </a:r>
            <a:r>
              <a:rPr lang="en-US" dirty="0"/>
              <a:t>Changes from Server (with merge)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pull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pull</a:t>
            </a:r>
            <a:r>
              <a:rPr lang="en-US" dirty="0"/>
              <a:t> &lt;</a:t>
            </a:r>
            <a:r>
              <a:rPr lang="en-US" dirty="0" err="1"/>
              <a:t>originName</a:t>
            </a:r>
            <a:r>
              <a:rPr lang="en-US" dirty="0"/>
              <a:t>&gt; 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  <a:p>
            <a:r>
              <a:rPr lang="en-US" dirty="0"/>
              <a:t>Get Changes from Server (without merge)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fetch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fetch </a:t>
            </a:r>
            <a:r>
              <a:rPr lang="en-US" dirty="0"/>
              <a:t>&lt;</a:t>
            </a:r>
            <a:r>
              <a:rPr lang="en-US" dirty="0" err="1"/>
              <a:t>originName</a:t>
            </a:r>
            <a:r>
              <a:rPr lang="en-US" dirty="0"/>
              <a:t>&gt; &lt;</a:t>
            </a:r>
            <a:r>
              <a:rPr lang="en-US" dirty="0" err="1"/>
              <a:t>branchName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Push changes to server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push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push </a:t>
            </a:r>
            <a:r>
              <a:rPr lang="en-US" dirty="0"/>
              <a:t>&lt;</a:t>
            </a:r>
            <a:r>
              <a:rPr lang="en-US" dirty="0" err="1"/>
              <a:t>originName</a:t>
            </a:r>
            <a:r>
              <a:rPr lang="en-US" dirty="0"/>
              <a:t>&gt; 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  <a:p>
            <a:r>
              <a:rPr lang="en-US" dirty="0" smtClean="0"/>
              <a:t>Checkout a branch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checkout </a:t>
            </a:r>
            <a:r>
              <a:rPr lang="en-US" dirty="0"/>
              <a:t>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will try to find unique branch name from remote branches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checkout </a:t>
            </a:r>
            <a:r>
              <a:rPr lang="en-US" dirty="0"/>
              <a:t>-b &lt;name&gt; &lt;</a:t>
            </a:r>
            <a:r>
              <a:rPr lang="en-US" dirty="0" err="1"/>
              <a:t>remoteURLName</a:t>
            </a:r>
            <a:r>
              <a:rPr lang="en-US" dirty="0"/>
              <a:t>&gt;/&lt;branch&gt;</a:t>
            </a:r>
          </a:p>
          <a:p>
            <a:pPr lvl="2"/>
            <a:r>
              <a:rPr lang="en-US" dirty="0" smtClean="0"/>
              <a:t>Will </a:t>
            </a:r>
            <a:r>
              <a:rPr lang="en-US" dirty="0"/>
              <a:t>create a local branch against remote </a:t>
            </a:r>
            <a:r>
              <a:rPr lang="en-US" dirty="0" smtClean="0"/>
              <a:t>branch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a new repository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Clone the repository</a:t>
            </a:r>
          </a:p>
          <a:p>
            <a:r>
              <a:rPr lang="en-US" b="1" dirty="0" smtClean="0"/>
              <a:t>Case 1</a:t>
            </a:r>
            <a:r>
              <a:rPr lang="en-US" dirty="0" smtClean="0"/>
              <a:t>: Local Changes </a:t>
            </a:r>
          </a:p>
          <a:p>
            <a:pPr lvl="1"/>
            <a:r>
              <a:rPr lang="en-US" dirty="0" smtClean="0"/>
              <a:t>Make some local commits</a:t>
            </a:r>
          </a:p>
          <a:p>
            <a:pPr lvl="1"/>
            <a:r>
              <a:rPr lang="en-US" dirty="0" smtClean="0"/>
              <a:t>Push Changes to Server</a:t>
            </a:r>
          </a:p>
          <a:p>
            <a:pPr lvl="1"/>
            <a:r>
              <a:rPr lang="en-US" dirty="0" smtClean="0"/>
              <a:t>Merge will be fast forward (No new commit will be created for merge)</a:t>
            </a:r>
          </a:p>
          <a:p>
            <a:r>
              <a:rPr lang="en-US" b="1" dirty="0" smtClean="0"/>
              <a:t>Case 2</a:t>
            </a:r>
            <a:r>
              <a:rPr lang="en-US" dirty="0" smtClean="0"/>
              <a:t>: Remote repo is changed after your clone/pull. (No conflict)</a:t>
            </a:r>
          </a:p>
          <a:p>
            <a:pPr lvl="1"/>
            <a:r>
              <a:rPr lang="en-US" dirty="0" smtClean="0"/>
              <a:t>Make some local commit</a:t>
            </a:r>
          </a:p>
          <a:p>
            <a:pPr lvl="1"/>
            <a:r>
              <a:rPr lang="en-US" dirty="0" smtClean="0"/>
              <a:t>Make some commit on remote repo directly</a:t>
            </a:r>
          </a:p>
          <a:p>
            <a:pPr lvl="1"/>
            <a:r>
              <a:rPr lang="en-US" dirty="0" smtClean="0"/>
              <a:t>Try to push your local commits to server. You will have to pull remote changes first. 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7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Management</a:t>
            </a:r>
          </a:p>
          <a:p>
            <a:r>
              <a:rPr lang="en-US" dirty="0" smtClean="0"/>
              <a:t>Version Control Systems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How you work with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/>
              <a:t>Installation of </a:t>
            </a:r>
            <a:r>
              <a:rPr lang="en-US" dirty="0" err="1"/>
              <a:t>git</a:t>
            </a:r>
            <a:r>
              <a:rPr lang="en-US" dirty="0"/>
              <a:t> </a:t>
            </a:r>
          </a:p>
          <a:p>
            <a:r>
              <a:rPr lang="en-US" dirty="0" smtClean="0"/>
              <a:t>DEMO of using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DEMO of Branching in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DEMOs of Remote Repositories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Case </a:t>
            </a:r>
            <a:r>
              <a:rPr lang="en-US" b="1" dirty="0" smtClean="0"/>
              <a:t>3</a:t>
            </a:r>
            <a:r>
              <a:rPr lang="en-US" dirty="0" smtClean="0"/>
              <a:t>: </a:t>
            </a:r>
            <a:r>
              <a:rPr lang="en-US" dirty="0"/>
              <a:t>Remote repo is changed after your clone/pull. </a:t>
            </a:r>
            <a:r>
              <a:rPr lang="en-US" dirty="0" smtClean="0"/>
              <a:t>(Conflict is occurred)</a:t>
            </a:r>
            <a:endParaRPr lang="en-US" dirty="0"/>
          </a:p>
          <a:p>
            <a:pPr lvl="1"/>
            <a:r>
              <a:rPr lang="en-US" dirty="0"/>
              <a:t>Make some local commit</a:t>
            </a:r>
          </a:p>
          <a:p>
            <a:pPr lvl="1"/>
            <a:r>
              <a:rPr lang="en-US" dirty="0"/>
              <a:t>Make some commit on remote repo directly</a:t>
            </a:r>
          </a:p>
          <a:p>
            <a:pPr lvl="1"/>
            <a:r>
              <a:rPr lang="en-US" dirty="0"/>
              <a:t>Try to push your local commits to server. You will have to pull remote changes first. </a:t>
            </a:r>
            <a:endParaRPr lang="en-US" dirty="0" smtClean="0"/>
          </a:p>
          <a:p>
            <a:pPr lvl="1"/>
            <a:r>
              <a:rPr lang="en-US" dirty="0" smtClean="0"/>
              <a:t>Auto Merge will be failed because of conflicts.</a:t>
            </a:r>
          </a:p>
          <a:p>
            <a:pPr lvl="1"/>
            <a:r>
              <a:rPr lang="en-US" dirty="0" smtClean="0"/>
              <a:t>You will resolve conflict manually. Will make a merge commit and PUSH your changes.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661283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0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branch on Remote</a:t>
            </a:r>
          </a:p>
          <a:p>
            <a:r>
              <a:rPr lang="en-US" dirty="0"/>
              <a:t>Pull Changes</a:t>
            </a:r>
          </a:p>
          <a:p>
            <a:r>
              <a:rPr lang="en-US" dirty="0"/>
              <a:t>Switch to new branch</a:t>
            </a:r>
          </a:p>
          <a:p>
            <a:r>
              <a:rPr lang="en-US" dirty="0"/>
              <a:t>Make a commit &amp; Push</a:t>
            </a:r>
          </a:p>
          <a:p>
            <a:r>
              <a:rPr lang="en-US" dirty="0"/>
              <a:t>Create Local branch</a:t>
            </a:r>
          </a:p>
          <a:p>
            <a:r>
              <a:rPr lang="en-US" dirty="0"/>
              <a:t>Make a commit and </a:t>
            </a:r>
            <a:r>
              <a:rPr lang="en-US" dirty="0" smtClean="0"/>
              <a:t>push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Tools for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git-scm.com/download/gui/windows</a:t>
            </a:r>
            <a:endParaRPr lang="en-US" dirty="0" smtClean="0"/>
          </a:p>
          <a:p>
            <a:r>
              <a:rPr lang="en-US" dirty="0" err="1" smtClean="0"/>
              <a:t>SourceTree</a:t>
            </a:r>
            <a:endParaRPr lang="en-US" dirty="0" smtClean="0"/>
          </a:p>
          <a:p>
            <a:r>
              <a:rPr lang="en-US" dirty="0" err="1" smtClean="0"/>
              <a:t>GitHubDesktop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TortoiseGit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</a:t>
            </a:r>
            <a:r>
              <a:rPr lang="en-US" dirty="0" err="1" smtClean="0"/>
              <a:t>TortoiseGit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</a:p>
          <a:p>
            <a:pPr lvl="1"/>
            <a:r>
              <a:rPr lang="en-US" dirty="0">
                <a:hlinkClick r:id="rId2"/>
              </a:rPr>
              <a:t>https://tortoisegit.org/download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9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TortoiseGit</a:t>
            </a:r>
            <a:r>
              <a:rPr lang="en-US" dirty="0" smtClean="0"/>
              <a:t> – 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Clone Repository</a:t>
            </a:r>
          </a:p>
          <a:p>
            <a:r>
              <a:rPr lang="en-US" dirty="0" smtClean="0"/>
              <a:t>Push changes</a:t>
            </a:r>
          </a:p>
          <a:p>
            <a:r>
              <a:rPr lang="en-US" dirty="0" smtClean="0"/>
              <a:t>Pull changes</a:t>
            </a:r>
          </a:p>
          <a:p>
            <a:pPr lvl="1"/>
            <a:r>
              <a:rPr lang="en-US" dirty="0" smtClean="0"/>
              <a:t>Fast Forward Merge</a:t>
            </a:r>
          </a:p>
          <a:p>
            <a:pPr lvl="1"/>
            <a:r>
              <a:rPr lang="en-US" dirty="0" smtClean="0"/>
              <a:t>Merge without conflict case</a:t>
            </a:r>
          </a:p>
          <a:p>
            <a:pPr lvl="1"/>
            <a:r>
              <a:rPr lang="en-US" dirty="0" smtClean="0"/>
              <a:t>Merge with conflict case</a:t>
            </a:r>
          </a:p>
          <a:p>
            <a:r>
              <a:rPr lang="en-US" dirty="0" smtClean="0"/>
              <a:t>Show Log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Ignore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TortoiseGit</a:t>
            </a:r>
            <a:r>
              <a:rPr lang="en-US" dirty="0"/>
              <a:t> – Demo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Sync dialogue</a:t>
            </a:r>
          </a:p>
          <a:p>
            <a:r>
              <a:rPr lang="en-US" dirty="0" smtClean="0"/>
              <a:t>Creating a Branch</a:t>
            </a:r>
          </a:p>
          <a:p>
            <a:r>
              <a:rPr lang="en-US" dirty="0" smtClean="0"/>
              <a:t>Checkout a Branch</a:t>
            </a:r>
          </a:p>
          <a:p>
            <a:r>
              <a:rPr lang="en-US" dirty="0" smtClean="0"/>
              <a:t>Merging two branches</a:t>
            </a:r>
          </a:p>
          <a:p>
            <a:pPr lvl="1"/>
            <a:r>
              <a:rPr lang="en-US" dirty="0" smtClean="0"/>
              <a:t>Change in one branch only</a:t>
            </a:r>
          </a:p>
          <a:p>
            <a:pPr lvl="1"/>
            <a:r>
              <a:rPr lang="en-US" dirty="0" smtClean="0"/>
              <a:t>Changes on both branches (without conflict)</a:t>
            </a:r>
          </a:p>
          <a:p>
            <a:pPr lvl="1"/>
            <a:r>
              <a:rPr lang="en-US" dirty="0" smtClean="0"/>
              <a:t>Changes on both branches (with a conflict)</a:t>
            </a:r>
          </a:p>
          <a:p>
            <a:r>
              <a:rPr lang="en-US" dirty="0" smtClean="0"/>
              <a:t>Remote 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33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with 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Changes</a:t>
            </a:r>
          </a:p>
          <a:p>
            <a:r>
              <a:rPr lang="en-US" dirty="0" smtClean="0"/>
              <a:t>Undo Changes</a:t>
            </a:r>
          </a:p>
          <a:p>
            <a:r>
              <a:rPr lang="en-US" dirty="0" smtClean="0"/>
              <a:t>Push/Pull/Synch changes</a:t>
            </a:r>
          </a:p>
          <a:p>
            <a:r>
              <a:rPr lang="en-US" dirty="0" smtClean="0"/>
              <a:t>Create Branch</a:t>
            </a:r>
          </a:p>
          <a:p>
            <a:r>
              <a:rPr lang="en-US" dirty="0" smtClean="0"/>
              <a:t>Merge Branch</a:t>
            </a:r>
          </a:p>
          <a:p>
            <a:r>
              <a:rPr lang="en-US" dirty="0" err="1" smtClean="0"/>
              <a:t>Gitignore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3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Stashing?</a:t>
            </a:r>
          </a:p>
          <a:p>
            <a:r>
              <a:rPr lang="en-US" dirty="0" smtClean="0"/>
              <a:t>How do you delete a commit?</a:t>
            </a:r>
          </a:p>
          <a:p>
            <a:r>
              <a:rPr lang="en-US" dirty="0" smtClean="0"/>
              <a:t>How do you delete a branch?</a:t>
            </a:r>
          </a:p>
          <a:p>
            <a:r>
              <a:rPr lang="en-US" dirty="0" smtClean="0"/>
              <a:t>How do you store your credentials?</a:t>
            </a:r>
          </a:p>
          <a:p>
            <a:r>
              <a:rPr lang="en-US" dirty="0" smtClean="0"/>
              <a:t>How do you set your username &amp; email for a repository only</a:t>
            </a:r>
            <a:r>
              <a:rPr lang="en-US" dirty="0" smtClean="0"/>
              <a:t>?</a:t>
            </a:r>
          </a:p>
          <a:p>
            <a:r>
              <a:rPr lang="en-US" dirty="0"/>
              <a:t>What is detached head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to checkout a specific commit?</a:t>
            </a:r>
          </a:p>
          <a:p>
            <a:r>
              <a:rPr lang="en-US" dirty="0" smtClean="0"/>
              <a:t>What are tags in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83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Remote – Demo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 Remote Repository</a:t>
            </a:r>
          </a:p>
          <a:p>
            <a:r>
              <a:rPr lang="en-US" dirty="0" smtClean="0"/>
              <a:t>Create Local Repository</a:t>
            </a:r>
          </a:p>
          <a:p>
            <a:r>
              <a:rPr lang="en-US" dirty="0" smtClean="0"/>
              <a:t>Add Remote detail in Local repository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remote add </a:t>
            </a:r>
            <a:r>
              <a:rPr lang="en-US" dirty="0" err="1" smtClean="0"/>
              <a:t>myorigin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giturl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Note: This doesn’t set </a:t>
            </a:r>
            <a:r>
              <a:rPr lang="en-US" dirty="0" smtClean="0">
                <a:solidFill>
                  <a:srgbClr val="FF0000"/>
                </a:solidFill>
              </a:rPr>
              <a:t>branch tracking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Fetch repository data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fetch </a:t>
            </a:r>
            <a:r>
              <a:rPr lang="en-US" dirty="0" err="1" smtClean="0"/>
              <a:t>myorigin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Enable Branch tracking</a:t>
            </a:r>
            <a:r>
              <a:rPr lang="en-US" dirty="0" smtClean="0"/>
              <a:t>: Checkout master branch against remote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-b master </a:t>
            </a:r>
            <a:r>
              <a:rPr lang="en-US" dirty="0" err="1" smtClean="0"/>
              <a:t>myorigin</a:t>
            </a:r>
            <a:r>
              <a:rPr lang="en-US" dirty="0" smtClean="0"/>
              <a:t>/master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  <a:p>
            <a:r>
              <a:rPr lang="en-US" dirty="0" smtClean="0"/>
              <a:t>Make some commits</a:t>
            </a:r>
          </a:p>
          <a:p>
            <a:r>
              <a:rPr lang="en-US" dirty="0" smtClean="0"/>
              <a:t>Push Changes to Server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4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Management?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all manage different versions of our files e.g. By creating copy of the file/folder and appending timestamp or numbers</a:t>
            </a:r>
          </a:p>
          <a:p>
            <a:pPr lvl="1"/>
            <a:r>
              <a:rPr lang="en-US" dirty="0" smtClean="0"/>
              <a:t>In case something goes wrong, we dump the current version and use the last stable version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Takes extra space</a:t>
            </a:r>
          </a:p>
          <a:p>
            <a:pPr lvl="1"/>
            <a:r>
              <a:rPr lang="en-US" dirty="0" smtClean="0"/>
              <a:t>Hard to find changes between different versions</a:t>
            </a:r>
          </a:p>
          <a:p>
            <a:pPr lvl="1"/>
            <a:r>
              <a:rPr lang="en-US" dirty="0" smtClean="0"/>
              <a:t>Hard to manage/merge changes if multiple people are working on same files/folders on their machines</a:t>
            </a:r>
          </a:p>
          <a:p>
            <a:pPr lvl="1"/>
            <a:r>
              <a:rPr lang="en-US" dirty="0" smtClean="0"/>
              <a:t>What about backup?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git-scm.com/book/en/v1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Version Control System/Software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Manage different versions (snapshots) of your content </a:t>
            </a:r>
          </a:p>
          <a:p>
            <a:r>
              <a:rPr lang="en-US" dirty="0" smtClean="0"/>
              <a:t>Provide option to see differentials</a:t>
            </a:r>
          </a:p>
          <a:p>
            <a:r>
              <a:rPr lang="en-US" dirty="0" smtClean="0"/>
              <a:t>Change Tracking (Who made which change and when)</a:t>
            </a:r>
          </a:p>
          <a:p>
            <a:r>
              <a:rPr lang="en-US" dirty="0" smtClean="0"/>
              <a:t>Help you in merging the changes if multiple people are working</a:t>
            </a:r>
          </a:p>
          <a:p>
            <a:r>
              <a:rPr lang="en-US" dirty="0" smtClean="0"/>
              <a:t>It may allow you to store all changes + change history on some server. No need to worry if you lose your local content.</a:t>
            </a:r>
          </a:p>
          <a:p>
            <a:r>
              <a:rPr lang="en-US" dirty="0"/>
              <a:t>Other names</a:t>
            </a:r>
          </a:p>
          <a:p>
            <a:pPr lvl="1"/>
            <a:r>
              <a:rPr lang="en-US" dirty="0"/>
              <a:t>Version </a:t>
            </a:r>
            <a:r>
              <a:rPr lang="en-US" dirty="0" smtClean="0"/>
              <a:t>Management Software</a:t>
            </a:r>
            <a:endParaRPr lang="en-US" dirty="0"/>
          </a:p>
          <a:p>
            <a:pPr lvl="1"/>
            <a:r>
              <a:rPr lang="en-US" dirty="0"/>
              <a:t>Source </a:t>
            </a:r>
            <a:r>
              <a:rPr lang="en-US" dirty="0" smtClean="0"/>
              <a:t>Code versioning</a:t>
            </a:r>
          </a:p>
          <a:p>
            <a:pPr lvl="1"/>
            <a:r>
              <a:rPr lang="en-US" dirty="0" smtClean="0"/>
              <a:t>Source Control Management (SCM)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2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Version Control </a:t>
            </a:r>
            <a:r>
              <a:rPr lang="en-US" dirty="0" smtClean="0"/>
              <a:t>System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Example: RCS</a:t>
            </a:r>
          </a:p>
          <a:p>
            <a:r>
              <a:rPr lang="en-US" dirty="0" smtClean="0"/>
              <a:t>Centralized</a:t>
            </a:r>
          </a:p>
          <a:p>
            <a:pPr lvl="1"/>
            <a:r>
              <a:rPr lang="en-US" dirty="0" smtClean="0"/>
              <a:t>A Server – Client Model</a:t>
            </a:r>
          </a:p>
          <a:p>
            <a:pPr lvl="1"/>
            <a:r>
              <a:rPr lang="en-US" dirty="0" smtClean="0"/>
              <a:t>One user can work on an item by “locking” the item on server.</a:t>
            </a:r>
          </a:p>
          <a:p>
            <a:pPr lvl="1"/>
            <a:r>
              <a:rPr lang="en-US" dirty="0" smtClean="0"/>
              <a:t>Change tracking/history is mainly done on server.</a:t>
            </a:r>
          </a:p>
          <a:p>
            <a:pPr lvl="1"/>
            <a:r>
              <a:rPr lang="en-US" dirty="0" smtClean="0"/>
              <a:t>Examples: SVN (Subversion), TFS</a:t>
            </a:r>
          </a:p>
          <a:p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Each person works on its own local copy (as it is working on main repository). Changes are merged later. Server may also be used.</a:t>
            </a:r>
          </a:p>
          <a:p>
            <a:pPr lvl="1"/>
            <a:r>
              <a:rPr lang="en-US" dirty="0"/>
              <a:t>Examples: </a:t>
            </a:r>
            <a:r>
              <a:rPr lang="en-US" dirty="0" err="1"/>
              <a:t>Git</a:t>
            </a:r>
            <a:r>
              <a:rPr lang="en-US" dirty="0"/>
              <a:t>, Mercurial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“</a:t>
            </a:r>
            <a:r>
              <a:rPr lang="en-US" dirty="0" err="1" smtClean="0"/>
              <a:t>git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Distributed Version Control System</a:t>
            </a:r>
          </a:p>
          <a:p>
            <a:r>
              <a:rPr lang="en-US" dirty="0" smtClean="0"/>
              <a:t>Free &amp; Open Source</a:t>
            </a:r>
          </a:p>
          <a:p>
            <a:r>
              <a:rPr lang="en-US" dirty="0" smtClean="0"/>
              <a:t>Primarily used for source code management but it can be used for any sets of files.</a:t>
            </a:r>
          </a:p>
          <a:p>
            <a:r>
              <a:rPr lang="en-US" dirty="0" smtClean="0"/>
              <a:t>Created </a:t>
            </a:r>
            <a:r>
              <a:rPr lang="en-US" dirty="0"/>
              <a:t>by Linus Torvalds in </a:t>
            </a:r>
            <a:r>
              <a:rPr lang="en-US" dirty="0" smtClean="0"/>
              <a:t>2005.</a:t>
            </a:r>
          </a:p>
          <a:p>
            <a:r>
              <a:rPr lang="en-US" dirty="0" smtClean="0"/>
              <a:t>Command line tool</a:t>
            </a:r>
          </a:p>
          <a:p>
            <a:r>
              <a:rPr lang="en-US" dirty="0" smtClean="0"/>
              <a:t>Major Design Goals</a:t>
            </a:r>
          </a:p>
          <a:p>
            <a:pPr lvl="1"/>
            <a:r>
              <a:rPr lang="en-US" dirty="0"/>
              <a:t>Distributed</a:t>
            </a:r>
            <a:endParaRPr lang="en-US" dirty="0" smtClean="0"/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Data Integrity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 work with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 1: Create </a:t>
            </a:r>
            <a:r>
              <a:rPr lang="en-US" b="1" dirty="0" smtClean="0">
                <a:solidFill>
                  <a:srgbClr val="FF0000"/>
                </a:solidFill>
              </a:rPr>
              <a:t>Repository</a:t>
            </a:r>
          </a:p>
          <a:p>
            <a:pPr lvl="1"/>
            <a:r>
              <a:rPr lang="en-US" dirty="0" smtClean="0"/>
              <a:t>Working directory</a:t>
            </a:r>
          </a:p>
          <a:p>
            <a:r>
              <a:rPr lang="en-US" dirty="0" smtClean="0"/>
              <a:t>Step 2: Make Some changes </a:t>
            </a:r>
          </a:p>
          <a:p>
            <a:pPr lvl="1"/>
            <a:r>
              <a:rPr lang="en-US" dirty="0" smtClean="0"/>
              <a:t>Add/Edit/Delete files etc.</a:t>
            </a:r>
          </a:p>
          <a:p>
            <a:r>
              <a:rPr lang="en-US" dirty="0" smtClean="0"/>
              <a:t>Step 3: Move your changes to “</a:t>
            </a:r>
            <a:r>
              <a:rPr lang="en-US" b="1" dirty="0">
                <a:solidFill>
                  <a:srgbClr val="FF0000"/>
                </a:solidFill>
              </a:rPr>
              <a:t>Staging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Changes become track-able</a:t>
            </a:r>
          </a:p>
          <a:p>
            <a:r>
              <a:rPr lang="en-US" dirty="0" smtClean="0"/>
              <a:t>Step 4: Create Snapshot of your “</a:t>
            </a:r>
            <a:r>
              <a:rPr lang="en-US" b="1" dirty="0">
                <a:solidFill>
                  <a:srgbClr val="FF0000"/>
                </a:solidFill>
              </a:rPr>
              <a:t>Staged</a:t>
            </a:r>
            <a:r>
              <a:rPr lang="en-US" dirty="0" smtClean="0"/>
              <a:t>” Changes by “</a:t>
            </a:r>
            <a:r>
              <a:rPr lang="en-US" b="1" dirty="0" smtClean="0">
                <a:solidFill>
                  <a:srgbClr val="FF0000"/>
                </a:solidFill>
              </a:rPr>
              <a:t>Commi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Step 5: Repeat from Step 2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git-scm.com/downloads</a:t>
            </a:r>
            <a:endParaRPr lang="en-US" dirty="0" smtClean="0"/>
          </a:p>
          <a:p>
            <a:pPr lvl="1"/>
            <a:r>
              <a:rPr lang="en-US" dirty="0" smtClean="0"/>
              <a:t>It will install </a:t>
            </a:r>
            <a:r>
              <a:rPr lang="en-US" dirty="0" err="1" smtClean="0"/>
              <a:t>Git</a:t>
            </a:r>
            <a:r>
              <a:rPr lang="en-US" dirty="0" smtClean="0"/>
              <a:t> + </a:t>
            </a:r>
            <a:r>
              <a:rPr lang="en-US" dirty="0" err="1" smtClean="0"/>
              <a:t>Git</a:t>
            </a:r>
            <a:r>
              <a:rPr lang="en-US" dirty="0" smtClean="0"/>
              <a:t> UI +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r>
              <a:rPr lang="en-US" dirty="0" smtClean="0"/>
              <a:t>Tools For Better UI</a:t>
            </a:r>
          </a:p>
          <a:p>
            <a:pPr lvl="1"/>
            <a:r>
              <a:rPr lang="en-US" dirty="0" err="1" smtClean="0"/>
              <a:t>TortoiseGit</a:t>
            </a:r>
            <a:endParaRPr lang="en-US" dirty="0" smtClean="0"/>
          </a:p>
          <a:p>
            <a:pPr lvl="1"/>
            <a:r>
              <a:rPr lang="en-US" dirty="0" err="1" smtClean="0"/>
              <a:t>SourceTree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27087</TotalTime>
  <Words>1581</Words>
  <Application>Microsoft Office PowerPoint</Application>
  <PresentationFormat>On-screen Show (4:3)</PresentationFormat>
  <Paragraphs>322</Paragraphs>
  <Slides>41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Solstice</vt:lpstr>
      <vt:lpstr>Git</vt:lpstr>
      <vt:lpstr>Find us online</vt:lpstr>
      <vt:lpstr>Agenda</vt:lpstr>
      <vt:lpstr>What is Version Management?</vt:lpstr>
      <vt:lpstr>Version Control System/Software</vt:lpstr>
      <vt:lpstr>Version Control System (cont…)</vt:lpstr>
      <vt:lpstr>Introduction to “git”</vt:lpstr>
      <vt:lpstr>How you work with Git?</vt:lpstr>
      <vt:lpstr>Installation of Git</vt:lpstr>
      <vt:lpstr>Demo of Git Bash</vt:lpstr>
      <vt:lpstr>Demo of Git Bash</vt:lpstr>
      <vt:lpstr>PowerPoint Presentation</vt:lpstr>
      <vt:lpstr>Branching</vt:lpstr>
      <vt:lpstr>Three commits with master branch</vt:lpstr>
      <vt:lpstr>A new branch “testing” is created</vt:lpstr>
      <vt:lpstr>Active branch is “master”</vt:lpstr>
      <vt:lpstr>Active branch is “testing”</vt:lpstr>
      <vt:lpstr>A new commit is made to “Active” branch</vt:lpstr>
      <vt:lpstr>“master” is now active branch</vt:lpstr>
      <vt:lpstr>A new commit is made to “Active” branch</vt:lpstr>
      <vt:lpstr>Demo of Branching</vt:lpstr>
      <vt:lpstr>Introduction to GitHub.com</vt:lpstr>
      <vt:lpstr>Remote Repository</vt:lpstr>
      <vt:lpstr>Remote Tracking Branches</vt:lpstr>
      <vt:lpstr>Server and local repositories after cloning</vt:lpstr>
      <vt:lpstr>Local and remote work can diverge</vt:lpstr>
      <vt:lpstr>git fetch updates your remote references</vt:lpstr>
      <vt:lpstr>Remote Repository (contd..)</vt:lpstr>
      <vt:lpstr>Demo 1</vt:lpstr>
      <vt:lpstr>Demo 1 (cont…)</vt:lpstr>
      <vt:lpstr>Demo 1 (cont…)</vt:lpstr>
      <vt:lpstr>Demo 2</vt:lpstr>
      <vt:lpstr>GUI Tools for git</vt:lpstr>
      <vt:lpstr>Installation of TortoiseGit</vt:lpstr>
      <vt:lpstr>TortoiseGit – Demo 1</vt:lpstr>
      <vt:lpstr>TortoiseGit – Demo 2</vt:lpstr>
      <vt:lpstr>Using Git with Visual Studio</vt:lpstr>
      <vt:lpstr>Quiz</vt:lpstr>
      <vt:lpstr>Git Remote – Demo 3</vt:lpstr>
      <vt:lpstr>References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Shahzad, Bilal</dc:creator>
  <cp:lastModifiedBy>Shahzad, Bilal</cp:lastModifiedBy>
  <cp:revision>187</cp:revision>
  <cp:lastPrinted>2018-01-06T12:15:55Z</cp:lastPrinted>
  <dcterms:created xsi:type="dcterms:W3CDTF">2006-08-16T00:00:00Z</dcterms:created>
  <dcterms:modified xsi:type="dcterms:W3CDTF">2018-01-20T10:46:55Z</dcterms:modified>
</cp:coreProperties>
</file>