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65" r:id="rId11"/>
    <p:sldId id="266" r:id="rId1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F32E90-0D5F-FE8C-1F8F-8611EC154847}" v="33" dt="2024-04-21T19:26:33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15" autoAdjust="0"/>
  </p:normalViewPr>
  <p:slideViewPr>
    <p:cSldViewPr snapToGrid="0">
      <p:cViewPr varScale="1">
        <p:scale>
          <a:sx n="61" d="100"/>
          <a:sy n="61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4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4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55D186-D0DC-4B3A-9D6F-D4274F7AB93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3DCF30-2B18-4E1B-BE16-F5FA77C1F5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Document classification is the task of automatically assigning predefined categories or labels to text documents based on their content.</a:t>
          </a:r>
        </a:p>
      </dgm:t>
    </dgm:pt>
    <dgm:pt modelId="{602D506A-9E0F-4CD9-AD15-5398A525D31F}" type="parTrans" cxnId="{40AB621E-560D-441B-B108-C0BBC829CD53}">
      <dgm:prSet/>
      <dgm:spPr/>
      <dgm:t>
        <a:bodyPr/>
        <a:lstStyle/>
        <a:p>
          <a:endParaRPr lang="en-US"/>
        </a:p>
      </dgm:t>
    </dgm:pt>
    <dgm:pt modelId="{824A05FA-11EE-4B01-9CA1-B79D7A7349A5}" type="sibTrans" cxnId="{40AB621E-560D-441B-B108-C0BBC829CD53}">
      <dgm:prSet/>
      <dgm:spPr/>
      <dgm:t>
        <a:bodyPr/>
        <a:lstStyle/>
        <a:p>
          <a:endParaRPr lang="en-US"/>
        </a:p>
      </dgm:t>
    </dgm:pt>
    <dgm:pt modelId="{B2C6BAA5-B0A1-48F7-A6DB-9B22001D44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Classical methods for document classification:</a:t>
          </a:r>
          <a:endParaRPr lang="en-US" dirty="0"/>
        </a:p>
      </dgm:t>
    </dgm:pt>
    <dgm:pt modelId="{73F57F10-2087-4849-8357-20EEC9C40581}" type="parTrans" cxnId="{2761DAA4-F6F4-4851-AB23-F11C5FA31225}">
      <dgm:prSet/>
      <dgm:spPr/>
      <dgm:t>
        <a:bodyPr/>
        <a:lstStyle/>
        <a:p>
          <a:endParaRPr lang="en-US"/>
        </a:p>
      </dgm:t>
    </dgm:pt>
    <dgm:pt modelId="{BBDCD140-4D93-457E-BC90-9C01CDEDD4D4}" type="sibTrans" cxnId="{2761DAA4-F6F4-4851-AB23-F11C5FA31225}">
      <dgm:prSet/>
      <dgm:spPr/>
      <dgm:t>
        <a:bodyPr/>
        <a:lstStyle/>
        <a:p>
          <a:endParaRPr lang="en-US"/>
        </a:p>
      </dgm:t>
    </dgm:pt>
    <dgm:pt modelId="{68617493-47B6-4747-ACA6-43064797737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Traditional machine learning algorithms such as SVM (Support Vector Machines), Naive Bayes, and Decision Trees.</a:t>
          </a:r>
        </a:p>
      </dgm:t>
    </dgm:pt>
    <dgm:pt modelId="{0FEA7D81-C87F-4C98-833F-3337D49A05A0}" type="parTrans" cxnId="{1EE47FB4-35E2-4C68-ACA3-96BB8D59E124}">
      <dgm:prSet/>
      <dgm:spPr/>
      <dgm:t>
        <a:bodyPr/>
        <a:lstStyle/>
        <a:p>
          <a:endParaRPr lang="en-US"/>
        </a:p>
      </dgm:t>
    </dgm:pt>
    <dgm:pt modelId="{62504993-20EA-4728-9DEF-D12FFFBC2FC7}" type="sibTrans" cxnId="{1EE47FB4-35E2-4C68-ACA3-96BB8D59E124}">
      <dgm:prSet/>
      <dgm:spPr/>
      <dgm:t>
        <a:bodyPr/>
        <a:lstStyle/>
        <a:p>
          <a:endParaRPr lang="en-US"/>
        </a:p>
      </dgm:t>
    </dgm:pt>
    <dgm:pt modelId="{E2975144-A64B-42D2-A195-E6532E9C41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NLP-based methods for document classification:</a:t>
          </a:r>
          <a:endParaRPr lang="en-US"/>
        </a:p>
      </dgm:t>
    </dgm:pt>
    <dgm:pt modelId="{7D0AD0C1-EBDB-4216-A6CE-625EE6CA437A}" type="parTrans" cxnId="{C9208A68-F23A-4710-A15C-8A9F29A202ED}">
      <dgm:prSet/>
      <dgm:spPr/>
      <dgm:t>
        <a:bodyPr/>
        <a:lstStyle/>
        <a:p>
          <a:endParaRPr lang="en-US"/>
        </a:p>
      </dgm:t>
    </dgm:pt>
    <dgm:pt modelId="{77909FCA-8327-4EF2-8075-433A3A1FCC68}" type="sibTrans" cxnId="{C9208A68-F23A-4710-A15C-8A9F29A202ED}">
      <dgm:prSet/>
      <dgm:spPr/>
      <dgm:t>
        <a:bodyPr/>
        <a:lstStyle/>
        <a:p>
          <a:endParaRPr lang="en-US"/>
        </a:p>
      </dgm:t>
    </dgm:pt>
    <dgm:pt modelId="{234E8EA7-8C40-4ED6-AC52-80DAB989CDE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Techniques like TF-IDF (Term Frequency-Inverse Document Frequency), word embeddings (e.g., Word2Vec, </a:t>
          </a:r>
          <a:r>
            <a:rPr lang="en-US" sz="1400" dirty="0" err="1"/>
            <a:t>GloVe</a:t>
          </a:r>
          <a:r>
            <a:rPr lang="en-US" sz="1400" dirty="0"/>
            <a:t>), and deep learning models (e.g., CNNs, LSTMs) that </a:t>
          </a:r>
          <a:r>
            <a:rPr lang="en-US" sz="1400" dirty="0" smtClean="0"/>
            <a:t>leverage NLP </a:t>
          </a:r>
          <a:r>
            <a:rPr lang="en-US" sz="1400" dirty="0"/>
            <a:t>techniques.</a:t>
          </a:r>
        </a:p>
      </dgm:t>
    </dgm:pt>
    <dgm:pt modelId="{98F29129-B40E-4B99-9C64-BBB7C76A5B99}" type="parTrans" cxnId="{07B845ED-558A-4648-A4D7-BDDF5F715D56}">
      <dgm:prSet/>
      <dgm:spPr/>
      <dgm:t>
        <a:bodyPr/>
        <a:lstStyle/>
        <a:p>
          <a:endParaRPr lang="en-US"/>
        </a:p>
      </dgm:t>
    </dgm:pt>
    <dgm:pt modelId="{E5FC9E13-C03D-40E8-96B6-DE05D913160A}" type="sibTrans" cxnId="{07B845ED-558A-4648-A4D7-BDDF5F715D56}">
      <dgm:prSet/>
      <dgm:spPr/>
      <dgm:t>
        <a:bodyPr/>
        <a:lstStyle/>
        <a:p>
          <a:endParaRPr lang="en-US"/>
        </a:p>
      </dgm:t>
    </dgm:pt>
    <dgm:pt modelId="{D671ED00-BDFB-4B7B-A22C-C6EC793C1376}" type="pres">
      <dgm:prSet presAssocID="{E655D186-D0DC-4B3A-9D6F-D4274F7AB93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CD8A3B-85CA-480D-BEC0-7A91164436B3}" type="pres">
      <dgm:prSet presAssocID="{7A3DCF30-2B18-4E1B-BE16-F5FA77C1F554}" presName="compNode" presStyleCnt="0"/>
      <dgm:spPr/>
    </dgm:pt>
    <dgm:pt modelId="{B405ACBE-8113-4E05-B50B-049DE98B36DD}" type="pres">
      <dgm:prSet presAssocID="{7A3DCF30-2B18-4E1B-BE16-F5FA77C1F554}" presName="bgRect" presStyleLbl="bgShp" presStyleIdx="0" presStyleCnt="3"/>
      <dgm:spPr/>
    </dgm:pt>
    <dgm:pt modelId="{F278FC47-75AE-4BDE-B1F8-1B16886CBE7E}" type="pres">
      <dgm:prSet presAssocID="{7A3DCF30-2B18-4E1B-BE16-F5FA77C1F554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23384A8-48BB-4725-BE7E-EAEE4685222B}" type="pres">
      <dgm:prSet presAssocID="{7A3DCF30-2B18-4E1B-BE16-F5FA77C1F554}" presName="spaceRect" presStyleCnt="0"/>
      <dgm:spPr/>
    </dgm:pt>
    <dgm:pt modelId="{3BB9AB8B-986A-407F-AED6-304594B88815}" type="pres">
      <dgm:prSet presAssocID="{7A3DCF30-2B18-4E1B-BE16-F5FA77C1F554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B0C63C5-0A72-4358-A9CD-3C15C7AFCAD2}" type="pres">
      <dgm:prSet presAssocID="{824A05FA-11EE-4B01-9CA1-B79D7A7349A5}" presName="sibTrans" presStyleCnt="0"/>
      <dgm:spPr/>
    </dgm:pt>
    <dgm:pt modelId="{2DD891FC-B204-41BB-9DE7-30494B2A8AEA}" type="pres">
      <dgm:prSet presAssocID="{B2C6BAA5-B0A1-48F7-A6DB-9B22001D447C}" presName="compNode" presStyleCnt="0"/>
      <dgm:spPr/>
    </dgm:pt>
    <dgm:pt modelId="{84F3FF08-882A-44AD-BF68-AC06FD0C4894}" type="pres">
      <dgm:prSet presAssocID="{B2C6BAA5-B0A1-48F7-A6DB-9B22001D447C}" presName="bgRect" presStyleLbl="bgShp" presStyleIdx="1" presStyleCnt="3"/>
      <dgm:spPr/>
    </dgm:pt>
    <dgm:pt modelId="{1980A837-E2C7-4078-89B3-65A7CF5D6285}" type="pres">
      <dgm:prSet presAssocID="{B2C6BAA5-B0A1-48F7-A6DB-9B22001D44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9F6F763D-7CF2-41B6-A4A5-F6007BC259DD}" type="pres">
      <dgm:prSet presAssocID="{B2C6BAA5-B0A1-48F7-A6DB-9B22001D447C}" presName="spaceRect" presStyleCnt="0"/>
      <dgm:spPr/>
    </dgm:pt>
    <dgm:pt modelId="{FA1CEF43-D737-4E27-A077-DBE9BC414A96}" type="pres">
      <dgm:prSet presAssocID="{B2C6BAA5-B0A1-48F7-A6DB-9B22001D447C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CBE8980-13CC-49D7-8C7D-759C8AC02DE5}" type="pres">
      <dgm:prSet presAssocID="{B2C6BAA5-B0A1-48F7-A6DB-9B22001D447C}" presName="desTx" presStyleLbl="revTx" presStyleIdx="2" presStyleCnt="5">
        <dgm:presLayoutVars/>
      </dgm:prSet>
      <dgm:spPr/>
      <dgm:t>
        <a:bodyPr/>
        <a:lstStyle/>
        <a:p>
          <a:endParaRPr lang="en-US"/>
        </a:p>
      </dgm:t>
    </dgm:pt>
    <dgm:pt modelId="{B33C10C3-BF41-4274-9181-DAE9FEC79228}" type="pres">
      <dgm:prSet presAssocID="{BBDCD140-4D93-457E-BC90-9C01CDEDD4D4}" presName="sibTrans" presStyleCnt="0"/>
      <dgm:spPr/>
    </dgm:pt>
    <dgm:pt modelId="{DE565300-9D35-482A-934F-951148E471BC}" type="pres">
      <dgm:prSet presAssocID="{E2975144-A64B-42D2-A195-E6532E9C4164}" presName="compNode" presStyleCnt="0"/>
      <dgm:spPr/>
    </dgm:pt>
    <dgm:pt modelId="{17A38BFE-017A-48A0-9C4E-0A60539EC5C8}" type="pres">
      <dgm:prSet presAssocID="{E2975144-A64B-42D2-A195-E6532E9C4164}" presName="bgRect" presStyleLbl="bgShp" presStyleIdx="2" presStyleCnt="3"/>
      <dgm:spPr/>
    </dgm:pt>
    <dgm:pt modelId="{A651E1BA-C757-441A-A81B-ACE5DA07B76F}" type="pres">
      <dgm:prSet presAssocID="{E2975144-A64B-42D2-A195-E6532E9C4164}" presName="iconRect" presStyleLbl="node1" presStyleIdx="2" presStyleCnt="3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ECF72236-717D-4BDC-9AE7-59C933B33024}" type="pres">
      <dgm:prSet presAssocID="{E2975144-A64B-42D2-A195-E6532E9C4164}" presName="spaceRect" presStyleCnt="0"/>
      <dgm:spPr/>
    </dgm:pt>
    <dgm:pt modelId="{FF87AF84-26C1-436C-85F5-DDE7F5C56FD6}" type="pres">
      <dgm:prSet presAssocID="{E2975144-A64B-42D2-A195-E6532E9C4164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85A2326-32E8-48CF-9E29-132FFABB37F0}" type="pres">
      <dgm:prSet presAssocID="{E2975144-A64B-42D2-A195-E6532E9C4164}" presName="desTx" presStyleLbl="revTx" presStyleIdx="4" presStyleCnt="5">
        <dgm:presLayoutVars/>
      </dgm:prSet>
      <dgm:spPr/>
      <dgm:t>
        <a:bodyPr/>
        <a:lstStyle/>
        <a:p>
          <a:endParaRPr lang="en-US"/>
        </a:p>
      </dgm:t>
    </dgm:pt>
  </dgm:ptLst>
  <dgm:cxnLst>
    <dgm:cxn modelId="{E835E4D0-3BC1-4FDB-AB83-5276B1C9EC64}" type="presOf" srcId="{E655D186-D0DC-4B3A-9D6F-D4274F7AB936}" destId="{D671ED00-BDFB-4B7B-A22C-C6EC793C1376}" srcOrd="0" destOrd="0" presId="urn:microsoft.com/office/officeart/2018/2/layout/IconVerticalSolidList"/>
    <dgm:cxn modelId="{2DA05366-CA75-4F4C-A605-376FE5414017}" type="presOf" srcId="{234E8EA7-8C40-4ED6-AC52-80DAB989CDE0}" destId="{485A2326-32E8-48CF-9E29-132FFABB37F0}" srcOrd="0" destOrd="0" presId="urn:microsoft.com/office/officeart/2018/2/layout/IconVerticalSolidList"/>
    <dgm:cxn modelId="{07B845ED-558A-4648-A4D7-BDDF5F715D56}" srcId="{E2975144-A64B-42D2-A195-E6532E9C4164}" destId="{234E8EA7-8C40-4ED6-AC52-80DAB989CDE0}" srcOrd="0" destOrd="0" parTransId="{98F29129-B40E-4B99-9C64-BBB7C76A5B99}" sibTransId="{E5FC9E13-C03D-40E8-96B6-DE05D913160A}"/>
    <dgm:cxn modelId="{40AB621E-560D-441B-B108-C0BBC829CD53}" srcId="{E655D186-D0DC-4B3A-9D6F-D4274F7AB936}" destId="{7A3DCF30-2B18-4E1B-BE16-F5FA77C1F554}" srcOrd="0" destOrd="0" parTransId="{602D506A-9E0F-4CD9-AD15-5398A525D31F}" sibTransId="{824A05FA-11EE-4B01-9CA1-B79D7A7349A5}"/>
    <dgm:cxn modelId="{C29305A9-06D5-4B39-83A4-FC7C6A9A3F09}" type="presOf" srcId="{7A3DCF30-2B18-4E1B-BE16-F5FA77C1F554}" destId="{3BB9AB8B-986A-407F-AED6-304594B88815}" srcOrd="0" destOrd="0" presId="urn:microsoft.com/office/officeart/2018/2/layout/IconVerticalSolidList"/>
    <dgm:cxn modelId="{46E07EE9-5D42-4024-BB35-D5F0EEA4804F}" type="presOf" srcId="{E2975144-A64B-42D2-A195-E6532E9C4164}" destId="{FF87AF84-26C1-436C-85F5-DDE7F5C56FD6}" srcOrd="0" destOrd="0" presId="urn:microsoft.com/office/officeart/2018/2/layout/IconVerticalSolidList"/>
    <dgm:cxn modelId="{36F9331C-876D-400C-AD39-3F3BEB291017}" type="presOf" srcId="{B2C6BAA5-B0A1-48F7-A6DB-9B22001D447C}" destId="{FA1CEF43-D737-4E27-A077-DBE9BC414A96}" srcOrd="0" destOrd="0" presId="urn:microsoft.com/office/officeart/2018/2/layout/IconVerticalSolidList"/>
    <dgm:cxn modelId="{5510BF70-027D-4468-A582-87A2317DB46B}" type="presOf" srcId="{68617493-47B6-4747-ACA6-430647977378}" destId="{8CBE8980-13CC-49D7-8C7D-759C8AC02DE5}" srcOrd="0" destOrd="0" presId="urn:microsoft.com/office/officeart/2018/2/layout/IconVerticalSolidList"/>
    <dgm:cxn modelId="{2761DAA4-F6F4-4851-AB23-F11C5FA31225}" srcId="{E655D186-D0DC-4B3A-9D6F-D4274F7AB936}" destId="{B2C6BAA5-B0A1-48F7-A6DB-9B22001D447C}" srcOrd="1" destOrd="0" parTransId="{73F57F10-2087-4849-8357-20EEC9C40581}" sibTransId="{BBDCD140-4D93-457E-BC90-9C01CDEDD4D4}"/>
    <dgm:cxn modelId="{C9208A68-F23A-4710-A15C-8A9F29A202ED}" srcId="{E655D186-D0DC-4B3A-9D6F-D4274F7AB936}" destId="{E2975144-A64B-42D2-A195-E6532E9C4164}" srcOrd="2" destOrd="0" parTransId="{7D0AD0C1-EBDB-4216-A6CE-625EE6CA437A}" sibTransId="{77909FCA-8327-4EF2-8075-433A3A1FCC68}"/>
    <dgm:cxn modelId="{1EE47FB4-35E2-4C68-ACA3-96BB8D59E124}" srcId="{B2C6BAA5-B0A1-48F7-A6DB-9B22001D447C}" destId="{68617493-47B6-4747-ACA6-430647977378}" srcOrd="0" destOrd="0" parTransId="{0FEA7D81-C87F-4C98-833F-3337D49A05A0}" sibTransId="{62504993-20EA-4728-9DEF-D12FFFBC2FC7}"/>
    <dgm:cxn modelId="{2DA6B819-8F05-498C-9327-13CD8C86DF58}" type="presParOf" srcId="{D671ED00-BDFB-4B7B-A22C-C6EC793C1376}" destId="{46CD8A3B-85CA-480D-BEC0-7A91164436B3}" srcOrd="0" destOrd="0" presId="urn:microsoft.com/office/officeart/2018/2/layout/IconVerticalSolidList"/>
    <dgm:cxn modelId="{22B767C0-C404-444F-9E18-4571F90F7BA9}" type="presParOf" srcId="{46CD8A3B-85CA-480D-BEC0-7A91164436B3}" destId="{B405ACBE-8113-4E05-B50B-049DE98B36DD}" srcOrd="0" destOrd="0" presId="urn:microsoft.com/office/officeart/2018/2/layout/IconVerticalSolidList"/>
    <dgm:cxn modelId="{A187CCDC-06E8-414B-B337-04FA74539E42}" type="presParOf" srcId="{46CD8A3B-85CA-480D-BEC0-7A91164436B3}" destId="{F278FC47-75AE-4BDE-B1F8-1B16886CBE7E}" srcOrd="1" destOrd="0" presId="urn:microsoft.com/office/officeart/2018/2/layout/IconVerticalSolidList"/>
    <dgm:cxn modelId="{ECFA95B9-F316-4F85-9BB1-3F6ABDAD3130}" type="presParOf" srcId="{46CD8A3B-85CA-480D-BEC0-7A91164436B3}" destId="{823384A8-48BB-4725-BE7E-EAEE4685222B}" srcOrd="2" destOrd="0" presId="urn:microsoft.com/office/officeart/2018/2/layout/IconVerticalSolidList"/>
    <dgm:cxn modelId="{5025B04C-B7A6-4EBC-9A51-DC4382B8A702}" type="presParOf" srcId="{46CD8A3B-85CA-480D-BEC0-7A91164436B3}" destId="{3BB9AB8B-986A-407F-AED6-304594B88815}" srcOrd="3" destOrd="0" presId="urn:microsoft.com/office/officeart/2018/2/layout/IconVerticalSolidList"/>
    <dgm:cxn modelId="{76C5ADF5-D9B4-4EFF-BB69-3775BC866821}" type="presParOf" srcId="{D671ED00-BDFB-4B7B-A22C-C6EC793C1376}" destId="{1B0C63C5-0A72-4358-A9CD-3C15C7AFCAD2}" srcOrd="1" destOrd="0" presId="urn:microsoft.com/office/officeart/2018/2/layout/IconVerticalSolidList"/>
    <dgm:cxn modelId="{CDF70BC5-4121-4E6B-A37C-336B846B2A07}" type="presParOf" srcId="{D671ED00-BDFB-4B7B-A22C-C6EC793C1376}" destId="{2DD891FC-B204-41BB-9DE7-30494B2A8AEA}" srcOrd="2" destOrd="0" presId="urn:microsoft.com/office/officeart/2018/2/layout/IconVerticalSolidList"/>
    <dgm:cxn modelId="{185385F1-09BE-49A7-A455-40E55C8DBF1F}" type="presParOf" srcId="{2DD891FC-B204-41BB-9DE7-30494B2A8AEA}" destId="{84F3FF08-882A-44AD-BF68-AC06FD0C4894}" srcOrd="0" destOrd="0" presId="urn:microsoft.com/office/officeart/2018/2/layout/IconVerticalSolidList"/>
    <dgm:cxn modelId="{F20AA3EC-EAE2-4F47-9612-B2ABC48B5ACB}" type="presParOf" srcId="{2DD891FC-B204-41BB-9DE7-30494B2A8AEA}" destId="{1980A837-E2C7-4078-89B3-65A7CF5D6285}" srcOrd="1" destOrd="0" presId="urn:microsoft.com/office/officeart/2018/2/layout/IconVerticalSolidList"/>
    <dgm:cxn modelId="{DC98EBFC-19F9-4306-86C9-258BF8186F86}" type="presParOf" srcId="{2DD891FC-B204-41BB-9DE7-30494B2A8AEA}" destId="{9F6F763D-7CF2-41B6-A4A5-F6007BC259DD}" srcOrd="2" destOrd="0" presId="urn:microsoft.com/office/officeart/2018/2/layout/IconVerticalSolidList"/>
    <dgm:cxn modelId="{93684D6B-7EB8-40E6-9F7A-AD0BEC9A2E1A}" type="presParOf" srcId="{2DD891FC-B204-41BB-9DE7-30494B2A8AEA}" destId="{FA1CEF43-D737-4E27-A077-DBE9BC414A96}" srcOrd="3" destOrd="0" presId="urn:microsoft.com/office/officeart/2018/2/layout/IconVerticalSolidList"/>
    <dgm:cxn modelId="{49A6D4AC-2D02-4DDB-9B5A-CA3F4BF393BF}" type="presParOf" srcId="{2DD891FC-B204-41BB-9DE7-30494B2A8AEA}" destId="{8CBE8980-13CC-49D7-8C7D-759C8AC02DE5}" srcOrd="4" destOrd="0" presId="urn:microsoft.com/office/officeart/2018/2/layout/IconVerticalSolidList"/>
    <dgm:cxn modelId="{8F246340-AF4F-4E60-BD80-91CC24DC2728}" type="presParOf" srcId="{D671ED00-BDFB-4B7B-A22C-C6EC793C1376}" destId="{B33C10C3-BF41-4274-9181-DAE9FEC79228}" srcOrd="3" destOrd="0" presId="urn:microsoft.com/office/officeart/2018/2/layout/IconVerticalSolidList"/>
    <dgm:cxn modelId="{58BA912C-4659-4435-AFAE-6BC9D3E0408A}" type="presParOf" srcId="{D671ED00-BDFB-4B7B-A22C-C6EC793C1376}" destId="{DE565300-9D35-482A-934F-951148E471BC}" srcOrd="4" destOrd="0" presId="urn:microsoft.com/office/officeart/2018/2/layout/IconVerticalSolidList"/>
    <dgm:cxn modelId="{DBBB4B7D-ECF5-4AC2-B347-314E8380D76C}" type="presParOf" srcId="{DE565300-9D35-482A-934F-951148E471BC}" destId="{17A38BFE-017A-48A0-9C4E-0A60539EC5C8}" srcOrd="0" destOrd="0" presId="urn:microsoft.com/office/officeart/2018/2/layout/IconVerticalSolidList"/>
    <dgm:cxn modelId="{D19C1E77-2A70-405C-9243-5FB120001477}" type="presParOf" srcId="{DE565300-9D35-482A-934F-951148E471BC}" destId="{A651E1BA-C757-441A-A81B-ACE5DA07B76F}" srcOrd="1" destOrd="0" presId="urn:microsoft.com/office/officeart/2018/2/layout/IconVerticalSolidList"/>
    <dgm:cxn modelId="{A8DA0D54-9FB9-440E-956F-3C2CF5C90AAE}" type="presParOf" srcId="{DE565300-9D35-482A-934F-951148E471BC}" destId="{ECF72236-717D-4BDC-9AE7-59C933B33024}" srcOrd="2" destOrd="0" presId="urn:microsoft.com/office/officeart/2018/2/layout/IconVerticalSolidList"/>
    <dgm:cxn modelId="{67AB3AAD-305B-44F7-8C38-70DEAE62701D}" type="presParOf" srcId="{DE565300-9D35-482A-934F-951148E471BC}" destId="{FF87AF84-26C1-436C-85F5-DDE7F5C56FD6}" srcOrd="3" destOrd="0" presId="urn:microsoft.com/office/officeart/2018/2/layout/IconVerticalSolidList"/>
    <dgm:cxn modelId="{395878F8-59DF-417E-912E-B86375BCB938}" type="presParOf" srcId="{DE565300-9D35-482A-934F-951148E471BC}" destId="{485A2326-32E8-48CF-9E29-132FFABB37F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F5592F-4C8A-4817-86DA-8619184E0EB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E89870-2D30-490C-AC1C-DC1E55E4F182}">
      <dgm:prSet/>
      <dgm:spPr/>
      <dgm:t>
        <a:bodyPr/>
        <a:lstStyle/>
        <a:p>
          <a:r>
            <a:rPr lang="en-US" dirty="0"/>
            <a:t>Graph-based approaches represent documents as graphs, where nodes represent words or phrases, and edges represent relationships between them.</a:t>
          </a:r>
        </a:p>
      </dgm:t>
    </dgm:pt>
    <dgm:pt modelId="{116F7D7E-9337-40F2-B842-F2D04F512DF5}" type="parTrans" cxnId="{96D09CA1-3679-4AC5-8F43-72D0FDDF195E}">
      <dgm:prSet/>
      <dgm:spPr/>
      <dgm:t>
        <a:bodyPr/>
        <a:lstStyle/>
        <a:p>
          <a:endParaRPr lang="en-US"/>
        </a:p>
      </dgm:t>
    </dgm:pt>
    <dgm:pt modelId="{3D283A7E-4B29-4176-8AD1-C98C952316E5}" type="sibTrans" cxnId="{96D09CA1-3679-4AC5-8F43-72D0FDDF195E}">
      <dgm:prSet/>
      <dgm:spPr/>
      <dgm:t>
        <a:bodyPr/>
        <a:lstStyle/>
        <a:p>
          <a:endParaRPr lang="en-US"/>
        </a:p>
      </dgm:t>
    </dgm:pt>
    <dgm:pt modelId="{560FB550-AB8F-47D5-85C1-A67DB2B33207}">
      <dgm:prSet/>
      <dgm:spPr/>
      <dgm:t>
        <a:bodyPr/>
        <a:lstStyle/>
        <a:p>
          <a:r>
            <a:rPr lang="en-US"/>
            <a:t>By modeling documents as graphs, we can capture the semantic and structural information present in text data, which may lead to more effective document classification algorithms.</a:t>
          </a:r>
        </a:p>
      </dgm:t>
    </dgm:pt>
    <dgm:pt modelId="{5F3EF89E-3E59-4B03-8C28-39A2937E7386}" type="parTrans" cxnId="{54E69606-17B4-4918-AC11-2B00456FFDCA}">
      <dgm:prSet/>
      <dgm:spPr/>
      <dgm:t>
        <a:bodyPr/>
        <a:lstStyle/>
        <a:p>
          <a:endParaRPr lang="en-US"/>
        </a:p>
      </dgm:t>
    </dgm:pt>
    <dgm:pt modelId="{E06353D5-89FA-45AA-A0A1-08E3D677A7E0}" type="sibTrans" cxnId="{54E69606-17B4-4918-AC11-2B00456FFDCA}">
      <dgm:prSet/>
      <dgm:spPr/>
      <dgm:t>
        <a:bodyPr/>
        <a:lstStyle/>
        <a:p>
          <a:endParaRPr lang="en-US"/>
        </a:p>
      </dgm:t>
    </dgm:pt>
    <dgm:pt modelId="{63ED6537-1C31-49FC-85A7-795141700AB9}">
      <dgm:prSet/>
      <dgm:spPr/>
      <dgm:t>
        <a:bodyPr/>
        <a:lstStyle/>
        <a:p>
          <a:r>
            <a:rPr lang="en-US"/>
            <a:t>Graph-based methods offer advantages such as the ability to handle complex relationships between words, robustness to noise, and interpretability.</a:t>
          </a:r>
        </a:p>
      </dgm:t>
    </dgm:pt>
    <dgm:pt modelId="{1F7C8C3C-BA90-465B-8A46-ABA5223336B6}" type="parTrans" cxnId="{367E198F-7ED3-455C-82E3-70D5C7F244D1}">
      <dgm:prSet/>
      <dgm:spPr/>
      <dgm:t>
        <a:bodyPr/>
        <a:lstStyle/>
        <a:p>
          <a:endParaRPr lang="en-US"/>
        </a:p>
      </dgm:t>
    </dgm:pt>
    <dgm:pt modelId="{74088471-7872-42E8-A9B4-23BAB5BCC6C0}" type="sibTrans" cxnId="{367E198F-7ED3-455C-82E3-70D5C7F244D1}">
      <dgm:prSet/>
      <dgm:spPr/>
      <dgm:t>
        <a:bodyPr/>
        <a:lstStyle/>
        <a:p>
          <a:endParaRPr lang="en-US"/>
        </a:p>
      </dgm:t>
    </dgm:pt>
    <dgm:pt modelId="{7AFD457E-89ED-4131-853F-3741A60E76FD}" type="pres">
      <dgm:prSet presAssocID="{77F5592F-4C8A-4817-86DA-8619184E0E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54C02A3-8069-48CB-BE89-5B7C99B3E451}" type="pres">
      <dgm:prSet presAssocID="{ECE89870-2D30-490C-AC1C-DC1E55E4F182}" presName="hierRoot1" presStyleCnt="0"/>
      <dgm:spPr/>
    </dgm:pt>
    <dgm:pt modelId="{1FEEBCCE-F6B2-4F6E-AB0F-F758E2A5EC4B}" type="pres">
      <dgm:prSet presAssocID="{ECE89870-2D30-490C-AC1C-DC1E55E4F182}" presName="composite" presStyleCnt="0"/>
      <dgm:spPr/>
    </dgm:pt>
    <dgm:pt modelId="{5CAF69A7-D64B-4204-BFED-84E1E0B540F7}" type="pres">
      <dgm:prSet presAssocID="{ECE89870-2D30-490C-AC1C-DC1E55E4F182}" presName="background" presStyleLbl="node0" presStyleIdx="0" presStyleCnt="3"/>
      <dgm:spPr/>
    </dgm:pt>
    <dgm:pt modelId="{453CD647-9C79-47AE-B7F3-0231F9FBA3FF}" type="pres">
      <dgm:prSet presAssocID="{ECE89870-2D30-490C-AC1C-DC1E55E4F182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ADC57C-13B1-4CBF-BA06-ED6F4A7455C8}" type="pres">
      <dgm:prSet presAssocID="{ECE89870-2D30-490C-AC1C-DC1E55E4F182}" presName="hierChild2" presStyleCnt="0"/>
      <dgm:spPr/>
    </dgm:pt>
    <dgm:pt modelId="{3B603C83-AE05-48FB-B286-ED71AA200835}" type="pres">
      <dgm:prSet presAssocID="{560FB550-AB8F-47D5-85C1-A67DB2B33207}" presName="hierRoot1" presStyleCnt="0"/>
      <dgm:spPr/>
    </dgm:pt>
    <dgm:pt modelId="{CAAFF112-1710-4600-9013-6D3FB2880B47}" type="pres">
      <dgm:prSet presAssocID="{560FB550-AB8F-47D5-85C1-A67DB2B33207}" presName="composite" presStyleCnt="0"/>
      <dgm:spPr/>
    </dgm:pt>
    <dgm:pt modelId="{87E09107-C861-4651-865C-202125A59709}" type="pres">
      <dgm:prSet presAssocID="{560FB550-AB8F-47D5-85C1-A67DB2B33207}" presName="background" presStyleLbl="node0" presStyleIdx="1" presStyleCnt="3"/>
      <dgm:spPr/>
    </dgm:pt>
    <dgm:pt modelId="{7CB09A03-9BCB-48A8-8432-C9AD9F26B28F}" type="pres">
      <dgm:prSet presAssocID="{560FB550-AB8F-47D5-85C1-A67DB2B33207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20282B-F183-4BAB-97C3-3CF7B848A0F6}" type="pres">
      <dgm:prSet presAssocID="{560FB550-AB8F-47D5-85C1-A67DB2B33207}" presName="hierChild2" presStyleCnt="0"/>
      <dgm:spPr/>
    </dgm:pt>
    <dgm:pt modelId="{275209FA-EDB2-4B3E-A86D-AB6B4A2D71E7}" type="pres">
      <dgm:prSet presAssocID="{63ED6537-1C31-49FC-85A7-795141700AB9}" presName="hierRoot1" presStyleCnt="0"/>
      <dgm:spPr/>
    </dgm:pt>
    <dgm:pt modelId="{97C29708-D731-4C50-B8BF-6029688E59B7}" type="pres">
      <dgm:prSet presAssocID="{63ED6537-1C31-49FC-85A7-795141700AB9}" presName="composite" presStyleCnt="0"/>
      <dgm:spPr/>
    </dgm:pt>
    <dgm:pt modelId="{561ABE00-ABFB-40ED-86A8-47FE1E87A50B}" type="pres">
      <dgm:prSet presAssocID="{63ED6537-1C31-49FC-85A7-795141700AB9}" presName="background" presStyleLbl="node0" presStyleIdx="2" presStyleCnt="3"/>
      <dgm:spPr/>
    </dgm:pt>
    <dgm:pt modelId="{F6CBD20C-6B3F-4853-B744-CB56527ADBAA}" type="pres">
      <dgm:prSet presAssocID="{63ED6537-1C31-49FC-85A7-795141700AB9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C5A220-3D88-4066-99F4-F38D85C39384}" type="pres">
      <dgm:prSet presAssocID="{63ED6537-1C31-49FC-85A7-795141700AB9}" presName="hierChild2" presStyleCnt="0"/>
      <dgm:spPr/>
    </dgm:pt>
  </dgm:ptLst>
  <dgm:cxnLst>
    <dgm:cxn modelId="{977366BC-EC37-4894-B688-65F39E94D2EA}" type="presOf" srcId="{77F5592F-4C8A-4817-86DA-8619184E0EB2}" destId="{7AFD457E-89ED-4131-853F-3741A60E76FD}" srcOrd="0" destOrd="0" presId="urn:microsoft.com/office/officeart/2005/8/layout/hierarchy1"/>
    <dgm:cxn modelId="{87911DE7-697F-43D7-9E17-DB810D326FA0}" type="presOf" srcId="{ECE89870-2D30-490C-AC1C-DC1E55E4F182}" destId="{453CD647-9C79-47AE-B7F3-0231F9FBA3FF}" srcOrd="0" destOrd="0" presId="urn:microsoft.com/office/officeart/2005/8/layout/hierarchy1"/>
    <dgm:cxn modelId="{8F8D5F97-BAD7-4173-BDE9-6EEBBD4B58C6}" type="presOf" srcId="{560FB550-AB8F-47D5-85C1-A67DB2B33207}" destId="{7CB09A03-9BCB-48A8-8432-C9AD9F26B28F}" srcOrd="0" destOrd="0" presId="urn:microsoft.com/office/officeart/2005/8/layout/hierarchy1"/>
    <dgm:cxn modelId="{434B8999-BB89-4CA5-8999-1112A4FB8172}" type="presOf" srcId="{63ED6537-1C31-49FC-85A7-795141700AB9}" destId="{F6CBD20C-6B3F-4853-B744-CB56527ADBAA}" srcOrd="0" destOrd="0" presId="urn:microsoft.com/office/officeart/2005/8/layout/hierarchy1"/>
    <dgm:cxn modelId="{367E198F-7ED3-455C-82E3-70D5C7F244D1}" srcId="{77F5592F-4C8A-4817-86DA-8619184E0EB2}" destId="{63ED6537-1C31-49FC-85A7-795141700AB9}" srcOrd="2" destOrd="0" parTransId="{1F7C8C3C-BA90-465B-8A46-ABA5223336B6}" sibTransId="{74088471-7872-42E8-A9B4-23BAB5BCC6C0}"/>
    <dgm:cxn modelId="{96D09CA1-3679-4AC5-8F43-72D0FDDF195E}" srcId="{77F5592F-4C8A-4817-86DA-8619184E0EB2}" destId="{ECE89870-2D30-490C-AC1C-DC1E55E4F182}" srcOrd="0" destOrd="0" parTransId="{116F7D7E-9337-40F2-B842-F2D04F512DF5}" sibTransId="{3D283A7E-4B29-4176-8AD1-C98C952316E5}"/>
    <dgm:cxn modelId="{54E69606-17B4-4918-AC11-2B00456FFDCA}" srcId="{77F5592F-4C8A-4817-86DA-8619184E0EB2}" destId="{560FB550-AB8F-47D5-85C1-A67DB2B33207}" srcOrd="1" destOrd="0" parTransId="{5F3EF89E-3E59-4B03-8C28-39A2937E7386}" sibTransId="{E06353D5-89FA-45AA-A0A1-08E3D677A7E0}"/>
    <dgm:cxn modelId="{F1BFE3B5-1AB7-4581-A579-5A0740930F61}" type="presParOf" srcId="{7AFD457E-89ED-4131-853F-3741A60E76FD}" destId="{E54C02A3-8069-48CB-BE89-5B7C99B3E451}" srcOrd="0" destOrd="0" presId="urn:microsoft.com/office/officeart/2005/8/layout/hierarchy1"/>
    <dgm:cxn modelId="{1F79298E-5905-4116-8926-1EEAD63D3231}" type="presParOf" srcId="{E54C02A3-8069-48CB-BE89-5B7C99B3E451}" destId="{1FEEBCCE-F6B2-4F6E-AB0F-F758E2A5EC4B}" srcOrd="0" destOrd="0" presId="urn:microsoft.com/office/officeart/2005/8/layout/hierarchy1"/>
    <dgm:cxn modelId="{F979D83C-D5B1-489A-B75B-B5598A8CD940}" type="presParOf" srcId="{1FEEBCCE-F6B2-4F6E-AB0F-F758E2A5EC4B}" destId="{5CAF69A7-D64B-4204-BFED-84E1E0B540F7}" srcOrd="0" destOrd="0" presId="urn:microsoft.com/office/officeart/2005/8/layout/hierarchy1"/>
    <dgm:cxn modelId="{B37896CB-A6E0-4B3A-BCE4-C2A37D703E67}" type="presParOf" srcId="{1FEEBCCE-F6B2-4F6E-AB0F-F758E2A5EC4B}" destId="{453CD647-9C79-47AE-B7F3-0231F9FBA3FF}" srcOrd="1" destOrd="0" presId="urn:microsoft.com/office/officeart/2005/8/layout/hierarchy1"/>
    <dgm:cxn modelId="{D2CDFC0D-AA43-4D07-A8EB-3E8F4D03857B}" type="presParOf" srcId="{E54C02A3-8069-48CB-BE89-5B7C99B3E451}" destId="{29ADC57C-13B1-4CBF-BA06-ED6F4A7455C8}" srcOrd="1" destOrd="0" presId="urn:microsoft.com/office/officeart/2005/8/layout/hierarchy1"/>
    <dgm:cxn modelId="{285D455A-A7FE-416F-895A-F7C9E9D7341E}" type="presParOf" srcId="{7AFD457E-89ED-4131-853F-3741A60E76FD}" destId="{3B603C83-AE05-48FB-B286-ED71AA200835}" srcOrd="1" destOrd="0" presId="urn:microsoft.com/office/officeart/2005/8/layout/hierarchy1"/>
    <dgm:cxn modelId="{3A133BAB-B8DA-411B-A98E-C9DBBAE855BE}" type="presParOf" srcId="{3B603C83-AE05-48FB-B286-ED71AA200835}" destId="{CAAFF112-1710-4600-9013-6D3FB2880B47}" srcOrd="0" destOrd="0" presId="urn:microsoft.com/office/officeart/2005/8/layout/hierarchy1"/>
    <dgm:cxn modelId="{59C29FDA-FD79-4241-BB00-FD0C31034051}" type="presParOf" srcId="{CAAFF112-1710-4600-9013-6D3FB2880B47}" destId="{87E09107-C861-4651-865C-202125A59709}" srcOrd="0" destOrd="0" presId="urn:microsoft.com/office/officeart/2005/8/layout/hierarchy1"/>
    <dgm:cxn modelId="{DD22C4EF-9F17-406B-81F7-A8D64BA6BAC0}" type="presParOf" srcId="{CAAFF112-1710-4600-9013-6D3FB2880B47}" destId="{7CB09A03-9BCB-48A8-8432-C9AD9F26B28F}" srcOrd="1" destOrd="0" presId="urn:microsoft.com/office/officeart/2005/8/layout/hierarchy1"/>
    <dgm:cxn modelId="{DE9A2915-F6C9-4364-AB22-72E2E32EBB0B}" type="presParOf" srcId="{3B603C83-AE05-48FB-B286-ED71AA200835}" destId="{9C20282B-F183-4BAB-97C3-3CF7B848A0F6}" srcOrd="1" destOrd="0" presId="urn:microsoft.com/office/officeart/2005/8/layout/hierarchy1"/>
    <dgm:cxn modelId="{491FC066-BB9A-4482-BCF6-155FA452A974}" type="presParOf" srcId="{7AFD457E-89ED-4131-853F-3741A60E76FD}" destId="{275209FA-EDB2-4B3E-A86D-AB6B4A2D71E7}" srcOrd="2" destOrd="0" presId="urn:microsoft.com/office/officeart/2005/8/layout/hierarchy1"/>
    <dgm:cxn modelId="{6A97EECF-751C-4E62-97DC-8CA7F9F2F7DB}" type="presParOf" srcId="{275209FA-EDB2-4B3E-A86D-AB6B4A2D71E7}" destId="{97C29708-D731-4C50-B8BF-6029688E59B7}" srcOrd="0" destOrd="0" presId="urn:microsoft.com/office/officeart/2005/8/layout/hierarchy1"/>
    <dgm:cxn modelId="{F3A80F19-2032-411C-A81F-57C1F10DA69B}" type="presParOf" srcId="{97C29708-D731-4C50-B8BF-6029688E59B7}" destId="{561ABE00-ABFB-40ED-86A8-47FE1E87A50B}" srcOrd="0" destOrd="0" presId="urn:microsoft.com/office/officeart/2005/8/layout/hierarchy1"/>
    <dgm:cxn modelId="{347C026C-95C1-4CB9-B4F8-076457F99C8D}" type="presParOf" srcId="{97C29708-D731-4C50-B8BF-6029688E59B7}" destId="{F6CBD20C-6B3F-4853-B744-CB56527ADBAA}" srcOrd="1" destOrd="0" presId="urn:microsoft.com/office/officeart/2005/8/layout/hierarchy1"/>
    <dgm:cxn modelId="{4C47DD5A-5C47-4D69-93CE-5123240707AD}" type="presParOf" srcId="{275209FA-EDB2-4B3E-A86D-AB6B4A2D71E7}" destId="{BFC5A220-3D88-4066-99F4-F38D85C3938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7D92CA-C652-4FEC-947B-21C10D37113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82D2310-9A6C-4EB1-B8B8-34DEF6B347D6}">
      <dgm:prSet/>
      <dgm:spPr/>
      <dgm:t>
        <a:bodyPr/>
        <a:lstStyle/>
        <a:p>
          <a:pPr>
            <a:defRPr b="1"/>
          </a:pPr>
          <a:r>
            <a:rPr lang="en-US" b="1"/>
            <a:t>Project Description:</a:t>
          </a:r>
          <a:endParaRPr lang="en-US"/>
        </a:p>
      </dgm:t>
    </dgm:pt>
    <dgm:pt modelId="{EFF64CDC-9816-46AA-AD66-442F729E9C5A}" type="parTrans" cxnId="{8A85B55E-A4A8-4264-8564-DF5F5355732E}">
      <dgm:prSet/>
      <dgm:spPr/>
      <dgm:t>
        <a:bodyPr/>
        <a:lstStyle/>
        <a:p>
          <a:endParaRPr lang="en-US"/>
        </a:p>
      </dgm:t>
    </dgm:pt>
    <dgm:pt modelId="{78A4934B-C95C-483E-852F-2B3D754867EB}" type="sibTrans" cxnId="{8A85B55E-A4A8-4264-8564-DF5F5355732E}">
      <dgm:prSet/>
      <dgm:spPr/>
      <dgm:t>
        <a:bodyPr/>
        <a:lstStyle/>
        <a:p>
          <a:endParaRPr lang="en-US"/>
        </a:p>
      </dgm:t>
    </dgm:pt>
    <dgm:pt modelId="{13039B6B-49AB-425D-9403-4EB1448E2899}">
      <dgm:prSet/>
      <dgm:spPr/>
      <dgm:t>
        <a:bodyPr/>
        <a:lstStyle/>
        <a:p>
          <a:r>
            <a:rPr lang="en-US"/>
            <a:t>Our project focuses on document classification using graph-based methods.</a:t>
          </a:r>
        </a:p>
      </dgm:t>
    </dgm:pt>
    <dgm:pt modelId="{7C9F46ED-3515-4B63-8224-50DAAADF79FF}" type="parTrans" cxnId="{22F89F58-95C6-4B93-B153-20E4A65AF09B}">
      <dgm:prSet/>
      <dgm:spPr/>
      <dgm:t>
        <a:bodyPr/>
        <a:lstStyle/>
        <a:p>
          <a:endParaRPr lang="en-US"/>
        </a:p>
      </dgm:t>
    </dgm:pt>
    <dgm:pt modelId="{CB03A3FE-D609-4743-A3F8-476A5AA908BF}" type="sibTrans" cxnId="{22F89F58-95C6-4B93-B153-20E4A65AF09B}">
      <dgm:prSet/>
      <dgm:spPr/>
      <dgm:t>
        <a:bodyPr/>
        <a:lstStyle/>
        <a:p>
          <a:endParaRPr lang="en-US"/>
        </a:p>
      </dgm:t>
    </dgm:pt>
    <dgm:pt modelId="{C01D74E3-F444-4DDF-A25F-075F99F9D6F1}">
      <dgm:prSet/>
      <dgm:spPr/>
      <dgm:t>
        <a:bodyPr/>
        <a:lstStyle/>
        <a:p>
          <a:r>
            <a:rPr lang="en-US"/>
            <a:t>The goal is to develop a system that can accurately categorize text documents into predefined classes or topics automatically.</a:t>
          </a:r>
        </a:p>
      </dgm:t>
    </dgm:pt>
    <dgm:pt modelId="{4D0AC57E-2C2D-49B3-9A3C-685D6337E0B5}" type="parTrans" cxnId="{39F18A78-3516-4E62-A8CB-84322FFF456F}">
      <dgm:prSet/>
      <dgm:spPr/>
      <dgm:t>
        <a:bodyPr/>
        <a:lstStyle/>
        <a:p>
          <a:endParaRPr lang="en-US"/>
        </a:p>
      </dgm:t>
    </dgm:pt>
    <dgm:pt modelId="{BA0CF11A-3B2C-4C22-9230-B6DFAAC26C08}" type="sibTrans" cxnId="{39F18A78-3516-4E62-A8CB-84322FFF456F}">
      <dgm:prSet/>
      <dgm:spPr/>
      <dgm:t>
        <a:bodyPr/>
        <a:lstStyle/>
        <a:p>
          <a:endParaRPr lang="en-US"/>
        </a:p>
      </dgm:t>
    </dgm:pt>
    <dgm:pt modelId="{8D7F9E5E-05A8-4419-935B-D76D2E152B8C}">
      <dgm:prSet/>
      <dgm:spPr/>
      <dgm:t>
        <a:bodyPr/>
        <a:lstStyle/>
        <a:p>
          <a:pPr>
            <a:defRPr b="1"/>
          </a:pPr>
          <a:r>
            <a:rPr lang="en-US" b="1"/>
            <a:t>Method Used for Document Classification:</a:t>
          </a:r>
          <a:endParaRPr lang="en-US"/>
        </a:p>
      </dgm:t>
    </dgm:pt>
    <dgm:pt modelId="{CAE77E30-0FF3-4941-A6A7-D5E314753AE0}" type="parTrans" cxnId="{1C9A3469-0977-40C8-B796-3BE0B7934A5F}">
      <dgm:prSet/>
      <dgm:spPr/>
      <dgm:t>
        <a:bodyPr/>
        <a:lstStyle/>
        <a:p>
          <a:endParaRPr lang="en-US"/>
        </a:p>
      </dgm:t>
    </dgm:pt>
    <dgm:pt modelId="{1A77F576-2CB9-4E7A-81D6-75569BD57AA1}" type="sibTrans" cxnId="{1C9A3469-0977-40C8-B796-3BE0B7934A5F}">
      <dgm:prSet/>
      <dgm:spPr/>
      <dgm:t>
        <a:bodyPr/>
        <a:lstStyle/>
        <a:p>
          <a:endParaRPr lang="en-US"/>
        </a:p>
      </dgm:t>
    </dgm:pt>
    <dgm:pt modelId="{A4AE4414-6E64-4FDE-9A53-BF90F92E1CFF}">
      <dgm:prSet/>
      <dgm:spPr/>
      <dgm:t>
        <a:bodyPr/>
        <a:lstStyle/>
        <a:p>
          <a:r>
            <a:rPr lang="en-US"/>
            <a:t>The primary method used for document classification in our project is the </a:t>
          </a:r>
          <a:r>
            <a:rPr lang="en-US" b="1"/>
            <a:t>Graph-based Approach</a:t>
          </a:r>
          <a:r>
            <a:rPr lang="en-US"/>
            <a:t> inspired by the paper "Classification of Web Documents Using a Graph Model" (IEEE, 2003).</a:t>
          </a:r>
        </a:p>
      </dgm:t>
    </dgm:pt>
    <dgm:pt modelId="{9549059C-A629-47F8-BF50-B566A1A566B4}" type="parTrans" cxnId="{8FAE5CC9-737B-4315-BB59-F1B6EB191B7A}">
      <dgm:prSet/>
      <dgm:spPr/>
      <dgm:t>
        <a:bodyPr/>
        <a:lstStyle/>
        <a:p>
          <a:endParaRPr lang="en-US"/>
        </a:p>
      </dgm:t>
    </dgm:pt>
    <dgm:pt modelId="{85EA1FC3-BB85-4374-BC82-26F9EF185EAC}" type="sibTrans" cxnId="{8FAE5CC9-737B-4315-BB59-F1B6EB191B7A}">
      <dgm:prSet/>
      <dgm:spPr/>
      <dgm:t>
        <a:bodyPr/>
        <a:lstStyle/>
        <a:p>
          <a:endParaRPr lang="en-US"/>
        </a:p>
      </dgm:t>
    </dgm:pt>
    <dgm:pt modelId="{10F4D9C7-F28F-4551-AE28-1CCC54A288B2}">
      <dgm:prSet/>
      <dgm:spPr/>
      <dgm:t>
        <a:bodyPr/>
        <a:lstStyle/>
        <a:p>
          <a:r>
            <a:rPr lang="en-US"/>
            <a:t>This approach involves representing documents as graphs, calculating similarity between graphs using MCS, and using a KNN classifier for classification based on graph similarities.</a:t>
          </a:r>
        </a:p>
      </dgm:t>
    </dgm:pt>
    <dgm:pt modelId="{A307C18C-A1F6-4721-9405-D2BBBA79E877}" type="parTrans" cxnId="{765AB79F-74D7-400D-89CE-1D4D0B99D881}">
      <dgm:prSet/>
      <dgm:spPr/>
      <dgm:t>
        <a:bodyPr/>
        <a:lstStyle/>
        <a:p>
          <a:endParaRPr lang="en-US"/>
        </a:p>
      </dgm:t>
    </dgm:pt>
    <dgm:pt modelId="{9E1927E8-C6A5-42A2-88E2-39AEED0FD80C}" type="sibTrans" cxnId="{765AB79F-74D7-400D-89CE-1D4D0B99D881}">
      <dgm:prSet/>
      <dgm:spPr/>
      <dgm:t>
        <a:bodyPr/>
        <a:lstStyle/>
        <a:p>
          <a:endParaRPr lang="en-US"/>
        </a:p>
      </dgm:t>
    </dgm:pt>
    <dgm:pt modelId="{4F09B0A9-CD54-4D62-AF34-E3CA76778D3E}" type="pres">
      <dgm:prSet presAssocID="{D57D92CA-C652-4FEC-947B-21C10D37113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7B023B-3E54-4BF2-A85F-BD13105364FD}" type="pres">
      <dgm:prSet presAssocID="{482D2310-9A6C-4EB1-B8B8-34DEF6B347D6}" presName="compNode" presStyleCnt="0"/>
      <dgm:spPr/>
    </dgm:pt>
    <dgm:pt modelId="{CC2644B6-5BF6-43E5-8611-94C291143093}" type="pres">
      <dgm:prSet presAssocID="{482D2310-9A6C-4EB1-B8B8-34DEF6B347D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E70B2EC-C3E8-49FC-AB42-5EE7C89A359A}" type="pres">
      <dgm:prSet presAssocID="{482D2310-9A6C-4EB1-B8B8-34DEF6B347D6}" presName="iconSpace" presStyleCnt="0"/>
      <dgm:spPr/>
    </dgm:pt>
    <dgm:pt modelId="{B3B19F5B-C4AF-4F13-9D6C-397EB5328F44}" type="pres">
      <dgm:prSet presAssocID="{482D2310-9A6C-4EB1-B8B8-34DEF6B347D6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11B1B52-CCA7-4884-ABA2-62B9F5450A31}" type="pres">
      <dgm:prSet presAssocID="{482D2310-9A6C-4EB1-B8B8-34DEF6B347D6}" presName="txSpace" presStyleCnt="0"/>
      <dgm:spPr/>
    </dgm:pt>
    <dgm:pt modelId="{1FCA8E69-9C1E-4B61-8D59-7FDDC55FEB3B}" type="pres">
      <dgm:prSet presAssocID="{482D2310-9A6C-4EB1-B8B8-34DEF6B347D6}" presName="desTx" presStyleLbl="revTx" presStyleIdx="1" presStyleCnt="4">
        <dgm:presLayoutVars/>
      </dgm:prSet>
      <dgm:spPr/>
      <dgm:t>
        <a:bodyPr/>
        <a:lstStyle/>
        <a:p>
          <a:endParaRPr lang="en-US"/>
        </a:p>
      </dgm:t>
    </dgm:pt>
    <dgm:pt modelId="{35B96FC5-B5E6-4FF6-AA00-465905CF4BB4}" type="pres">
      <dgm:prSet presAssocID="{78A4934B-C95C-483E-852F-2B3D754867EB}" presName="sibTrans" presStyleCnt="0"/>
      <dgm:spPr/>
    </dgm:pt>
    <dgm:pt modelId="{ED8506EB-1E7C-4C55-82DB-CB7654EDD362}" type="pres">
      <dgm:prSet presAssocID="{8D7F9E5E-05A8-4419-935B-D76D2E152B8C}" presName="compNode" presStyleCnt="0"/>
      <dgm:spPr/>
    </dgm:pt>
    <dgm:pt modelId="{317EF699-9022-4F71-BEA1-3E4A94A4089A}" type="pres">
      <dgm:prSet presAssocID="{8D7F9E5E-05A8-4419-935B-D76D2E152B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C60AB93-37F5-4F40-9DD8-E38E0DE003BF}" type="pres">
      <dgm:prSet presAssocID="{8D7F9E5E-05A8-4419-935B-D76D2E152B8C}" presName="iconSpace" presStyleCnt="0"/>
      <dgm:spPr/>
    </dgm:pt>
    <dgm:pt modelId="{EE55A602-3F3C-4B22-AB8B-7482842CCB33}" type="pres">
      <dgm:prSet presAssocID="{8D7F9E5E-05A8-4419-935B-D76D2E152B8C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BDDC2EE-4979-41FD-B533-A5627E70847B}" type="pres">
      <dgm:prSet presAssocID="{8D7F9E5E-05A8-4419-935B-D76D2E152B8C}" presName="txSpace" presStyleCnt="0"/>
      <dgm:spPr/>
    </dgm:pt>
    <dgm:pt modelId="{210A48C4-7E95-4875-80D0-6A1CE5A13FF0}" type="pres">
      <dgm:prSet presAssocID="{8D7F9E5E-05A8-4419-935B-D76D2E152B8C}" presName="desTx" presStyleLbl="revTx" presStyleIdx="3" presStyleCnt="4">
        <dgm:presLayoutVars/>
      </dgm:prSet>
      <dgm:spPr/>
      <dgm:t>
        <a:bodyPr/>
        <a:lstStyle/>
        <a:p>
          <a:endParaRPr lang="en-US"/>
        </a:p>
      </dgm:t>
    </dgm:pt>
  </dgm:ptLst>
  <dgm:cxnLst>
    <dgm:cxn modelId="{36DCC4EE-E999-46D2-85D8-DC64FE8E4000}" type="presOf" srcId="{10F4D9C7-F28F-4551-AE28-1CCC54A288B2}" destId="{210A48C4-7E95-4875-80D0-6A1CE5A13FF0}" srcOrd="0" destOrd="1" presId="urn:microsoft.com/office/officeart/2018/2/layout/IconLabelDescriptionList"/>
    <dgm:cxn modelId="{3D131322-AAD6-4A09-8E9C-66EC104E9410}" type="presOf" srcId="{482D2310-9A6C-4EB1-B8B8-34DEF6B347D6}" destId="{B3B19F5B-C4AF-4F13-9D6C-397EB5328F44}" srcOrd="0" destOrd="0" presId="urn:microsoft.com/office/officeart/2018/2/layout/IconLabelDescriptionList"/>
    <dgm:cxn modelId="{39F18A78-3516-4E62-A8CB-84322FFF456F}" srcId="{482D2310-9A6C-4EB1-B8B8-34DEF6B347D6}" destId="{C01D74E3-F444-4DDF-A25F-075F99F9D6F1}" srcOrd="1" destOrd="0" parTransId="{4D0AC57E-2C2D-49B3-9A3C-685D6337E0B5}" sibTransId="{BA0CF11A-3B2C-4C22-9230-B6DFAAC26C08}"/>
    <dgm:cxn modelId="{2C4C5027-3243-4FF9-A705-8ED065BF6668}" type="presOf" srcId="{C01D74E3-F444-4DDF-A25F-075F99F9D6F1}" destId="{1FCA8E69-9C1E-4B61-8D59-7FDDC55FEB3B}" srcOrd="0" destOrd="1" presId="urn:microsoft.com/office/officeart/2018/2/layout/IconLabelDescriptionList"/>
    <dgm:cxn modelId="{18DF330D-5BBF-4239-8263-8FE1283209FD}" type="presOf" srcId="{13039B6B-49AB-425D-9403-4EB1448E2899}" destId="{1FCA8E69-9C1E-4B61-8D59-7FDDC55FEB3B}" srcOrd="0" destOrd="0" presId="urn:microsoft.com/office/officeart/2018/2/layout/IconLabelDescriptionList"/>
    <dgm:cxn modelId="{399D2814-AB4C-4D7C-8376-18BAFE5D071A}" type="presOf" srcId="{8D7F9E5E-05A8-4419-935B-D76D2E152B8C}" destId="{EE55A602-3F3C-4B22-AB8B-7482842CCB33}" srcOrd="0" destOrd="0" presId="urn:microsoft.com/office/officeart/2018/2/layout/IconLabelDescriptionList"/>
    <dgm:cxn modelId="{72024024-53DF-4B44-98FE-454A64628C47}" type="presOf" srcId="{D57D92CA-C652-4FEC-947B-21C10D37113D}" destId="{4F09B0A9-CD54-4D62-AF34-E3CA76778D3E}" srcOrd="0" destOrd="0" presId="urn:microsoft.com/office/officeart/2018/2/layout/IconLabelDescriptionList"/>
    <dgm:cxn modelId="{8FAE5CC9-737B-4315-BB59-F1B6EB191B7A}" srcId="{8D7F9E5E-05A8-4419-935B-D76D2E152B8C}" destId="{A4AE4414-6E64-4FDE-9A53-BF90F92E1CFF}" srcOrd="0" destOrd="0" parTransId="{9549059C-A629-47F8-BF50-B566A1A566B4}" sibTransId="{85EA1FC3-BB85-4374-BC82-26F9EF185EAC}"/>
    <dgm:cxn modelId="{1C9A3469-0977-40C8-B796-3BE0B7934A5F}" srcId="{D57D92CA-C652-4FEC-947B-21C10D37113D}" destId="{8D7F9E5E-05A8-4419-935B-D76D2E152B8C}" srcOrd="1" destOrd="0" parTransId="{CAE77E30-0FF3-4941-A6A7-D5E314753AE0}" sibTransId="{1A77F576-2CB9-4E7A-81D6-75569BD57AA1}"/>
    <dgm:cxn modelId="{22F89F58-95C6-4B93-B153-20E4A65AF09B}" srcId="{482D2310-9A6C-4EB1-B8B8-34DEF6B347D6}" destId="{13039B6B-49AB-425D-9403-4EB1448E2899}" srcOrd="0" destOrd="0" parTransId="{7C9F46ED-3515-4B63-8224-50DAAADF79FF}" sibTransId="{CB03A3FE-D609-4743-A3F8-476A5AA908BF}"/>
    <dgm:cxn modelId="{8A85B55E-A4A8-4264-8564-DF5F5355732E}" srcId="{D57D92CA-C652-4FEC-947B-21C10D37113D}" destId="{482D2310-9A6C-4EB1-B8B8-34DEF6B347D6}" srcOrd="0" destOrd="0" parTransId="{EFF64CDC-9816-46AA-AD66-442F729E9C5A}" sibTransId="{78A4934B-C95C-483E-852F-2B3D754867EB}"/>
    <dgm:cxn modelId="{765AB79F-74D7-400D-89CE-1D4D0B99D881}" srcId="{8D7F9E5E-05A8-4419-935B-D76D2E152B8C}" destId="{10F4D9C7-F28F-4551-AE28-1CCC54A288B2}" srcOrd="1" destOrd="0" parTransId="{A307C18C-A1F6-4721-9405-D2BBBA79E877}" sibTransId="{9E1927E8-C6A5-42A2-88E2-39AEED0FD80C}"/>
    <dgm:cxn modelId="{11FAF9DE-08AF-4A9B-9215-63FCB8B6CC62}" type="presOf" srcId="{A4AE4414-6E64-4FDE-9A53-BF90F92E1CFF}" destId="{210A48C4-7E95-4875-80D0-6A1CE5A13FF0}" srcOrd="0" destOrd="0" presId="urn:microsoft.com/office/officeart/2018/2/layout/IconLabelDescriptionList"/>
    <dgm:cxn modelId="{728F4C4C-AD5B-4427-BEAD-EF28CD9CD0AD}" type="presParOf" srcId="{4F09B0A9-CD54-4D62-AF34-E3CA76778D3E}" destId="{557B023B-3E54-4BF2-A85F-BD13105364FD}" srcOrd="0" destOrd="0" presId="urn:microsoft.com/office/officeart/2018/2/layout/IconLabelDescriptionList"/>
    <dgm:cxn modelId="{614C99DD-9D9F-46F7-A2A5-E5EDA50726A9}" type="presParOf" srcId="{557B023B-3E54-4BF2-A85F-BD13105364FD}" destId="{CC2644B6-5BF6-43E5-8611-94C291143093}" srcOrd="0" destOrd="0" presId="urn:microsoft.com/office/officeart/2018/2/layout/IconLabelDescriptionList"/>
    <dgm:cxn modelId="{B80C6937-8143-4D46-9D32-47D3975EBE7C}" type="presParOf" srcId="{557B023B-3E54-4BF2-A85F-BD13105364FD}" destId="{9E70B2EC-C3E8-49FC-AB42-5EE7C89A359A}" srcOrd="1" destOrd="0" presId="urn:microsoft.com/office/officeart/2018/2/layout/IconLabelDescriptionList"/>
    <dgm:cxn modelId="{06EA9885-262C-4A1E-B431-4B01217411E7}" type="presParOf" srcId="{557B023B-3E54-4BF2-A85F-BD13105364FD}" destId="{B3B19F5B-C4AF-4F13-9D6C-397EB5328F44}" srcOrd="2" destOrd="0" presId="urn:microsoft.com/office/officeart/2018/2/layout/IconLabelDescriptionList"/>
    <dgm:cxn modelId="{C3573501-CEE2-491B-B174-33044E4D9E85}" type="presParOf" srcId="{557B023B-3E54-4BF2-A85F-BD13105364FD}" destId="{411B1B52-CCA7-4884-ABA2-62B9F5450A31}" srcOrd="3" destOrd="0" presId="urn:microsoft.com/office/officeart/2018/2/layout/IconLabelDescriptionList"/>
    <dgm:cxn modelId="{96C2B71B-9305-4230-BA86-58760658E36C}" type="presParOf" srcId="{557B023B-3E54-4BF2-A85F-BD13105364FD}" destId="{1FCA8E69-9C1E-4B61-8D59-7FDDC55FEB3B}" srcOrd="4" destOrd="0" presId="urn:microsoft.com/office/officeart/2018/2/layout/IconLabelDescriptionList"/>
    <dgm:cxn modelId="{A81AE4A1-3A60-41F3-B547-1D2C94067455}" type="presParOf" srcId="{4F09B0A9-CD54-4D62-AF34-E3CA76778D3E}" destId="{35B96FC5-B5E6-4FF6-AA00-465905CF4BB4}" srcOrd="1" destOrd="0" presId="urn:microsoft.com/office/officeart/2018/2/layout/IconLabelDescriptionList"/>
    <dgm:cxn modelId="{5EFF6B71-8A32-4947-8E7A-E7191702542A}" type="presParOf" srcId="{4F09B0A9-CD54-4D62-AF34-E3CA76778D3E}" destId="{ED8506EB-1E7C-4C55-82DB-CB7654EDD362}" srcOrd="2" destOrd="0" presId="urn:microsoft.com/office/officeart/2018/2/layout/IconLabelDescriptionList"/>
    <dgm:cxn modelId="{537AC169-22B4-42F3-A4E7-113C606837A6}" type="presParOf" srcId="{ED8506EB-1E7C-4C55-82DB-CB7654EDD362}" destId="{317EF699-9022-4F71-BEA1-3E4A94A4089A}" srcOrd="0" destOrd="0" presId="urn:microsoft.com/office/officeart/2018/2/layout/IconLabelDescriptionList"/>
    <dgm:cxn modelId="{E495CF45-BC12-46E3-BA25-5B72AE996341}" type="presParOf" srcId="{ED8506EB-1E7C-4C55-82DB-CB7654EDD362}" destId="{6C60AB93-37F5-4F40-9DD8-E38E0DE003BF}" srcOrd="1" destOrd="0" presId="urn:microsoft.com/office/officeart/2018/2/layout/IconLabelDescriptionList"/>
    <dgm:cxn modelId="{61A5B783-E40C-43E0-AE52-ED40EECAD709}" type="presParOf" srcId="{ED8506EB-1E7C-4C55-82DB-CB7654EDD362}" destId="{EE55A602-3F3C-4B22-AB8B-7482842CCB33}" srcOrd="2" destOrd="0" presId="urn:microsoft.com/office/officeart/2018/2/layout/IconLabelDescriptionList"/>
    <dgm:cxn modelId="{DB7C2E7E-2C67-4C54-993E-20D73E12FD1E}" type="presParOf" srcId="{ED8506EB-1E7C-4C55-82DB-CB7654EDD362}" destId="{EBDDC2EE-4979-41FD-B533-A5627E70847B}" srcOrd="3" destOrd="0" presId="urn:microsoft.com/office/officeart/2018/2/layout/IconLabelDescriptionList"/>
    <dgm:cxn modelId="{325516FA-C8FA-4D96-8EBC-5FBCDE8F34CA}" type="presParOf" srcId="{ED8506EB-1E7C-4C55-82DB-CB7654EDD362}" destId="{210A48C4-7E95-4875-80D0-6A1CE5A13FF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35447F-E6F7-4699-AE33-F9CBBA12257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9B7A992-C3F1-4C04-8954-D7C8DA99CE14}">
      <dgm:prSet/>
      <dgm:spPr/>
      <dgm:t>
        <a:bodyPr/>
        <a:lstStyle/>
        <a:p>
          <a:r>
            <a:rPr lang="en-US" b="1"/>
            <a:t>Suggestions for modifications in the current method:</a:t>
          </a:r>
          <a:endParaRPr lang="en-US"/>
        </a:p>
      </dgm:t>
    </dgm:pt>
    <dgm:pt modelId="{F6E6CE01-7184-4DC4-ABAB-762F4F58E74C}" type="parTrans" cxnId="{B5923535-9868-424F-8093-A1EF0ECBDEF8}">
      <dgm:prSet/>
      <dgm:spPr/>
      <dgm:t>
        <a:bodyPr/>
        <a:lstStyle/>
        <a:p>
          <a:endParaRPr lang="en-US"/>
        </a:p>
      </dgm:t>
    </dgm:pt>
    <dgm:pt modelId="{EAB4B4CE-4774-4B3C-B085-F78F70F2CC6B}" type="sibTrans" cxnId="{B5923535-9868-424F-8093-A1EF0ECBDEF8}">
      <dgm:prSet/>
      <dgm:spPr/>
      <dgm:t>
        <a:bodyPr/>
        <a:lstStyle/>
        <a:p>
          <a:endParaRPr lang="en-US"/>
        </a:p>
      </dgm:t>
    </dgm:pt>
    <dgm:pt modelId="{DA983870-F3CA-4A09-B4E9-014208358D9B}">
      <dgm:prSet/>
      <dgm:spPr/>
      <dgm:t>
        <a:bodyPr/>
        <a:lstStyle/>
        <a:p>
          <a:r>
            <a:rPr lang="en-US"/>
            <a:t>Explore additional graph-based features or representations to enhance the model's performance.</a:t>
          </a:r>
        </a:p>
      </dgm:t>
    </dgm:pt>
    <dgm:pt modelId="{D3910771-467D-49D4-87E2-BC5AB7E34627}" type="parTrans" cxnId="{79B3BF9F-B719-4749-A19F-9196022D0A4C}">
      <dgm:prSet/>
      <dgm:spPr/>
      <dgm:t>
        <a:bodyPr/>
        <a:lstStyle/>
        <a:p>
          <a:endParaRPr lang="en-US"/>
        </a:p>
      </dgm:t>
    </dgm:pt>
    <dgm:pt modelId="{48530842-1BA3-4D1E-B812-05BE758BF986}" type="sibTrans" cxnId="{79B3BF9F-B719-4749-A19F-9196022D0A4C}">
      <dgm:prSet/>
      <dgm:spPr/>
      <dgm:t>
        <a:bodyPr/>
        <a:lstStyle/>
        <a:p>
          <a:endParaRPr lang="en-US"/>
        </a:p>
      </dgm:t>
    </dgm:pt>
    <dgm:pt modelId="{0D96934C-DA8C-4A5F-B2AE-DAB3281869F6}">
      <dgm:prSet/>
      <dgm:spPr/>
      <dgm:t>
        <a:bodyPr/>
        <a:lstStyle/>
        <a:p>
          <a:r>
            <a:rPr lang="en-US"/>
            <a:t>Experiment with different graph construction techniques and algorithms to improve classification accuracy.</a:t>
          </a:r>
        </a:p>
      </dgm:t>
    </dgm:pt>
    <dgm:pt modelId="{506D0D11-9B07-40BE-80F2-9277EA84519B}" type="parTrans" cxnId="{0FA95842-99E7-461D-A531-378269C706DD}">
      <dgm:prSet/>
      <dgm:spPr/>
      <dgm:t>
        <a:bodyPr/>
        <a:lstStyle/>
        <a:p>
          <a:endParaRPr lang="en-US"/>
        </a:p>
      </dgm:t>
    </dgm:pt>
    <dgm:pt modelId="{643F4CDC-ADE7-4D56-BEB8-D7CB2BEE247E}" type="sibTrans" cxnId="{0FA95842-99E7-461D-A531-378269C706DD}">
      <dgm:prSet/>
      <dgm:spPr/>
      <dgm:t>
        <a:bodyPr/>
        <a:lstStyle/>
        <a:p>
          <a:endParaRPr lang="en-US"/>
        </a:p>
      </dgm:t>
    </dgm:pt>
    <dgm:pt modelId="{D480E663-BABC-4DA7-BE21-EE03197452C7}">
      <dgm:prSet/>
      <dgm:spPr/>
      <dgm:t>
        <a:bodyPr/>
        <a:lstStyle/>
        <a:p>
          <a:r>
            <a:rPr lang="en-US" b="1"/>
            <a:t>Any new idea for document classification?</a:t>
          </a:r>
          <a:endParaRPr lang="en-US"/>
        </a:p>
      </dgm:t>
    </dgm:pt>
    <dgm:pt modelId="{C9112443-48B8-4CC9-833E-E310345A6546}" type="parTrans" cxnId="{005418B2-3EE3-4A7B-B5DD-AAF54596228A}">
      <dgm:prSet/>
      <dgm:spPr/>
      <dgm:t>
        <a:bodyPr/>
        <a:lstStyle/>
        <a:p>
          <a:endParaRPr lang="en-US"/>
        </a:p>
      </dgm:t>
    </dgm:pt>
    <dgm:pt modelId="{BB2FA1E1-7C0C-4E6B-A0F5-6BB97DF897B3}" type="sibTrans" cxnId="{005418B2-3EE3-4A7B-B5DD-AAF54596228A}">
      <dgm:prSet/>
      <dgm:spPr/>
      <dgm:t>
        <a:bodyPr/>
        <a:lstStyle/>
        <a:p>
          <a:endParaRPr lang="en-US"/>
        </a:p>
      </dgm:t>
    </dgm:pt>
    <dgm:pt modelId="{DCAF2767-4382-4A94-8A00-488A42D774E4}">
      <dgm:prSet/>
      <dgm:spPr/>
      <dgm:t>
        <a:bodyPr/>
        <a:lstStyle/>
        <a:p>
          <a:r>
            <a:rPr lang="en-US"/>
            <a:t>Discuss potential research directions and areas for future exploration in document classification.</a:t>
          </a:r>
        </a:p>
      </dgm:t>
    </dgm:pt>
    <dgm:pt modelId="{CF3FC0F2-CAAA-4921-8F5C-AD0746441943}" type="parTrans" cxnId="{2C9887E3-9B7D-4CE0-8F93-A70BFBE6ED9D}">
      <dgm:prSet/>
      <dgm:spPr/>
      <dgm:t>
        <a:bodyPr/>
        <a:lstStyle/>
        <a:p>
          <a:endParaRPr lang="en-US"/>
        </a:p>
      </dgm:t>
    </dgm:pt>
    <dgm:pt modelId="{0D7D5D2A-3F08-41D9-9785-00E994A8BBA2}" type="sibTrans" cxnId="{2C9887E3-9B7D-4CE0-8F93-A70BFBE6ED9D}">
      <dgm:prSet/>
      <dgm:spPr/>
      <dgm:t>
        <a:bodyPr/>
        <a:lstStyle/>
        <a:p>
          <a:endParaRPr lang="en-US"/>
        </a:p>
      </dgm:t>
    </dgm:pt>
    <dgm:pt modelId="{00A1F06F-27DB-4761-9555-4C2AB91F794D}" type="pres">
      <dgm:prSet presAssocID="{6635447F-E6F7-4699-AE33-F9CBBA12257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51569C-2A3A-4296-A773-7B5B20733B17}" type="pres">
      <dgm:prSet presAssocID="{39B7A992-C3F1-4C04-8954-D7C8DA99CE14}" presName="parentLin" presStyleCnt="0"/>
      <dgm:spPr/>
    </dgm:pt>
    <dgm:pt modelId="{AEBD381E-D9CC-434B-987C-82CF98B5DBF5}" type="pres">
      <dgm:prSet presAssocID="{39B7A992-C3F1-4C04-8954-D7C8DA99CE14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33A8EF96-1A54-46EE-83FC-0A0B99DF55CB}" type="pres">
      <dgm:prSet presAssocID="{39B7A992-C3F1-4C04-8954-D7C8DA99CE1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4B79C0-08EC-4D39-BA80-FADBB47EE699}" type="pres">
      <dgm:prSet presAssocID="{39B7A992-C3F1-4C04-8954-D7C8DA99CE14}" presName="negativeSpace" presStyleCnt="0"/>
      <dgm:spPr/>
    </dgm:pt>
    <dgm:pt modelId="{49B6F099-74BD-426F-A4B5-5698143857F0}" type="pres">
      <dgm:prSet presAssocID="{39B7A992-C3F1-4C04-8954-D7C8DA99CE14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13551C-578A-4918-9843-51FEAB676434}" type="pres">
      <dgm:prSet presAssocID="{EAB4B4CE-4774-4B3C-B085-F78F70F2CC6B}" presName="spaceBetweenRectangles" presStyleCnt="0"/>
      <dgm:spPr/>
    </dgm:pt>
    <dgm:pt modelId="{6E345850-B573-4016-AABE-A57DB32F4480}" type="pres">
      <dgm:prSet presAssocID="{D480E663-BABC-4DA7-BE21-EE03197452C7}" presName="parentLin" presStyleCnt="0"/>
      <dgm:spPr/>
    </dgm:pt>
    <dgm:pt modelId="{541CD634-6D5C-43D5-97DA-A32F7CB1AA09}" type="pres">
      <dgm:prSet presAssocID="{D480E663-BABC-4DA7-BE21-EE03197452C7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44CF69D-C0B1-4A2D-8EA3-68CD009365CE}" type="pres">
      <dgm:prSet presAssocID="{D480E663-BABC-4DA7-BE21-EE03197452C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1BDCD-FBB6-4E91-A221-541147AED2C4}" type="pres">
      <dgm:prSet presAssocID="{D480E663-BABC-4DA7-BE21-EE03197452C7}" presName="negativeSpace" presStyleCnt="0"/>
      <dgm:spPr/>
    </dgm:pt>
    <dgm:pt modelId="{2E578A16-37D9-4094-9716-DF3D2B439172}" type="pres">
      <dgm:prSet presAssocID="{D480E663-BABC-4DA7-BE21-EE03197452C7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229BA8-96DB-4F82-867F-8A853A69362A}" type="presOf" srcId="{D480E663-BABC-4DA7-BE21-EE03197452C7}" destId="{541CD634-6D5C-43D5-97DA-A32F7CB1AA09}" srcOrd="0" destOrd="0" presId="urn:microsoft.com/office/officeart/2005/8/layout/list1"/>
    <dgm:cxn modelId="{36EFB4E0-1B98-4904-BBD5-091003230749}" type="presOf" srcId="{DCAF2767-4382-4A94-8A00-488A42D774E4}" destId="{2E578A16-37D9-4094-9716-DF3D2B439172}" srcOrd="0" destOrd="0" presId="urn:microsoft.com/office/officeart/2005/8/layout/list1"/>
    <dgm:cxn modelId="{48577FBF-39A9-41FE-B7F2-4495215FD04F}" type="presOf" srcId="{D480E663-BABC-4DA7-BE21-EE03197452C7}" destId="{044CF69D-C0B1-4A2D-8EA3-68CD009365CE}" srcOrd="1" destOrd="0" presId="urn:microsoft.com/office/officeart/2005/8/layout/list1"/>
    <dgm:cxn modelId="{55D3A385-83FD-45CD-A6CC-62AE2B813056}" type="presOf" srcId="{DA983870-F3CA-4A09-B4E9-014208358D9B}" destId="{49B6F099-74BD-426F-A4B5-5698143857F0}" srcOrd="0" destOrd="0" presId="urn:microsoft.com/office/officeart/2005/8/layout/list1"/>
    <dgm:cxn modelId="{DB1EA8B1-33FF-42BC-A071-3EB29CA57298}" type="presOf" srcId="{0D96934C-DA8C-4A5F-B2AE-DAB3281869F6}" destId="{49B6F099-74BD-426F-A4B5-5698143857F0}" srcOrd="0" destOrd="1" presId="urn:microsoft.com/office/officeart/2005/8/layout/list1"/>
    <dgm:cxn modelId="{0FA95842-99E7-461D-A531-378269C706DD}" srcId="{39B7A992-C3F1-4C04-8954-D7C8DA99CE14}" destId="{0D96934C-DA8C-4A5F-B2AE-DAB3281869F6}" srcOrd="1" destOrd="0" parTransId="{506D0D11-9B07-40BE-80F2-9277EA84519B}" sibTransId="{643F4CDC-ADE7-4D56-BEB8-D7CB2BEE247E}"/>
    <dgm:cxn modelId="{BB49737C-BE17-4815-9827-83129DD99BAB}" type="presOf" srcId="{39B7A992-C3F1-4C04-8954-D7C8DA99CE14}" destId="{33A8EF96-1A54-46EE-83FC-0A0B99DF55CB}" srcOrd="1" destOrd="0" presId="urn:microsoft.com/office/officeart/2005/8/layout/list1"/>
    <dgm:cxn modelId="{B5923535-9868-424F-8093-A1EF0ECBDEF8}" srcId="{6635447F-E6F7-4699-AE33-F9CBBA122578}" destId="{39B7A992-C3F1-4C04-8954-D7C8DA99CE14}" srcOrd="0" destOrd="0" parTransId="{F6E6CE01-7184-4DC4-ABAB-762F4F58E74C}" sibTransId="{EAB4B4CE-4774-4B3C-B085-F78F70F2CC6B}"/>
    <dgm:cxn modelId="{A64892CE-5172-4A72-BC61-DE02C2F17426}" type="presOf" srcId="{6635447F-E6F7-4699-AE33-F9CBBA122578}" destId="{00A1F06F-27DB-4761-9555-4C2AB91F794D}" srcOrd="0" destOrd="0" presId="urn:microsoft.com/office/officeart/2005/8/layout/list1"/>
    <dgm:cxn modelId="{005418B2-3EE3-4A7B-B5DD-AAF54596228A}" srcId="{6635447F-E6F7-4699-AE33-F9CBBA122578}" destId="{D480E663-BABC-4DA7-BE21-EE03197452C7}" srcOrd="1" destOrd="0" parTransId="{C9112443-48B8-4CC9-833E-E310345A6546}" sibTransId="{BB2FA1E1-7C0C-4E6B-A0F5-6BB97DF897B3}"/>
    <dgm:cxn modelId="{59F9C53E-165D-4E36-B4C3-D36329BF6971}" type="presOf" srcId="{39B7A992-C3F1-4C04-8954-D7C8DA99CE14}" destId="{AEBD381E-D9CC-434B-987C-82CF98B5DBF5}" srcOrd="0" destOrd="0" presId="urn:microsoft.com/office/officeart/2005/8/layout/list1"/>
    <dgm:cxn modelId="{79B3BF9F-B719-4749-A19F-9196022D0A4C}" srcId="{39B7A992-C3F1-4C04-8954-D7C8DA99CE14}" destId="{DA983870-F3CA-4A09-B4E9-014208358D9B}" srcOrd="0" destOrd="0" parTransId="{D3910771-467D-49D4-87E2-BC5AB7E34627}" sibTransId="{48530842-1BA3-4D1E-B812-05BE758BF986}"/>
    <dgm:cxn modelId="{2C9887E3-9B7D-4CE0-8F93-A70BFBE6ED9D}" srcId="{D480E663-BABC-4DA7-BE21-EE03197452C7}" destId="{DCAF2767-4382-4A94-8A00-488A42D774E4}" srcOrd="0" destOrd="0" parTransId="{CF3FC0F2-CAAA-4921-8F5C-AD0746441943}" sibTransId="{0D7D5D2A-3F08-41D9-9785-00E994A8BBA2}"/>
    <dgm:cxn modelId="{F27C9C1A-77F3-46F7-AD3E-37E79F654DEF}" type="presParOf" srcId="{00A1F06F-27DB-4761-9555-4C2AB91F794D}" destId="{AB51569C-2A3A-4296-A773-7B5B20733B17}" srcOrd="0" destOrd="0" presId="urn:microsoft.com/office/officeart/2005/8/layout/list1"/>
    <dgm:cxn modelId="{76B75776-9A72-49EE-956B-11271C6012E2}" type="presParOf" srcId="{AB51569C-2A3A-4296-A773-7B5B20733B17}" destId="{AEBD381E-D9CC-434B-987C-82CF98B5DBF5}" srcOrd="0" destOrd="0" presId="urn:microsoft.com/office/officeart/2005/8/layout/list1"/>
    <dgm:cxn modelId="{1F048622-7314-45DA-AE2C-9C13E50D35DF}" type="presParOf" srcId="{AB51569C-2A3A-4296-A773-7B5B20733B17}" destId="{33A8EF96-1A54-46EE-83FC-0A0B99DF55CB}" srcOrd="1" destOrd="0" presId="urn:microsoft.com/office/officeart/2005/8/layout/list1"/>
    <dgm:cxn modelId="{16358AD6-9964-47D2-B500-24560B44B9B1}" type="presParOf" srcId="{00A1F06F-27DB-4761-9555-4C2AB91F794D}" destId="{D94B79C0-08EC-4D39-BA80-FADBB47EE699}" srcOrd="1" destOrd="0" presId="urn:microsoft.com/office/officeart/2005/8/layout/list1"/>
    <dgm:cxn modelId="{A0051828-408A-4D51-BEA1-44A6008E95CD}" type="presParOf" srcId="{00A1F06F-27DB-4761-9555-4C2AB91F794D}" destId="{49B6F099-74BD-426F-A4B5-5698143857F0}" srcOrd="2" destOrd="0" presId="urn:microsoft.com/office/officeart/2005/8/layout/list1"/>
    <dgm:cxn modelId="{34471AC5-A18F-4D7C-A500-A313741181A8}" type="presParOf" srcId="{00A1F06F-27DB-4761-9555-4C2AB91F794D}" destId="{7813551C-578A-4918-9843-51FEAB676434}" srcOrd="3" destOrd="0" presId="urn:microsoft.com/office/officeart/2005/8/layout/list1"/>
    <dgm:cxn modelId="{5F7EC29D-07DE-4D7A-9FCD-8A01ACFFEF5C}" type="presParOf" srcId="{00A1F06F-27DB-4761-9555-4C2AB91F794D}" destId="{6E345850-B573-4016-AABE-A57DB32F4480}" srcOrd="4" destOrd="0" presId="urn:microsoft.com/office/officeart/2005/8/layout/list1"/>
    <dgm:cxn modelId="{D5D7DB90-B0A3-4122-B330-B18A8314604F}" type="presParOf" srcId="{6E345850-B573-4016-AABE-A57DB32F4480}" destId="{541CD634-6D5C-43D5-97DA-A32F7CB1AA09}" srcOrd="0" destOrd="0" presId="urn:microsoft.com/office/officeart/2005/8/layout/list1"/>
    <dgm:cxn modelId="{919F0324-D8BD-4827-8B6A-D911829F1ABF}" type="presParOf" srcId="{6E345850-B573-4016-AABE-A57DB32F4480}" destId="{044CF69D-C0B1-4A2D-8EA3-68CD009365CE}" srcOrd="1" destOrd="0" presId="urn:microsoft.com/office/officeart/2005/8/layout/list1"/>
    <dgm:cxn modelId="{E890DE21-8F52-44DD-85E8-D4DCFCB2BE50}" type="presParOf" srcId="{00A1F06F-27DB-4761-9555-4C2AB91F794D}" destId="{96C1BDCD-FBB6-4E91-A221-541147AED2C4}" srcOrd="5" destOrd="0" presId="urn:microsoft.com/office/officeart/2005/8/layout/list1"/>
    <dgm:cxn modelId="{F10CD3CF-94AB-47AB-90AE-7DC0D6573A41}" type="presParOf" srcId="{00A1F06F-27DB-4761-9555-4C2AB91F794D}" destId="{2E578A16-37D9-4094-9716-DF3D2B43917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5ACBE-8113-4E05-B50B-049DE98B36DD}">
      <dsp:nvSpPr>
        <dsp:cNvPr id="0" name=""/>
        <dsp:cNvSpPr/>
      </dsp:nvSpPr>
      <dsp:spPr>
        <a:xfrm>
          <a:off x="0" y="2558"/>
          <a:ext cx="10927829" cy="1196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8FC47-75AE-4BDE-B1F8-1B16886CBE7E}">
      <dsp:nvSpPr>
        <dsp:cNvPr id="0" name=""/>
        <dsp:cNvSpPr/>
      </dsp:nvSpPr>
      <dsp:spPr>
        <a:xfrm>
          <a:off x="361935" y="271767"/>
          <a:ext cx="658065" cy="658065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9AB8B-986A-407F-AED6-304594B88815}">
      <dsp:nvSpPr>
        <dsp:cNvPr id="0" name=""/>
        <dsp:cNvSpPr/>
      </dsp:nvSpPr>
      <dsp:spPr>
        <a:xfrm>
          <a:off x="1381936" y="2558"/>
          <a:ext cx="9544541" cy="1196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28" tIns="126628" rIns="126628" bIns="126628" numCol="1" spcCol="1270" anchor="ctr" anchorCtr="0">
          <a:noAutofit/>
        </a:bodyPr>
        <a:lstStyle/>
        <a:p>
          <a:pPr lvl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Document classification is the task of automatically assigning predefined categories or labels to text documents based on their content.</a:t>
          </a:r>
        </a:p>
      </dsp:txBody>
      <dsp:txXfrm>
        <a:off x="1381936" y="2558"/>
        <a:ext cx="9544541" cy="1196482"/>
      </dsp:txXfrm>
    </dsp:sp>
    <dsp:sp modelId="{84F3FF08-882A-44AD-BF68-AC06FD0C4894}">
      <dsp:nvSpPr>
        <dsp:cNvPr id="0" name=""/>
        <dsp:cNvSpPr/>
      </dsp:nvSpPr>
      <dsp:spPr>
        <a:xfrm>
          <a:off x="0" y="1498161"/>
          <a:ext cx="10927829" cy="1196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0A837-E2C7-4078-89B3-65A7CF5D6285}">
      <dsp:nvSpPr>
        <dsp:cNvPr id="0" name=""/>
        <dsp:cNvSpPr/>
      </dsp:nvSpPr>
      <dsp:spPr>
        <a:xfrm>
          <a:off x="361935" y="1767369"/>
          <a:ext cx="658065" cy="6580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CEF43-D737-4E27-A077-DBE9BC414A96}">
      <dsp:nvSpPr>
        <dsp:cNvPr id="0" name=""/>
        <dsp:cNvSpPr/>
      </dsp:nvSpPr>
      <dsp:spPr>
        <a:xfrm>
          <a:off x="1381936" y="1498161"/>
          <a:ext cx="4917523" cy="1196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28" tIns="126628" rIns="126628" bIns="126628" numCol="1" spcCol="1270" anchor="ctr" anchorCtr="0">
          <a:noAutofit/>
        </a:bodyPr>
        <a:lstStyle/>
        <a:p>
          <a:pPr lvl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Classical methods for document classification:</a:t>
          </a:r>
          <a:endParaRPr lang="en-US" sz="2100" kern="1200" dirty="0"/>
        </a:p>
      </dsp:txBody>
      <dsp:txXfrm>
        <a:off x="1381936" y="1498161"/>
        <a:ext cx="4917523" cy="1196482"/>
      </dsp:txXfrm>
    </dsp:sp>
    <dsp:sp modelId="{8CBE8980-13CC-49D7-8C7D-759C8AC02DE5}">
      <dsp:nvSpPr>
        <dsp:cNvPr id="0" name=""/>
        <dsp:cNvSpPr/>
      </dsp:nvSpPr>
      <dsp:spPr>
        <a:xfrm>
          <a:off x="6299460" y="1498161"/>
          <a:ext cx="4627018" cy="1196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28" tIns="126628" rIns="126628" bIns="126628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Traditional machine learning algorithms such as SVM (Support Vector Machines), Naive Bayes, and Decision Trees.</a:t>
          </a:r>
        </a:p>
      </dsp:txBody>
      <dsp:txXfrm>
        <a:off x="6299460" y="1498161"/>
        <a:ext cx="4627018" cy="1196482"/>
      </dsp:txXfrm>
    </dsp:sp>
    <dsp:sp modelId="{17A38BFE-017A-48A0-9C4E-0A60539EC5C8}">
      <dsp:nvSpPr>
        <dsp:cNvPr id="0" name=""/>
        <dsp:cNvSpPr/>
      </dsp:nvSpPr>
      <dsp:spPr>
        <a:xfrm>
          <a:off x="0" y="2993764"/>
          <a:ext cx="10927829" cy="1196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1E1BA-C757-441A-A81B-ACE5DA07B76F}">
      <dsp:nvSpPr>
        <dsp:cNvPr id="0" name=""/>
        <dsp:cNvSpPr/>
      </dsp:nvSpPr>
      <dsp:spPr>
        <a:xfrm>
          <a:off x="361935" y="3262972"/>
          <a:ext cx="658065" cy="658065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7AF84-26C1-436C-85F5-DDE7F5C56FD6}">
      <dsp:nvSpPr>
        <dsp:cNvPr id="0" name=""/>
        <dsp:cNvSpPr/>
      </dsp:nvSpPr>
      <dsp:spPr>
        <a:xfrm>
          <a:off x="1381936" y="2993764"/>
          <a:ext cx="4917523" cy="1196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28" tIns="126628" rIns="126628" bIns="126628" numCol="1" spcCol="1270" anchor="ctr" anchorCtr="0">
          <a:noAutofit/>
        </a:bodyPr>
        <a:lstStyle/>
        <a:p>
          <a:pPr lvl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/>
            <a:t>NLP-based methods for document classification:</a:t>
          </a:r>
          <a:endParaRPr lang="en-US" sz="2100" kern="1200"/>
        </a:p>
      </dsp:txBody>
      <dsp:txXfrm>
        <a:off x="1381936" y="2993764"/>
        <a:ext cx="4917523" cy="1196482"/>
      </dsp:txXfrm>
    </dsp:sp>
    <dsp:sp modelId="{485A2326-32E8-48CF-9E29-132FFABB37F0}">
      <dsp:nvSpPr>
        <dsp:cNvPr id="0" name=""/>
        <dsp:cNvSpPr/>
      </dsp:nvSpPr>
      <dsp:spPr>
        <a:xfrm>
          <a:off x="6299460" y="2993764"/>
          <a:ext cx="4627018" cy="1196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28" tIns="126628" rIns="126628" bIns="126628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Techniques like TF-IDF (Term Frequency-Inverse Document Frequency), word embeddings (e.g., Word2Vec, </a:t>
          </a:r>
          <a:r>
            <a:rPr lang="en-US" sz="1400" kern="1200" dirty="0" err="1"/>
            <a:t>GloVe</a:t>
          </a:r>
          <a:r>
            <a:rPr lang="en-US" sz="1400" kern="1200" dirty="0"/>
            <a:t>), and deep learning models (e.g., CNNs, LSTMs) that </a:t>
          </a:r>
          <a:r>
            <a:rPr lang="en-US" sz="1400" kern="1200" dirty="0" smtClean="0"/>
            <a:t>leverage NLP </a:t>
          </a:r>
          <a:r>
            <a:rPr lang="en-US" sz="1400" kern="1200" dirty="0"/>
            <a:t>techniques.</a:t>
          </a:r>
        </a:p>
      </dsp:txBody>
      <dsp:txXfrm>
        <a:off x="6299460" y="2993764"/>
        <a:ext cx="4627018" cy="1196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F69A7-D64B-4204-BFED-84E1E0B540F7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CD647-9C79-47AE-B7F3-0231F9FBA3FF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Graph-based approaches represent documents as graphs, where nodes represent words or phrases, and edges represent relationships between them.</a:t>
          </a:r>
        </a:p>
      </dsp:txBody>
      <dsp:txXfrm>
        <a:off x="398656" y="1088253"/>
        <a:ext cx="2959127" cy="1837317"/>
      </dsp:txXfrm>
    </dsp:sp>
    <dsp:sp modelId="{87E09107-C861-4651-865C-202125A59709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09A03-9BCB-48A8-8432-C9AD9F26B28F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By modeling documents as graphs, we can capture the semantic and structural information present in text data, which may lead to more effective document classification algorithms.</a:t>
          </a:r>
        </a:p>
      </dsp:txBody>
      <dsp:txXfrm>
        <a:off x="4155097" y="1088253"/>
        <a:ext cx="2959127" cy="1837317"/>
      </dsp:txXfrm>
    </dsp:sp>
    <dsp:sp modelId="{561ABE00-ABFB-40ED-86A8-47FE1E87A50B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BD20C-6B3F-4853-B744-CB56527ADBAA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Graph-based methods offer advantages such as the ability to handle complex relationships between words, robustness to noise, and interpretability.</a:t>
          </a:r>
        </a:p>
      </dsp:txBody>
      <dsp:txXfrm>
        <a:off x="7911539" y="1088253"/>
        <a:ext cx="2959127" cy="1837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644B6-5BF6-43E5-8611-94C291143093}">
      <dsp:nvSpPr>
        <dsp:cNvPr id="0" name=""/>
        <dsp:cNvSpPr/>
      </dsp:nvSpPr>
      <dsp:spPr>
        <a:xfrm>
          <a:off x="770502" y="471731"/>
          <a:ext cx="1510523" cy="1170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19F5B-C4AF-4F13-9D6C-397EB5328F44}">
      <dsp:nvSpPr>
        <dsp:cNvPr id="0" name=""/>
        <dsp:cNvSpPr/>
      </dsp:nvSpPr>
      <dsp:spPr>
        <a:xfrm>
          <a:off x="770502" y="1782079"/>
          <a:ext cx="4315781" cy="501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900" b="1" kern="1200"/>
            <a:t>Project Description:</a:t>
          </a:r>
          <a:endParaRPr lang="en-US" sz="1900" kern="1200"/>
        </a:p>
      </dsp:txBody>
      <dsp:txXfrm>
        <a:off x="770502" y="1782079"/>
        <a:ext cx="4315781" cy="501696"/>
      </dsp:txXfrm>
    </dsp:sp>
    <dsp:sp modelId="{1FCA8E69-9C1E-4B61-8D59-7FDDC55FEB3B}">
      <dsp:nvSpPr>
        <dsp:cNvPr id="0" name=""/>
        <dsp:cNvSpPr/>
      </dsp:nvSpPr>
      <dsp:spPr>
        <a:xfrm>
          <a:off x="770502" y="2348763"/>
          <a:ext cx="4315781" cy="1372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Our project focuses on document classification using graph-based methods.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The goal is to develop a system that can accurately categorize text documents into predefined classes or topics automatically.</a:t>
          </a:r>
        </a:p>
      </dsp:txBody>
      <dsp:txXfrm>
        <a:off x="770502" y="2348763"/>
        <a:ext cx="4315781" cy="1372310"/>
      </dsp:txXfrm>
    </dsp:sp>
    <dsp:sp modelId="{317EF699-9022-4F71-BEA1-3E4A94A4089A}">
      <dsp:nvSpPr>
        <dsp:cNvPr id="0" name=""/>
        <dsp:cNvSpPr/>
      </dsp:nvSpPr>
      <dsp:spPr>
        <a:xfrm>
          <a:off x="5841545" y="471731"/>
          <a:ext cx="1510523" cy="1170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5A602-3F3C-4B22-AB8B-7482842CCB33}">
      <dsp:nvSpPr>
        <dsp:cNvPr id="0" name=""/>
        <dsp:cNvSpPr/>
      </dsp:nvSpPr>
      <dsp:spPr>
        <a:xfrm>
          <a:off x="5841545" y="1782079"/>
          <a:ext cx="4315781" cy="501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900" b="1" kern="1200"/>
            <a:t>Method Used for Document Classification:</a:t>
          </a:r>
          <a:endParaRPr lang="en-US" sz="1900" kern="1200"/>
        </a:p>
      </dsp:txBody>
      <dsp:txXfrm>
        <a:off x="5841545" y="1782079"/>
        <a:ext cx="4315781" cy="501696"/>
      </dsp:txXfrm>
    </dsp:sp>
    <dsp:sp modelId="{210A48C4-7E95-4875-80D0-6A1CE5A13FF0}">
      <dsp:nvSpPr>
        <dsp:cNvPr id="0" name=""/>
        <dsp:cNvSpPr/>
      </dsp:nvSpPr>
      <dsp:spPr>
        <a:xfrm>
          <a:off x="5841545" y="2348763"/>
          <a:ext cx="4315781" cy="1372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The primary method used for document classification in our project is the </a:t>
          </a:r>
          <a:r>
            <a:rPr lang="en-US" sz="1400" b="1" kern="1200"/>
            <a:t>Graph-based Approach</a:t>
          </a:r>
          <a:r>
            <a:rPr lang="en-US" sz="1400" kern="1200"/>
            <a:t> inspired by the paper "Classification of Web Documents Using a Graph Model" (IEEE, 2003).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This approach involves representing documents as graphs, calculating similarity between graphs using MCS, and using a KNN classifier for classification based on graph similarities.</a:t>
          </a:r>
        </a:p>
      </dsp:txBody>
      <dsp:txXfrm>
        <a:off x="5841545" y="2348763"/>
        <a:ext cx="4315781" cy="1372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6F099-74BD-426F-A4B5-5698143857F0}">
      <dsp:nvSpPr>
        <dsp:cNvPr id="0" name=""/>
        <dsp:cNvSpPr/>
      </dsp:nvSpPr>
      <dsp:spPr>
        <a:xfrm>
          <a:off x="0" y="373802"/>
          <a:ext cx="10927829" cy="2113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458216" rIns="84812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/>
            <a:t>Explore additional graph-based features or representations to enhance the model's performance.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/>
            <a:t>Experiment with different graph construction techniques and algorithms to improve classification accuracy.</a:t>
          </a:r>
        </a:p>
      </dsp:txBody>
      <dsp:txXfrm>
        <a:off x="0" y="373802"/>
        <a:ext cx="10927829" cy="2113650"/>
      </dsp:txXfrm>
    </dsp:sp>
    <dsp:sp modelId="{33A8EF96-1A54-46EE-83FC-0A0B99DF55CB}">
      <dsp:nvSpPr>
        <dsp:cNvPr id="0" name=""/>
        <dsp:cNvSpPr/>
      </dsp:nvSpPr>
      <dsp:spPr>
        <a:xfrm>
          <a:off x="546391" y="49082"/>
          <a:ext cx="764948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/>
            <a:t>Suggestions for modifications in the current method:</a:t>
          </a:r>
          <a:endParaRPr lang="en-US" sz="2200" kern="1200"/>
        </a:p>
      </dsp:txBody>
      <dsp:txXfrm>
        <a:off x="578094" y="80785"/>
        <a:ext cx="7586074" cy="586034"/>
      </dsp:txXfrm>
    </dsp:sp>
    <dsp:sp modelId="{2E578A16-37D9-4094-9716-DF3D2B439172}">
      <dsp:nvSpPr>
        <dsp:cNvPr id="0" name=""/>
        <dsp:cNvSpPr/>
      </dsp:nvSpPr>
      <dsp:spPr>
        <a:xfrm>
          <a:off x="0" y="2930972"/>
          <a:ext cx="10927829" cy="121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458216" rIns="84812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/>
            <a:t>Discuss potential research directions and areas for future exploration in document classification.</a:t>
          </a:r>
        </a:p>
      </dsp:txBody>
      <dsp:txXfrm>
        <a:off x="0" y="2930972"/>
        <a:ext cx="10927829" cy="1212750"/>
      </dsp:txXfrm>
    </dsp:sp>
    <dsp:sp modelId="{044CF69D-C0B1-4A2D-8EA3-68CD009365CE}">
      <dsp:nvSpPr>
        <dsp:cNvPr id="0" name=""/>
        <dsp:cNvSpPr/>
      </dsp:nvSpPr>
      <dsp:spPr>
        <a:xfrm>
          <a:off x="546391" y="2606252"/>
          <a:ext cx="764948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/>
            <a:t>Any new idea for document classification?</a:t>
          </a:r>
          <a:endParaRPr lang="en-US" sz="2200" kern="1200"/>
        </a:p>
      </dsp:txBody>
      <dsp:txXfrm>
        <a:off x="578094" y="2637955"/>
        <a:ext cx="758607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66EAE-1565-466C-8169-32835F429067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0932F-2F56-4DCB-A568-09BABB73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0932F-2F56-4DCB-A568-09BABB7330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4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script initiates an HTTP GET request to the specified URL using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requests.get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method.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response content is then parsed using BeautifulSoup to extract relevant text data.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elements such as &lt;script&gt; and &lt;style&gt; are removed from the parsed content.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extracted text is processed to remove extra white spaces and limit the text to the first 520 words.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the processed text is saved to a text file with a sequentially incremented filename.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0932F-2F56-4DCB-A568-09BABB7330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21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script applies various cleaning operations to the text data:</a:t>
            </a:r>
          </a:p>
          <a:p>
            <a:pPr lvl="2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Conversion to lowercase to standardize case usage.</a:t>
            </a:r>
          </a:p>
          <a:p>
            <a:pPr lvl="2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Removal of special characters that can't be copied using regular expressions.</a:t>
            </a:r>
          </a:p>
          <a:p>
            <a:pPr lvl="2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Elimination of punctuation marks using regular expressions from the string module.</a:t>
            </a:r>
          </a:p>
          <a:p>
            <a:pPr lvl="2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Tokenization of the text into words using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nltk.word_tokenize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method.</a:t>
            </a:r>
          </a:p>
          <a:p>
            <a:pPr lvl="2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Removal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stopwords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the English language using a predefined list from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nltk.corpus.stopwords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module.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cleaned and processed text is then saved to separate text files.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0932F-2F56-4DCB-A568-09BABB7330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45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cleaning and processing, the text data is converted into a graph representation.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word in the text becomes a node in the graph.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Relationships between words (e.g., adjacency) are represented as edges in the graph.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graph captures both the semantic meaning of words and their structural arrangement within the text.</a:t>
            </a:r>
          </a:p>
          <a:p>
            <a:pPr lvl="1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0932F-2F56-4DCB-A568-09BABB7330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07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0932F-2F56-4DCB-A568-09BABB7330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8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1EBC2-1413-9088-1BB7-690393F96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07D81-3F97-45AA-CE45-C94674B6E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72556-09CF-A5F8-1028-CD0203F5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319F-6488-4A8A-A67F-BCCACA1D11B0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D5137-3BBF-0D49-BE55-BA7CFDDE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28D5F-64F7-08E5-CB36-6DD2BA96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D0D9-C8A9-4BCF-BACA-24D762A3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4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2782-1188-79B1-5CF1-B8224C33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3A6EB-BD7B-1450-4038-E0C4821E2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DDA9-E2EF-918B-9615-BD432E45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319F-6488-4A8A-A67F-BCCACA1D11B0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A785D-9CC5-1B3E-91B6-50D8CD2E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A1050-4D6A-AC22-4184-C1D8378F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D0D9-C8A9-4BCF-BACA-24D762A3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8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C789D-D403-BB0F-5AB6-21F81C2D7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9A2E6-DE07-54A9-F87D-A872EDB09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DFECE-6345-6540-903D-5DD9D4FE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319F-6488-4A8A-A67F-BCCACA1D11B0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C60F6-B182-7EAF-B8C1-FDA78B19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BB958-E112-07CC-A52F-1B7A0BCD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D0D9-C8A9-4BCF-BACA-24D762A3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4A80-0C7A-31ED-5848-33549163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77AE-6D1A-BED2-52CF-7C42345DE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64E41-5ABA-2FEB-BF98-C8948B9E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319F-6488-4A8A-A67F-BCCACA1D11B0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44E94-F6B1-13CF-E5D9-E1DABB1A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976B1-D296-A588-3BE1-D719B420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D0D9-C8A9-4BCF-BACA-24D762A3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4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B0CA-C0F9-8F10-A2DD-BF60C42C6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FFCE5-BF30-59A3-4A13-D57474B79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2551-AD71-876F-70F8-20EB3B56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319F-6488-4A8A-A67F-BCCACA1D11B0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B800E-286B-D88B-333D-0371F1DE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D1408-7BAC-E536-A4DE-311913E3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D0D9-C8A9-4BCF-BACA-24D762A3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9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A9AE-E819-690F-27D3-2C9ED429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B4F1-B91C-E331-DEED-C7277DF9D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DC04A-A652-5541-7C69-48DAB1287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A1991-AF69-224C-EFA3-BC974D82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319F-6488-4A8A-A67F-BCCACA1D11B0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885D5-AFDA-2FF7-D5F7-14C09531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AD09D-6A3B-45B1-5CF3-A0B9953E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D0D9-C8A9-4BCF-BACA-24D762A3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4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5823-F524-1905-C61C-BCAB0904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95153-6AFC-56E6-26B3-A10DFDA9B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D1FE0-8DBD-3DAB-429C-59A14CD2C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A3258-3C0B-893C-1D23-C16B3D0D9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A5DE4-7CA6-445A-1681-0E6F05EB1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260BE-C27A-EDED-D528-9DC8512A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319F-6488-4A8A-A67F-BCCACA1D11B0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BC034-D7BF-8557-E7E3-4362EB2A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0E623-AC71-AADF-3878-3ED084A0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D0D9-C8A9-4BCF-BACA-24D762A3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4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A9D0-2344-4ED3-E1A8-AB4ED673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6AED9-71D8-A22A-40CD-9E22CE87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319F-6488-4A8A-A67F-BCCACA1D11B0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1B6A-3455-A6D8-7403-31C57EA0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88EE2-AA9A-1DC7-F565-4C24723E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D0D9-C8A9-4BCF-BACA-24D762A3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2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A4A8C-C3E4-DB7E-ABE9-D43C0E89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319F-6488-4A8A-A67F-BCCACA1D11B0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1ECA7-68DC-BC0F-3716-3580BC7F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2DD78-49A2-EEDF-AE5F-875313D2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D0D9-C8A9-4BCF-BACA-24D762A3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5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B0CF-A0DF-F02E-9731-13339B76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F31E1-6C4E-185F-6EA1-44DC37992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7241B-C7F9-9673-610A-864A09366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20C72-409B-9452-08CD-729B0A9E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319F-6488-4A8A-A67F-BCCACA1D11B0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D56FD-8B7E-1C43-D9F4-B4C9D173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BAA0C-4438-24C2-6C91-5920FCD9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D0D9-C8A9-4BCF-BACA-24D762A3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5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F38D-28CE-F196-B28F-B73C4B2B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477BCB-E21E-1FF9-BC61-58636D0AA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852E2-5772-726C-791E-DEE2D2C2B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A2969-6948-3C6D-A956-D39AB324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319F-6488-4A8A-A67F-BCCACA1D11B0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4BB23-A396-7061-D74B-E1317624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7BACE-FA1C-2AC8-2FF0-FF70DC05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D0D9-C8A9-4BCF-BACA-24D762A3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3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4BAE1-169A-7C4F-3FFE-E3C5F36D7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E07E3-8C1D-DD96-EC7F-50F02FEF2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D7EFA-5155-1152-86A2-D90794728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53319F-6488-4A8A-A67F-BCCACA1D11B0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5AD3B-ABCD-7460-5A1D-472623A84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F9341-3A37-856F-0444-8F7A750ED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09D0D9-C8A9-4BCF-BACA-24D762A3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3655B-E621-9714-B806-C64A6C6DE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Semester Project 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(Graph Theory)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A8961-938D-6B86-7AE1-7B5C1B826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Mudassar Ali (2021-CS-635)</a:t>
            </a:r>
          </a:p>
          <a:p>
            <a:pPr algn="l"/>
            <a:r>
              <a:rPr lang="en-US"/>
              <a:t>Ahmad Murtaza (2021-CS-629)</a:t>
            </a:r>
          </a:p>
        </p:txBody>
      </p:sp>
    </p:spTree>
    <p:extLst>
      <p:ext uri="{BB962C8B-B14F-4D97-AF65-F5344CB8AC3E}">
        <p14:creationId xmlns:p14="http://schemas.microsoft.com/office/powerpoint/2010/main" val="6285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53C2F-1094-578D-A7F9-9AABF9B1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EE5562-1C50-D9A8-FB07-0946296D0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66627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896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2BB87203-3224-EDAF-BFD0-0428D27E8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93" r="-10" b="-10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53C2F-1094-578D-A7F9-9AABF9B1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899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53C2F-1094-578D-A7F9-9AABF9B1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BB6AF14F-A076-046C-DABF-93E31CE7BD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32917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85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53C2F-1094-578D-A7F9-9AABF9B1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D99AFD2B-3CE2-003E-5E15-302B273168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74102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86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53C2F-1094-578D-A7F9-9AABF9B1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E04CCC-E7EF-C89E-3379-008DAAF36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00002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08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3" name="Text Placeholder 2"/>
          <p:cNvSpPr>
            <a:spLocks/>
          </p:cNvSpPr>
          <p:nvPr/>
        </p:nvSpPr>
        <p:spPr>
          <a:xfrm>
            <a:off x="1371597" y="2617605"/>
            <a:ext cx="3658847" cy="584469"/>
          </a:xfrm>
          <a:prstGeom prst="rect">
            <a:avLst/>
          </a:prstGeom>
        </p:spPr>
        <p:txBody>
          <a:bodyPr/>
          <a:lstStyle/>
          <a:p>
            <a:pPr defTabSz="640080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</a:rPr>
              <a:t>Web Scraping</a:t>
            </a:r>
            <a:endParaRPr lang="en-US" sz="3600" b="1" dirty="0"/>
          </a:p>
        </p:txBody>
      </p:sp>
      <p:sp>
        <p:nvSpPr>
          <p:cNvPr id="4" name="Content Placeholder 3"/>
          <p:cNvSpPr>
            <a:spLocks/>
          </p:cNvSpPr>
          <p:nvPr/>
        </p:nvSpPr>
        <p:spPr>
          <a:xfrm>
            <a:off x="1371597" y="3202074"/>
            <a:ext cx="3658847" cy="2613784"/>
          </a:xfrm>
          <a:prstGeom prst="rect">
            <a:avLst/>
          </a:prstGeom>
        </p:spPr>
        <p:txBody>
          <a:bodyPr/>
          <a:lstStyle/>
          <a:p>
            <a:pPr marL="285750" indent="-285750" defTabSz="6400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Utilizing the requests library to fetch web pages.</a:t>
            </a:r>
          </a:p>
          <a:p>
            <a:pPr marL="285750" indent="-285750" defTabSz="6400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Utilizing BeautifulSoup from bs4 for parsing HTML content and extracting data.</a:t>
            </a:r>
            <a:endParaRPr lang="en-US" sz="2400" dirty="0"/>
          </a:p>
        </p:txBody>
      </p:sp>
      <p:pic>
        <p:nvPicPr>
          <p:cNvPr id="8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40" y="2112579"/>
            <a:ext cx="1610481" cy="419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3" name="Text Placeholder 2"/>
          <p:cNvSpPr>
            <a:spLocks/>
          </p:cNvSpPr>
          <p:nvPr/>
        </p:nvSpPr>
        <p:spPr>
          <a:xfrm>
            <a:off x="1371597" y="2594006"/>
            <a:ext cx="3712843" cy="593095"/>
          </a:xfrm>
          <a:prstGeom prst="rect">
            <a:avLst/>
          </a:prstGeom>
        </p:spPr>
        <p:txBody>
          <a:bodyPr/>
          <a:lstStyle/>
          <a:p>
            <a:pPr defTabSz="649224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</a:rPr>
              <a:t>Data Cleaning</a:t>
            </a:r>
            <a:endParaRPr lang="en-US" sz="3600" b="1" dirty="0"/>
          </a:p>
        </p:txBody>
      </p:sp>
      <p:sp>
        <p:nvSpPr>
          <p:cNvPr id="4" name="Content Placeholder 3"/>
          <p:cNvSpPr>
            <a:spLocks/>
          </p:cNvSpPr>
          <p:nvPr/>
        </p:nvSpPr>
        <p:spPr>
          <a:xfrm>
            <a:off x="1371597" y="3187100"/>
            <a:ext cx="3712843" cy="2652358"/>
          </a:xfrm>
          <a:prstGeom prst="rect">
            <a:avLst/>
          </a:prstGeom>
        </p:spPr>
        <p:txBody>
          <a:bodyPr/>
          <a:lstStyle/>
          <a:p>
            <a:pPr marL="285750" indent="-285750" defTabSz="6492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Cleaning the text data to remove noise and unwanted characters.</a:t>
            </a:r>
          </a:p>
          <a:p>
            <a:pPr marL="285750" indent="-285750" defTabSz="6492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Standardizing the text format for consistency and ease of processing.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937" y="2112579"/>
            <a:ext cx="1869610" cy="415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3" name="Text Placeholder 2"/>
          <p:cNvSpPr>
            <a:spLocks/>
          </p:cNvSpPr>
          <p:nvPr/>
        </p:nvSpPr>
        <p:spPr>
          <a:xfrm>
            <a:off x="1371597" y="2594006"/>
            <a:ext cx="3712843" cy="593095"/>
          </a:xfrm>
          <a:prstGeom prst="rect">
            <a:avLst/>
          </a:prstGeom>
        </p:spPr>
        <p:txBody>
          <a:bodyPr/>
          <a:lstStyle/>
          <a:p>
            <a:pPr defTabSz="649224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</a:rPr>
              <a:t>Graph creation</a:t>
            </a:r>
            <a:endParaRPr lang="en-US" sz="3600" b="1" dirty="0"/>
          </a:p>
        </p:txBody>
      </p:sp>
      <p:sp>
        <p:nvSpPr>
          <p:cNvPr id="4" name="Content Placeholder 3"/>
          <p:cNvSpPr>
            <a:spLocks/>
          </p:cNvSpPr>
          <p:nvPr/>
        </p:nvSpPr>
        <p:spPr>
          <a:xfrm>
            <a:off x="1371597" y="3187100"/>
            <a:ext cx="3712843" cy="2652358"/>
          </a:xfrm>
          <a:prstGeom prst="rect">
            <a:avLst/>
          </a:prstGeom>
        </p:spPr>
        <p:txBody>
          <a:bodyPr/>
          <a:lstStyle/>
          <a:p>
            <a:pPr marL="285750" indent="-285750" defTabSz="6492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Representing text data as graphs, where words are nodes and relationships between words are edges.</a:t>
            </a:r>
          </a:p>
          <a:p>
            <a:pPr marL="285750" indent="-285750" defTabSz="6492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Capturing semantic and structural information present in the text.</a:t>
            </a:r>
            <a:endParaRPr lang="en-US" sz="2400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136" y="2112579"/>
            <a:ext cx="2450038" cy="41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2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3" name="Text Placeholder 2"/>
          <p:cNvSpPr>
            <a:spLocks/>
          </p:cNvSpPr>
          <p:nvPr/>
        </p:nvSpPr>
        <p:spPr>
          <a:xfrm>
            <a:off x="1371597" y="2301675"/>
            <a:ext cx="6266779" cy="593095"/>
          </a:xfrm>
          <a:prstGeom prst="rect">
            <a:avLst/>
          </a:prstGeom>
        </p:spPr>
        <p:txBody>
          <a:bodyPr/>
          <a:lstStyle/>
          <a:p>
            <a:pPr defTabSz="649224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</a:rPr>
              <a:t>Implementation of Paper / method</a:t>
            </a:r>
            <a:endParaRPr lang="en-US" sz="3600" b="1" dirty="0"/>
          </a:p>
        </p:txBody>
      </p:sp>
      <p:sp>
        <p:nvSpPr>
          <p:cNvPr id="4" name="Content Placeholder 3"/>
          <p:cNvSpPr>
            <a:spLocks/>
          </p:cNvSpPr>
          <p:nvPr/>
        </p:nvSpPr>
        <p:spPr>
          <a:xfrm>
            <a:off x="1371596" y="2882003"/>
            <a:ext cx="5234155" cy="3423381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defTabSz="6492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Preprocessing text data to create graph representations</a:t>
            </a: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 defTabSz="6492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In graph </a:t>
            </a:r>
            <a:r>
              <a:rPr lang="en-US" sz="1600" dirty="0"/>
              <a:t>nodes </a:t>
            </a:r>
            <a:r>
              <a:rPr lang="en-US" sz="1600"/>
              <a:t>represent </a:t>
            </a:r>
            <a:r>
              <a:rPr lang="en-US" sz="1600" smtClean="0"/>
              <a:t>words and </a:t>
            </a:r>
            <a:r>
              <a:rPr lang="en-US" sz="1600" dirty="0"/>
              <a:t>edges represent relationships between them</a:t>
            </a:r>
            <a:r>
              <a:rPr lang="en-US" sz="1600" dirty="0" smtClean="0"/>
              <a:t>.</a:t>
            </a: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defTabSz="6492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Calculating similarity between graphs using Maximum Common Subgraph (MCS).</a:t>
            </a:r>
          </a:p>
          <a:p>
            <a:pPr marL="285750" indent="-285750" defTabSz="6492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Training a K-nearest neighbors (KNN) classifier using the graph features.</a:t>
            </a:r>
          </a:p>
          <a:p>
            <a:pPr marL="285750" indent="-285750" defTabSz="6492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Evaluating the performance of the classifier using metrics such as accuracy and confusion matrix.</a:t>
            </a:r>
            <a:endParaRPr lang="en-US" sz="2400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186" y="2112579"/>
            <a:ext cx="2122375" cy="419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1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96"/>
          <a:stretch/>
        </p:blipFill>
        <p:spPr>
          <a:xfrm>
            <a:off x="715748" y="3195068"/>
            <a:ext cx="5131088" cy="197035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217815"/>
            <a:ext cx="4802199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721</Words>
  <Application>Microsoft Office PowerPoint</Application>
  <PresentationFormat>Widescreen</PresentationFormat>
  <Paragraphs>71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Semester Project  (Graph Theory)</vt:lpstr>
      <vt:lpstr>Introduction</vt:lpstr>
      <vt:lpstr>Introduction</vt:lpstr>
      <vt:lpstr>Problem Statement</vt:lpstr>
      <vt:lpstr>Methodology</vt:lpstr>
      <vt:lpstr>Methodology</vt:lpstr>
      <vt:lpstr>Methodology</vt:lpstr>
      <vt:lpstr>Methodology</vt:lpstr>
      <vt:lpstr>Results</vt:lpstr>
      <vt:lpstr>Future Work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Project  (Graph Theory)</dc:title>
  <dc:creator>Dr Yousuf Irfan</dc:creator>
  <cp:lastModifiedBy>hp</cp:lastModifiedBy>
  <cp:revision>83</cp:revision>
  <dcterms:created xsi:type="dcterms:W3CDTF">2024-04-15T08:31:41Z</dcterms:created>
  <dcterms:modified xsi:type="dcterms:W3CDTF">2024-04-22T15:03:23Z</dcterms:modified>
</cp:coreProperties>
</file>