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19"/>
  </p:notesMasterIdLst>
  <p:sldIdLst>
    <p:sldId id="256" r:id="rId2"/>
    <p:sldId id="257" r:id="rId3"/>
    <p:sldId id="258" r:id="rId4"/>
    <p:sldId id="260" r:id="rId5"/>
    <p:sldId id="259" r:id="rId6"/>
    <p:sldId id="261" r:id="rId7"/>
    <p:sldId id="262" r:id="rId8"/>
    <p:sldId id="263" r:id="rId9"/>
    <p:sldId id="269" r:id="rId10"/>
    <p:sldId id="270" r:id="rId11"/>
    <p:sldId id="271" r:id="rId12"/>
    <p:sldId id="272" r:id="rId13"/>
    <p:sldId id="273" r:id="rId14"/>
    <p:sldId id="265" r:id="rId15"/>
    <p:sldId id="266" r:id="rId16"/>
    <p:sldId id="267" r:id="rId17"/>
    <p:sldId id="268" r:id="rId1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216" autoAdjust="0"/>
  </p:normalViewPr>
  <p:slideViewPr>
    <p:cSldViewPr>
      <p:cViewPr varScale="1">
        <p:scale>
          <a:sx n="67" d="100"/>
          <a:sy n="67" d="100"/>
        </p:scale>
        <p:origin x="126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D974E828-C815-44A8-AD71-2ACB8EBD7D5A}" type="datetimeFigureOut">
              <a:rPr lang="en-US" smtClean="0"/>
              <a:t>2/27/2025</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F2E6C31-8C42-46B1-83A7-B1A08FF7A8F0}" type="slidenum">
              <a:rPr lang="en-US" smtClean="0"/>
              <a:t>‹#›</a:t>
            </a:fld>
            <a:endParaRPr lang="en-US"/>
          </a:p>
        </p:txBody>
      </p:sp>
    </p:spTree>
    <p:extLst>
      <p:ext uri="{BB962C8B-B14F-4D97-AF65-F5344CB8AC3E}">
        <p14:creationId xmlns:p14="http://schemas.microsoft.com/office/powerpoint/2010/main" val="3607921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E6C31-8C42-46B1-83A7-B1A08FF7A8F0}" type="slidenum">
              <a:rPr lang="en-US" smtClean="0"/>
              <a:t>17</a:t>
            </a:fld>
            <a:endParaRPr lang="en-US"/>
          </a:p>
        </p:txBody>
      </p:sp>
    </p:spTree>
    <p:extLst>
      <p:ext uri="{BB962C8B-B14F-4D97-AF65-F5344CB8AC3E}">
        <p14:creationId xmlns:p14="http://schemas.microsoft.com/office/powerpoint/2010/main" val="3409125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EB62FDA-C3A1-4485-94ED-8D5328978C71}" type="datetimeFigureOut">
              <a:rPr lang="en-US"/>
              <a:pPr>
                <a:defRPr/>
              </a:pPr>
              <a:t>2/27/2025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8A8F7E-26DE-43B8-861F-88D6AF6B6EA6}" type="slidenum">
              <a:rPr lang="en-US"/>
              <a:pPr>
                <a:defRPr/>
              </a:pPr>
              <a:t>‹#›</a:t>
            </a:fld>
            <a:endParaRPr lang="en-US"/>
          </a:p>
        </p:txBody>
      </p:sp>
    </p:spTree>
    <p:extLst>
      <p:ext uri="{BB962C8B-B14F-4D97-AF65-F5344CB8AC3E}">
        <p14:creationId xmlns:p14="http://schemas.microsoft.com/office/powerpoint/2010/main" val="65451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DF9D5E0-4F80-4C37-BE2D-2254170079DA}" type="datetimeFigureOut">
              <a:rPr lang="en-US"/>
              <a:pPr>
                <a:defRPr/>
              </a:pPr>
              <a:t>2/27/2025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C21C67-2251-4F43-AF36-005A94535C90}" type="slidenum">
              <a:rPr lang="en-US"/>
              <a:pPr>
                <a:defRPr/>
              </a:pPr>
              <a:t>‹#›</a:t>
            </a:fld>
            <a:endParaRPr lang="en-US"/>
          </a:p>
        </p:txBody>
      </p:sp>
    </p:spTree>
    <p:extLst>
      <p:ext uri="{BB962C8B-B14F-4D97-AF65-F5344CB8AC3E}">
        <p14:creationId xmlns:p14="http://schemas.microsoft.com/office/powerpoint/2010/main" val="51302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1E8BB8-8D90-489A-8AF2-46E7BE23BAFA}" type="datetimeFigureOut">
              <a:rPr lang="en-US"/>
              <a:pPr>
                <a:defRPr/>
              </a:pPr>
              <a:t>2/27/2025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494F58-CD59-4AA2-8C1F-6EBD5A9D75BF}" type="slidenum">
              <a:rPr lang="en-US"/>
              <a:pPr>
                <a:defRPr/>
              </a:pPr>
              <a:t>‹#›</a:t>
            </a:fld>
            <a:endParaRPr lang="en-US"/>
          </a:p>
        </p:txBody>
      </p:sp>
    </p:spTree>
    <p:extLst>
      <p:ext uri="{BB962C8B-B14F-4D97-AF65-F5344CB8AC3E}">
        <p14:creationId xmlns:p14="http://schemas.microsoft.com/office/powerpoint/2010/main" val="345340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8807AF-0B8F-471E-BA59-6B19150596A0}" type="datetimeFigureOut">
              <a:rPr lang="en-US"/>
              <a:pPr>
                <a:defRPr/>
              </a:pPr>
              <a:t>2/27/2025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360B40-061E-4F84-BA61-C2718CEB928D}" type="slidenum">
              <a:rPr lang="en-US"/>
              <a:pPr>
                <a:defRPr/>
              </a:pPr>
              <a:t>‹#›</a:t>
            </a:fld>
            <a:endParaRPr lang="en-US"/>
          </a:p>
        </p:txBody>
      </p:sp>
    </p:spTree>
    <p:extLst>
      <p:ext uri="{BB962C8B-B14F-4D97-AF65-F5344CB8AC3E}">
        <p14:creationId xmlns:p14="http://schemas.microsoft.com/office/powerpoint/2010/main" val="45173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03F4994-0678-42BF-89BB-2A2111B35EC2}" type="datetimeFigureOut">
              <a:rPr lang="en-US"/>
              <a:pPr>
                <a:defRPr/>
              </a:pPr>
              <a:t>2/27/2025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806023-F377-4656-8959-B78E94F885EE}" type="slidenum">
              <a:rPr lang="en-US"/>
              <a:pPr>
                <a:defRPr/>
              </a:pPr>
              <a:t>‹#›</a:t>
            </a:fld>
            <a:endParaRPr lang="en-US"/>
          </a:p>
        </p:txBody>
      </p:sp>
    </p:spTree>
    <p:extLst>
      <p:ext uri="{BB962C8B-B14F-4D97-AF65-F5344CB8AC3E}">
        <p14:creationId xmlns:p14="http://schemas.microsoft.com/office/powerpoint/2010/main" val="84274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79BFE4-6C92-46A8-952F-57A802E8789E}" type="datetimeFigureOut">
              <a:rPr lang="en-US"/>
              <a:pPr>
                <a:defRPr/>
              </a:pPr>
              <a:t>2/27/2025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023BD5-857C-4627-8055-65D381668FE6}" type="slidenum">
              <a:rPr lang="en-US"/>
              <a:pPr>
                <a:defRPr/>
              </a:pPr>
              <a:t>‹#›</a:t>
            </a:fld>
            <a:endParaRPr lang="en-US"/>
          </a:p>
        </p:txBody>
      </p:sp>
    </p:spTree>
    <p:extLst>
      <p:ext uri="{BB962C8B-B14F-4D97-AF65-F5344CB8AC3E}">
        <p14:creationId xmlns:p14="http://schemas.microsoft.com/office/powerpoint/2010/main" val="68939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10472BC-7C78-4A03-9929-F499D30448A0}" type="datetimeFigureOut">
              <a:rPr lang="en-US"/>
              <a:pPr>
                <a:defRPr/>
              </a:pPr>
              <a:t>2/27/2025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0CBC86D-773F-43FE-8E4D-65D76D8E08D9}" type="slidenum">
              <a:rPr lang="en-US"/>
              <a:pPr>
                <a:defRPr/>
              </a:pPr>
              <a:t>‹#›</a:t>
            </a:fld>
            <a:endParaRPr lang="en-US"/>
          </a:p>
        </p:txBody>
      </p:sp>
    </p:spTree>
    <p:extLst>
      <p:ext uri="{BB962C8B-B14F-4D97-AF65-F5344CB8AC3E}">
        <p14:creationId xmlns:p14="http://schemas.microsoft.com/office/powerpoint/2010/main" val="99586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C4A73C6-0042-455E-8B2F-75B2189B5283}" type="datetimeFigureOut">
              <a:rPr lang="en-US"/>
              <a:pPr>
                <a:defRPr/>
              </a:pPr>
              <a:t>2/27/2025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285154C-27AA-41D7-A83F-562448F81A60}" type="slidenum">
              <a:rPr lang="en-US"/>
              <a:pPr>
                <a:defRPr/>
              </a:pPr>
              <a:t>‹#›</a:t>
            </a:fld>
            <a:endParaRPr lang="en-US"/>
          </a:p>
        </p:txBody>
      </p:sp>
    </p:spTree>
    <p:extLst>
      <p:ext uri="{BB962C8B-B14F-4D97-AF65-F5344CB8AC3E}">
        <p14:creationId xmlns:p14="http://schemas.microsoft.com/office/powerpoint/2010/main" val="329679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5F7CCB-C2F4-44F8-A1ED-76504DF8BDBC}" type="datetimeFigureOut">
              <a:rPr lang="en-US"/>
              <a:pPr>
                <a:defRPr/>
              </a:pPr>
              <a:t>2/27/2025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9D0B81-D738-47BD-B272-501509EDC67B}" type="slidenum">
              <a:rPr lang="en-US"/>
              <a:pPr>
                <a:defRPr/>
              </a:pPr>
              <a:t>‹#›</a:t>
            </a:fld>
            <a:endParaRPr lang="en-US"/>
          </a:p>
        </p:txBody>
      </p:sp>
    </p:spTree>
    <p:extLst>
      <p:ext uri="{BB962C8B-B14F-4D97-AF65-F5344CB8AC3E}">
        <p14:creationId xmlns:p14="http://schemas.microsoft.com/office/powerpoint/2010/main" val="28145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05D84C3-2DCE-4BE0-9311-8CB1C190C7E8}" type="datetimeFigureOut">
              <a:rPr lang="en-US"/>
              <a:pPr>
                <a:defRPr/>
              </a:pPr>
              <a:t>2/27/2025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A14EB9-794F-4DAA-84E7-248B4BED029C}" type="slidenum">
              <a:rPr lang="en-US"/>
              <a:pPr>
                <a:defRPr/>
              </a:pPr>
              <a:t>‹#›</a:t>
            </a:fld>
            <a:endParaRPr lang="en-US"/>
          </a:p>
        </p:txBody>
      </p:sp>
    </p:spTree>
    <p:extLst>
      <p:ext uri="{BB962C8B-B14F-4D97-AF65-F5344CB8AC3E}">
        <p14:creationId xmlns:p14="http://schemas.microsoft.com/office/powerpoint/2010/main" val="4927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D5DE9F-D025-4A96-9436-A9B54598C24A}" type="datetimeFigureOut">
              <a:rPr lang="en-US"/>
              <a:pPr>
                <a:defRPr/>
              </a:pPr>
              <a:t>2/27/2025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8E42D6-2A26-479A-9B16-2F701678AE2C}" type="slidenum">
              <a:rPr lang="en-US"/>
              <a:pPr>
                <a:defRPr/>
              </a:pPr>
              <a:t>‹#›</a:t>
            </a:fld>
            <a:endParaRPr lang="en-US"/>
          </a:p>
        </p:txBody>
      </p:sp>
    </p:spTree>
    <p:extLst>
      <p:ext uri="{BB962C8B-B14F-4D97-AF65-F5344CB8AC3E}">
        <p14:creationId xmlns:p14="http://schemas.microsoft.com/office/powerpoint/2010/main" val="306160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A63F3F4-13F2-4143-9618-08A48950E4B2}" type="datetimeFigureOut">
              <a:rPr lang="en-US"/>
              <a:pPr>
                <a:defRPr/>
              </a:pPr>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59A044B-FC12-4343-995C-1E329064C6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 Proposal</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sz="2800" dirty="0">
                <a:latin typeface="Times New Roman" panose="02020603050405020304" pitchFamily="18" charset="0"/>
                <a:cs typeface="Times New Roman" panose="02020603050405020304" pitchFamily="18" charset="0"/>
              </a:rPr>
              <a:t>Marriage Hall Reservation System</a:t>
            </a:r>
          </a:p>
          <a:p>
            <a:pPr marL="63500" eaLnBrk="1" fontAlgn="auto" hangingPunct="1">
              <a:spcAft>
                <a:spcPts val="0"/>
              </a:spcAft>
              <a:buFont typeface="Arial" pitchFamily="34" charset="0"/>
              <a:buNone/>
              <a:defRPr/>
            </a:pPr>
            <a:r>
              <a:rPr lang="en-US" sz="1400" dirty="0"/>
              <a:t> </a:t>
            </a:r>
            <a:r>
              <a:rPr lang="en-US" sz="1800" dirty="0">
                <a:latin typeface="Times New Roman" panose="02020603050405020304" pitchFamily="18" charset="0"/>
                <a:cs typeface="Times New Roman" panose="02020603050405020304" pitchFamily="18" charset="0"/>
              </a:rPr>
              <a:t>Supervised By: Mr. Muhammad Imran Khan</a:t>
            </a:r>
          </a:p>
        </p:txBody>
      </p:sp>
      <p:pic>
        <p:nvPicPr>
          <p:cNvPr id="2052" name="Picture 3" descr="Riphah.jpg"/>
          <p:cNvPicPr>
            <a:picLocks noChangeAspect="1"/>
          </p:cNvPicPr>
          <p:nvPr/>
        </p:nvPicPr>
        <p:blipFill>
          <a:blip r:embed="rId3" cstate="screen">
            <a:extLst>
              <a:ext uri="{28A0092B-C50C-407E-A947-70E740481C1C}">
                <a14:useLocalDpi xmlns:a14="http://schemas.microsoft.com/office/drawing/2010/main"/>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0C88-DE84-40B2-B42D-3A9A721608E5}"/>
              </a:ext>
            </a:extLst>
          </p:cNvPr>
          <p:cNvSpPr>
            <a:spLocks noGrp="1"/>
          </p:cNvSpPr>
          <p:nvPr>
            <p:ph type="title"/>
          </p:nvPr>
        </p:nvSpPr>
        <p:spPr>
          <a:xfrm>
            <a:off x="690716" y="457200"/>
            <a:ext cx="7772400" cy="1362075"/>
          </a:xfrm>
        </p:spPr>
        <p:txBody>
          <a:bodyPr/>
          <a:lstStyle/>
          <a:p>
            <a:r>
              <a:rPr lang="en-US" dirty="0"/>
              <a:t>Problem Statement</a:t>
            </a:r>
          </a:p>
        </p:txBody>
      </p:sp>
      <p:sp>
        <p:nvSpPr>
          <p:cNvPr id="3" name="Text Placeholder 2">
            <a:extLst>
              <a:ext uri="{FF2B5EF4-FFF2-40B4-BE49-F238E27FC236}">
                <a16:creationId xmlns:a16="http://schemas.microsoft.com/office/drawing/2014/main" id="{832AFD93-EFE0-4D94-AAEB-8282F411D8B1}"/>
              </a:ext>
            </a:extLst>
          </p:cNvPr>
          <p:cNvSpPr>
            <a:spLocks noGrp="1"/>
          </p:cNvSpPr>
          <p:nvPr>
            <p:ph type="body" idx="1"/>
          </p:nvPr>
        </p:nvSpPr>
        <p:spPr>
          <a:xfrm>
            <a:off x="685800" y="1524000"/>
            <a:ext cx="7772400" cy="4343400"/>
          </a:xfrm>
        </p:spPr>
        <p:txBody>
          <a:bodyPr/>
          <a:lstStyle/>
          <a:p>
            <a:r>
              <a:rPr lang="en-US" b="1" dirty="0">
                <a:solidFill>
                  <a:schemeClr val="tx1"/>
                </a:solidFill>
              </a:rPr>
              <a:t>Owner's Challenges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F7CE6E21-AB3E-4CBE-88A1-58329F8DD2AA}"/>
              </a:ext>
            </a:extLst>
          </p:cNvPr>
          <p:cNvGraphicFramePr>
            <a:graphicFrameLocks noGrp="1"/>
          </p:cNvGraphicFramePr>
          <p:nvPr>
            <p:extLst>
              <p:ext uri="{D42A27DB-BD31-4B8C-83A1-F6EECF244321}">
                <p14:modId xmlns:p14="http://schemas.microsoft.com/office/powerpoint/2010/main" val="1153256913"/>
              </p:ext>
            </p:extLst>
          </p:nvPr>
        </p:nvGraphicFramePr>
        <p:xfrm>
          <a:off x="690716" y="2057400"/>
          <a:ext cx="7615084" cy="3810000"/>
        </p:xfrm>
        <a:graphic>
          <a:graphicData uri="http://schemas.openxmlformats.org/drawingml/2006/table">
            <a:tbl>
              <a:tblPr firstRow="1" bandRow="1">
                <a:tableStyleId>{5C22544A-7EE6-4342-B048-85BDC9FD1C3A}</a:tableStyleId>
              </a:tblPr>
              <a:tblGrid>
                <a:gridCol w="2433484">
                  <a:extLst>
                    <a:ext uri="{9D8B030D-6E8A-4147-A177-3AD203B41FA5}">
                      <a16:colId xmlns:a16="http://schemas.microsoft.com/office/drawing/2014/main" val="1222952165"/>
                    </a:ext>
                  </a:extLst>
                </a:gridCol>
                <a:gridCol w="5181600">
                  <a:extLst>
                    <a:ext uri="{9D8B030D-6E8A-4147-A177-3AD203B41FA5}">
                      <a16:colId xmlns:a16="http://schemas.microsoft.com/office/drawing/2014/main" val="1778034664"/>
                    </a:ext>
                  </a:extLst>
                </a:gridCol>
              </a:tblGrid>
              <a:tr h="952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statement</a:t>
                      </a:r>
                    </a:p>
                  </a:txBody>
                  <a:tcPr/>
                </a:tc>
                <a:tc>
                  <a:txBody>
                    <a:bodyPr/>
                    <a:lstStyle/>
                    <a:p>
                      <a:r>
                        <a:rPr lang="en-US" sz="1800" b="0" i="0" kern="1200" dirty="0">
                          <a:solidFill>
                            <a:schemeClr val="lt1"/>
                          </a:solidFill>
                          <a:effectLst/>
                          <a:latin typeface="+mn-lt"/>
                          <a:ea typeface="+mn-ea"/>
                          <a:cs typeface="+mn-cs"/>
                        </a:rPr>
                        <a:t>The owner struggles to find the right places to advertise.</a:t>
                      </a:r>
                      <a:endParaRPr lang="en-US" dirty="0"/>
                    </a:p>
                  </a:txBody>
                  <a:tcPr/>
                </a:tc>
                <a:extLst>
                  <a:ext uri="{0D108BD9-81ED-4DB2-BD59-A6C34878D82A}">
                    <a16:rowId xmlns:a16="http://schemas.microsoft.com/office/drawing/2014/main" val="1668781715"/>
                  </a:ext>
                </a:extLst>
              </a:tr>
              <a:tr h="952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Affects</a:t>
                      </a:r>
                    </a:p>
                    <a:p>
                      <a:endParaRPr lang="en-US" dirty="0"/>
                    </a:p>
                  </a:txBody>
                  <a:tcPr/>
                </a:tc>
                <a:tc>
                  <a:txBody>
                    <a:bodyPr/>
                    <a:lstStyle/>
                    <a:p>
                      <a:r>
                        <a:rPr lang="en-US" sz="1800" b="0" i="0" kern="1200" dirty="0">
                          <a:solidFill>
                            <a:schemeClr val="dk1"/>
                          </a:solidFill>
                          <a:effectLst/>
                          <a:latin typeface="+mn-lt"/>
                          <a:ea typeface="+mn-ea"/>
                          <a:cs typeface="+mn-cs"/>
                        </a:rPr>
                        <a:t>They waste time and effort looking for good advertising options.</a:t>
                      </a:r>
                      <a:endParaRPr lang="en-US" dirty="0"/>
                    </a:p>
                  </a:txBody>
                  <a:tcPr/>
                </a:tc>
                <a:extLst>
                  <a:ext uri="{0D108BD9-81ED-4DB2-BD59-A6C34878D82A}">
                    <a16:rowId xmlns:a16="http://schemas.microsoft.com/office/drawing/2014/main" val="1427817314"/>
                  </a:ext>
                </a:extLst>
              </a:tr>
              <a:tr h="952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The Result of which </a:t>
                      </a:r>
                    </a:p>
                    <a:p>
                      <a:endParaRPr lang="en-US" dirty="0"/>
                    </a:p>
                  </a:txBody>
                  <a:tcPr/>
                </a:tc>
                <a:tc>
                  <a:txBody>
                    <a:bodyPr/>
                    <a:lstStyle/>
                    <a:p>
                      <a:r>
                        <a:rPr lang="en-US" sz="1800" b="0" i="0" kern="1200" dirty="0">
                          <a:solidFill>
                            <a:schemeClr val="dk1"/>
                          </a:solidFill>
                          <a:effectLst/>
                          <a:latin typeface="+mn-lt"/>
                          <a:ea typeface="+mn-ea"/>
                          <a:cs typeface="+mn-cs"/>
                        </a:rPr>
                        <a:t>This can delay promotions, causing fewer people to visit the hall.</a:t>
                      </a:r>
                      <a:endParaRPr lang="en-US" dirty="0"/>
                    </a:p>
                  </a:txBody>
                  <a:tcPr/>
                </a:tc>
                <a:extLst>
                  <a:ext uri="{0D108BD9-81ED-4DB2-BD59-A6C34878D82A}">
                    <a16:rowId xmlns:a16="http://schemas.microsoft.com/office/drawing/2014/main" val="3200694578"/>
                  </a:ext>
                </a:extLst>
              </a:tr>
              <a:tr h="952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Benefits</a:t>
                      </a:r>
                    </a:p>
                    <a:p>
                      <a:endParaRPr lang="en-US" dirty="0"/>
                    </a:p>
                  </a:txBody>
                  <a:tcPr/>
                </a:tc>
                <a:tc>
                  <a:txBody>
                    <a:bodyPr/>
                    <a:lstStyle/>
                    <a:p>
                      <a:r>
                        <a:rPr lang="en-US" sz="1800" b="0" i="0" kern="1200" dirty="0">
                          <a:solidFill>
                            <a:schemeClr val="dk1"/>
                          </a:solidFill>
                          <a:effectLst/>
                          <a:latin typeface="+mn-lt"/>
                          <a:ea typeface="+mn-ea"/>
                          <a:cs typeface="+mn-cs"/>
                        </a:rPr>
                        <a:t>A more effective advertising plan can save time and allow the owner to focus on helping customers.</a:t>
                      </a:r>
                      <a:endParaRPr lang="en-US" dirty="0"/>
                    </a:p>
                  </a:txBody>
                  <a:tcPr/>
                </a:tc>
                <a:extLst>
                  <a:ext uri="{0D108BD9-81ED-4DB2-BD59-A6C34878D82A}">
                    <a16:rowId xmlns:a16="http://schemas.microsoft.com/office/drawing/2014/main" val="11828244"/>
                  </a:ext>
                </a:extLst>
              </a:tr>
            </a:tbl>
          </a:graphicData>
        </a:graphic>
      </p:graphicFrame>
    </p:spTree>
    <p:extLst>
      <p:ext uri="{BB962C8B-B14F-4D97-AF65-F5344CB8AC3E}">
        <p14:creationId xmlns:p14="http://schemas.microsoft.com/office/powerpoint/2010/main" val="2211586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76CD-668C-40B4-88DD-3C8636DE8573}"/>
              </a:ext>
            </a:extLst>
          </p:cNvPr>
          <p:cNvSpPr>
            <a:spLocks noGrp="1"/>
          </p:cNvSpPr>
          <p:nvPr>
            <p:ph type="title"/>
          </p:nvPr>
        </p:nvSpPr>
        <p:spPr>
          <a:xfrm>
            <a:off x="685800" y="457200"/>
            <a:ext cx="7772400" cy="1362075"/>
          </a:xfrm>
        </p:spPr>
        <p:txBody>
          <a:bodyPr/>
          <a:lstStyle/>
          <a:p>
            <a:r>
              <a:rPr lang="en-US" dirty="0"/>
              <a:t>Problem Statement</a:t>
            </a:r>
          </a:p>
        </p:txBody>
      </p:sp>
      <p:sp>
        <p:nvSpPr>
          <p:cNvPr id="3" name="Text Placeholder 2">
            <a:extLst>
              <a:ext uri="{FF2B5EF4-FFF2-40B4-BE49-F238E27FC236}">
                <a16:creationId xmlns:a16="http://schemas.microsoft.com/office/drawing/2014/main" id="{4D49FDC6-165D-443F-A311-A8D571699914}"/>
              </a:ext>
            </a:extLst>
          </p:cNvPr>
          <p:cNvSpPr>
            <a:spLocks noGrp="1"/>
          </p:cNvSpPr>
          <p:nvPr>
            <p:ph type="body" idx="1"/>
          </p:nvPr>
        </p:nvSpPr>
        <p:spPr>
          <a:xfrm>
            <a:off x="722313" y="1752601"/>
            <a:ext cx="7772400" cy="4114800"/>
          </a:xfrm>
        </p:spPr>
        <p:txBody>
          <a:bodyPr/>
          <a:lstStyle/>
          <a:p>
            <a:r>
              <a:rPr lang="en-US" b="1" dirty="0">
                <a:solidFill>
                  <a:schemeClr val="tx1"/>
                </a:solidFill>
              </a:rPr>
              <a:t>Owner's Challenges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E0EF853C-5E94-4266-9FF3-5E07926C9801}"/>
              </a:ext>
            </a:extLst>
          </p:cNvPr>
          <p:cNvGraphicFramePr>
            <a:graphicFrameLocks noGrp="1"/>
          </p:cNvGraphicFramePr>
          <p:nvPr>
            <p:extLst>
              <p:ext uri="{D42A27DB-BD31-4B8C-83A1-F6EECF244321}">
                <p14:modId xmlns:p14="http://schemas.microsoft.com/office/powerpoint/2010/main" val="2434848027"/>
              </p:ext>
            </p:extLst>
          </p:nvPr>
        </p:nvGraphicFramePr>
        <p:xfrm>
          <a:off x="722312" y="2209800"/>
          <a:ext cx="7551865" cy="3581400"/>
        </p:xfrm>
        <a:graphic>
          <a:graphicData uri="http://schemas.openxmlformats.org/drawingml/2006/table">
            <a:tbl>
              <a:tblPr firstRow="1" bandRow="1">
                <a:tableStyleId>{5C22544A-7EE6-4342-B048-85BDC9FD1C3A}</a:tableStyleId>
              </a:tblPr>
              <a:tblGrid>
                <a:gridCol w="2141665">
                  <a:extLst>
                    <a:ext uri="{9D8B030D-6E8A-4147-A177-3AD203B41FA5}">
                      <a16:colId xmlns:a16="http://schemas.microsoft.com/office/drawing/2014/main" val="655270190"/>
                    </a:ext>
                  </a:extLst>
                </a:gridCol>
                <a:gridCol w="5410200">
                  <a:extLst>
                    <a:ext uri="{9D8B030D-6E8A-4147-A177-3AD203B41FA5}">
                      <a16:colId xmlns:a16="http://schemas.microsoft.com/office/drawing/2014/main" val="899921636"/>
                    </a:ext>
                  </a:extLst>
                </a:gridCol>
              </a:tblGrid>
              <a:tr h="895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statement</a:t>
                      </a:r>
                    </a:p>
                    <a:p>
                      <a:endParaRPr lang="en-US" dirty="0"/>
                    </a:p>
                  </a:txBody>
                  <a:tcPr/>
                </a:tc>
                <a:tc>
                  <a:txBody>
                    <a:bodyPr/>
                    <a:lstStyle/>
                    <a:p>
                      <a:r>
                        <a:rPr lang="en-US" sz="1800" b="0" i="0" kern="1200" dirty="0">
                          <a:solidFill>
                            <a:schemeClr val="lt1"/>
                          </a:solidFill>
                          <a:effectLst/>
                          <a:latin typeface="+mn-lt"/>
                          <a:ea typeface="+mn-ea"/>
                          <a:cs typeface="+mn-cs"/>
                        </a:rPr>
                        <a:t>The owner sees lower sales because of weak advertising.</a:t>
                      </a:r>
                      <a:endParaRPr lang="en-US" dirty="0"/>
                    </a:p>
                  </a:txBody>
                  <a:tcPr/>
                </a:tc>
                <a:extLst>
                  <a:ext uri="{0D108BD9-81ED-4DB2-BD59-A6C34878D82A}">
                    <a16:rowId xmlns:a16="http://schemas.microsoft.com/office/drawing/2014/main" val="681210830"/>
                  </a:ext>
                </a:extLst>
              </a:tr>
              <a:tr h="895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Affects</a:t>
                      </a:r>
                    </a:p>
                    <a:p>
                      <a:endParaRPr lang="en-US" dirty="0"/>
                    </a:p>
                  </a:txBody>
                  <a:tcPr/>
                </a:tc>
                <a:tc>
                  <a:txBody>
                    <a:bodyPr/>
                    <a:lstStyle/>
                    <a:p>
                      <a:r>
                        <a:rPr lang="en-US" sz="1800" b="0" i="0" kern="1200" dirty="0">
                          <a:solidFill>
                            <a:schemeClr val="dk1"/>
                          </a:solidFill>
                          <a:effectLst/>
                          <a:latin typeface="+mn-lt"/>
                          <a:ea typeface="+mn-ea"/>
                          <a:cs typeface="+mn-cs"/>
                        </a:rPr>
                        <a:t>Less revenue due to fewer bookings.</a:t>
                      </a:r>
                      <a:endParaRPr lang="en-US" dirty="0"/>
                    </a:p>
                  </a:txBody>
                  <a:tcPr/>
                </a:tc>
                <a:extLst>
                  <a:ext uri="{0D108BD9-81ED-4DB2-BD59-A6C34878D82A}">
                    <a16:rowId xmlns:a16="http://schemas.microsoft.com/office/drawing/2014/main" val="3583168747"/>
                  </a:ext>
                </a:extLst>
              </a:tr>
              <a:tr h="895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The Result of which </a:t>
                      </a:r>
                    </a:p>
                    <a:p>
                      <a:endParaRPr lang="en-US" dirty="0"/>
                    </a:p>
                  </a:txBody>
                  <a:tcPr/>
                </a:tc>
                <a:tc>
                  <a:txBody>
                    <a:bodyPr/>
                    <a:lstStyle/>
                    <a:p>
                      <a:r>
                        <a:rPr lang="en-US" sz="1800" b="0" i="0" kern="1200" dirty="0">
                          <a:solidFill>
                            <a:schemeClr val="dk1"/>
                          </a:solidFill>
                          <a:effectLst/>
                          <a:latin typeface="+mn-lt"/>
                          <a:ea typeface="+mn-ea"/>
                          <a:cs typeface="+mn-cs"/>
                        </a:rPr>
                        <a:t>This can create financial problems for running the hall.</a:t>
                      </a:r>
                      <a:endParaRPr lang="en-US" dirty="0"/>
                    </a:p>
                  </a:txBody>
                  <a:tcPr/>
                </a:tc>
                <a:extLst>
                  <a:ext uri="{0D108BD9-81ED-4DB2-BD59-A6C34878D82A}">
                    <a16:rowId xmlns:a16="http://schemas.microsoft.com/office/drawing/2014/main" val="4078774615"/>
                  </a:ext>
                </a:extLst>
              </a:tr>
              <a:tr h="895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Benefits</a:t>
                      </a:r>
                    </a:p>
                    <a:p>
                      <a:endParaRPr lang="en-US" dirty="0"/>
                    </a:p>
                  </a:txBody>
                  <a:tcPr/>
                </a:tc>
                <a:tc>
                  <a:txBody>
                    <a:bodyPr/>
                    <a:lstStyle/>
                    <a:p>
                      <a:r>
                        <a:rPr lang="en-US" sz="1800" b="0" i="0" kern="1200" dirty="0">
                          <a:solidFill>
                            <a:schemeClr val="dk1"/>
                          </a:solidFill>
                          <a:effectLst/>
                          <a:latin typeface="+mn-lt"/>
                          <a:ea typeface="+mn-ea"/>
                          <a:cs typeface="+mn-cs"/>
                        </a:rPr>
                        <a:t>Better sales from effective advertising can lead to more profit and stable business growth.</a:t>
                      </a:r>
                      <a:endParaRPr lang="en-US" dirty="0"/>
                    </a:p>
                  </a:txBody>
                  <a:tcPr/>
                </a:tc>
                <a:extLst>
                  <a:ext uri="{0D108BD9-81ED-4DB2-BD59-A6C34878D82A}">
                    <a16:rowId xmlns:a16="http://schemas.microsoft.com/office/drawing/2014/main" val="1723063344"/>
                  </a:ext>
                </a:extLst>
              </a:tr>
            </a:tbl>
          </a:graphicData>
        </a:graphic>
      </p:graphicFrame>
    </p:spTree>
    <p:extLst>
      <p:ext uri="{BB962C8B-B14F-4D97-AF65-F5344CB8AC3E}">
        <p14:creationId xmlns:p14="http://schemas.microsoft.com/office/powerpoint/2010/main" val="683635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D3F5D-B961-46F6-AB65-F2759295E4E7}"/>
              </a:ext>
            </a:extLst>
          </p:cNvPr>
          <p:cNvSpPr>
            <a:spLocks noGrp="1"/>
          </p:cNvSpPr>
          <p:nvPr>
            <p:ph type="title"/>
          </p:nvPr>
        </p:nvSpPr>
        <p:spPr>
          <a:xfrm>
            <a:off x="685800" y="520802"/>
            <a:ext cx="7772400" cy="1362075"/>
          </a:xfrm>
        </p:spPr>
        <p:txBody>
          <a:bodyPr/>
          <a:lstStyle/>
          <a:p>
            <a:r>
              <a:rPr lang="en-US" dirty="0"/>
              <a:t>Problem Statement</a:t>
            </a:r>
            <a:endParaRPr lang="en-US" b="0" dirty="0"/>
          </a:p>
        </p:txBody>
      </p:sp>
      <p:sp>
        <p:nvSpPr>
          <p:cNvPr id="3" name="Text Placeholder 2">
            <a:extLst>
              <a:ext uri="{FF2B5EF4-FFF2-40B4-BE49-F238E27FC236}">
                <a16:creationId xmlns:a16="http://schemas.microsoft.com/office/drawing/2014/main" id="{09CB0FAE-72A2-491B-B31E-7687FD2062A8}"/>
              </a:ext>
            </a:extLst>
          </p:cNvPr>
          <p:cNvSpPr>
            <a:spLocks noGrp="1"/>
          </p:cNvSpPr>
          <p:nvPr>
            <p:ph type="body" idx="1"/>
          </p:nvPr>
        </p:nvSpPr>
        <p:spPr>
          <a:xfrm>
            <a:off x="685800" y="1905000"/>
            <a:ext cx="7772400" cy="4014787"/>
          </a:xfrm>
        </p:spPr>
        <p:txBody>
          <a:bodyPr/>
          <a:lstStyle/>
          <a:p>
            <a:r>
              <a:rPr lang="en-US" b="1" dirty="0">
                <a:solidFill>
                  <a:schemeClr val="tx1"/>
                </a:solidFill>
              </a:rPr>
              <a:t>Customer's Challenges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C1BC64BB-4BB7-42ED-A9D7-7915F757EC61}"/>
              </a:ext>
            </a:extLst>
          </p:cNvPr>
          <p:cNvGraphicFramePr>
            <a:graphicFrameLocks noGrp="1"/>
          </p:cNvGraphicFramePr>
          <p:nvPr>
            <p:extLst>
              <p:ext uri="{D42A27DB-BD31-4B8C-83A1-F6EECF244321}">
                <p14:modId xmlns:p14="http://schemas.microsoft.com/office/powerpoint/2010/main" val="3708186136"/>
              </p:ext>
            </p:extLst>
          </p:nvPr>
        </p:nvGraphicFramePr>
        <p:xfrm>
          <a:off x="685800" y="2438399"/>
          <a:ext cx="7772400" cy="3481388"/>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531033789"/>
                    </a:ext>
                  </a:extLst>
                </a:gridCol>
                <a:gridCol w="5410200">
                  <a:extLst>
                    <a:ext uri="{9D8B030D-6E8A-4147-A177-3AD203B41FA5}">
                      <a16:colId xmlns:a16="http://schemas.microsoft.com/office/drawing/2014/main" val="118227923"/>
                    </a:ext>
                  </a:extLst>
                </a:gridCol>
              </a:tblGrid>
              <a:tr h="870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statement</a:t>
                      </a:r>
                    </a:p>
                    <a:p>
                      <a:endParaRPr lang="en-US" dirty="0"/>
                    </a:p>
                  </a:txBody>
                  <a:tcPr/>
                </a:tc>
                <a:tc>
                  <a:txBody>
                    <a:bodyPr/>
                    <a:lstStyle/>
                    <a:p>
                      <a:r>
                        <a:rPr lang="en-US" sz="1800" b="0" i="0" kern="1200" dirty="0">
                          <a:solidFill>
                            <a:schemeClr val="lt1"/>
                          </a:solidFill>
                          <a:effectLst/>
                          <a:latin typeface="+mn-lt"/>
                          <a:ea typeface="+mn-ea"/>
                          <a:cs typeface="+mn-cs"/>
                        </a:rPr>
                        <a:t>Customers face high transportation costs while looking for a wedding hall.</a:t>
                      </a:r>
                      <a:endParaRPr lang="en-US" dirty="0"/>
                    </a:p>
                  </a:txBody>
                  <a:tcPr/>
                </a:tc>
                <a:extLst>
                  <a:ext uri="{0D108BD9-81ED-4DB2-BD59-A6C34878D82A}">
                    <a16:rowId xmlns:a16="http://schemas.microsoft.com/office/drawing/2014/main" val="1731554157"/>
                  </a:ext>
                </a:extLst>
              </a:tr>
              <a:tr h="870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Affects</a:t>
                      </a:r>
                    </a:p>
                    <a:p>
                      <a:endParaRPr lang="en-US" dirty="0"/>
                    </a:p>
                  </a:txBody>
                  <a:tcPr/>
                </a:tc>
                <a:tc>
                  <a:txBody>
                    <a:bodyPr/>
                    <a:lstStyle/>
                    <a:p>
                      <a:r>
                        <a:rPr lang="en-US" sz="1800" b="0" i="0" kern="1200" dirty="0">
                          <a:solidFill>
                            <a:schemeClr val="dk1"/>
                          </a:solidFill>
                          <a:effectLst/>
                          <a:latin typeface="+mn-lt"/>
                          <a:ea typeface="+mn-ea"/>
                          <a:cs typeface="+mn-cs"/>
                        </a:rPr>
                        <a:t>Their wedding budget increases because of these travel expenses.</a:t>
                      </a:r>
                      <a:endParaRPr lang="en-US" dirty="0"/>
                    </a:p>
                  </a:txBody>
                  <a:tcPr/>
                </a:tc>
                <a:extLst>
                  <a:ext uri="{0D108BD9-81ED-4DB2-BD59-A6C34878D82A}">
                    <a16:rowId xmlns:a16="http://schemas.microsoft.com/office/drawing/2014/main" val="1481886544"/>
                  </a:ext>
                </a:extLst>
              </a:tr>
              <a:tr h="870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The Result of which </a:t>
                      </a:r>
                    </a:p>
                    <a:p>
                      <a:endParaRPr lang="en-US" dirty="0"/>
                    </a:p>
                  </a:txBody>
                  <a:tcPr/>
                </a:tc>
                <a:tc>
                  <a:txBody>
                    <a:bodyPr/>
                    <a:lstStyle/>
                    <a:p>
                      <a:r>
                        <a:rPr lang="en-US" sz="1800" b="0" i="0" kern="1200" dirty="0">
                          <a:solidFill>
                            <a:schemeClr val="dk1"/>
                          </a:solidFill>
                          <a:effectLst/>
                          <a:latin typeface="+mn-lt"/>
                          <a:ea typeface="+mn-ea"/>
                          <a:cs typeface="+mn-cs"/>
                        </a:rPr>
                        <a:t>Customers might limit their options, which could make them unhappy.</a:t>
                      </a:r>
                      <a:endParaRPr lang="en-US" dirty="0"/>
                    </a:p>
                  </a:txBody>
                  <a:tcPr/>
                </a:tc>
                <a:extLst>
                  <a:ext uri="{0D108BD9-81ED-4DB2-BD59-A6C34878D82A}">
                    <a16:rowId xmlns:a16="http://schemas.microsoft.com/office/drawing/2014/main" val="3162163474"/>
                  </a:ext>
                </a:extLst>
              </a:tr>
              <a:tr h="870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Benefits</a:t>
                      </a:r>
                    </a:p>
                    <a:p>
                      <a:endParaRPr lang="en-US" dirty="0"/>
                    </a:p>
                  </a:txBody>
                  <a:tcPr/>
                </a:tc>
                <a:tc>
                  <a:txBody>
                    <a:bodyPr/>
                    <a:lstStyle/>
                    <a:p>
                      <a:r>
                        <a:rPr lang="en-US" sz="1800" b="0" i="0" kern="1200" dirty="0">
                          <a:solidFill>
                            <a:schemeClr val="dk1"/>
                          </a:solidFill>
                          <a:effectLst/>
                          <a:latin typeface="+mn-lt"/>
                          <a:ea typeface="+mn-ea"/>
                          <a:cs typeface="+mn-cs"/>
                        </a:rPr>
                        <a:t>Offering affordable transport or local options can make it easier for customers and improve their experience.</a:t>
                      </a:r>
                      <a:endParaRPr lang="en-US" dirty="0"/>
                    </a:p>
                  </a:txBody>
                  <a:tcPr/>
                </a:tc>
                <a:extLst>
                  <a:ext uri="{0D108BD9-81ED-4DB2-BD59-A6C34878D82A}">
                    <a16:rowId xmlns:a16="http://schemas.microsoft.com/office/drawing/2014/main" val="1718620252"/>
                  </a:ext>
                </a:extLst>
              </a:tr>
            </a:tbl>
          </a:graphicData>
        </a:graphic>
      </p:graphicFrame>
    </p:spTree>
    <p:extLst>
      <p:ext uri="{BB962C8B-B14F-4D97-AF65-F5344CB8AC3E}">
        <p14:creationId xmlns:p14="http://schemas.microsoft.com/office/powerpoint/2010/main" val="181698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7FE39-DE43-4C07-829A-E5560BC93794}"/>
              </a:ext>
            </a:extLst>
          </p:cNvPr>
          <p:cNvSpPr>
            <a:spLocks noGrp="1"/>
          </p:cNvSpPr>
          <p:nvPr>
            <p:ph type="title"/>
          </p:nvPr>
        </p:nvSpPr>
        <p:spPr>
          <a:xfrm>
            <a:off x="717039" y="603762"/>
            <a:ext cx="7772400" cy="1362075"/>
          </a:xfrm>
        </p:spPr>
        <p:txBody>
          <a:bodyPr/>
          <a:lstStyle/>
          <a:p>
            <a:r>
              <a:rPr lang="en-US" dirty="0"/>
              <a:t>Problem Statement</a:t>
            </a:r>
          </a:p>
        </p:txBody>
      </p:sp>
      <p:sp>
        <p:nvSpPr>
          <p:cNvPr id="3" name="Text Placeholder 2">
            <a:extLst>
              <a:ext uri="{FF2B5EF4-FFF2-40B4-BE49-F238E27FC236}">
                <a16:creationId xmlns:a16="http://schemas.microsoft.com/office/drawing/2014/main" id="{5C98CAE1-3B9A-4843-B83B-09FD4478AAF5}"/>
              </a:ext>
            </a:extLst>
          </p:cNvPr>
          <p:cNvSpPr>
            <a:spLocks noGrp="1"/>
          </p:cNvSpPr>
          <p:nvPr>
            <p:ph type="body" idx="1"/>
          </p:nvPr>
        </p:nvSpPr>
        <p:spPr>
          <a:xfrm>
            <a:off x="685441" y="1676400"/>
            <a:ext cx="7772400" cy="3896800"/>
          </a:xfrm>
        </p:spPr>
        <p:txBody>
          <a:bodyPr/>
          <a:lstStyle/>
          <a:p>
            <a:r>
              <a:rPr lang="en-US" b="1" dirty="0">
                <a:solidFill>
                  <a:schemeClr val="tx1"/>
                </a:solidFill>
              </a:rPr>
              <a:t>Customer's Challenges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988A8F4-5C00-4943-9913-6FC00E23F7E4}"/>
              </a:ext>
            </a:extLst>
          </p:cNvPr>
          <p:cNvGraphicFramePr>
            <a:graphicFrameLocks noGrp="1"/>
          </p:cNvGraphicFramePr>
          <p:nvPr>
            <p:extLst>
              <p:ext uri="{D42A27DB-BD31-4B8C-83A1-F6EECF244321}">
                <p14:modId xmlns:p14="http://schemas.microsoft.com/office/powerpoint/2010/main" val="2954806189"/>
              </p:ext>
            </p:extLst>
          </p:nvPr>
        </p:nvGraphicFramePr>
        <p:xfrm>
          <a:off x="717039" y="2286000"/>
          <a:ext cx="7772400" cy="3581400"/>
        </p:xfrm>
        <a:graphic>
          <a:graphicData uri="http://schemas.openxmlformats.org/drawingml/2006/table">
            <a:tbl>
              <a:tblPr firstRow="1" bandRow="1">
                <a:tableStyleId>{5C22544A-7EE6-4342-B048-85BDC9FD1C3A}</a:tableStyleId>
              </a:tblPr>
              <a:tblGrid>
                <a:gridCol w="2330961">
                  <a:extLst>
                    <a:ext uri="{9D8B030D-6E8A-4147-A177-3AD203B41FA5}">
                      <a16:colId xmlns:a16="http://schemas.microsoft.com/office/drawing/2014/main" val="2526907447"/>
                    </a:ext>
                  </a:extLst>
                </a:gridCol>
                <a:gridCol w="5441439">
                  <a:extLst>
                    <a:ext uri="{9D8B030D-6E8A-4147-A177-3AD203B41FA5}">
                      <a16:colId xmlns:a16="http://schemas.microsoft.com/office/drawing/2014/main" val="2920835557"/>
                    </a:ext>
                  </a:extLst>
                </a:gridCol>
              </a:tblGrid>
              <a:tr h="895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statement</a:t>
                      </a:r>
                    </a:p>
                    <a:p>
                      <a:endParaRPr lang="en-US" dirty="0"/>
                    </a:p>
                  </a:txBody>
                  <a:tcPr/>
                </a:tc>
                <a:tc>
                  <a:txBody>
                    <a:bodyPr/>
                    <a:lstStyle/>
                    <a:p>
                      <a:r>
                        <a:rPr lang="en-US" sz="1800" b="0" i="0" kern="1200" dirty="0">
                          <a:solidFill>
                            <a:schemeClr val="lt1"/>
                          </a:solidFill>
                          <a:effectLst/>
                          <a:latin typeface="+mn-lt"/>
                          <a:ea typeface="+mn-ea"/>
                          <a:cs typeface="+mn-cs"/>
                        </a:rPr>
                        <a:t>Customers find it takes too long to visit different halls to find the right one.</a:t>
                      </a:r>
                      <a:endParaRPr lang="en-US" dirty="0"/>
                    </a:p>
                  </a:txBody>
                  <a:tcPr/>
                </a:tc>
                <a:extLst>
                  <a:ext uri="{0D108BD9-81ED-4DB2-BD59-A6C34878D82A}">
                    <a16:rowId xmlns:a16="http://schemas.microsoft.com/office/drawing/2014/main" val="85684801"/>
                  </a:ext>
                </a:extLst>
              </a:tr>
              <a:tr h="895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Affects</a:t>
                      </a:r>
                    </a:p>
                    <a:p>
                      <a:endParaRPr lang="en-US" dirty="0"/>
                    </a:p>
                  </a:txBody>
                  <a:tcPr/>
                </a:tc>
                <a:tc>
                  <a:txBody>
                    <a:bodyPr/>
                    <a:lstStyle/>
                    <a:p>
                      <a:r>
                        <a:rPr lang="en-US" sz="1800" b="0" i="0" kern="1200" dirty="0">
                          <a:solidFill>
                            <a:schemeClr val="dk1"/>
                          </a:solidFill>
                          <a:effectLst/>
                          <a:latin typeface="+mn-lt"/>
                          <a:ea typeface="+mn-ea"/>
                          <a:cs typeface="+mn-cs"/>
                        </a:rPr>
                        <a:t>They feel stressed and frustrated during their search</a:t>
                      </a:r>
                      <a:endParaRPr lang="en-US" dirty="0"/>
                    </a:p>
                  </a:txBody>
                  <a:tcPr/>
                </a:tc>
                <a:extLst>
                  <a:ext uri="{0D108BD9-81ED-4DB2-BD59-A6C34878D82A}">
                    <a16:rowId xmlns:a16="http://schemas.microsoft.com/office/drawing/2014/main" val="2100012827"/>
                  </a:ext>
                </a:extLst>
              </a:tr>
              <a:tr h="895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The Result of which </a:t>
                      </a:r>
                    </a:p>
                    <a:p>
                      <a:endParaRPr lang="en-US" dirty="0"/>
                    </a:p>
                  </a:txBody>
                  <a:tcPr/>
                </a:tc>
                <a:tc>
                  <a:txBody>
                    <a:bodyPr/>
                    <a:lstStyle/>
                    <a:p>
                      <a:r>
                        <a:rPr lang="en-US" sz="1800" b="0" i="0" kern="1200" dirty="0">
                          <a:solidFill>
                            <a:schemeClr val="dk1"/>
                          </a:solidFill>
                          <a:effectLst/>
                          <a:latin typeface="+mn-lt"/>
                          <a:ea typeface="+mn-ea"/>
                          <a:cs typeface="+mn-cs"/>
                        </a:rPr>
                        <a:t>Customers might lose motivation and settle for a hall they don’t really want.</a:t>
                      </a:r>
                      <a:endParaRPr lang="en-US" dirty="0"/>
                    </a:p>
                  </a:txBody>
                  <a:tcPr/>
                </a:tc>
                <a:extLst>
                  <a:ext uri="{0D108BD9-81ED-4DB2-BD59-A6C34878D82A}">
                    <a16:rowId xmlns:a16="http://schemas.microsoft.com/office/drawing/2014/main" val="678392029"/>
                  </a:ext>
                </a:extLst>
              </a:tr>
              <a:tr h="895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latin typeface="+mn-lt"/>
                          <a:ea typeface="+mn-ea"/>
                          <a:cs typeface="+mn-cs"/>
                        </a:rPr>
                        <a:t>Benefits</a:t>
                      </a:r>
                    </a:p>
                    <a:p>
                      <a:endParaRPr lang="en-US" dirty="0"/>
                    </a:p>
                  </a:txBody>
                  <a:tcPr/>
                </a:tc>
                <a:tc>
                  <a:txBody>
                    <a:bodyPr/>
                    <a:lstStyle/>
                    <a:p>
                      <a:r>
                        <a:rPr lang="en-US" sz="1800" b="0" i="0" kern="1200" dirty="0">
                          <a:solidFill>
                            <a:schemeClr val="dk1"/>
                          </a:solidFill>
                          <a:effectLst/>
                          <a:latin typeface="+mn-lt"/>
                          <a:ea typeface="+mn-ea"/>
                          <a:cs typeface="+mn-cs"/>
                        </a:rPr>
                        <a:t>Simple tools to find venues can save time and make planning more enjoyable, leading to more bookings.</a:t>
                      </a:r>
                      <a:endParaRPr lang="en-US" dirty="0"/>
                    </a:p>
                  </a:txBody>
                  <a:tcPr/>
                </a:tc>
                <a:extLst>
                  <a:ext uri="{0D108BD9-81ED-4DB2-BD59-A6C34878D82A}">
                    <a16:rowId xmlns:a16="http://schemas.microsoft.com/office/drawing/2014/main" val="1033631228"/>
                  </a:ext>
                </a:extLst>
              </a:tr>
            </a:tbl>
          </a:graphicData>
        </a:graphic>
      </p:graphicFrame>
    </p:spTree>
    <p:extLst>
      <p:ext uri="{BB962C8B-B14F-4D97-AF65-F5344CB8AC3E}">
        <p14:creationId xmlns:p14="http://schemas.microsoft.com/office/powerpoint/2010/main" val="2829051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Proposed Solution</a:t>
            </a:r>
          </a:p>
        </p:txBody>
      </p:sp>
      <p:sp>
        <p:nvSpPr>
          <p:cNvPr id="14339"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447675" y="990600"/>
            <a:ext cx="8229600" cy="5105400"/>
          </a:xfrm>
        </p:spPr>
        <p:txBody>
          <a:bodyPr/>
          <a:lstStyle/>
          <a:p>
            <a:pPr eaLnBrk="1" hangingPunct="1"/>
            <a:r>
              <a:rPr lang="en-US" sz="2600" dirty="0"/>
              <a:t>It will be a web base application </a:t>
            </a:r>
          </a:p>
          <a:p>
            <a:pPr eaLnBrk="1" hangingPunct="1"/>
            <a:r>
              <a:rPr lang="en-US" sz="2600" dirty="0"/>
              <a:t>Owner will register and upload the Hall details </a:t>
            </a:r>
          </a:p>
          <a:p>
            <a:pPr lvl="1" eaLnBrk="1" hangingPunct="1">
              <a:buFont typeface="Arial" panose="020B0604020202020204" pitchFamily="34" charset="0"/>
              <a:buChar char="•"/>
            </a:pPr>
            <a:r>
              <a:rPr lang="en-US" sz="2600" dirty="0"/>
              <a:t>Hall Name ,address and contact </a:t>
            </a:r>
          </a:p>
          <a:p>
            <a:pPr lvl="1" eaLnBrk="1" hangingPunct="1">
              <a:buFont typeface="Arial" panose="020B0604020202020204" pitchFamily="34" charset="0"/>
              <a:buChar char="•"/>
            </a:pPr>
            <a:r>
              <a:rPr lang="en-US" sz="2600" dirty="0"/>
              <a:t>Hall capacity </a:t>
            </a:r>
          </a:p>
          <a:p>
            <a:pPr lvl="1" eaLnBrk="1" hangingPunct="1">
              <a:buFont typeface="Arial" panose="020B0604020202020204" pitchFamily="34" charset="0"/>
              <a:buChar char="•"/>
            </a:pPr>
            <a:r>
              <a:rPr lang="en-US" sz="2600" dirty="0"/>
              <a:t>Hall Pictures </a:t>
            </a:r>
          </a:p>
          <a:p>
            <a:pPr lvl="1" eaLnBrk="1" hangingPunct="1">
              <a:buFont typeface="Arial" panose="020B0604020202020204" pitchFamily="34" charset="0"/>
              <a:buChar char="•"/>
            </a:pPr>
            <a:r>
              <a:rPr lang="en-US" sz="2600" dirty="0"/>
              <a:t>Available dishes</a:t>
            </a:r>
          </a:p>
          <a:p>
            <a:pPr lvl="1" eaLnBrk="1" hangingPunct="1">
              <a:buFont typeface="Arial" panose="020B0604020202020204" pitchFamily="34" charset="0"/>
              <a:buChar char="•"/>
            </a:pPr>
            <a:r>
              <a:rPr lang="en-US" sz="2600" dirty="0"/>
              <a:t>Availability with dates</a:t>
            </a:r>
          </a:p>
          <a:p>
            <a:pPr lvl="1" eaLnBrk="1" hangingPunct="1">
              <a:buFont typeface="Arial" panose="020B0604020202020204" pitchFamily="34" charset="0"/>
              <a:buChar char="•"/>
            </a:pPr>
            <a:r>
              <a:rPr lang="en-US" sz="2600" dirty="0"/>
              <a:t>Pre Booking</a:t>
            </a:r>
          </a:p>
          <a:p>
            <a:pPr marL="457200" lvl="1" indent="0" eaLnBrk="1" hangingPunct="1">
              <a:buNone/>
            </a:pPr>
            <a:r>
              <a:rPr lang="en-US" sz="2600" dirty="0"/>
              <a:t>The customer will browse various halls online, and once they find a suitable option, they will proceed to book it. </a:t>
            </a:r>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lvl="1" eaLnBrk="1" hangingPunct="1"/>
            <a:endParaRPr lang="en-US" dirty="0"/>
          </a:p>
          <a:p>
            <a:pPr marL="457200" lvl="1" indent="0" eaLnBrk="1" hangingPunct="1">
              <a:buNone/>
            </a:pPr>
            <a:endParaRPr lang="en-US" dirty="0"/>
          </a:p>
          <a:p>
            <a:pPr marL="0" indent="0" eaLnBrk="1" hangingPunct="1">
              <a:buNone/>
            </a:pPr>
            <a:endParaRPr lang="en-US" sz="2800" dirty="0"/>
          </a:p>
        </p:txBody>
      </p:sp>
      <p:sp>
        <p:nvSpPr>
          <p:cNvPr id="4" name="Title 3">
            <a:extLst>
              <a:ext uri="{FF2B5EF4-FFF2-40B4-BE49-F238E27FC236}">
                <a16:creationId xmlns:a16="http://schemas.microsoft.com/office/drawing/2014/main" id="{17D18431-A2C9-4D80-8633-A6832631028F}"/>
              </a:ext>
            </a:extLst>
          </p:cNvPr>
          <p:cNvSpPr>
            <a:spLocks noGrp="1"/>
          </p:cNvSpPr>
          <p:nvPr>
            <p:ph type="title"/>
          </p:nvPr>
        </p:nvSpPr>
        <p:spPr>
          <a:xfrm>
            <a:off x="447675" y="0"/>
            <a:ext cx="7686675" cy="1066800"/>
          </a:xfrm>
        </p:spPr>
        <p:txBody>
          <a:bodyPr rtlCol="0">
            <a:normAutofit/>
          </a:bodyPr>
          <a:lstStyle/>
          <a:p>
            <a:pPr eaLnBrk="1" fontAlgn="auto" hangingPunct="1">
              <a:spcAft>
                <a:spcPts val="0"/>
              </a:spcAft>
              <a:defRPr/>
            </a:pPr>
            <a:r>
              <a:rPr lang="en-US" sz="4000" b="1" dirty="0"/>
              <a:t>Proposed Solution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Project Scope</a:t>
            </a:r>
          </a:p>
        </p:txBody>
      </p:sp>
      <p:sp>
        <p:nvSpPr>
          <p:cNvPr id="16387"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457200" y="1143000"/>
            <a:ext cx="8229600" cy="5105400"/>
          </a:xfrm>
        </p:spPr>
        <p:txBody>
          <a:bodyPr/>
          <a:lstStyle/>
          <a:p>
            <a:pPr eaLnBrk="1" hangingPunct="1"/>
            <a:r>
              <a:rPr lang="en-US" sz="2600" dirty="0"/>
              <a:t>Hall owners can easily add details about their venues online.</a:t>
            </a:r>
          </a:p>
          <a:p>
            <a:pPr eaLnBrk="1" hangingPunct="1"/>
            <a:r>
              <a:rPr lang="en-US" sz="2600" dirty="0"/>
              <a:t>Customers can browse different halls online to find the one that suits them best. </a:t>
            </a:r>
          </a:p>
          <a:p>
            <a:pPr eaLnBrk="1" hangingPunct="1"/>
            <a:r>
              <a:rPr lang="en-US" sz="2600" dirty="0"/>
              <a:t>Once they find a suitable hall, customers can contact the owner directly after the pre booking.</a:t>
            </a:r>
          </a:p>
          <a:p>
            <a:pPr eaLnBrk="1" hangingPunct="1"/>
            <a:r>
              <a:rPr lang="en-US" sz="2600" dirty="0"/>
              <a:t>Customers will then visit the selected hall in person.</a:t>
            </a:r>
          </a:p>
          <a:p>
            <a:pPr eaLnBrk="1" hangingPunct="1"/>
            <a:r>
              <a:rPr lang="en-US" sz="2600" dirty="0"/>
              <a:t>This process helps customers save money and time.</a:t>
            </a:r>
          </a:p>
          <a:p>
            <a:pPr eaLnBrk="1" hangingPunct="1"/>
            <a:r>
              <a:rPr lang="en-US" sz="2600" dirty="0"/>
              <a:t>Hall owners can increase their sales and effectively manage their time and resources.</a:t>
            </a:r>
          </a:p>
        </p:txBody>
      </p:sp>
      <p:sp>
        <p:nvSpPr>
          <p:cNvPr id="4" name="Title 3">
            <a:extLst>
              <a:ext uri="{FF2B5EF4-FFF2-40B4-BE49-F238E27FC236}">
                <a16:creationId xmlns:a16="http://schemas.microsoft.com/office/drawing/2014/main" id="{E248FA8F-57C5-40E4-A910-26FEAB5A0385}"/>
              </a:ext>
            </a:extLst>
          </p:cNvPr>
          <p:cNvSpPr>
            <a:spLocks noGrp="1"/>
          </p:cNvSpPr>
          <p:nvPr>
            <p:ph type="title"/>
          </p:nvPr>
        </p:nvSpPr>
        <p:spPr>
          <a:xfrm>
            <a:off x="457200" y="152400"/>
            <a:ext cx="8229600" cy="1143000"/>
          </a:xfrm>
        </p:spPr>
        <p:txBody>
          <a:bodyPr rtlCol="0">
            <a:normAutofit/>
          </a:bodyPr>
          <a:lstStyle/>
          <a:p>
            <a:pPr eaLnBrk="1" fontAlgn="auto" hangingPunct="1">
              <a:spcAft>
                <a:spcPts val="0"/>
              </a:spcAft>
              <a:defRPr/>
            </a:pPr>
            <a:r>
              <a:rPr lang="en-US" sz="4000" b="1" dirty="0"/>
              <a:t>Project Scope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a:t>Project Team</a:t>
            </a:r>
          </a:p>
        </p:txBody>
      </p:sp>
      <p:sp>
        <p:nvSpPr>
          <p:cNvPr id="3075" name="Content Placeholder 2"/>
          <p:cNvSpPr>
            <a:spLocks noGrp="1"/>
          </p:cNvSpPr>
          <p:nvPr>
            <p:ph idx="1"/>
          </p:nvPr>
        </p:nvSpPr>
        <p:spPr/>
        <p:txBody>
          <a:bodyPr/>
          <a:lstStyle/>
          <a:p>
            <a:pPr eaLnBrk="1" hangingPunct="1"/>
            <a:r>
              <a:rPr lang="en-US" dirty="0">
                <a:cs typeface="Times New Roman" panose="02020603050405020304" pitchFamily="18" charset="0"/>
              </a:rPr>
              <a:t>Mudassar Ali (28596)</a:t>
            </a:r>
          </a:p>
          <a:p>
            <a:pPr eaLnBrk="1" hangingPunct="1"/>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t>Table of Content</a:t>
            </a:r>
          </a:p>
        </p:txBody>
      </p:sp>
      <p:sp>
        <p:nvSpPr>
          <p:cNvPr id="4099" name="Content Placeholder 2"/>
          <p:cNvSpPr>
            <a:spLocks noGrp="1"/>
          </p:cNvSpPr>
          <p:nvPr>
            <p:ph idx="1"/>
          </p:nvPr>
        </p:nvSpPr>
        <p:spPr/>
        <p:txBody>
          <a:bodyPr/>
          <a:lstStyle/>
          <a:p>
            <a:pPr eaLnBrk="1" hangingPunct="1"/>
            <a:r>
              <a:rPr lang="en-US" dirty="0"/>
              <a:t>Opportunity &amp; Stakeholders</a:t>
            </a:r>
          </a:p>
          <a:p>
            <a:pPr eaLnBrk="1" hangingPunct="1"/>
            <a:r>
              <a:rPr lang="en-US" dirty="0"/>
              <a:t>Existing Systems</a:t>
            </a:r>
          </a:p>
          <a:p>
            <a:pPr eaLnBrk="1" hangingPunct="1"/>
            <a:r>
              <a:rPr lang="en-US" dirty="0"/>
              <a:t>Problem Statement</a:t>
            </a:r>
          </a:p>
          <a:p>
            <a:pPr eaLnBrk="1" hangingPunct="1"/>
            <a:r>
              <a:rPr lang="en-US" dirty="0"/>
              <a:t>Proposed Solution</a:t>
            </a:r>
          </a:p>
          <a:p>
            <a:pPr eaLnBrk="1" hangingPunct="1"/>
            <a:r>
              <a:rPr lang="en-US" dirty="0"/>
              <a:t>Project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685800"/>
            <a:ext cx="7772400" cy="914400"/>
          </a:xfrm>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a:xfrm>
            <a:off x="533400" y="1600200"/>
            <a:ext cx="7848600" cy="4343400"/>
          </a:xfrm>
        </p:spPr>
        <p:txBody>
          <a:bodyPr rtlCol="0">
            <a:normAutofit fontScale="85000" lnSpcReduction="20000"/>
          </a:bodyPr>
          <a:lstStyle/>
          <a:p>
            <a:pPr marL="44450" algn="just" eaLnBrk="1" fontAlgn="auto" hangingPunct="1">
              <a:spcAft>
                <a:spcPts val="0"/>
              </a:spcAft>
              <a:defRPr/>
            </a:pPr>
            <a:r>
              <a:rPr lang="en-US" sz="2800" dirty="0">
                <a:solidFill>
                  <a:schemeClr val="tx1"/>
                </a:solidFill>
                <a:latin typeface="Times New Roman" panose="02020603050405020304" pitchFamily="18" charset="0"/>
                <a:cs typeface="Times New Roman" panose="02020603050405020304" pitchFamily="18" charset="0"/>
              </a:rPr>
              <a:t>In today's world, many people choose to host events like weddings, conferences, or parties in marriage halls. This is because these venues offer large capacities, catering services, and many other benefits.</a:t>
            </a:r>
          </a:p>
          <a:p>
            <a:pPr marL="44450" algn="just" eaLnBrk="1" fontAlgn="auto" hangingPunct="1">
              <a:spcAft>
                <a:spcPts val="0"/>
              </a:spcAft>
              <a:defRPr/>
            </a:pPr>
            <a:endParaRPr lang="en-US" sz="2800" dirty="0">
              <a:solidFill>
                <a:schemeClr val="tx1"/>
              </a:solidFill>
              <a:latin typeface="Times New Roman" panose="02020603050405020304" pitchFamily="18" charset="0"/>
              <a:cs typeface="Times New Roman" panose="02020603050405020304" pitchFamily="18" charset="0"/>
            </a:endParaRPr>
          </a:p>
          <a:p>
            <a:pPr marL="44450" algn="just" eaLnBrk="1" fontAlgn="auto" hangingPunct="1">
              <a:spcAft>
                <a:spcPts val="0"/>
              </a:spcAft>
              <a:defRPr/>
            </a:pPr>
            <a:r>
              <a:rPr lang="en-US" sz="2800" dirty="0">
                <a:solidFill>
                  <a:schemeClr val="tx1"/>
                </a:solidFill>
                <a:latin typeface="Times New Roman" panose="02020603050405020304" pitchFamily="18" charset="0"/>
                <a:cs typeface="Times New Roman" panose="02020603050405020304" pitchFamily="18" charset="0"/>
              </a:rPr>
              <a:t>Customers waste time and money trying to find the right hall because they don't know much about the options available. At the same time, hall owners earn less money because not many people know about their halls.</a:t>
            </a:r>
          </a:p>
          <a:p>
            <a:pPr marL="44450" algn="just" eaLnBrk="1" fontAlgn="auto" hangingPunct="1">
              <a:spcAft>
                <a:spcPts val="0"/>
              </a:spcAft>
              <a:defRPr/>
            </a:pPr>
            <a:r>
              <a:rPr lang="en-US" sz="2800" dirty="0">
                <a:solidFill>
                  <a:schemeClr val="tx1"/>
                </a:solidFill>
                <a:latin typeface="Times New Roman" panose="02020603050405020304" pitchFamily="18" charset="0"/>
                <a:cs typeface="Times New Roman" panose="02020603050405020304" pitchFamily="18" charset="0"/>
              </a:rPr>
              <a:t> </a:t>
            </a:r>
          </a:p>
          <a:p>
            <a:pPr marL="44450" algn="just" eaLnBrk="1" fontAlgn="auto" hangingPunct="1">
              <a:spcAft>
                <a:spcPts val="0"/>
              </a:spcAft>
              <a:defRPr/>
            </a:pPr>
            <a:r>
              <a:rPr lang="en-US" sz="2800" dirty="0">
                <a:solidFill>
                  <a:schemeClr val="tx1"/>
                </a:solidFill>
                <a:latin typeface="Times New Roman" panose="02020603050405020304" pitchFamily="18" charset="0"/>
                <a:cs typeface="Times New Roman" panose="02020603050405020304" pitchFamily="18" charset="0"/>
              </a:rPr>
              <a:t>I will make it easier for customers to quickly and affordably find the right marriage hall. </a:t>
            </a:r>
            <a:r>
              <a:rPr lang="en-US" sz="2800">
                <a:solidFill>
                  <a:schemeClr val="tx1"/>
                </a:solidFill>
                <a:latin typeface="Times New Roman" panose="02020603050405020304" pitchFamily="18" charset="0"/>
                <a:cs typeface="Times New Roman" panose="02020603050405020304" pitchFamily="18" charset="0"/>
              </a:rPr>
              <a:t>At the same time, I will help hall owners connect with more potential clients.</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marL="387350" eaLnBrk="1" fontAlgn="auto" hangingPunct="1">
              <a:spcBef>
                <a:spcPct val="0"/>
              </a:spcBef>
              <a:spcAft>
                <a:spcPts val="0"/>
              </a:spcAft>
              <a:buFont typeface="Wingdings" panose="05000000000000000000" pitchFamily="2" charset="2"/>
              <a:buChar char="§"/>
              <a:defRPr/>
            </a:pPr>
            <a:r>
              <a:rPr lang="en-US" cap="all" dirty="0"/>
              <a:t>Hall owner</a:t>
            </a:r>
          </a:p>
          <a:p>
            <a:pPr marL="387350" eaLnBrk="1" fontAlgn="auto" hangingPunct="1">
              <a:spcBef>
                <a:spcPct val="0"/>
              </a:spcBef>
              <a:spcAft>
                <a:spcPts val="0"/>
              </a:spcAft>
              <a:buFont typeface="Wingdings" panose="05000000000000000000" pitchFamily="2" charset="2"/>
              <a:buChar char="§"/>
              <a:defRPr/>
            </a:pPr>
            <a:r>
              <a:rPr lang="en-US" cap="all" dirty="0"/>
              <a:t>Customer</a:t>
            </a:r>
            <a:endParaRPr lang="en-US" sz="2800" dirty="0">
              <a:latin typeface="Times New Roman" panose="02020603050405020304" pitchFamily="18" charset="0"/>
              <a:cs typeface="Times New Roman" panose="02020603050405020304" pitchFamily="18" charset="0"/>
            </a:endParaRPr>
          </a:p>
          <a:p>
            <a:pPr marL="44450" eaLnBrk="1" fontAlgn="auto" hangingPunct="1">
              <a:spcAft>
                <a:spcPts val="0"/>
              </a:spcAft>
              <a:defRPr/>
            </a:pPr>
            <a:endParaRPr lang="en-US" sz="2800" dirty="0">
              <a:latin typeface="Times New Roman" panose="02020603050405020304" pitchFamily="18" charset="0"/>
              <a:cs typeface="Times New Roman" panose="02020603050405020304" pitchFamily="18" charset="0"/>
            </a:endParaRPr>
          </a:p>
          <a:p>
            <a:pPr marL="44450" eaLnBrk="1" fontAlgn="auto" hangingPunct="1">
              <a:spcAft>
                <a:spcPts val="0"/>
              </a:spcAft>
              <a:defRPr/>
            </a:pPr>
            <a:endParaRPr lang="en-US" sz="2800" dirty="0">
              <a:latin typeface="Times New Roman" panose="02020603050405020304" pitchFamily="18" charset="0"/>
              <a:cs typeface="Times New Roman" panose="02020603050405020304" pitchFamily="18" charset="0"/>
            </a:endParaRPr>
          </a:p>
          <a:p>
            <a:pPr marL="387350" eaLnBrk="1" fontAlgn="auto" hangingPunct="1">
              <a:spcAft>
                <a:spcPts val="0"/>
              </a:spcAft>
              <a:buFont typeface="Wingdings" panose="05000000000000000000" pitchFamily="2" charset="2"/>
              <a:buChar char="§"/>
              <a:defRPr/>
            </a:pPr>
            <a:endParaRPr lang="en-US" sz="2800" dirty="0">
              <a:latin typeface="Times New Roman" panose="02020603050405020304" pitchFamily="18" charset="0"/>
              <a:cs typeface="Times New Roman" panose="02020603050405020304" pitchFamily="18" charset="0"/>
            </a:endParaRPr>
          </a:p>
          <a:p>
            <a:pPr eaLnBrk="1" hangingPunct="1"/>
            <a:endParaRPr lang="en-US" dirty="0"/>
          </a:p>
        </p:txBody>
      </p:sp>
      <p:sp>
        <p:nvSpPr>
          <p:cNvPr id="4" name="Title 3">
            <a:extLst>
              <a:ext uri="{FF2B5EF4-FFF2-40B4-BE49-F238E27FC236}">
                <a16:creationId xmlns:a16="http://schemas.microsoft.com/office/drawing/2014/main" id="{6432FFC4-C593-4A93-A5F6-52FC207854B8}"/>
              </a:ext>
            </a:extLst>
          </p:cNvPr>
          <p:cNvSpPr>
            <a:spLocks noGrp="1"/>
          </p:cNvSpPr>
          <p:nvPr>
            <p:ph type="title"/>
          </p:nvPr>
        </p:nvSpPr>
        <p:spPr>
          <a:xfrm>
            <a:off x="457200" y="274638"/>
            <a:ext cx="8229600" cy="1143000"/>
          </a:xfrm>
        </p:spPr>
        <p:txBody>
          <a:bodyPr rtlCol="0">
            <a:normAutofit/>
          </a:bodyPr>
          <a:lstStyle/>
          <a:p>
            <a:pPr eaLnBrk="1" fontAlgn="auto" hangingPunct="1">
              <a:spcAft>
                <a:spcPts val="0"/>
              </a:spcAft>
              <a:defRPr/>
            </a:pPr>
            <a:r>
              <a:rPr lang="en-US" dirty="0"/>
              <a:t>Stakeholders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Existing Systems</a:t>
            </a:r>
          </a:p>
        </p:txBody>
      </p:sp>
      <p:sp>
        <p:nvSpPr>
          <p:cNvPr id="10243"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97BE1BCC-18BF-4404-8E3E-535849248ED9}"/>
              </a:ext>
            </a:extLst>
          </p:cNvPr>
          <p:cNvGraphicFramePr>
            <a:graphicFrameLocks noGrp="1"/>
          </p:cNvGraphicFramePr>
          <p:nvPr>
            <p:ph idx="1"/>
            <p:extLst>
              <p:ext uri="{D42A27DB-BD31-4B8C-83A1-F6EECF244321}">
                <p14:modId xmlns:p14="http://schemas.microsoft.com/office/powerpoint/2010/main" val="1811005044"/>
              </p:ext>
            </p:extLst>
          </p:nvPr>
        </p:nvGraphicFramePr>
        <p:xfrm>
          <a:off x="581025" y="888682"/>
          <a:ext cx="7620000" cy="5080635"/>
        </p:xfrm>
        <a:graphic>
          <a:graphicData uri="http://schemas.openxmlformats.org/drawingml/2006/table">
            <a:tbl>
              <a:tblPr firstRow="1" bandRow="1">
                <a:tableStyleId>{5C22544A-7EE6-4342-B048-85BDC9FD1C3A}</a:tableStyleId>
              </a:tblPr>
              <a:tblGrid>
                <a:gridCol w="2038350">
                  <a:extLst>
                    <a:ext uri="{9D8B030D-6E8A-4147-A177-3AD203B41FA5}">
                      <a16:colId xmlns:a16="http://schemas.microsoft.com/office/drawing/2014/main" val="672149793"/>
                    </a:ext>
                  </a:extLst>
                </a:gridCol>
                <a:gridCol w="1371600">
                  <a:extLst>
                    <a:ext uri="{9D8B030D-6E8A-4147-A177-3AD203B41FA5}">
                      <a16:colId xmlns:a16="http://schemas.microsoft.com/office/drawing/2014/main" val="155245964"/>
                    </a:ext>
                  </a:extLst>
                </a:gridCol>
                <a:gridCol w="1143000">
                  <a:extLst>
                    <a:ext uri="{9D8B030D-6E8A-4147-A177-3AD203B41FA5}">
                      <a16:colId xmlns:a16="http://schemas.microsoft.com/office/drawing/2014/main" val="65772546"/>
                    </a:ext>
                  </a:extLst>
                </a:gridCol>
                <a:gridCol w="1066800">
                  <a:extLst>
                    <a:ext uri="{9D8B030D-6E8A-4147-A177-3AD203B41FA5}">
                      <a16:colId xmlns:a16="http://schemas.microsoft.com/office/drawing/2014/main" val="2743247265"/>
                    </a:ext>
                  </a:extLst>
                </a:gridCol>
                <a:gridCol w="1143000">
                  <a:extLst>
                    <a:ext uri="{9D8B030D-6E8A-4147-A177-3AD203B41FA5}">
                      <a16:colId xmlns:a16="http://schemas.microsoft.com/office/drawing/2014/main" val="4073742482"/>
                    </a:ext>
                  </a:extLst>
                </a:gridCol>
                <a:gridCol w="857250">
                  <a:extLst>
                    <a:ext uri="{9D8B030D-6E8A-4147-A177-3AD203B41FA5}">
                      <a16:colId xmlns:a16="http://schemas.microsoft.com/office/drawing/2014/main" val="3625153121"/>
                    </a:ext>
                  </a:extLst>
                </a:gridCol>
              </a:tblGrid>
              <a:tr h="542925">
                <a:tc>
                  <a:txBody>
                    <a:bodyPr/>
                    <a:lstStyle/>
                    <a:p>
                      <a:r>
                        <a:rPr lang="en-US" dirty="0"/>
                        <a:t>Name </a:t>
                      </a:r>
                    </a:p>
                  </a:txBody>
                  <a:tcPr/>
                </a:tc>
                <a:tc>
                  <a:txBody>
                    <a:bodyPr/>
                    <a:lstStyle/>
                    <a:p>
                      <a:r>
                        <a:rPr lang="en-US" dirty="0"/>
                        <a:t>Registration</a:t>
                      </a:r>
                    </a:p>
                  </a:txBody>
                  <a:tcPr/>
                </a:tc>
                <a:tc>
                  <a:txBody>
                    <a:bodyPr/>
                    <a:lstStyle/>
                    <a:p>
                      <a:r>
                        <a:rPr lang="en-US" dirty="0"/>
                        <a:t>Gallery</a:t>
                      </a:r>
                    </a:p>
                  </a:txBody>
                  <a:tcPr/>
                </a:tc>
                <a:tc>
                  <a:txBody>
                    <a:bodyPr/>
                    <a:lstStyle/>
                    <a:p>
                      <a:r>
                        <a:rPr lang="en-US" dirty="0"/>
                        <a:t>Calendar</a:t>
                      </a:r>
                    </a:p>
                  </a:txBody>
                  <a:tcPr/>
                </a:tc>
                <a:tc>
                  <a:txBody>
                    <a:bodyPr/>
                    <a:lstStyle/>
                    <a:p>
                      <a:r>
                        <a:rPr lang="en-US" dirty="0"/>
                        <a:t>Quantity</a:t>
                      </a:r>
                    </a:p>
                  </a:txBody>
                  <a:tcPr/>
                </a:tc>
                <a:tc>
                  <a:txBody>
                    <a:bodyPr/>
                    <a:lstStyle/>
                    <a:p>
                      <a:r>
                        <a:rPr lang="en-US" dirty="0"/>
                        <a:t>Dishes</a:t>
                      </a:r>
                    </a:p>
                  </a:txBody>
                  <a:tcPr/>
                </a:tc>
                <a:extLst>
                  <a:ext uri="{0D108BD9-81ED-4DB2-BD59-A6C34878D82A}">
                    <a16:rowId xmlns:a16="http://schemas.microsoft.com/office/drawing/2014/main" val="3642113810"/>
                  </a:ext>
                </a:extLst>
              </a:tr>
              <a:tr h="542925">
                <a:tc>
                  <a:txBody>
                    <a:bodyPr/>
                    <a:lstStyle/>
                    <a:p>
                      <a:r>
                        <a:rPr lang="en-US" dirty="0"/>
                        <a:t>Wedding Hall</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165065620"/>
                  </a:ext>
                </a:extLst>
              </a:tr>
              <a:tr h="542925">
                <a:tc>
                  <a:txBody>
                    <a:bodyPr/>
                    <a:lstStyle/>
                    <a:p>
                      <a:r>
                        <a:rPr lang="en-US" dirty="0"/>
                        <a:t>Event hall Pakistan</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702111684"/>
                  </a:ext>
                </a:extLst>
              </a:tr>
              <a:tr h="542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Marquee Finder</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4212267915"/>
                  </a:ext>
                </a:extLst>
              </a:tr>
              <a:tr h="542925">
                <a:tc>
                  <a:txBody>
                    <a:bodyPr/>
                    <a:lstStyle/>
                    <a:p>
                      <a:r>
                        <a:rPr lang="en-US" dirty="0"/>
                        <a:t>Wedlock.pk</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394612041"/>
                  </a:ext>
                </a:extLst>
              </a:tr>
              <a:tr h="542925">
                <a:tc>
                  <a:txBody>
                    <a:bodyPr/>
                    <a:lstStyle/>
                    <a:p>
                      <a:r>
                        <a:rPr lang="en-US" dirty="0"/>
                        <a:t>PakWeddings.com</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p>
                      <a:endParaRPr lang="en-US" dirty="0"/>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1819264234"/>
                  </a:ext>
                </a:extLst>
              </a:tr>
              <a:tr h="542925">
                <a:tc>
                  <a:txBody>
                    <a:bodyPr/>
                    <a:lstStyle/>
                    <a:p>
                      <a:r>
                        <a:rPr lang="en-US" dirty="0"/>
                        <a:t>Theweddingbells.com</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554165725"/>
                  </a:ext>
                </a:extLst>
              </a:tr>
              <a:tr h="542925">
                <a:tc>
                  <a:txBody>
                    <a:bodyPr/>
                    <a:lstStyle/>
                    <a:p>
                      <a:r>
                        <a:rPr lang="en-US" dirty="0"/>
                        <a:t>KarachiEvents.com</a:t>
                      </a:r>
                    </a:p>
                  </a:txBody>
                  <a:tcPr/>
                </a:tc>
                <a:tc>
                  <a:txBody>
                    <a:bodyPr/>
                    <a:lstStyle/>
                    <a:p>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455413166"/>
                  </a:ext>
                </a:extLst>
              </a:tr>
              <a:tr h="542925">
                <a:tc>
                  <a:txBody>
                    <a:bodyPr/>
                    <a:lstStyle/>
                    <a:p>
                      <a:r>
                        <a:rPr lang="en-US" dirty="0"/>
                        <a:t>Rukhsati.com</a:t>
                      </a:r>
                    </a:p>
                  </a:txBody>
                  <a:tcPr/>
                </a:tc>
                <a:tc>
                  <a:txBody>
                    <a:bodyPr/>
                    <a:lstStyle/>
                    <a:p>
                      <a:r>
                        <a:rPr lang="en-US" dirty="0"/>
                        <a:t>Yes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2361186758"/>
                  </a:ext>
                </a:extLst>
              </a:tr>
            </a:tbl>
          </a:graphicData>
        </a:graphic>
      </p:graphicFrame>
      <p:sp>
        <p:nvSpPr>
          <p:cNvPr id="9" name="Title 3">
            <a:extLst>
              <a:ext uri="{FF2B5EF4-FFF2-40B4-BE49-F238E27FC236}">
                <a16:creationId xmlns:a16="http://schemas.microsoft.com/office/drawing/2014/main" id="{2CBEDD8F-BE27-4184-9595-02BF1A3F1FBF}"/>
              </a:ext>
            </a:extLst>
          </p:cNvPr>
          <p:cNvSpPr>
            <a:spLocks noGrp="1"/>
          </p:cNvSpPr>
          <p:nvPr>
            <p:ph type="title"/>
          </p:nvPr>
        </p:nvSpPr>
        <p:spPr>
          <a:xfrm>
            <a:off x="304800" y="-9525"/>
            <a:ext cx="8229600" cy="1143000"/>
          </a:xfrm>
        </p:spPr>
        <p:txBody>
          <a:bodyPr rtlCol="0">
            <a:normAutofit/>
          </a:bodyPr>
          <a:lstStyle/>
          <a:p>
            <a:pPr eaLnBrk="1" fontAlgn="auto" hangingPunct="1">
              <a:spcAft>
                <a:spcPts val="0"/>
              </a:spcAft>
              <a:defRPr/>
            </a:pPr>
            <a:r>
              <a:rPr lang="en-US" dirty="0"/>
              <a:t>Existing Systems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Problem Statement</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FD22D0A-568E-4DD1-9A59-73CF13AD5C1A}"/>
              </a:ext>
            </a:extLst>
          </p:cNvPr>
          <p:cNvSpPr>
            <a:spLocks noGrp="1"/>
          </p:cNvSpPr>
          <p:nvPr>
            <p:ph type="body" idx="1"/>
          </p:nvPr>
        </p:nvSpPr>
        <p:spPr>
          <a:xfrm>
            <a:off x="609600" y="1066801"/>
            <a:ext cx="7772400" cy="4724399"/>
          </a:xfrm>
        </p:spPr>
        <p:txBody>
          <a:bodyPr/>
          <a:lstStyle/>
          <a:p>
            <a:r>
              <a:rPr lang="en-US" dirty="0"/>
              <a:t> </a:t>
            </a:r>
            <a:r>
              <a:rPr lang="en-US" sz="2400" b="1" dirty="0">
                <a:solidFill>
                  <a:schemeClr val="tx1"/>
                </a:solidFill>
              </a:rPr>
              <a:t>Owner's Challenges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BFD530B2-E7E4-4EC1-93F5-6E2A071A18D3}"/>
              </a:ext>
            </a:extLst>
          </p:cNvPr>
          <p:cNvGraphicFramePr>
            <a:graphicFrameLocks noGrp="1"/>
          </p:cNvGraphicFramePr>
          <p:nvPr>
            <p:extLst>
              <p:ext uri="{D42A27DB-BD31-4B8C-83A1-F6EECF244321}">
                <p14:modId xmlns:p14="http://schemas.microsoft.com/office/powerpoint/2010/main" val="2926787002"/>
              </p:ext>
            </p:extLst>
          </p:nvPr>
        </p:nvGraphicFramePr>
        <p:xfrm>
          <a:off x="609600" y="2133600"/>
          <a:ext cx="7772400" cy="3886200"/>
        </p:xfrm>
        <a:graphic>
          <a:graphicData uri="http://schemas.openxmlformats.org/drawingml/2006/table">
            <a:tbl>
              <a:tblPr firstRow="1" bandRow="1">
                <a:tableStyleId>{5C22544A-7EE6-4342-B048-85BDC9FD1C3A}</a:tableStyleId>
              </a:tblPr>
              <a:tblGrid>
                <a:gridCol w="2057402">
                  <a:extLst>
                    <a:ext uri="{9D8B030D-6E8A-4147-A177-3AD203B41FA5}">
                      <a16:colId xmlns:a16="http://schemas.microsoft.com/office/drawing/2014/main" val="3310165058"/>
                    </a:ext>
                  </a:extLst>
                </a:gridCol>
                <a:gridCol w="5714998">
                  <a:extLst>
                    <a:ext uri="{9D8B030D-6E8A-4147-A177-3AD203B41FA5}">
                      <a16:colId xmlns:a16="http://schemas.microsoft.com/office/drawing/2014/main" val="4178904003"/>
                    </a:ext>
                  </a:extLst>
                </a:gridCol>
              </a:tblGrid>
              <a:tr h="971550">
                <a:tc>
                  <a:txBody>
                    <a:bodyPr/>
                    <a:lstStyle/>
                    <a:p>
                      <a:r>
                        <a:rPr lang="en-US" dirty="0"/>
                        <a:t>Problem statement</a:t>
                      </a:r>
                    </a:p>
                  </a:txBody>
                  <a:tcPr/>
                </a:tc>
                <a:tc>
                  <a:txBody>
                    <a:bodyPr/>
                    <a:lstStyle/>
                    <a:p>
                      <a:r>
                        <a:rPr lang="en-US" sz="1800" b="0" i="0" kern="1200" dirty="0">
                          <a:solidFill>
                            <a:schemeClr val="lt1"/>
                          </a:solidFill>
                          <a:effectLst/>
                          <a:latin typeface="+mn-lt"/>
                          <a:ea typeface="+mn-ea"/>
                          <a:cs typeface="+mn-cs"/>
                        </a:rPr>
                        <a:t>The owner faces difficulty in managing expenses related to advertising the hall.</a:t>
                      </a:r>
                      <a:endParaRPr lang="en-US" dirty="0"/>
                    </a:p>
                  </a:txBody>
                  <a:tcPr/>
                </a:tc>
                <a:extLst>
                  <a:ext uri="{0D108BD9-81ED-4DB2-BD59-A6C34878D82A}">
                    <a16:rowId xmlns:a16="http://schemas.microsoft.com/office/drawing/2014/main" val="1340397090"/>
                  </a:ext>
                </a:extLst>
              </a:tr>
              <a:tr h="971550">
                <a:tc>
                  <a:txBody>
                    <a:bodyPr/>
                    <a:lstStyle/>
                    <a:p>
                      <a:r>
                        <a:rPr lang="en-US" b="1" dirty="0"/>
                        <a:t>Affects</a:t>
                      </a:r>
                    </a:p>
                  </a:txBody>
                  <a:tcPr/>
                </a:tc>
                <a:tc>
                  <a:txBody>
                    <a:bodyPr/>
                    <a:lstStyle/>
                    <a:p>
                      <a:r>
                        <a:rPr lang="en-US" sz="1800" b="0" i="0" kern="1200" dirty="0">
                          <a:solidFill>
                            <a:schemeClr val="dk1"/>
                          </a:solidFill>
                          <a:effectLst/>
                          <a:latin typeface="+mn-lt"/>
                          <a:ea typeface="+mn-ea"/>
                          <a:cs typeface="+mn-cs"/>
                        </a:rPr>
                        <a:t>They spend more money, which makes it tough to manage their budget.</a:t>
                      </a:r>
                      <a:endParaRPr lang="en-US" dirty="0"/>
                    </a:p>
                  </a:txBody>
                  <a:tcPr/>
                </a:tc>
                <a:extLst>
                  <a:ext uri="{0D108BD9-81ED-4DB2-BD59-A6C34878D82A}">
                    <a16:rowId xmlns:a16="http://schemas.microsoft.com/office/drawing/2014/main" val="2596274814"/>
                  </a:ext>
                </a:extLst>
              </a:tr>
              <a:tr h="971550">
                <a:tc>
                  <a:txBody>
                    <a:bodyPr/>
                    <a:lstStyle/>
                    <a:p>
                      <a:pPr marL="0" algn="l" defTabSz="914400" rtl="0" eaLnBrk="1" latinLnBrk="0" hangingPunct="1"/>
                      <a:r>
                        <a:rPr lang="en-US" sz="1800" b="1" kern="1200" dirty="0">
                          <a:solidFill>
                            <a:schemeClr val="dk1"/>
                          </a:solidFill>
                          <a:latin typeface="+mn-lt"/>
                          <a:ea typeface="+mn-ea"/>
                          <a:cs typeface="+mn-cs"/>
                        </a:rPr>
                        <a:t>The Result of which </a:t>
                      </a:r>
                    </a:p>
                  </a:txBody>
                  <a:tcPr/>
                </a:tc>
                <a:tc>
                  <a:txBody>
                    <a:bodyPr/>
                    <a:lstStyle/>
                    <a:p>
                      <a:r>
                        <a:rPr lang="en-US" sz="1800" b="0" i="0" kern="1200" dirty="0">
                          <a:solidFill>
                            <a:schemeClr val="dk1"/>
                          </a:solidFill>
                          <a:effectLst/>
                          <a:latin typeface="+mn-lt"/>
                          <a:ea typeface="+mn-ea"/>
                          <a:cs typeface="+mn-cs"/>
                        </a:rPr>
                        <a:t>Poor advertising leads to fewer people knowing about the hall and less business.</a:t>
                      </a:r>
                      <a:endParaRPr lang="en-US" dirty="0"/>
                    </a:p>
                  </a:txBody>
                  <a:tcPr/>
                </a:tc>
                <a:extLst>
                  <a:ext uri="{0D108BD9-81ED-4DB2-BD59-A6C34878D82A}">
                    <a16:rowId xmlns:a16="http://schemas.microsoft.com/office/drawing/2014/main" val="1995142242"/>
                  </a:ext>
                </a:extLst>
              </a:tr>
              <a:tr h="971550">
                <a:tc>
                  <a:txBody>
                    <a:bodyPr/>
                    <a:lstStyle/>
                    <a:p>
                      <a:pPr marL="0" algn="l" defTabSz="914400" rtl="0" eaLnBrk="1" latinLnBrk="0" hangingPunct="1"/>
                      <a:r>
                        <a:rPr lang="en-US" sz="1800" b="1" kern="1200" dirty="0">
                          <a:solidFill>
                            <a:schemeClr val="dk1"/>
                          </a:solidFill>
                          <a:latin typeface="+mn-lt"/>
                          <a:ea typeface="+mn-ea"/>
                          <a:cs typeface="+mn-cs"/>
                        </a:rPr>
                        <a:t>Benefits</a:t>
                      </a:r>
                    </a:p>
                  </a:txBody>
                  <a:tcPr/>
                </a:tc>
                <a:tc>
                  <a:txBody>
                    <a:bodyPr/>
                    <a:lstStyle/>
                    <a:p>
                      <a:r>
                        <a:rPr lang="en-US" sz="1800" b="0" i="0" kern="1200" dirty="0">
                          <a:solidFill>
                            <a:schemeClr val="dk1"/>
                          </a:solidFill>
                          <a:effectLst/>
                          <a:latin typeface="+mn-lt"/>
                          <a:ea typeface="+mn-ea"/>
                          <a:cs typeface="+mn-cs"/>
                        </a:rPr>
                        <a:t>Better advertising can attract more customers and increase bookings</a:t>
                      </a:r>
                      <a:endParaRPr lang="en-US" dirty="0"/>
                    </a:p>
                  </a:txBody>
                  <a:tcPr/>
                </a:tc>
                <a:extLst>
                  <a:ext uri="{0D108BD9-81ED-4DB2-BD59-A6C34878D82A}">
                    <a16:rowId xmlns:a16="http://schemas.microsoft.com/office/drawing/2014/main" val="327268269"/>
                  </a:ext>
                </a:extLst>
              </a:tr>
            </a:tbl>
          </a:graphicData>
        </a:graphic>
      </p:graphicFrame>
      <p:sp>
        <p:nvSpPr>
          <p:cNvPr id="5" name="Title 3">
            <a:extLst>
              <a:ext uri="{FF2B5EF4-FFF2-40B4-BE49-F238E27FC236}">
                <a16:creationId xmlns:a16="http://schemas.microsoft.com/office/drawing/2014/main" id="{F91815C5-AC98-404C-9221-06C94B0F25DA}"/>
              </a:ext>
            </a:extLst>
          </p:cNvPr>
          <p:cNvSpPr>
            <a:spLocks noGrp="1"/>
          </p:cNvSpPr>
          <p:nvPr>
            <p:ph type="title"/>
          </p:nvPr>
        </p:nvSpPr>
        <p:spPr>
          <a:xfrm>
            <a:off x="609600" y="825910"/>
            <a:ext cx="7772400" cy="762000"/>
          </a:xfrm>
        </p:spPr>
        <p:txBody>
          <a:bodyPr rtlCol="0">
            <a:normAutofit/>
          </a:bodyPr>
          <a:lstStyle/>
          <a:p>
            <a:pPr eaLnBrk="1" fontAlgn="auto" hangingPunct="1">
              <a:spcAft>
                <a:spcPts val="0"/>
              </a:spcAft>
              <a:defRPr/>
            </a:pPr>
            <a:r>
              <a:rPr lang="en-US" dirty="0"/>
              <a:t>Problem Statement</a:t>
            </a:r>
          </a:p>
        </p:txBody>
      </p:sp>
    </p:spTree>
    <p:extLst>
      <p:ext uri="{BB962C8B-B14F-4D97-AF65-F5344CB8AC3E}">
        <p14:creationId xmlns:p14="http://schemas.microsoft.com/office/powerpoint/2010/main" val="476151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843</TotalTime>
  <Words>686</Words>
  <Application>Microsoft Office PowerPoint</Application>
  <PresentationFormat>On-screen Show (4:3)</PresentationFormat>
  <Paragraphs>195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 New Roman</vt:lpstr>
      <vt:lpstr>Wingdings</vt:lpstr>
      <vt:lpstr>Office Theme</vt:lpstr>
      <vt:lpstr>Final Year Project Proposal</vt:lpstr>
      <vt:lpstr>Project Team</vt:lpstr>
      <vt:lpstr>Table of Content</vt:lpstr>
      <vt:lpstr>Opportunity &amp; Stakeholders</vt:lpstr>
      <vt:lpstr>Stakeholders</vt:lpstr>
      <vt:lpstr>Existing Systems</vt:lpstr>
      <vt:lpstr>Existing Systems</vt:lpstr>
      <vt:lpstr>Problem Statement</vt:lpstr>
      <vt:lpstr>Problem Statement</vt:lpstr>
      <vt:lpstr>Problem Statement</vt:lpstr>
      <vt:lpstr>Problem Statement</vt:lpstr>
      <vt:lpstr>Problem Statement</vt:lpstr>
      <vt:lpstr>Problem Statement</vt:lpstr>
      <vt:lpstr>Proposed Solution</vt:lpstr>
      <vt:lpstr>Proposed Solution</vt:lpstr>
      <vt:lpstr>Project Scope</vt:lpstr>
      <vt:lpstr>Project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Muhammad Ikram</cp:lastModifiedBy>
  <cp:revision>52</cp:revision>
  <dcterms:created xsi:type="dcterms:W3CDTF">2013-01-22T07:04:44Z</dcterms:created>
  <dcterms:modified xsi:type="dcterms:W3CDTF">2025-02-27T04:55:40Z</dcterms:modified>
</cp:coreProperties>
</file>