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82" r:id="rId3"/>
    <p:sldId id="257" r:id="rId4"/>
    <p:sldId id="277" r:id="rId5"/>
    <p:sldId id="267" r:id="rId6"/>
    <p:sldId id="283" r:id="rId7"/>
    <p:sldId id="288" r:id="rId8"/>
    <p:sldId id="280" r:id="rId9"/>
    <p:sldId id="269" r:id="rId10"/>
    <p:sldId id="279" r:id="rId11"/>
    <p:sldId id="278" r:id="rId12"/>
    <p:sldId id="273" r:id="rId13"/>
    <p:sldId id="275" r:id="rId14"/>
    <p:sldId id="276" r:id="rId15"/>
    <p:sldId id="258" r:id="rId16"/>
    <p:sldId id="281" r:id="rId17"/>
    <p:sldId id="259" r:id="rId18"/>
    <p:sldId id="260" r:id="rId19"/>
    <p:sldId id="262" r:id="rId20"/>
    <p:sldId id="263" r:id="rId21"/>
    <p:sldId id="285" r:id="rId22"/>
    <p:sldId id="284" r:id="rId23"/>
    <p:sldId id="286" r:id="rId24"/>
    <p:sldId id="287" r:id="rId25"/>
  </p:sldIdLst>
  <p:sldSz cx="9144000" cy="6858000" type="screen4x3"/>
  <p:notesSz cx="7099300" cy="10234613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73530-E0EA-DA48-886A-8134D07E23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B9A8-24CF-944D-BC67-FCCAA2F4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6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27D3-6895-418B-9CD0-B7055613B012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58349-24DA-41F4-8D4F-585D54D6C8D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EE89A-B0E0-462B-82FD-DE8EA9C3A0AB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6C83D-D161-47DE-BCA3-5136FC15DCB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72D7D-A08E-4C0E-A49C-C63BFD4E5EA4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6C87-CE2E-4FFB-8478-863EB2CFE20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582C1-CF6D-4174-B647-08878A8B3251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1CD16-7F76-48C7-A77C-E73FC7DD3CB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4D939-09DD-43D1-A8AC-804BC3A73F55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746C6-2E4B-46EA-902D-05B426A5DAB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3EC45-BFB7-4DC3-A657-0692C47490D1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F3FB4-D784-4939-BB55-DBA9690C6B7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20290-BD70-4299-B96E-38E5D9784EA9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82789-D911-411C-A27F-A848305FCDB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E5E75-467E-4510-BC68-446096E8AF89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591AA-03B2-418E-A1C0-0F972493C13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5D76D-51E6-4C31-93B4-595B26C2F2B8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6D12-B0AE-4D1A-A865-CAE2A803432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4B26C-007A-4EC6-8991-7BEF84BBA380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69D4E-C54F-4F9A-B0B7-71657781250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6ABD3-D7C4-4F2A-94BD-D7B71575EC3D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B2523-1330-47EB-97F5-F67FBF573D0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l-GR" smtClean="0"/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3CA53E4-B201-477F-9B00-1773D2F8F5D3}" type="datetimeFigureOut">
              <a:rPr lang="el-GR"/>
              <a:pPr>
                <a:defRPr/>
              </a:pPr>
              <a:t>21/6/2021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B8D124-1E56-4299-8AEC-E655FCB55B3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714375" y="1643063"/>
            <a:ext cx="7772400" cy="3656012"/>
          </a:xfrm>
        </p:spPr>
        <p:txBody>
          <a:bodyPr/>
          <a:lstStyle/>
          <a:p>
            <a:pPr eaLnBrk="1" hangingPunct="1"/>
            <a:r>
              <a:rPr lang="en-US" sz="6000" b="1" smtClean="0">
                <a:solidFill>
                  <a:srgbClr val="C00000"/>
                </a:solidFill>
              </a:rPr>
              <a:t>Chomsky Hierarchy</a:t>
            </a:r>
            <a:r>
              <a:rPr lang="en-US" b="1" smtClean="0"/>
              <a:t/>
            </a:r>
            <a:br>
              <a:rPr lang="en-US" b="1" smtClean="0"/>
            </a:br>
            <a:endParaRPr lang="el-GR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2348-420C-4483-8853-816B872ADFBF}" type="slidenum">
              <a:rPr lang="en-US" altLang="en-US" smtClean="0"/>
              <a:pPr>
                <a:defRPr/>
              </a:pPr>
              <a:t>10</a:t>
            </a:fld>
            <a:endParaRPr lang="en-US" altLang="en-US" smtClean="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57188" y="642938"/>
            <a:ext cx="8215312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Calibri" pitchFamily="34" charset="0"/>
              </a:rPr>
              <a:t>Example of Context-Sensitive Grammar: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42938" y="2071688"/>
            <a:ext cx="764381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ms-MY" sz="4400" b="1">
                <a:latin typeface="Calibri" pitchFamily="34" charset="0"/>
              </a:rPr>
              <a:t>G</a:t>
            </a:r>
            <a:r>
              <a:rPr lang="ms-MY" sz="4400" b="1" baseline="-25000">
                <a:latin typeface="Calibri" pitchFamily="34" charset="0"/>
              </a:rPr>
              <a:t>1</a:t>
            </a:r>
            <a:r>
              <a:rPr lang="ms-MY" sz="4400" b="1">
                <a:latin typeface="Calibri" pitchFamily="34" charset="0"/>
              </a:rPr>
              <a:t> = ({S, A, B}, {a, b}, P, S)</a:t>
            </a:r>
          </a:p>
          <a:p>
            <a:r>
              <a:rPr lang="en-US" sz="4400" b="1">
                <a:latin typeface="Calibri" pitchFamily="34" charset="0"/>
              </a:rPr>
              <a:t>P:	S </a:t>
            </a:r>
            <a:r>
              <a:rPr lang="en-US" sz="4400" b="1">
                <a:latin typeface="Calibri" pitchFamily="34" charset="0"/>
                <a:sym typeface="Symbol" pitchFamily="18" charset="2"/>
              </a:rPr>
              <a:t> </a:t>
            </a:r>
            <a:r>
              <a:rPr lang="en-US" sz="4400" b="1">
                <a:latin typeface="Calibri" pitchFamily="34" charset="0"/>
              </a:rPr>
              <a:t>a</a:t>
            </a:r>
            <a:r>
              <a:rPr lang="en-US" sz="4400" b="1" i="1">
                <a:latin typeface="Calibri" pitchFamily="34" charset="0"/>
              </a:rPr>
              <a:t>bc </a:t>
            </a:r>
            <a:r>
              <a:rPr lang="en-US" sz="4400" b="1">
                <a:latin typeface="Calibri" pitchFamily="34" charset="0"/>
                <a:sym typeface="Symbol" pitchFamily="18" charset="2"/>
              </a:rPr>
              <a:t> </a:t>
            </a:r>
            <a:r>
              <a:rPr lang="en-US" sz="4400" b="1">
                <a:latin typeface="Calibri" pitchFamily="34" charset="0"/>
              </a:rPr>
              <a:t>aA</a:t>
            </a:r>
            <a:r>
              <a:rPr lang="en-US" sz="4400" b="1" i="1">
                <a:latin typeface="Calibri" pitchFamily="34" charset="0"/>
              </a:rPr>
              <a:t>bc</a:t>
            </a:r>
            <a:endParaRPr lang="en-SG" sz="4400" b="1">
              <a:latin typeface="Calibri" pitchFamily="34" charset="0"/>
            </a:endParaRPr>
          </a:p>
          <a:p>
            <a:r>
              <a:rPr lang="en-US" sz="4400" b="1">
                <a:latin typeface="Calibri" pitchFamily="34" charset="0"/>
              </a:rPr>
              <a:t>	A</a:t>
            </a:r>
            <a:r>
              <a:rPr lang="en-US" sz="4400" b="1" i="1">
                <a:latin typeface="Calibri" pitchFamily="34" charset="0"/>
              </a:rPr>
              <a:t>b </a:t>
            </a:r>
            <a:r>
              <a:rPr lang="en-US" sz="4400" b="1">
                <a:latin typeface="Calibri" pitchFamily="34" charset="0"/>
                <a:sym typeface="Symbol" pitchFamily="18" charset="2"/>
              </a:rPr>
              <a:t> </a:t>
            </a:r>
            <a:r>
              <a:rPr lang="en-US" sz="4400" b="1" i="1">
                <a:latin typeface="Calibri" pitchFamily="34" charset="0"/>
              </a:rPr>
              <a:t>b</a:t>
            </a:r>
            <a:r>
              <a:rPr lang="en-US" sz="4400" b="1">
                <a:latin typeface="Calibri" pitchFamily="34" charset="0"/>
              </a:rPr>
              <a:t>A</a:t>
            </a:r>
            <a:endParaRPr lang="en-SG" sz="4400" b="1">
              <a:latin typeface="Calibri" pitchFamily="34" charset="0"/>
            </a:endParaRPr>
          </a:p>
          <a:p>
            <a:r>
              <a:rPr lang="en-US" sz="4400" b="1">
                <a:latin typeface="Calibri" pitchFamily="34" charset="0"/>
              </a:rPr>
              <a:t>	A</a:t>
            </a:r>
            <a:r>
              <a:rPr lang="en-US" sz="4400" b="1" i="1">
                <a:latin typeface="Calibri" pitchFamily="34" charset="0"/>
              </a:rPr>
              <a:t>a </a:t>
            </a:r>
            <a:r>
              <a:rPr lang="en-US" sz="4400" b="1">
                <a:latin typeface="Calibri" pitchFamily="34" charset="0"/>
                <a:sym typeface="Symbol" pitchFamily="18" charset="2"/>
              </a:rPr>
              <a:t> </a:t>
            </a:r>
            <a:r>
              <a:rPr lang="en-US" sz="4400" b="1">
                <a:latin typeface="Calibri" pitchFamily="34" charset="0"/>
              </a:rPr>
              <a:t>B</a:t>
            </a:r>
            <a:r>
              <a:rPr lang="en-US" sz="4400" b="1" i="1">
                <a:latin typeface="Calibri" pitchFamily="34" charset="0"/>
              </a:rPr>
              <a:t>bcc</a:t>
            </a:r>
            <a:endParaRPr lang="en-SG" sz="4400" b="1">
              <a:latin typeface="Calibri" pitchFamily="34" charset="0"/>
            </a:endParaRPr>
          </a:p>
          <a:p>
            <a:r>
              <a:rPr lang="en-US" sz="4400" b="1" i="1">
                <a:latin typeface="Calibri" pitchFamily="34" charset="0"/>
              </a:rPr>
              <a:t>	b</a:t>
            </a:r>
            <a:r>
              <a:rPr lang="en-US" sz="4400" b="1">
                <a:latin typeface="Calibri" pitchFamily="34" charset="0"/>
              </a:rPr>
              <a:t>B </a:t>
            </a:r>
            <a:r>
              <a:rPr lang="en-US" sz="4400" b="1">
                <a:latin typeface="Calibri" pitchFamily="34" charset="0"/>
                <a:sym typeface="Symbol" pitchFamily="18" charset="2"/>
              </a:rPr>
              <a:t> </a:t>
            </a:r>
            <a:r>
              <a:rPr lang="en-US" sz="4400" b="1">
                <a:latin typeface="Calibri" pitchFamily="34" charset="0"/>
              </a:rPr>
              <a:t>B</a:t>
            </a:r>
            <a:r>
              <a:rPr lang="en-US" sz="4400" b="1" i="1">
                <a:latin typeface="Calibri" pitchFamily="34" charset="0"/>
              </a:rPr>
              <a:t>b</a:t>
            </a:r>
            <a:endParaRPr lang="en-SG" sz="4400" b="1">
              <a:latin typeface="Calibri" pitchFamily="34" charset="0"/>
            </a:endParaRPr>
          </a:p>
          <a:p>
            <a:r>
              <a:rPr lang="en-US" sz="4400" b="1">
                <a:latin typeface="Calibri" pitchFamily="34" charset="0"/>
              </a:rPr>
              <a:t>	aB </a:t>
            </a:r>
            <a:r>
              <a:rPr lang="en-US" sz="4400" b="1">
                <a:latin typeface="Calibri" pitchFamily="34" charset="0"/>
                <a:sym typeface="Symbol" pitchFamily="18" charset="2"/>
              </a:rPr>
              <a:t> </a:t>
            </a:r>
            <a:r>
              <a:rPr lang="en-US" sz="4400" b="1">
                <a:latin typeface="Calibri" pitchFamily="34" charset="0"/>
              </a:rPr>
              <a:t>aa </a:t>
            </a:r>
            <a:r>
              <a:rPr lang="en-US" sz="4400" b="1">
                <a:latin typeface="Calibri" pitchFamily="34" charset="0"/>
                <a:sym typeface="Symbol" pitchFamily="18" charset="2"/>
              </a:rPr>
              <a:t> </a:t>
            </a:r>
            <a:r>
              <a:rPr lang="en-US" sz="4400" b="1">
                <a:latin typeface="Calibri" pitchFamily="34" charset="0"/>
              </a:rPr>
              <a:t>aaA</a:t>
            </a:r>
            <a:endParaRPr lang="en-SG" sz="36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626FE-6A9D-4F68-B238-22A47FCBC3A1}" type="slidenum">
              <a:rPr lang="en-US" altLang="en-US" smtClean="0"/>
              <a:pPr>
                <a:defRPr/>
              </a:pPr>
              <a:t>11</a:t>
            </a:fld>
            <a:endParaRPr lang="en-US" altLang="en-US" smtClean="0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66713" y="301625"/>
            <a:ext cx="5919787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C00000"/>
                </a:solidFill>
                <a:latin typeface="+mn-lt"/>
              </a:rPr>
              <a:t>Context-Free Grammars:</a:t>
            </a:r>
          </a:p>
        </p:txBody>
      </p:sp>
      <p:sp>
        <p:nvSpPr>
          <p:cNvPr id="11268" name="Text Box 11"/>
          <p:cNvSpPr txBox="1">
            <a:spLocks noChangeArrowheads="1"/>
          </p:cNvSpPr>
          <p:nvPr/>
        </p:nvSpPr>
        <p:spPr bwMode="auto">
          <a:xfrm>
            <a:off x="2143125" y="1362075"/>
            <a:ext cx="3627438" cy="923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b="1" dirty="0">
                <a:latin typeface="+mn-lt"/>
              </a:rPr>
              <a:t>Productions</a:t>
            </a:r>
          </a:p>
        </p:txBody>
      </p:sp>
      <p:sp>
        <p:nvSpPr>
          <p:cNvPr id="24580" name="Line 13"/>
          <p:cNvSpPr>
            <a:spLocks noChangeShapeType="1"/>
          </p:cNvSpPr>
          <p:nvPr/>
        </p:nvSpPr>
        <p:spPr bwMode="auto">
          <a:xfrm flipV="1">
            <a:off x="1909763" y="2987675"/>
            <a:ext cx="1524000" cy="1066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1" name="Line 14"/>
          <p:cNvSpPr>
            <a:spLocks noChangeShapeType="1"/>
          </p:cNvSpPr>
          <p:nvPr/>
        </p:nvSpPr>
        <p:spPr bwMode="auto">
          <a:xfrm flipH="1" flipV="1">
            <a:off x="4881563" y="2987675"/>
            <a:ext cx="1676400" cy="1143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71500" y="4192588"/>
            <a:ext cx="2284413" cy="1570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latin typeface="+mn-lt"/>
              </a:rPr>
              <a:t>Variable</a:t>
            </a:r>
          </a:p>
          <a:p>
            <a:pPr>
              <a:defRPr/>
            </a:pPr>
            <a:r>
              <a:rPr lang="ms-MY" sz="4800" b="1" i="1" dirty="0">
                <a:solidFill>
                  <a:srgbClr val="0000CC"/>
                </a:solidFill>
                <a:latin typeface="+mn-lt"/>
              </a:rPr>
              <a:t>u</a:t>
            </a:r>
            <a:r>
              <a:rPr lang="ms-MY" sz="4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ms-MY" sz="48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</a:t>
            </a:r>
            <a:r>
              <a:rPr lang="ms-MY" sz="4800" b="1" dirty="0">
                <a:solidFill>
                  <a:srgbClr val="0000CC"/>
                </a:solidFill>
                <a:latin typeface="+mn-lt"/>
              </a:rPr>
              <a:t> V</a:t>
            </a:r>
            <a:endParaRPr lang="en-US" sz="48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3857625" y="4264025"/>
            <a:ext cx="4784725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latin typeface="+mn-lt"/>
              </a:rPr>
              <a:t>String of variables</a:t>
            </a:r>
          </a:p>
          <a:p>
            <a:pPr>
              <a:defRPr/>
            </a:pPr>
            <a:r>
              <a:rPr lang="en-US" sz="4800" b="1" dirty="0">
                <a:latin typeface="+mn-lt"/>
              </a:rPr>
              <a:t>and terminals</a:t>
            </a:r>
          </a:p>
          <a:p>
            <a:pPr>
              <a:defRPr/>
            </a:pPr>
            <a:r>
              <a:rPr lang="ms-MY" sz="4800" b="1" i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v</a:t>
            </a:r>
            <a:r>
              <a:rPr lang="ms-MY" sz="4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ms-MY" sz="48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</a:t>
            </a:r>
            <a:r>
              <a:rPr lang="ms-MY" sz="4800" b="1" dirty="0">
                <a:solidFill>
                  <a:srgbClr val="0000CC"/>
                </a:solidFill>
                <a:latin typeface="+mn-lt"/>
              </a:rPr>
              <a:t> (V </a:t>
            </a:r>
            <a:r>
              <a:rPr lang="ms-MY" sz="48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</a:t>
            </a:r>
            <a:r>
              <a:rPr lang="ms-MY" sz="4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</a:t>
            </a:r>
            <a:r>
              <a:rPr lang="ms-MY" sz="48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ms-MY" sz="4800" b="1" dirty="0">
                <a:solidFill>
                  <a:srgbClr val="0000CC"/>
                </a:solidFill>
                <a:latin typeface="+mn-lt"/>
              </a:rPr>
              <a:t>)*</a:t>
            </a:r>
            <a:endParaRPr lang="en-US" sz="48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3214688" y="2027238"/>
            <a:ext cx="18272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ms-MY" sz="4800" b="1" i="1" dirty="0">
                <a:solidFill>
                  <a:srgbClr val="0000CC"/>
                </a:solidFill>
                <a:latin typeface="+mn-lt"/>
              </a:rPr>
              <a:t>u</a:t>
            </a:r>
            <a:r>
              <a:rPr lang="ms-MY" sz="4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00CC"/>
                </a:solidFill>
                <a:sym typeface="Symbol"/>
              </a:rPr>
              <a:t></a:t>
            </a:r>
            <a:r>
              <a:rPr lang="ms-MY" sz="4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ms-MY" sz="4800" b="1" i="1" dirty="0">
                <a:solidFill>
                  <a:srgbClr val="0000CC"/>
                </a:solidFill>
                <a:latin typeface="+mn-lt"/>
              </a:rPr>
              <a:t>v</a:t>
            </a:r>
            <a:r>
              <a:rPr lang="ms-MY" sz="4800" b="1" dirty="0">
                <a:solidFill>
                  <a:srgbClr val="0000CC"/>
                </a:solidFill>
                <a:latin typeface="+mn-lt"/>
              </a:rPr>
              <a:t> </a:t>
            </a:r>
            <a:endParaRPr lang="en-SG" sz="4800" b="1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7E379-17C1-4195-98D4-A538CABAF1F1}" type="slidenum">
              <a:rPr lang="en-US" altLang="en-US" smtClean="0"/>
              <a:pPr>
                <a:defRPr/>
              </a:pPr>
              <a:t>12</a:t>
            </a:fld>
            <a:endParaRPr lang="en-US" altLang="en-US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57188" y="285750"/>
            <a:ext cx="8501062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C00000"/>
                </a:solidFill>
                <a:latin typeface="+mn-lt"/>
              </a:rPr>
              <a:t>Example of Context-Free </a:t>
            </a:r>
            <a:r>
              <a:rPr lang="en-US" sz="4400" b="1" dirty="0" err="1">
                <a:solidFill>
                  <a:srgbClr val="C00000"/>
                </a:solidFill>
                <a:latin typeface="+mn-lt"/>
              </a:rPr>
              <a:t>Gramar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: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71500" y="1214438"/>
            <a:ext cx="607218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ms-MY" sz="3600" b="1" dirty="0">
                <a:latin typeface="+mn-lt"/>
              </a:rPr>
              <a:t>G</a:t>
            </a:r>
            <a:r>
              <a:rPr lang="ms-MY" sz="3600" b="1" baseline="-25000" dirty="0">
                <a:latin typeface="+mn-lt"/>
              </a:rPr>
              <a:t>1</a:t>
            </a:r>
            <a:r>
              <a:rPr lang="ms-MY" sz="3600" b="1" dirty="0">
                <a:latin typeface="+mn-lt"/>
              </a:rPr>
              <a:t> = ({S, A}, {a, b}, P, S)</a:t>
            </a:r>
          </a:p>
          <a:p>
            <a:pPr>
              <a:buFont typeface="Wingdings" pitchFamily="2" charset="2"/>
              <a:buNone/>
              <a:defRPr/>
            </a:pPr>
            <a:r>
              <a:rPr lang="ms-MY" sz="3600" b="1" dirty="0">
                <a:latin typeface="+mn-lt"/>
              </a:rPr>
              <a:t>P:	S </a:t>
            </a:r>
            <a:r>
              <a:rPr lang="ms-MY" sz="3600" b="1" dirty="0">
                <a:latin typeface="+mn-lt"/>
                <a:sym typeface="Wingdings" pitchFamily="2" charset="2"/>
              </a:rPr>
              <a:t></a:t>
            </a:r>
            <a:r>
              <a:rPr lang="ms-MY" sz="3600" b="1" dirty="0">
                <a:latin typeface="+mn-lt"/>
              </a:rPr>
              <a:t> AA</a:t>
            </a:r>
          </a:p>
          <a:p>
            <a:pPr>
              <a:buFont typeface="Wingdings" pitchFamily="2" charset="2"/>
              <a:buNone/>
              <a:defRPr/>
            </a:pPr>
            <a:r>
              <a:rPr lang="ms-MY" sz="3600" b="1" dirty="0">
                <a:latin typeface="+mn-lt"/>
                <a:sym typeface="Symbol" pitchFamily="18" charset="2"/>
              </a:rPr>
              <a:t>	A </a:t>
            </a:r>
            <a:r>
              <a:rPr lang="ms-MY" sz="3600" b="1" dirty="0">
                <a:latin typeface="+mn-lt"/>
                <a:sym typeface="Wingdings" pitchFamily="2" charset="2"/>
              </a:rPr>
              <a:t></a:t>
            </a:r>
            <a:r>
              <a:rPr lang="ms-MY" sz="3600" b="1" dirty="0">
                <a:latin typeface="+mn-lt"/>
                <a:sym typeface="Symbol" pitchFamily="18" charset="2"/>
              </a:rPr>
              <a:t> AAA </a:t>
            </a:r>
            <a:r>
              <a:rPr lang="en-US" sz="3600" b="1" dirty="0">
                <a:latin typeface="+mn-lt"/>
                <a:sym typeface="Symbol" pitchFamily="18" charset="2"/>
              </a:rPr>
              <a:t>| </a:t>
            </a:r>
            <a:r>
              <a:rPr lang="en-US" sz="3600" b="1" dirty="0" err="1">
                <a:latin typeface="+mn-lt"/>
                <a:sym typeface="Symbol" pitchFamily="18" charset="2"/>
              </a:rPr>
              <a:t>bA</a:t>
            </a:r>
            <a:r>
              <a:rPr lang="en-US" sz="3600" b="1" dirty="0">
                <a:latin typeface="+mn-lt"/>
                <a:sym typeface="Symbol" pitchFamily="18" charset="2"/>
              </a:rPr>
              <a:t> |  </a:t>
            </a:r>
            <a:r>
              <a:rPr lang="en-US" sz="3600" b="1" dirty="0" err="1">
                <a:latin typeface="+mn-lt"/>
                <a:sym typeface="Symbol" pitchFamily="18" charset="2"/>
              </a:rPr>
              <a:t>Ab</a:t>
            </a:r>
            <a:r>
              <a:rPr lang="en-US" sz="3600" b="1" dirty="0">
                <a:latin typeface="+mn-lt"/>
                <a:sym typeface="Symbol" pitchFamily="18" charset="2"/>
              </a:rPr>
              <a:t>  |  a</a:t>
            </a:r>
            <a:endParaRPr lang="en-SG" sz="3600" b="1" dirty="0">
              <a:latin typeface="+mn-lt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71500" y="3032125"/>
            <a:ext cx="4572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ms-MY" sz="3600" b="1" dirty="0">
                <a:solidFill>
                  <a:srgbClr val="0000CC"/>
                </a:solidFill>
                <a:latin typeface="+mn-lt"/>
              </a:rPr>
              <a:t>G</a:t>
            </a:r>
            <a:r>
              <a:rPr lang="ms-MY" sz="3600" b="1" baseline="-25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ms-MY" sz="3600" b="1" dirty="0">
                <a:solidFill>
                  <a:srgbClr val="0000CC"/>
                </a:solidFill>
                <a:latin typeface="+mn-lt"/>
              </a:rPr>
              <a:t> = ({S, B}, {a, b}, P, S)</a:t>
            </a:r>
          </a:p>
          <a:p>
            <a:pPr>
              <a:buFont typeface="Wingdings" pitchFamily="2" charset="2"/>
              <a:buNone/>
              <a:defRPr/>
            </a:pPr>
            <a:r>
              <a:rPr lang="ms-MY" sz="3600" b="1" dirty="0">
                <a:solidFill>
                  <a:srgbClr val="0000CC"/>
                </a:solidFill>
                <a:latin typeface="+mn-lt"/>
              </a:rPr>
              <a:t>P:	S </a:t>
            </a:r>
            <a:r>
              <a:rPr lang="ms-MY" sz="3600" b="1" dirty="0">
                <a:solidFill>
                  <a:srgbClr val="0000CC"/>
                </a:solidFill>
                <a:latin typeface="+mn-lt"/>
                <a:sym typeface="Wingdings" pitchFamily="2" charset="2"/>
              </a:rPr>
              <a:t></a:t>
            </a:r>
            <a:r>
              <a:rPr lang="ms-MY" sz="36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ms-MY" sz="36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aSa </a:t>
            </a:r>
            <a:r>
              <a:rPr lang="en-US" sz="36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| </a:t>
            </a:r>
            <a:r>
              <a:rPr lang="en-US" sz="3600" b="1" dirty="0" err="1">
                <a:solidFill>
                  <a:srgbClr val="0000CC"/>
                </a:solidFill>
                <a:latin typeface="+mn-lt"/>
                <a:sym typeface="Symbol" pitchFamily="18" charset="2"/>
              </a:rPr>
              <a:t>aBa</a:t>
            </a:r>
            <a:r>
              <a:rPr lang="en-US" sz="36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ms-MY" sz="3600" b="1" dirty="0">
                <a:solidFill>
                  <a:srgbClr val="0000CC"/>
                </a:solidFill>
                <a:latin typeface="+mn-lt"/>
              </a:rPr>
              <a:t>	B </a:t>
            </a:r>
            <a:r>
              <a:rPr lang="ms-MY" sz="3600" b="1" dirty="0">
                <a:solidFill>
                  <a:srgbClr val="0000CC"/>
                </a:solidFill>
                <a:latin typeface="+mn-lt"/>
                <a:sym typeface="Wingdings" pitchFamily="2" charset="2"/>
              </a:rPr>
              <a:t></a:t>
            </a:r>
            <a:r>
              <a:rPr lang="ms-MY" sz="36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ms-MY" sz="36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bB  </a:t>
            </a:r>
            <a:r>
              <a:rPr lang="en-US" sz="36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| b </a:t>
            </a:r>
            <a:endParaRPr lang="ms-MY" sz="3600" b="1" dirty="0">
              <a:solidFill>
                <a:srgbClr val="0000CC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71500" y="4960938"/>
            <a:ext cx="521493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ms-MY" sz="3600" b="1" dirty="0">
                <a:latin typeface="+mn-lt"/>
              </a:rPr>
              <a:t>G</a:t>
            </a:r>
            <a:r>
              <a:rPr lang="ms-MY" sz="3600" b="1" baseline="-25000" dirty="0">
                <a:latin typeface="+mn-lt"/>
              </a:rPr>
              <a:t>3</a:t>
            </a:r>
            <a:r>
              <a:rPr lang="ms-MY" sz="3600" b="1" dirty="0">
                <a:latin typeface="+mn-lt"/>
              </a:rPr>
              <a:t> = ({S, A}, {a, b}, P, S)</a:t>
            </a:r>
          </a:p>
          <a:p>
            <a:pPr>
              <a:buFont typeface="Wingdings" pitchFamily="2" charset="2"/>
              <a:buNone/>
              <a:defRPr/>
            </a:pPr>
            <a:r>
              <a:rPr lang="ms-MY" sz="3600" b="1" dirty="0">
                <a:latin typeface="+mn-lt"/>
              </a:rPr>
              <a:t>P:	S </a:t>
            </a:r>
            <a:r>
              <a:rPr lang="ms-MY" sz="3600" b="1" dirty="0">
                <a:latin typeface="+mn-lt"/>
                <a:sym typeface="Wingdings" pitchFamily="2" charset="2"/>
              </a:rPr>
              <a:t></a:t>
            </a:r>
            <a:r>
              <a:rPr lang="ms-MY" sz="3600" b="1" dirty="0">
                <a:latin typeface="+mn-lt"/>
              </a:rPr>
              <a:t> a</a:t>
            </a:r>
            <a:r>
              <a:rPr lang="ms-MY" sz="3600" b="1" dirty="0">
                <a:latin typeface="+mn-lt"/>
                <a:sym typeface="Symbol" pitchFamily="18" charset="2"/>
              </a:rPr>
              <a:t>bSA </a:t>
            </a:r>
            <a:r>
              <a:rPr lang="en-US" sz="3600" b="1" dirty="0">
                <a:latin typeface="+mn-lt"/>
                <a:sym typeface="Symbol" pitchFamily="18" charset="2"/>
              </a:rPr>
              <a:t>|   </a:t>
            </a:r>
          </a:p>
          <a:p>
            <a:pPr>
              <a:buFont typeface="Wingdings" pitchFamily="2" charset="2"/>
              <a:buNone/>
              <a:defRPr/>
            </a:pPr>
            <a:r>
              <a:rPr lang="ms-MY" sz="3600" b="1" dirty="0">
                <a:latin typeface="+mn-lt"/>
                <a:sym typeface="Symbol" pitchFamily="18" charset="2"/>
              </a:rPr>
              <a:t> 	</a:t>
            </a:r>
            <a:r>
              <a:rPr lang="ms-MY" sz="3600" b="1" dirty="0">
                <a:latin typeface="+mn-lt"/>
              </a:rPr>
              <a:t>A </a:t>
            </a:r>
            <a:r>
              <a:rPr lang="ms-MY" sz="3600" b="1" dirty="0">
                <a:latin typeface="+mn-lt"/>
                <a:sym typeface="Wingdings" pitchFamily="2" charset="2"/>
              </a:rPr>
              <a:t></a:t>
            </a:r>
            <a:r>
              <a:rPr lang="ms-MY" sz="3600" b="1" dirty="0">
                <a:latin typeface="+mn-lt"/>
              </a:rPr>
              <a:t> </a:t>
            </a:r>
            <a:r>
              <a:rPr lang="ms-MY" sz="3600" b="1" dirty="0">
                <a:latin typeface="+mn-lt"/>
                <a:sym typeface="Symbol" pitchFamily="18" charset="2"/>
              </a:rPr>
              <a:t>Aa </a:t>
            </a:r>
            <a:r>
              <a:rPr lang="en-US" sz="3600" b="1" dirty="0">
                <a:latin typeface="+mn-lt"/>
                <a:sym typeface="Symbol" pitchFamily="18" charset="2"/>
              </a:rPr>
              <a:t>| 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F580D-9842-4E6E-AE6F-8B65F91A7C22}" type="slidenum">
              <a:rPr lang="en-US"/>
              <a:pPr>
                <a:defRPr/>
              </a:pPr>
              <a:t>13</a:t>
            </a:fld>
            <a:endParaRPr lang="th-TH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8348662" cy="763587"/>
          </a:xfrm>
        </p:spPr>
        <p:txBody>
          <a:bodyPr/>
          <a:lstStyle/>
          <a:p>
            <a:pPr algn="l"/>
            <a:r>
              <a:rPr lang="en-US" b="1" smtClean="0">
                <a:solidFill>
                  <a:srgbClr val="C00000"/>
                </a:solidFill>
              </a:rPr>
              <a:t>Regular Grammars: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00188"/>
            <a:ext cx="8110538" cy="4724400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ms-MY" sz="3600" b="1" smtClean="0"/>
              <a:t>	</a:t>
            </a:r>
            <a:r>
              <a:rPr lang="ms-MY" sz="4400" b="1" smtClean="0"/>
              <a:t>A </a:t>
            </a:r>
            <a:r>
              <a:rPr lang="ms-MY" sz="4400" b="1" smtClean="0">
                <a:solidFill>
                  <a:srgbClr val="6600CC"/>
                </a:solidFill>
              </a:rPr>
              <a:t>regular grammar </a:t>
            </a:r>
            <a:r>
              <a:rPr lang="ms-MY" sz="4400" b="1" smtClean="0"/>
              <a:t>is a CFG in which each rule has one of the following form:</a:t>
            </a:r>
          </a:p>
          <a:p>
            <a:pPr marL="609600" indent="-609600" eaLnBrk="1" hangingPunct="1">
              <a:spcBef>
                <a:spcPct val="0"/>
              </a:spcBef>
              <a:buFont typeface="Arial" charset="0"/>
              <a:buNone/>
            </a:pPr>
            <a:r>
              <a:rPr lang="ms-MY" sz="4400" b="1" smtClean="0">
                <a:sym typeface="Symbol" pitchFamily="18" charset="2"/>
              </a:rPr>
              <a:t>	1.   </a:t>
            </a:r>
            <a:r>
              <a:rPr lang="ms-MY" sz="4400" b="1" smtClean="0">
                <a:solidFill>
                  <a:srgbClr val="0000CC"/>
                </a:solidFill>
                <a:sym typeface="Symbol" pitchFamily="18" charset="2"/>
              </a:rPr>
              <a:t>A </a:t>
            </a:r>
            <a:r>
              <a:rPr lang="en-US" sz="4400" b="1" smtClean="0">
                <a:solidFill>
                  <a:srgbClr val="0000CC"/>
                </a:solidFill>
                <a:sym typeface="Symbol" pitchFamily="18" charset="2"/>
              </a:rPr>
              <a:t> </a:t>
            </a:r>
            <a:r>
              <a:rPr lang="ms-MY" sz="4400" b="1" i="1" smtClean="0">
                <a:solidFill>
                  <a:srgbClr val="0000CC"/>
                </a:solidFill>
                <a:sym typeface="Wingdings" pitchFamily="2" charset="2"/>
              </a:rPr>
              <a:t>a 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ms-MY" sz="4400" b="1" smtClean="0">
                <a:sym typeface="Symbol" pitchFamily="18" charset="2"/>
              </a:rPr>
              <a:t>	2.   </a:t>
            </a:r>
            <a:r>
              <a:rPr lang="ms-MY" sz="4400" b="1" smtClean="0">
                <a:solidFill>
                  <a:srgbClr val="0000CC"/>
                </a:solidFill>
                <a:sym typeface="Symbol" pitchFamily="18" charset="2"/>
              </a:rPr>
              <a:t>A </a:t>
            </a:r>
            <a:r>
              <a:rPr lang="en-US" sz="4400" b="1" smtClean="0">
                <a:solidFill>
                  <a:srgbClr val="0000CC"/>
                </a:solidFill>
                <a:sym typeface="Symbol" pitchFamily="18" charset="2"/>
              </a:rPr>
              <a:t> </a:t>
            </a:r>
            <a:r>
              <a:rPr lang="ms-MY" sz="4400" b="1" i="1" smtClean="0">
                <a:solidFill>
                  <a:srgbClr val="0000CC"/>
                </a:solidFill>
                <a:sym typeface="Wingdings" pitchFamily="2" charset="2"/>
              </a:rPr>
              <a:t>aB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ms-MY" sz="4400" b="1" smtClean="0">
                <a:sym typeface="Symbol" pitchFamily="18" charset="2"/>
              </a:rPr>
              <a:t>	3.   </a:t>
            </a:r>
            <a:r>
              <a:rPr lang="ms-MY" sz="4400" b="1" smtClean="0">
                <a:solidFill>
                  <a:srgbClr val="0000CC"/>
                </a:solidFill>
                <a:sym typeface="Symbol" pitchFamily="18" charset="2"/>
              </a:rPr>
              <a:t>A </a:t>
            </a:r>
            <a:r>
              <a:rPr lang="en-US" sz="4400" b="1" smtClean="0">
                <a:solidFill>
                  <a:srgbClr val="0000CC"/>
                </a:solidFill>
                <a:sym typeface="Symbol" pitchFamily="18" charset="2"/>
              </a:rPr>
              <a:t> </a:t>
            </a:r>
            <a:r>
              <a:rPr lang="el-GR" sz="4400" b="1" i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λ</a:t>
            </a:r>
            <a:endParaRPr lang="ms-MY" sz="4400" b="1" smtClean="0">
              <a:solidFill>
                <a:srgbClr val="0000CC"/>
              </a:solidFill>
              <a:sym typeface="Symbol" pitchFamily="18" charset="2"/>
            </a:endParaRP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ms-MY" sz="4400" b="1" smtClean="0">
                <a:sym typeface="Symbol" pitchFamily="18" charset="2"/>
              </a:rPr>
              <a:t>	where A, B  V, and a  </a:t>
            </a:r>
            <a:r>
              <a:rPr lang="el-GR" sz="44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ms-MY" sz="4400" b="1" smtClean="0">
                <a:sym typeface="Symbol" pitchFamily="18" charset="2"/>
              </a:rPr>
              <a:t>			</a:t>
            </a:r>
            <a:r>
              <a:rPr lang="ms-MY" sz="4000" b="1" smtClean="0">
                <a:sym typeface="Symbol" pitchFamily="18" charset="2"/>
              </a:rPr>
              <a:t>		</a:t>
            </a:r>
            <a:endParaRPr lang="en-US" b="1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1B1BF-1E13-40F9-B362-9C4E83EA5599}" type="slidenum">
              <a:rPr lang="en-US"/>
              <a:pPr>
                <a:defRPr/>
              </a:pPr>
              <a:t>14</a:t>
            </a:fld>
            <a:endParaRPr lang="th-TH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714375"/>
            <a:ext cx="8348663" cy="763588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rgbClr val="C00000"/>
                </a:solidFill>
              </a:rPr>
              <a:t>Example of Regular Grammar:</a:t>
            </a:r>
            <a:endParaRPr lang="en-US" b="1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489950" cy="4191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ms-MY" sz="4800" b="1" smtClean="0"/>
              <a:t>G</a:t>
            </a:r>
            <a:r>
              <a:rPr lang="ms-MY" sz="4800" b="1" baseline="-25000" smtClean="0"/>
              <a:t>1</a:t>
            </a:r>
            <a:r>
              <a:rPr lang="ms-MY" sz="4800" b="1" smtClean="0"/>
              <a:t> = ({S,A,B}, {a,b}, P, S)</a:t>
            </a:r>
          </a:p>
          <a:p>
            <a:pPr eaLnBrk="1" hangingPunct="1">
              <a:buFont typeface="Wingdings" pitchFamily="2" charset="2"/>
              <a:buNone/>
            </a:pPr>
            <a:r>
              <a:rPr lang="ms-MY" sz="4800" b="1" smtClean="0"/>
              <a:t>P:	S </a:t>
            </a:r>
            <a:r>
              <a:rPr lang="ms-MY" sz="4800" b="1" smtClean="0">
                <a:sym typeface="Wingdings" pitchFamily="2" charset="2"/>
              </a:rPr>
              <a:t></a:t>
            </a:r>
            <a:r>
              <a:rPr lang="ms-MY" sz="4800" b="1" smtClean="0"/>
              <a:t> a</a:t>
            </a:r>
            <a:r>
              <a:rPr lang="ms-MY" sz="4800" b="1" smtClean="0">
                <a:sym typeface="Symbol" pitchFamily="18" charset="2"/>
              </a:rPr>
              <a:t>B </a:t>
            </a:r>
            <a:r>
              <a:rPr lang="en-US" sz="4800" b="1" smtClean="0">
                <a:sym typeface="Symbol" pitchFamily="18" charset="2"/>
              </a:rPr>
              <a:t>|   </a:t>
            </a:r>
          </a:p>
          <a:p>
            <a:pPr eaLnBrk="1" hangingPunct="1">
              <a:buFont typeface="Wingdings" pitchFamily="2" charset="2"/>
              <a:buNone/>
            </a:pPr>
            <a:r>
              <a:rPr lang="ms-MY" sz="4800" b="1" smtClean="0">
                <a:sym typeface="Symbol" pitchFamily="18" charset="2"/>
              </a:rPr>
              <a:t> 		</a:t>
            </a:r>
            <a:r>
              <a:rPr lang="ms-MY" sz="4800" b="1" smtClean="0"/>
              <a:t>B </a:t>
            </a:r>
            <a:r>
              <a:rPr lang="ms-MY" sz="4800" b="1" smtClean="0">
                <a:sym typeface="Wingdings" pitchFamily="2" charset="2"/>
              </a:rPr>
              <a:t></a:t>
            </a:r>
            <a:r>
              <a:rPr lang="ms-MY" sz="4800" b="1" smtClean="0"/>
              <a:t> </a:t>
            </a:r>
            <a:r>
              <a:rPr lang="ms-MY" sz="4800" b="1" smtClean="0">
                <a:sym typeface="Symbol" pitchFamily="18" charset="2"/>
              </a:rPr>
              <a:t>bS </a:t>
            </a:r>
            <a:r>
              <a:rPr lang="en-US" sz="4800" b="1" smtClean="0">
                <a:sym typeface="Symbol" pitchFamily="18" charset="2"/>
              </a:rPr>
              <a:t>| bA</a:t>
            </a:r>
          </a:p>
          <a:p>
            <a:pPr eaLnBrk="1" hangingPunct="1">
              <a:buFont typeface="Wingdings" pitchFamily="2" charset="2"/>
              <a:buNone/>
            </a:pPr>
            <a:r>
              <a:rPr lang="ms-MY" sz="4800" b="1" smtClean="0">
                <a:sym typeface="Symbol" pitchFamily="18" charset="2"/>
              </a:rPr>
              <a:t>		</a:t>
            </a:r>
            <a:r>
              <a:rPr lang="ms-MY" sz="4800" b="1" smtClean="0"/>
              <a:t>A </a:t>
            </a:r>
            <a:r>
              <a:rPr lang="ms-MY" sz="4800" b="1" smtClean="0">
                <a:sym typeface="Wingdings" pitchFamily="2" charset="2"/>
              </a:rPr>
              <a:t></a:t>
            </a:r>
            <a:r>
              <a:rPr lang="ms-MY" sz="4800" b="1" smtClean="0"/>
              <a:t> </a:t>
            </a:r>
            <a:r>
              <a:rPr lang="ms-MY" sz="4800" b="1" smtClean="0">
                <a:sym typeface="Symbol" pitchFamily="18" charset="2"/>
              </a:rPr>
              <a:t>aA </a:t>
            </a:r>
            <a:r>
              <a:rPr lang="en-US" sz="4800" b="1" smtClean="0">
                <a:sym typeface="Symbol" pitchFamily="18" charset="2"/>
              </a:rPr>
              <a:t>| </a:t>
            </a:r>
          </a:p>
          <a:p>
            <a:pPr eaLnBrk="1" hangingPunct="1">
              <a:buFont typeface="Wingdings" pitchFamily="2" charset="2"/>
              <a:buNone/>
            </a:pPr>
            <a:endParaRPr lang="ms-MY" sz="4400" b="1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47663" y="1357313"/>
            <a:ext cx="8296275" cy="52149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l-GR" sz="200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The Chomsky Hierarchy</a:t>
            </a:r>
            <a:endParaRPr lang="el-GR" b="1" smtClean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04913" y="2500313"/>
            <a:ext cx="7215187" cy="3848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l-GR" sz="2000"/>
          </a:p>
        </p:txBody>
      </p:sp>
      <p:sp>
        <p:nvSpPr>
          <p:cNvPr id="5" name="Oval 4"/>
          <p:cNvSpPr/>
          <p:nvPr/>
        </p:nvSpPr>
        <p:spPr>
          <a:xfrm>
            <a:off x="2347913" y="3500438"/>
            <a:ext cx="5715000" cy="2705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l-GR" sz="2000" dirty="0"/>
          </a:p>
        </p:txBody>
      </p:sp>
      <p:sp>
        <p:nvSpPr>
          <p:cNvPr id="6" name="Oval 5"/>
          <p:cNvSpPr/>
          <p:nvPr/>
        </p:nvSpPr>
        <p:spPr>
          <a:xfrm>
            <a:off x="3276600" y="4500563"/>
            <a:ext cx="4367213" cy="15001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l-GR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9800" y="3681413"/>
            <a:ext cx="32051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+mn-lt"/>
                <a:cs typeface="+mn-cs"/>
              </a:rPr>
              <a:t>Context Free Languages</a:t>
            </a:r>
            <a:endParaRPr lang="el-GR" sz="2400" b="1" dirty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0850" y="2752725"/>
            <a:ext cx="3794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+mn-lt"/>
              </a:rPr>
              <a:t>Context Sensitive</a:t>
            </a:r>
            <a:r>
              <a:rPr lang="en-US" sz="2400" b="1" dirty="0">
                <a:solidFill>
                  <a:srgbClr val="0000CC"/>
                </a:solidFill>
                <a:latin typeface="+mn-lt"/>
                <a:cs typeface="+mn-cs"/>
              </a:rPr>
              <a:t> Languages</a:t>
            </a:r>
            <a:endParaRPr lang="el-GR" sz="2400" b="1" dirty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3600" y="1714500"/>
            <a:ext cx="46323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+mn-lt"/>
              </a:rPr>
              <a:t>Recursively</a:t>
            </a:r>
            <a:r>
              <a:rPr lang="en-US" sz="2400" b="1" dirty="0">
                <a:solidFill>
                  <a:srgbClr val="0000CC"/>
                </a:solidFill>
                <a:latin typeface="+mn-lt"/>
                <a:cs typeface="+mn-cs"/>
              </a:rPr>
              <a:t> Enumerable Languages</a:t>
            </a:r>
            <a:endParaRPr lang="el-GR" sz="2400" b="1" dirty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28681" name="TextBox 11"/>
          <p:cNvSpPr txBox="1">
            <a:spLocks noChangeArrowheads="1"/>
          </p:cNvSpPr>
          <p:nvPr/>
        </p:nvSpPr>
        <p:spPr bwMode="auto">
          <a:xfrm>
            <a:off x="5715000" y="4000500"/>
            <a:ext cx="2005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{a</a:t>
            </a:r>
            <a:r>
              <a:rPr lang="en-US" sz="2800" b="1" baseline="30000">
                <a:latin typeface="Calibri" pitchFamily="34" charset="0"/>
              </a:rPr>
              <a:t>n</a:t>
            </a:r>
            <a:r>
              <a:rPr lang="en-US" sz="2800" b="1">
                <a:latin typeface="Calibri" pitchFamily="34" charset="0"/>
              </a:rPr>
              <a:t>b</a:t>
            </a:r>
            <a:r>
              <a:rPr lang="en-US" sz="2800" b="1" baseline="30000">
                <a:latin typeface="Calibri" pitchFamily="34" charset="0"/>
              </a:rPr>
              <a:t>n </a:t>
            </a:r>
            <a:r>
              <a:rPr lang="en-US" sz="2800" b="1">
                <a:latin typeface="Calibri" pitchFamily="34" charset="0"/>
              </a:rPr>
              <a:t>, n ≥ 0}</a:t>
            </a:r>
            <a:endParaRPr lang="el-GR" sz="2800" b="1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8900" y="4752975"/>
            <a:ext cx="25574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CC"/>
                </a:solidFill>
                <a:latin typeface="+mn-lt"/>
                <a:cs typeface="+mn-cs"/>
              </a:rPr>
              <a:t>Regular Languages</a:t>
            </a:r>
            <a:endParaRPr lang="el-GR" sz="2400" b="1" dirty="0">
              <a:solidFill>
                <a:srgbClr val="0000CC"/>
              </a:solidFill>
              <a:latin typeface="+mn-lt"/>
              <a:cs typeface="+mn-cs"/>
            </a:endParaRPr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5440363" y="3071813"/>
            <a:ext cx="2284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{a</a:t>
            </a:r>
            <a:r>
              <a:rPr lang="en-US" sz="2800" b="1" baseline="30000">
                <a:latin typeface="Calibri" pitchFamily="34" charset="0"/>
              </a:rPr>
              <a:t>n</a:t>
            </a:r>
            <a:r>
              <a:rPr lang="en-US" sz="2800" b="1">
                <a:latin typeface="Calibri" pitchFamily="34" charset="0"/>
              </a:rPr>
              <a:t>b</a:t>
            </a:r>
            <a:r>
              <a:rPr lang="en-US" sz="2800" b="1" baseline="30000">
                <a:latin typeface="Calibri" pitchFamily="34" charset="0"/>
              </a:rPr>
              <a:t>n</a:t>
            </a:r>
            <a:r>
              <a:rPr lang="en-US" sz="2800" b="1">
                <a:latin typeface="Calibri" pitchFamily="34" charset="0"/>
              </a:rPr>
              <a:t>c</a:t>
            </a:r>
            <a:r>
              <a:rPr lang="en-US" sz="2800" b="1" baseline="30000">
                <a:latin typeface="Calibri" pitchFamily="34" charset="0"/>
              </a:rPr>
              <a:t>n </a:t>
            </a:r>
            <a:r>
              <a:rPr lang="en-US" sz="2800" b="1">
                <a:latin typeface="Calibri" pitchFamily="34" charset="0"/>
              </a:rPr>
              <a:t>, n ≥ 0}</a:t>
            </a:r>
            <a:endParaRPr lang="el-GR" sz="2800" b="1">
              <a:latin typeface="Calibri" pitchFamily="34" charset="0"/>
            </a:endParaRP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4572000" y="5181600"/>
            <a:ext cx="2538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{a</a:t>
            </a:r>
            <a:r>
              <a:rPr lang="en-US" sz="2800" b="1" baseline="30000">
                <a:latin typeface="Calibri" pitchFamily="34" charset="0"/>
              </a:rPr>
              <a:t>m</a:t>
            </a:r>
            <a:r>
              <a:rPr lang="en-US" sz="2800" b="1">
                <a:latin typeface="Calibri" pitchFamily="34" charset="0"/>
              </a:rPr>
              <a:t>b</a:t>
            </a:r>
            <a:r>
              <a:rPr lang="en-US" sz="2800" b="1" baseline="30000">
                <a:latin typeface="Calibri" pitchFamily="34" charset="0"/>
              </a:rPr>
              <a:t>n </a:t>
            </a:r>
            <a:r>
              <a:rPr lang="en-US" sz="2800" b="1">
                <a:latin typeface="Calibri" pitchFamily="34" charset="0"/>
              </a:rPr>
              <a:t>, m, n ≥ 0}</a:t>
            </a:r>
            <a:endParaRPr lang="el-GR" sz="2800" b="1">
              <a:latin typeface="Calibri" pitchFamily="34" charset="0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429250" y="2047875"/>
            <a:ext cx="2284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</a:rPr>
              <a:t>{a</a:t>
            </a:r>
            <a:r>
              <a:rPr lang="en-US" sz="2800" b="1" baseline="30000">
                <a:latin typeface="Calibri" pitchFamily="34" charset="0"/>
              </a:rPr>
              <a:t>n</a:t>
            </a:r>
            <a:r>
              <a:rPr lang="en-US" sz="2800" b="1">
                <a:latin typeface="Calibri" pitchFamily="34" charset="0"/>
              </a:rPr>
              <a:t>b</a:t>
            </a:r>
            <a:r>
              <a:rPr lang="en-US" sz="2800" b="1" baseline="30000">
                <a:latin typeface="Calibri" pitchFamily="34" charset="0"/>
              </a:rPr>
              <a:t>n</a:t>
            </a:r>
            <a:r>
              <a:rPr lang="en-US" sz="2800" b="1">
                <a:latin typeface="Calibri" pitchFamily="34" charset="0"/>
              </a:rPr>
              <a:t>c</a:t>
            </a:r>
            <a:r>
              <a:rPr lang="en-US" sz="2800" b="1" baseline="30000">
                <a:latin typeface="Calibri" pitchFamily="34" charset="0"/>
              </a:rPr>
              <a:t>n </a:t>
            </a:r>
            <a:r>
              <a:rPr lang="en-US" sz="2800" b="1">
                <a:latin typeface="Calibri" pitchFamily="34" charset="0"/>
              </a:rPr>
              <a:t>, n ≥ 0}</a:t>
            </a:r>
            <a:endParaRPr lang="el-GR" sz="28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The Chomsky Hierarchy</a:t>
            </a:r>
            <a:endParaRPr lang="el-GR" b="1" smtClean="0">
              <a:solidFill>
                <a:srgbClr val="C00000"/>
              </a:solidFill>
            </a:endParaRPr>
          </a:p>
        </p:txBody>
      </p:sp>
      <p:sp>
        <p:nvSpPr>
          <p:cNvPr id="16387" name="Rectangle 14"/>
          <p:cNvSpPr>
            <a:spLocks noChangeArrowheads="1"/>
          </p:cNvSpPr>
          <p:nvPr/>
        </p:nvSpPr>
        <p:spPr bwMode="auto">
          <a:xfrm>
            <a:off x="500063" y="1643063"/>
            <a:ext cx="7500937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>
                <a:latin typeface="+mn-lt"/>
              </a:rPr>
              <a:t>Take note that:  </a:t>
            </a:r>
          </a:p>
          <a:p>
            <a:pPr>
              <a:defRPr/>
            </a:pPr>
            <a:r>
              <a:rPr lang="en-US" sz="4400" b="1" dirty="0">
                <a:latin typeface="+mn-lt"/>
              </a:rPr>
              <a:t>	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regular grammar</a:t>
            </a:r>
            <a:r>
              <a:rPr lang="en-US" sz="4400" b="1" dirty="0">
                <a:latin typeface="+mn-lt"/>
              </a:rPr>
              <a:t>, </a:t>
            </a:r>
          </a:p>
          <a:p>
            <a:pPr>
              <a:defRPr/>
            </a:pPr>
            <a:r>
              <a:rPr lang="en-US" sz="4400" b="1" dirty="0">
                <a:latin typeface="+mn-lt"/>
              </a:rPr>
              <a:t>	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context-free grammar</a:t>
            </a:r>
            <a:r>
              <a:rPr lang="en-US" sz="4400" b="1" dirty="0">
                <a:latin typeface="+mn-lt"/>
              </a:rPr>
              <a:t>, </a:t>
            </a:r>
          </a:p>
          <a:p>
            <a:pPr>
              <a:defRPr/>
            </a:pPr>
            <a:r>
              <a:rPr lang="en-US" sz="4400" b="1" dirty="0">
                <a:latin typeface="+mn-lt"/>
              </a:rPr>
              <a:t>	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context sensitive grammar</a:t>
            </a:r>
            <a:r>
              <a:rPr lang="en-US" sz="4400" b="1" dirty="0">
                <a:latin typeface="+mn-lt"/>
              </a:rPr>
              <a:t>;</a:t>
            </a:r>
          </a:p>
          <a:p>
            <a:pPr>
              <a:defRPr/>
            </a:pPr>
            <a:r>
              <a:rPr lang="en-US" sz="4400" b="1" dirty="0">
                <a:latin typeface="+mn-lt"/>
              </a:rPr>
              <a:t> are also </a:t>
            </a:r>
            <a:r>
              <a:rPr lang="en-US" sz="4400" b="1" dirty="0">
                <a:solidFill>
                  <a:srgbClr val="0000CC"/>
                </a:solidFill>
                <a:latin typeface="+mn-lt"/>
              </a:rPr>
              <a:t>unrestricted grammar</a:t>
            </a:r>
            <a:r>
              <a:rPr lang="en-US" sz="4400" b="1" dirty="0">
                <a:latin typeface="+mn-lt"/>
              </a:rPr>
              <a:t>.</a:t>
            </a:r>
            <a:endParaRPr lang="en-SG" sz="4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Regular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b="1" smtClean="0">
                <a:solidFill>
                  <a:srgbClr val="C00000"/>
                </a:solidFill>
              </a:rPr>
              <a:t>Languages</a:t>
            </a:r>
            <a:endParaRPr lang="el-GR" b="1" smtClean="0">
              <a:solidFill>
                <a:srgbClr val="C00000"/>
              </a:solidFill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488" cy="475773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4000" b="1" smtClean="0"/>
              <a:t>To prove that a language is </a:t>
            </a:r>
            <a:r>
              <a:rPr lang="en-US" sz="4000" b="1" smtClean="0">
                <a:solidFill>
                  <a:srgbClr val="0000CC"/>
                </a:solidFill>
              </a:rPr>
              <a:t>regular</a:t>
            </a:r>
            <a:r>
              <a:rPr lang="en-US" sz="4000" b="1" smtClean="0"/>
              <a:t>:</a:t>
            </a:r>
          </a:p>
          <a:p>
            <a:pPr eaLnBrk="1" hangingPunct="1"/>
            <a:r>
              <a:rPr lang="en-US" sz="4000" b="1" smtClean="0"/>
              <a:t>Find a </a:t>
            </a:r>
            <a:r>
              <a:rPr lang="en-US" sz="4000" b="1" smtClean="0">
                <a:solidFill>
                  <a:srgbClr val="FF0000"/>
                </a:solidFill>
              </a:rPr>
              <a:t>DFA</a:t>
            </a:r>
            <a:r>
              <a:rPr lang="en-US" sz="4000" b="1" smtClean="0"/>
              <a:t> (NFA, NFA</a:t>
            </a:r>
            <a:r>
              <a:rPr lang="el-GR" sz="4000" b="1" baseline="-25000" smtClean="0"/>
              <a:t>ε</a:t>
            </a:r>
            <a:r>
              <a:rPr lang="el-GR" sz="4000" b="1" smtClean="0"/>
              <a:t>) </a:t>
            </a:r>
            <a:r>
              <a:rPr lang="en-US" sz="4000" b="1" smtClean="0"/>
              <a:t>that recognizes it.</a:t>
            </a:r>
          </a:p>
          <a:p>
            <a:pPr eaLnBrk="1" hangingPunct="1"/>
            <a:r>
              <a:rPr lang="en-US" sz="4000" b="1" smtClean="0"/>
              <a:t>Find a </a:t>
            </a:r>
            <a:r>
              <a:rPr lang="en-US" sz="4000" b="1" smtClean="0">
                <a:solidFill>
                  <a:srgbClr val="FF0000"/>
                </a:solidFill>
              </a:rPr>
              <a:t>regular</a:t>
            </a:r>
            <a:r>
              <a:rPr lang="en-US" sz="4000" b="1" smtClean="0"/>
              <a:t> </a:t>
            </a:r>
            <a:r>
              <a:rPr lang="en-US" sz="4000" b="1" smtClean="0">
                <a:solidFill>
                  <a:srgbClr val="FF0000"/>
                </a:solidFill>
              </a:rPr>
              <a:t>expression</a:t>
            </a:r>
            <a:r>
              <a:rPr lang="en-US" sz="4000" b="1" smtClean="0"/>
              <a:t> that represents it.</a:t>
            </a:r>
          </a:p>
          <a:p>
            <a:pPr eaLnBrk="1" hangingPunct="1"/>
            <a:r>
              <a:rPr lang="en-US" sz="4000" b="1" smtClean="0"/>
              <a:t>Find a </a:t>
            </a:r>
            <a:r>
              <a:rPr lang="en-US" sz="4000" b="1" smtClean="0">
                <a:solidFill>
                  <a:srgbClr val="FF0000"/>
                </a:solidFill>
              </a:rPr>
              <a:t>regular grammar </a:t>
            </a:r>
            <a:r>
              <a:rPr lang="en-US" sz="4000" b="1" smtClean="0"/>
              <a:t>that generates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Context Free Languages</a:t>
            </a:r>
            <a:endParaRPr lang="el-GR" b="1" smtClean="0">
              <a:solidFill>
                <a:srgbClr val="C00000"/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4400" b="1" smtClean="0"/>
              <a:t>To prove that a language is context free:</a:t>
            </a:r>
          </a:p>
          <a:p>
            <a:pPr eaLnBrk="1" hangingPunct="1"/>
            <a:r>
              <a:rPr lang="en-US" sz="4400" b="1" smtClean="0"/>
              <a:t>Find a </a:t>
            </a:r>
            <a:r>
              <a:rPr lang="en-US" sz="4400" b="1" smtClean="0">
                <a:solidFill>
                  <a:srgbClr val="FF0000"/>
                </a:solidFill>
              </a:rPr>
              <a:t>NPDA</a:t>
            </a:r>
            <a:r>
              <a:rPr lang="en-US" sz="4400" b="1" smtClean="0"/>
              <a:t> that recognizes it.</a:t>
            </a:r>
          </a:p>
          <a:p>
            <a:pPr eaLnBrk="1" hangingPunct="1"/>
            <a:r>
              <a:rPr lang="en-US" sz="4400" b="1" smtClean="0"/>
              <a:t>Find a </a:t>
            </a:r>
            <a:r>
              <a:rPr lang="en-US" sz="4400" b="1" smtClean="0">
                <a:solidFill>
                  <a:srgbClr val="FF0000"/>
                </a:solidFill>
              </a:rPr>
              <a:t>context free grammar </a:t>
            </a:r>
            <a:r>
              <a:rPr lang="en-US" sz="4400" b="1" smtClean="0"/>
              <a:t>that generates it.</a:t>
            </a:r>
            <a:endParaRPr lang="el-GR" sz="4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Recursively Enumerable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Languages</a:t>
            </a:r>
            <a:endParaRPr lang="el-GR" b="1" dirty="0" smtClean="0">
              <a:solidFill>
                <a:srgbClr val="C00000"/>
              </a:solidFill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285750" y="1428750"/>
            <a:ext cx="8543925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3600" b="1" dirty="0" smtClean="0"/>
              <a:t>To prove that a language is </a:t>
            </a:r>
            <a:r>
              <a:rPr lang="en-US" sz="3600" b="1" dirty="0" smtClean="0"/>
              <a:t>enumerable</a:t>
            </a:r>
            <a:r>
              <a:rPr lang="en-US" sz="3600" b="1" dirty="0" smtClean="0"/>
              <a:t> </a:t>
            </a:r>
            <a:r>
              <a:rPr lang="en-US" sz="3600" b="1" dirty="0" smtClean="0"/>
              <a:t>you must find a </a:t>
            </a:r>
            <a:r>
              <a:rPr lang="en-US" sz="3600" b="1" dirty="0" smtClean="0">
                <a:solidFill>
                  <a:srgbClr val="C00000"/>
                </a:solidFill>
              </a:rPr>
              <a:t>Turing Machine </a:t>
            </a:r>
            <a:r>
              <a:rPr lang="en-US" sz="3600" b="1" dirty="0" smtClean="0"/>
              <a:t>that decides membership in the language:</a:t>
            </a:r>
          </a:p>
          <a:p>
            <a:pPr eaLnBrk="1" hangingPunct="1"/>
            <a:r>
              <a:rPr lang="en-US" sz="3600" b="1" dirty="0" smtClean="0"/>
              <a:t>If the string is in the language then the machine should accept.</a:t>
            </a:r>
          </a:p>
          <a:p>
            <a:pPr eaLnBrk="1" hangingPunct="1"/>
            <a:r>
              <a:rPr lang="en-US" sz="3600" b="1" dirty="0" smtClean="0"/>
              <a:t>If the string is not in the language then the machine should reject.</a:t>
            </a:r>
          </a:p>
          <a:p>
            <a:pPr eaLnBrk="1" hangingPunct="1"/>
            <a:r>
              <a:rPr lang="en-US" sz="3600" b="1" dirty="0" smtClean="0"/>
              <a:t>The machine shouldn’t loop for any input.</a:t>
            </a:r>
            <a:endParaRPr lang="el-GR" sz="3600" b="1" dirty="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F4BEE-D197-49FA-887A-19BE010A33A4}" type="slidenum">
              <a:rPr lang="en-US"/>
              <a:pPr>
                <a:defRPr/>
              </a:pPr>
              <a:t>2</a:t>
            </a:fld>
            <a:endParaRPr lang="th-TH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rgbClr val="C00000"/>
                </a:solidFill>
              </a:rPr>
              <a:t>What is Chomsky Hierarchy?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8229600" cy="4525963"/>
          </a:xfrm>
        </p:spPr>
        <p:txBody>
          <a:bodyPr/>
          <a:lstStyle/>
          <a:p>
            <a:pPr eaLnBrk="1" hangingPunct="1"/>
            <a:r>
              <a:rPr lang="en-US" sz="4000" b="1" smtClean="0"/>
              <a:t>The </a:t>
            </a:r>
            <a:r>
              <a:rPr lang="en-US" sz="4000" b="1" smtClean="0">
                <a:solidFill>
                  <a:srgbClr val="FF0000"/>
                </a:solidFill>
              </a:rPr>
              <a:t>classification</a:t>
            </a:r>
            <a:r>
              <a:rPr lang="en-US" sz="4000" b="1" smtClean="0"/>
              <a:t> of languages into 4 classes; </a:t>
            </a:r>
          </a:p>
          <a:p>
            <a:pPr eaLnBrk="1" hangingPunct="1"/>
            <a:r>
              <a:rPr lang="en-US" sz="4000" b="1" smtClean="0"/>
              <a:t>the description of  the </a:t>
            </a:r>
            <a:r>
              <a:rPr lang="en-US" sz="4000" b="1" smtClean="0">
                <a:solidFill>
                  <a:srgbClr val="0000CC"/>
                </a:solidFill>
              </a:rPr>
              <a:t>grammar</a:t>
            </a:r>
            <a:r>
              <a:rPr lang="en-US" sz="4000" b="1" smtClean="0"/>
              <a:t> for each class,</a:t>
            </a:r>
          </a:p>
          <a:p>
            <a:pPr eaLnBrk="1" hangingPunct="1"/>
            <a:r>
              <a:rPr lang="en-US" sz="4000" b="1" smtClean="0"/>
              <a:t>and the </a:t>
            </a:r>
            <a:r>
              <a:rPr lang="en-US" sz="4000" b="1" smtClean="0">
                <a:solidFill>
                  <a:srgbClr val="0000CC"/>
                </a:solidFill>
              </a:rPr>
              <a:t>machine</a:t>
            </a:r>
            <a:r>
              <a:rPr lang="en-US" sz="4000" b="1" smtClean="0"/>
              <a:t> that can recognize the grammar </a:t>
            </a:r>
            <a:r>
              <a:rPr lang="ms-MY" sz="4000" b="1" smtClean="0"/>
              <a:t>/ language.</a:t>
            </a:r>
          </a:p>
          <a:p>
            <a:pPr eaLnBrk="1" hangingPunct="1">
              <a:buFont typeface="Wingdings" pitchFamily="2" charset="2"/>
              <a:buNone/>
            </a:pPr>
            <a:endParaRPr lang="ms-MY" sz="36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Closure under operations</a:t>
            </a:r>
            <a:endParaRPr lang="el-GR" b="1" smtClean="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pPr eaLnBrk="1" hangingPunct="1"/>
            <a:r>
              <a:rPr lang="en-US" sz="3400" b="1" dirty="0" smtClean="0">
                <a:solidFill>
                  <a:srgbClr val="C00000"/>
                </a:solidFill>
              </a:rPr>
              <a:t>Regular Languages </a:t>
            </a:r>
            <a:r>
              <a:rPr lang="en-US" sz="3400" b="1" dirty="0" smtClean="0"/>
              <a:t>are closed under: </a:t>
            </a:r>
            <a:r>
              <a:rPr lang="en-US" sz="3400" b="1" dirty="0" smtClean="0">
                <a:solidFill>
                  <a:srgbClr val="0000CC"/>
                </a:solidFill>
              </a:rPr>
              <a:t>Union</a:t>
            </a:r>
            <a:r>
              <a:rPr lang="en-US" sz="3400" b="1" dirty="0" smtClean="0"/>
              <a:t>, </a:t>
            </a:r>
            <a:r>
              <a:rPr lang="en-US" sz="3400" b="1" dirty="0" smtClean="0">
                <a:solidFill>
                  <a:srgbClr val="0000CC"/>
                </a:solidFill>
              </a:rPr>
              <a:t>Concatenation</a:t>
            </a:r>
            <a:r>
              <a:rPr lang="en-US" sz="3400" b="1" dirty="0" smtClean="0"/>
              <a:t>, </a:t>
            </a:r>
            <a:r>
              <a:rPr lang="en-US" sz="3400" b="1" dirty="0" smtClean="0">
                <a:solidFill>
                  <a:srgbClr val="0000CC"/>
                </a:solidFill>
              </a:rPr>
              <a:t>Star</a:t>
            </a:r>
            <a:r>
              <a:rPr lang="en-US" sz="3400" b="1" dirty="0" smtClean="0"/>
              <a:t>, </a:t>
            </a:r>
            <a:r>
              <a:rPr lang="en-US" sz="3400" b="1" dirty="0" smtClean="0">
                <a:solidFill>
                  <a:srgbClr val="0000CC"/>
                </a:solidFill>
              </a:rPr>
              <a:t>Intersection</a:t>
            </a:r>
            <a:r>
              <a:rPr lang="en-US" sz="3400" b="1" dirty="0" smtClean="0"/>
              <a:t> and </a:t>
            </a:r>
            <a:r>
              <a:rPr lang="en-US" sz="3400" b="1" dirty="0" smtClean="0">
                <a:solidFill>
                  <a:srgbClr val="0000CC"/>
                </a:solidFill>
              </a:rPr>
              <a:t>Complement</a:t>
            </a:r>
          </a:p>
          <a:p>
            <a:pPr eaLnBrk="1" hangingPunct="1"/>
            <a:r>
              <a:rPr lang="en-US" sz="3400" b="1" dirty="0" smtClean="0">
                <a:solidFill>
                  <a:srgbClr val="C00000"/>
                </a:solidFill>
              </a:rPr>
              <a:t>Context Free Languages </a:t>
            </a:r>
            <a:r>
              <a:rPr lang="en-US" sz="3400" b="1" dirty="0" smtClean="0"/>
              <a:t>are closed under: </a:t>
            </a:r>
            <a:r>
              <a:rPr lang="en-US" sz="3400" b="1" dirty="0" smtClean="0">
                <a:solidFill>
                  <a:srgbClr val="0000CC"/>
                </a:solidFill>
              </a:rPr>
              <a:t>Union</a:t>
            </a:r>
            <a:r>
              <a:rPr lang="en-US" sz="3400" b="1" dirty="0" smtClean="0"/>
              <a:t>, </a:t>
            </a:r>
            <a:r>
              <a:rPr lang="en-US" sz="3400" b="1" dirty="0" smtClean="0">
                <a:solidFill>
                  <a:srgbClr val="0000CC"/>
                </a:solidFill>
              </a:rPr>
              <a:t>Concatenation</a:t>
            </a:r>
            <a:r>
              <a:rPr lang="en-US" sz="3400" b="1" dirty="0" smtClean="0"/>
              <a:t>, </a:t>
            </a:r>
            <a:r>
              <a:rPr lang="en-US" sz="3400" b="1" dirty="0" smtClean="0">
                <a:solidFill>
                  <a:srgbClr val="0000CC"/>
                </a:solidFill>
              </a:rPr>
              <a:t>Star</a:t>
            </a:r>
            <a:r>
              <a:rPr lang="en-US" sz="3400" b="1" dirty="0" smtClean="0"/>
              <a:t>. They are not closed under: </a:t>
            </a:r>
            <a:r>
              <a:rPr lang="en-US" sz="3400" b="1" dirty="0" smtClean="0">
                <a:solidFill>
                  <a:srgbClr val="0000CC"/>
                </a:solidFill>
              </a:rPr>
              <a:t>Intersection</a:t>
            </a:r>
            <a:r>
              <a:rPr lang="en-US" sz="3400" b="1" dirty="0" smtClean="0"/>
              <a:t>, </a:t>
            </a:r>
            <a:r>
              <a:rPr lang="en-US" sz="3400" b="1" dirty="0" smtClean="0">
                <a:solidFill>
                  <a:srgbClr val="0000CC"/>
                </a:solidFill>
              </a:rPr>
              <a:t>Complement</a:t>
            </a:r>
            <a:r>
              <a:rPr lang="en-US" sz="3400" b="1" dirty="0" smtClean="0"/>
              <a:t>.</a:t>
            </a:r>
          </a:p>
          <a:p>
            <a:pPr eaLnBrk="1" hangingPunct="1"/>
            <a:r>
              <a:rPr lang="en-US" sz="3400" b="1" dirty="0" smtClean="0">
                <a:solidFill>
                  <a:srgbClr val="C00000"/>
                </a:solidFill>
              </a:rPr>
              <a:t>Recursively enumerable/Computable </a:t>
            </a:r>
            <a:r>
              <a:rPr lang="en-US" sz="3400" b="1" dirty="0" smtClean="0">
                <a:solidFill>
                  <a:srgbClr val="C00000"/>
                </a:solidFill>
              </a:rPr>
              <a:t>Languages </a:t>
            </a:r>
            <a:r>
              <a:rPr lang="en-US" sz="3400" b="1" dirty="0" smtClean="0"/>
              <a:t>are closed under: </a:t>
            </a:r>
            <a:r>
              <a:rPr lang="en-US" sz="3400" b="1" dirty="0" smtClean="0">
                <a:solidFill>
                  <a:srgbClr val="0000CC"/>
                </a:solidFill>
              </a:rPr>
              <a:t>Union</a:t>
            </a:r>
            <a:r>
              <a:rPr lang="en-US" sz="3400" b="1" dirty="0" smtClean="0"/>
              <a:t>, </a:t>
            </a:r>
            <a:r>
              <a:rPr lang="en-US" sz="3400" b="1" dirty="0" smtClean="0">
                <a:solidFill>
                  <a:srgbClr val="0000CC"/>
                </a:solidFill>
              </a:rPr>
              <a:t>Concatenation</a:t>
            </a:r>
            <a:r>
              <a:rPr lang="en-US" sz="3400" b="1" dirty="0" smtClean="0"/>
              <a:t>, </a:t>
            </a:r>
            <a:r>
              <a:rPr lang="en-US" sz="3400" b="1" dirty="0" smtClean="0">
                <a:solidFill>
                  <a:srgbClr val="0000CC"/>
                </a:solidFill>
              </a:rPr>
              <a:t>Star</a:t>
            </a:r>
            <a:r>
              <a:rPr lang="en-US" sz="3400" b="1" dirty="0" smtClean="0"/>
              <a:t>, </a:t>
            </a:r>
            <a:r>
              <a:rPr lang="en-US" sz="3400" b="1" dirty="0" smtClean="0">
                <a:solidFill>
                  <a:srgbClr val="0000CC"/>
                </a:solidFill>
              </a:rPr>
              <a:t>Intersection</a:t>
            </a:r>
            <a:r>
              <a:rPr lang="en-US" sz="3400" b="1" dirty="0" smtClean="0"/>
              <a:t>, </a:t>
            </a:r>
            <a:r>
              <a:rPr lang="en-US" sz="3400" b="1" dirty="0" smtClean="0">
                <a:solidFill>
                  <a:srgbClr val="0000CC"/>
                </a:solidFill>
              </a:rPr>
              <a:t>Complement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Definition of Closure</a:t>
            </a:r>
            <a:endParaRPr lang="en-US" smtClean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 mathematics, a set is said to be closed under some operation </a:t>
            </a:r>
            <a:r>
              <a:rPr lang="en-US" b="1" dirty="0" smtClean="0">
                <a:solidFill>
                  <a:srgbClr val="0000CC"/>
                </a:solidFill>
              </a:rPr>
              <a:t>if performance of that operation on members of the set always produces a unique member of the same set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For example, the real numbers are closed under subtraction, but the natural numbers are </a:t>
            </a:r>
            <a:r>
              <a:rPr lang="en-US" b="1" dirty="0" smtClean="0"/>
              <a:t>not. </a:t>
            </a:r>
            <a:r>
              <a:rPr lang="en-US" b="1" dirty="0" err="1" smtClean="0"/>
              <a:t>E.g</a:t>
            </a:r>
            <a:r>
              <a:rPr lang="en-US" b="1" dirty="0" smtClean="0"/>
              <a:t>: </a:t>
            </a:r>
            <a:r>
              <a:rPr lang="en-US" b="1" dirty="0" smtClean="0"/>
              <a:t>3 and 8 are both natural numbers, but the result of 3 − 8 </a:t>
            </a:r>
            <a:r>
              <a:rPr lang="en-US" b="1" dirty="0" smtClean="0"/>
              <a:t>which is -5 is not natural numbers. 1.5 and 2.0 is real numbers, 1.5 – 2.0 = -0.5 is also real number.</a:t>
            </a:r>
            <a:endParaRPr lang="en-US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Summary</a:t>
            </a:r>
            <a:endParaRPr lang="el-GR" b="1" smtClean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769599"/>
              </p:ext>
            </p:extLst>
          </p:nvPr>
        </p:nvGraphicFramePr>
        <p:xfrm>
          <a:off x="214313" y="1571625"/>
          <a:ext cx="8572560" cy="48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407"/>
                <a:gridCol w="2160240"/>
                <a:gridCol w="2736304"/>
                <a:gridCol w="1838609"/>
              </a:tblGrid>
              <a:tr h="73107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Grammar</a:t>
                      </a:r>
                      <a:endParaRPr lang="el-G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dirty="0" smtClean="0"/>
                        <a:t>For</a:t>
                      </a:r>
                      <a:r>
                        <a:rPr lang="en-US" sz="2400" b="1" i="1" u="none" dirty="0" smtClean="0"/>
                        <a:t> </a:t>
                      </a:r>
                      <a:r>
                        <a:rPr lang="en-US" sz="2400" b="1" u="none" dirty="0" smtClean="0"/>
                        <a:t>P</a:t>
                      </a:r>
                      <a:r>
                        <a:rPr lang="en-US" sz="2400" b="1" dirty="0" smtClean="0"/>
                        <a:t>roduction </a:t>
                      </a:r>
                      <a:r>
                        <a:rPr lang="en-US" sz="2400" b="1" i="1" dirty="0" err="1" smtClean="0">
                          <a:solidFill>
                            <a:schemeClr val="bg1"/>
                          </a:solidFill>
                        </a:rPr>
                        <a:t>u</a:t>
                      </a:r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r>
                        <a:rPr lang="en-US" sz="2400" b="1" i="1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v</a:t>
                      </a:r>
                      <a:r>
                        <a:rPr lang="en-US" sz="2400" b="1" i="0" dirty="0" smtClean="0">
                          <a:solidFill>
                            <a:schemeClr val="bg1"/>
                          </a:solidFill>
                          <a:sym typeface="Symbol"/>
                        </a:rPr>
                        <a:t>, </a:t>
                      </a:r>
                      <a:r>
                        <a:rPr lang="en-US" sz="2400" b="1" i="1" u="none" dirty="0" smtClean="0">
                          <a:solidFill>
                            <a:schemeClr val="bg1"/>
                          </a:solidFill>
                          <a:sym typeface="Symbol"/>
                        </a:rPr>
                        <a:t>u</a:t>
                      </a:r>
                      <a:r>
                        <a:rPr lang="en-US" sz="2400" b="1" i="0" u="none" dirty="0" smtClean="0">
                          <a:solidFill>
                            <a:schemeClr val="bg1"/>
                          </a:solidFill>
                          <a:sym typeface="Symbol"/>
                        </a:rPr>
                        <a:t> can be</a:t>
                      </a:r>
                      <a:endParaRPr lang="en-US" sz="2400" b="1" i="0" u="none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dirty="0" smtClean="0"/>
                        <a:t>For</a:t>
                      </a:r>
                      <a:r>
                        <a:rPr lang="en-US" sz="2400" b="1" i="1" u="none" dirty="0" smtClean="0"/>
                        <a:t> </a:t>
                      </a:r>
                      <a:r>
                        <a:rPr lang="en-US" sz="2400" b="1" dirty="0" smtClean="0"/>
                        <a:t>Production </a:t>
                      </a:r>
                      <a:r>
                        <a:rPr lang="en-US" sz="2400" b="1" i="1" dirty="0" err="1" smtClean="0">
                          <a:solidFill>
                            <a:schemeClr val="bg1"/>
                          </a:solidFill>
                        </a:rPr>
                        <a:t>u</a:t>
                      </a:r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</a:t>
                      </a:r>
                      <a:r>
                        <a:rPr lang="en-US" sz="2400" b="1" i="1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v</a:t>
                      </a:r>
                      <a:r>
                        <a:rPr lang="en-US" sz="2400" b="1" i="0" dirty="0" smtClean="0">
                          <a:solidFill>
                            <a:schemeClr val="bg1"/>
                          </a:solidFill>
                          <a:sym typeface="Symbol"/>
                        </a:rPr>
                        <a:t>, </a:t>
                      </a:r>
                      <a:r>
                        <a:rPr lang="en-US" sz="2400" b="1" i="1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2400" b="1" i="0" u="none" dirty="0" smtClean="0">
                          <a:solidFill>
                            <a:schemeClr val="bg1"/>
                          </a:solidFill>
                          <a:sym typeface="Symbol"/>
                        </a:rPr>
                        <a:t> can be</a:t>
                      </a:r>
                      <a:endParaRPr lang="el-GR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Rules</a:t>
                      </a:r>
                      <a:endParaRPr lang="el-GR" sz="2400" b="1" dirty="0"/>
                    </a:p>
                  </a:txBody>
                  <a:tcPr/>
                </a:tc>
              </a:tr>
              <a:tr h="96298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Unrestricted</a:t>
                      </a:r>
                      <a:endParaRPr lang="el-G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String of variables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and terminals</a:t>
                      </a:r>
                      <a:endParaRPr lang="el-G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String of variables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and terminals</a:t>
                      </a:r>
                      <a:endParaRPr lang="el-GR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P:</a:t>
                      </a:r>
                      <a:r>
                        <a:rPr lang="en-US" sz="1600" b="1" baseline="0" dirty="0" smtClean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S </a:t>
                      </a:r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  <a:sym typeface="Symbol" pitchFamily="18" charset="2"/>
                        </a:rPr>
                        <a:t> </a:t>
                      </a:r>
                      <a:r>
                        <a:rPr lang="en-US" sz="1600" b="1" dirty="0" err="1" smtClean="0">
                          <a:solidFill>
                            <a:srgbClr val="0000CC"/>
                          </a:solidFill>
                          <a:latin typeface="+mn-lt"/>
                        </a:rPr>
                        <a:t>a</a:t>
                      </a:r>
                      <a:r>
                        <a:rPr lang="en-US" sz="1600" b="1" i="1" dirty="0" err="1" smtClean="0">
                          <a:solidFill>
                            <a:srgbClr val="0000CC"/>
                          </a:solidFill>
                          <a:latin typeface="+mn-lt"/>
                        </a:rPr>
                        <a:t>Bc</a:t>
                      </a:r>
                      <a:r>
                        <a:rPr lang="en-US" sz="1600" b="1" i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endParaRPr lang="en-SG" sz="1600" b="1" dirty="0" smtClean="0">
                        <a:solidFill>
                          <a:srgbClr val="0000CC"/>
                        </a:solidFill>
                        <a:latin typeface="+mn-lt"/>
                      </a:endParaRPr>
                    </a:p>
                    <a:p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     </a:t>
                      </a:r>
                      <a:r>
                        <a:rPr lang="en-US" sz="1600" b="1" dirty="0" err="1" smtClean="0">
                          <a:solidFill>
                            <a:srgbClr val="0000CC"/>
                          </a:solidFill>
                          <a:latin typeface="+mn-lt"/>
                        </a:rPr>
                        <a:t>aB</a:t>
                      </a:r>
                      <a:r>
                        <a:rPr lang="en-US" sz="1600" b="1" i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  <a:sym typeface="Symbol" pitchFamily="18" charset="2"/>
                        </a:rPr>
                        <a:t> </a:t>
                      </a:r>
                      <a:r>
                        <a:rPr lang="en-US" sz="1600" b="1" i="1" dirty="0" err="1" smtClean="0">
                          <a:solidFill>
                            <a:srgbClr val="0000CC"/>
                          </a:solidFill>
                          <a:latin typeface="+mn-lt"/>
                        </a:rPr>
                        <a:t>c</a:t>
                      </a:r>
                      <a:r>
                        <a:rPr lang="en-US" sz="1600" b="1" dirty="0" err="1" smtClean="0">
                          <a:solidFill>
                            <a:srgbClr val="0000CC"/>
                          </a:solidFill>
                          <a:latin typeface="+mn-lt"/>
                        </a:rPr>
                        <a:t>A</a:t>
                      </a:r>
                      <a:endParaRPr lang="en-SG" sz="1600" b="1" dirty="0" smtClean="0">
                        <a:solidFill>
                          <a:srgbClr val="0000CC"/>
                        </a:solidFill>
                        <a:latin typeface="+mn-lt"/>
                      </a:endParaRPr>
                    </a:p>
                    <a:p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     A</a:t>
                      </a:r>
                      <a:r>
                        <a:rPr lang="en-US" sz="1600" b="1" i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c </a:t>
                      </a:r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  <a:sym typeface="Symbol" pitchFamily="18" charset="2"/>
                        </a:rPr>
                        <a:t> </a:t>
                      </a:r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d</a:t>
                      </a:r>
                      <a:endParaRPr lang="el-GR" sz="1600" b="1" dirty="0" smtClean="0">
                        <a:solidFill>
                          <a:srgbClr val="0000CC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3144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Context</a:t>
                      </a:r>
                      <a:r>
                        <a:rPr lang="en-US" sz="2400" b="1" baseline="0" dirty="0" smtClean="0"/>
                        <a:t> Sensitive</a:t>
                      </a:r>
                      <a:endParaRPr lang="el-G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String of variables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and terminals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String of variables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and </a:t>
                      </a:r>
                      <a:r>
                        <a:rPr lang="en-US" sz="2000" b="1" dirty="0" smtClean="0">
                          <a:latin typeface="+mn-lt"/>
                        </a:rPr>
                        <a:t>terminals (length must equal</a:t>
                      </a:r>
                      <a:r>
                        <a:rPr lang="en-US" sz="2000" b="1" baseline="0" dirty="0" smtClean="0">
                          <a:latin typeface="+mn-lt"/>
                        </a:rPr>
                        <a:t> or greater than u)</a:t>
                      </a:r>
                      <a:endParaRPr lang="en-US" sz="20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P: S </a:t>
                      </a:r>
                      <a:r>
                        <a:rPr lang="en-US" sz="1600" b="1" dirty="0" smtClean="0">
                          <a:latin typeface="+mn-lt"/>
                          <a:sym typeface="Symbol" pitchFamily="18" charset="2"/>
                        </a:rPr>
                        <a:t> </a:t>
                      </a:r>
                      <a:r>
                        <a:rPr lang="en-US" sz="1600" b="1" dirty="0" err="1" smtClean="0">
                          <a:latin typeface="+mn-lt"/>
                        </a:rPr>
                        <a:t>a</a:t>
                      </a:r>
                      <a:r>
                        <a:rPr lang="en-US" sz="1600" b="1" i="1" dirty="0" err="1" smtClean="0">
                          <a:latin typeface="+mn-lt"/>
                        </a:rPr>
                        <a:t>bc</a:t>
                      </a:r>
                      <a:r>
                        <a:rPr lang="en-US" sz="1600" b="1" i="1" dirty="0" smtClean="0">
                          <a:latin typeface="+mn-lt"/>
                        </a:rPr>
                        <a:t> </a:t>
                      </a:r>
                      <a:r>
                        <a:rPr lang="en-US" sz="1600" b="1" dirty="0" smtClean="0">
                          <a:latin typeface="+mn-lt"/>
                          <a:sym typeface="Symbol" pitchFamily="18" charset="2"/>
                        </a:rPr>
                        <a:t> </a:t>
                      </a:r>
                      <a:r>
                        <a:rPr lang="en-US" sz="1600" b="1" dirty="0" err="1" smtClean="0">
                          <a:latin typeface="+mn-lt"/>
                        </a:rPr>
                        <a:t>aA</a:t>
                      </a:r>
                      <a:r>
                        <a:rPr lang="en-US" sz="1600" b="1" i="1" dirty="0" err="1" smtClean="0">
                          <a:latin typeface="+mn-lt"/>
                        </a:rPr>
                        <a:t>bc</a:t>
                      </a:r>
                      <a:endParaRPr lang="en-SG" sz="1600" b="1" dirty="0" smtClean="0">
                        <a:latin typeface="+mn-lt"/>
                      </a:endParaRPr>
                    </a:p>
                    <a:p>
                      <a:r>
                        <a:rPr lang="en-US" sz="1600" b="1" dirty="0" smtClean="0">
                          <a:latin typeface="+mn-lt"/>
                        </a:rPr>
                        <a:t>     </a:t>
                      </a:r>
                      <a:r>
                        <a:rPr lang="en-US" sz="1600" b="1" dirty="0" err="1" smtClean="0">
                          <a:latin typeface="+mn-lt"/>
                        </a:rPr>
                        <a:t>A</a:t>
                      </a:r>
                      <a:r>
                        <a:rPr lang="en-US" sz="1600" b="1" i="1" dirty="0" err="1" smtClean="0">
                          <a:latin typeface="+mn-lt"/>
                        </a:rPr>
                        <a:t>b</a:t>
                      </a:r>
                      <a:r>
                        <a:rPr lang="en-US" sz="1600" b="1" i="1" dirty="0" smtClean="0">
                          <a:latin typeface="+mn-lt"/>
                        </a:rPr>
                        <a:t> </a:t>
                      </a:r>
                      <a:r>
                        <a:rPr lang="en-US" sz="1600" b="1" dirty="0" smtClean="0">
                          <a:latin typeface="+mn-lt"/>
                          <a:sym typeface="Symbol" pitchFamily="18" charset="2"/>
                        </a:rPr>
                        <a:t> </a:t>
                      </a:r>
                      <a:r>
                        <a:rPr lang="en-US" sz="1600" b="1" i="1" dirty="0" err="1" smtClean="0">
                          <a:latin typeface="+mn-lt"/>
                        </a:rPr>
                        <a:t>b</a:t>
                      </a:r>
                      <a:r>
                        <a:rPr lang="en-US" sz="1600" b="1" dirty="0" err="1" smtClean="0">
                          <a:latin typeface="+mn-lt"/>
                        </a:rPr>
                        <a:t>A</a:t>
                      </a:r>
                      <a:endParaRPr lang="en-SG" sz="1600" b="1" dirty="0" smtClean="0">
                        <a:latin typeface="+mn-lt"/>
                      </a:endParaRPr>
                    </a:p>
                    <a:p>
                      <a:r>
                        <a:rPr lang="en-US" sz="1600" b="1" dirty="0" smtClean="0">
                          <a:latin typeface="+mn-lt"/>
                        </a:rPr>
                        <a:t>     </a:t>
                      </a:r>
                      <a:r>
                        <a:rPr lang="en-US" sz="1600" b="1" dirty="0" err="1" smtClean="0">
                          <a:latin typeface="+mn-lt"/>
                        </a:rPr>
                        <a:t>A</a:t>
                      </a:r>
                      <a:r>
                        <a:rPr lang="en-US" sz="1600" b="1" i="1" dirty="0" err="1" smtClean="0">
                          <a:latin typeface="+mn-lt"/>
                        </a:rPr>
                        <a:t>a</a:t>
                      </a:r>
                      <a:r>
                        <a:rPr lang="en-US" sz="1600" b="1" i="1" dirty="0" smtClean="0">
                          <a:latin typeface="+mn-lt"/>
                        </a:rPr>
                        <a:t> </a:t>
                      </a:r>
                      <a:r>
                        <a:rPr lang="en-US" sz="1600" b="1" dirty="0" smtClean="0">
                          <a:latin typeface="+mn-lt"/>
                          <a:sym typeface="Symbol" pitchFamily="18" charset="2"/>
                        </a:rPr>
                        <a:t> </a:t>
                      </a:r>
                      <a:r>
                        <a:rPr lang="en-US" sz="1600" b="1" dirty="0" err="1" smtClean="0">
                          <a:latin typeface="+mn-lt"/>
                        </a:rPr>
                        <a:t>B</a:t>
                      </a:r>
                      <a:r>
                        <a:rPr lang="en-US" sz="1600" b="1" i="1" dirty="0" err="1" smtClean="0">
                          <a:latin typeface="+mn-lt"/>
                        </a:rPr>
                        <a:t>bcc</a:t>
                      </a:r>
                      <a:endParaRPr lang="en-SG" sz="1600" b="1" dirty="0" smtClean="0">
                        <a:latin typeface="+mn-lt"/>
                      </a:endParaRPr>
                    </a:p>
                    <a:p>
                      <a:r>
                        <a:rPr lang="en-US" sz="1600" b="1" i="1" dirty="0" smtClean="0">
                          <a:latin typeface="+mn-lt"/>
                        </a:rPr>
                        <a:t>     </a:t>
                      </a:r>
                      <a:r>
                        <a:rPr lang="en-US" sz="1600" b="1" i="1" dirty="0" err="1" smtClean="0">
                          <a:latin typeface="+mn-lt"/>
                        </a:rPr>
                        <a:t>b</a:t>
                      </a:r>
                      <a:r>
                        <a:rPr lang="en-US" sz="1600" b="1" dirty="0" err="1" smtClean="0">
                          <a:latin typeface="+mn-lt"/>
                        </a:rPr>
                        <a:t>B</a:t>
                      </a:r>
                      <a:r>
                        <a:rPr lang="en-US" sz="1600" b="1" dirty="0" smtClean="0">
                          <a:latin typeface="+mn-lt"/>
                        </a:rPr>
                        <a:t> </a:t>
                      </a:r>
                      <a:r>
                        <a:rPr lang="en-US" sz="1600" b="1" dirty="0" smtClean="0">
                          <a:latin typeface="+mn-lt"/>
                          <a:sym typeface="Symbol" pitchFamily="18" charset="2"/>
                        </a:rPr>
                        <a:t> </a:t>
                      </a:r>
                      <a:r>
                        <a:rPr lang="en-US" sz="1600" b="1" dirty="0" smtClean="0">
                          <a:latin typeface="+mn-lt"/>
                        </a:rPr>
                        <a:t>B</a:t>
                      </a:r>
                      <a:r>
                        <a:rPr lang="en-US" sz="1600" b="1" i="1" dirty="0" smtClean="0">
                          <a:latin typeface="+mn-lt"/>
                        </a:rPr>
                        <a:t>b</a:t>
                      </a:r>
                      <a:endParaRPr lang="en-SG" sz="1600" b="1" dirty="0" smtClean="0">
                        <a:latin typeface="+mn-lt"/>
                      </a:endParaRPr>
                    </a:p>
                    <a:p>
                      <a:r>
                        <a:rPr lang="en-US" sz="1600" b="1" dirty="0" smtClean="0">
                          <a:latin typeface="+mn-lt"/>
                        </a:rPr>
                        <a:t>     </a:t>
                      </a:r>
                      <a:r>
                        <a:rPr lang="en-US" sz="1600" b="1" dirty="0" err="1" smtClean="0">
                          <a:latin typeface="+mn-lt"/>
                        </a:rPr>
                        <a:t>aB</a:t>
                      </a:r>
                      <a:r>
                        <a:rPr lang="en-US" sz="1600" b="1" dirty="0" smtClean="0">
                          <a:latin typeface="+mn-lt"/>
                        </a:rPr>
                        <a:t> </a:t>
                      </a:r>
                      <a:r>
                        <a:rPr lang="en-US" sz="1600" b="1" dirty="0" smtClean="0">
                          <a:latin typeface="+mn-lt"/>
                          <a:sym typeface="Symbol" pitchFamily="18" charset="2"/>
                        </a:rPr>
                        <a:t> </a:t>
                      </a:r>
                      <a:r>
                        <a:rPr lang="en-US" sz="1600" b="1" dirty="0" err="1" smtClean="0">
                          <a:latin typeface="+mn-lt"/>
                        </a:rPr>
                        <a:t>aa</a:t>
                      </a:r>
                      <a:r>
                        <a:rPr lang="en-US" sz="1600" b="1" dirty="0" smtClean="0">
                          <a:latin typeface="+mn-lt"/>
                        </a:rPr>
                        <a:t> </a:t>
                      </a:r>
                      <a:r>
                        <a:rPr lang="en-US" sz="1600" b="1" dirty="0" smtClean="0">
                          <a:latin typeface="+mn-lt"/>
                          <a:sym typeface="Symbol" pitchFamily="18" charset="2"/>
                        </a:rPr>
                        <a:t> </a:t>
                      </a:r>
                      <a:r>
                        <a:rPr lang="en-US" sz="1600" b="1" dirty="0" err="1" smtClean="0">
                          <a:latin typeface="+mn-lt"/>
                        </a:rPr>
                        <a:t>aaA</a:t>
                      </a:r>
                      <a:endParaRPr lang="en-US" sz="1600" b="1" dirty="0" smtClean="0">
                        <a:latin typeface="+mn-lt"/>
                      </a:endParaRPr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Context Free</a:t>
                      </a:r>
                      <a:endParaRPr lang="el-G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Single Variable</a:t>
                      </a:r>
                      <a:endParaRPr lang="el-G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String of variables</a:t>
                      </a:r>
                    </a:p>
                    <a:p>
                      <a:r>
                        <a:rPr lang="en-US" sz="2000" b="1" dirty="0" smtClean="0">
                          <a:latin typeface="+mn-lt"/>
                        </a:rPr>
                        <a:t>and terminals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ms-MY" sz="1600" b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P: S </a:t>
                      </a:r>
                      <a:r>
                        <a:rPr lang="ms-MY" sz="1600" b="1" dirty="0" smtClean="0">
                          <a:solidFill>
                            <a:srgbClr val="0000CC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ms-MY" sz="1600" b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ms-MY" sz="1600" b="1" dirty="0" smtClean="0">
                          <a:solidFill>
                            <a:srgbClr val="0000CC"/>
                          </a:solidFill>
                          <a:latin typeface="+mn-lt"/>
                          <a:sym typeface="Symbol" pitchFamily="18" charset="2"/>
                        </a:rPr>
                        <a:t>aSa </a:t>
                      </a:r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  <a:sym typeface="Symbol" pitchFamily="18" charset="2"/>
                        </a:rPr>
                        <a:t>| </a:t>
                      </a:r>
                      <a:r>
                        <a:rPr lang="en-US" sz="1600" b="1" dirty="0" err="1" smtClean="0">
                          <a:solidFill>
                            <a:srgbClr val="0000CC"/>
                          </a:solidFill>
                          <a:latin typeface="+mn-lt"/>
                          <a:sym typeface="Symbol" pitchFamily="18" charset="2"/>
                        </a:rPr>
                        <a:t>aBa</a:t>
                      </a:r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  <a:sym typeface="Symbol" pitchFamily="18" charset="2"/>
                        </a:rPr>
                        <a:t>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ms-MY" sz="1600" b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     B </a:t>
                      </a:r>
                      <a:r>
                        <a:rPr lang="ms-MY" sz="1600" b="1" dirty="0" smtClean="0">
                          <a:solidFill>
                            <a:srgbClr val="0000CC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ms-MY" sz="1600" b="1" dirty="0" smtClean="0">
                          <a:solidFill>
                            <a:srgbClr val="0000CC"/>
                          </a:solidFill>
                          <a:latin typeface="+mn-lt"/>
                        </a:rPr>
                        <a:t> </a:t>
                      </a:r>
                      <a:r>
                        <a:rPr lang="ms-MY" sz="1600" b="1" dirty="0" smtClean="0">
                          <a:solidFill>
                            <a:srgbClr val="0000CC"/>
                          </a:solidFill>
                          <a:latin typeface="+mn-lt"/>
                          <a:sym typeface="Symbol" pitchFamily="18" charset="2"/>
                        </a:rPr>
                        <a:t>bB  </a:t>
                      </a:r>
                      <a:r>
                        <a:rPr lang="en-US" sz="1600" b="1" dirty="0" smtClean="0">
                          <a:solidFill>
                            <a:srgbClr val="0000CC"/>
                          </a:solidFill>
                          <a:latin typeface="+mn-lt"/>
                          <a:sym typeface="Symbol" pitchFamily="18" charset="2"/>
                        </a:rPr>
                        <a:t>| b </a:t>
                      </a:r>
                      <a:endParaRPr lang="en-US" sz="1600" b="1" dirty="0" smtClean="0">
                        <a:latin typeface="+mn-lt"/>
                      </a:endParaRPr>
                    </a:p>
                  </a:txBody>
                  <a:tcPr/>
                </a:tc>
              </a:tr>
              <a:tr h="891552"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Regular</a:t>
                      </a:r>
                      <a:endParaRPr lang="el-G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Single Variable</a:t>
                      </a:r>
                      <a:endParaRPr lang="en-SG" sz="2000" b="1" dirty="0" smtClean="0"/>
                    </a:p>
                    <a:p>
                      <a:endParaRPr lang="en-SG" sz="2000" b="1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String of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one or more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terminal</a:t>
                      </a:r>
                      <a:r>
                        <a:rPr lang="en-US" sz="2000" b="1" dirty="0" smtClean="0"/>
                        <a:t>, followed by a variable or </a:t>
                      </a:r>
                      <a:r>
                        <a:rPr lang="en-US" sz="2000" b="1" dirty="0" smtClean="0">
                          <a:sym typeface="Symbol"/>
                        </a:rPr>
                        <a:t></a:t>
                      </a:r>
                      <a:endParaRPr lang="el-G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itchFamily="2" charset="2"/>
                        <a:buNone/>
                      </a:pPr>
                      <a:r>
                        <a:rPr lang="ms-MY" sz="1600" b="1" dirty="0" smtClean="0">
                          <a:latin typeface="+mn-lt"/>
                        </a:rPr>
                        <a:t>P: S </a:t>
                      </a:r>
                      <a:r>
                        <a:rPr lang="ms-MY" sz="1600" b="1" dirty="0" smtClean="0"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ms-MY" sz="1600" b="1" dirty="0" smtClean="0">
                          <a:latin typeface="+mn-lt"/>
                        </a:rPr>
                        <a:t> a</a:t>
                      </a:r>
                      <a:r>
                        <a:rPr lang="ms-MY" sz="1600" b="1" dirty="0" smtClean="0">
                          <a:latin typeface="+mn-lt"/>
                          <a:sym typeface="Symbol" pitchFamily="18" charset="2"/>
                        </a:rPr>
                        <a:t>B </a:t>
                      </a:r>
                      <a:r>
                        <a:rPr lang="en-US" sz="1600" b="1" dirty="0" smtClean="0">
                          <a:latin typeface="+mn-lt"/>
                          <a:sym typeface="Symbol" pitchFamily="18" charset="2"/>
                        </a:rPr>
                        <a:t>|   </a:t>
                      </a:r>
                    </a:p>
                    <a:p>
                      <a:pPr eaLnBrk="1" hangingPunct="1">
                        <a:buFont typeface="Wingdings" pitchFamily="2" charset="2"/>
                        <a:buNone/>
                      </a:pPr>
                      <a:r>
                        <a:rPr lang="ms-MY" sz="1600" b="1" dirty="0" smtClean="0">
                          <a:latin typeface="+mn-lt"/>
                          <a:sym typeface="Symbol" pitchFamily="18" charset="2"/>
                        </a:rPr>
                        <a:t>    </a:t>
                      </a:r>
                      <a:r>
                        <a:rPr lang="ms-MY" sz="1600" b="1" dirty="0" smtClean="0">
                          <a:latin typeface="+mn-lt"/>
                        </a:rPr>
                        <a:t>B </a:t>
                      </a:r>
                      <a:r>
                        <a:rPr lang="ms-MY" sz="1600" b="1" dirty="0" smtClean="0"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ms-MY" sz="1600" b="1" dirty="0" smtClean="0">
                          <a:latin typeface="+mn-lt"/>
                        </a:rPr>
                        <a:t> </a:t>
                      </a:r>
                      <a:r>
                        <a:rPr lang="ms-MY" sz="1600" b="1" dirty="0" smtClean="0">
                          <a:latin typeface="+mn-lt"/>
                          <a:sym typeface="Symbol" pitchFamily="18" charset="2"/>
                        </a:rPr>
                        <a:t>bS </a:t>
                      </a:r>
                      <a:r>
                        <a:rPr lang="en-US" sz="1600" b="1" dirty="0" smtClean="0">
                          <a:latin typeface="+mn-lt"/>
                          <a:sym typeface="Symbol" pitchFamily="18" charset="2"/>
                        </a:rPr>
                        <a:t>| </a:t>
                      </a:r>
                      <a:r>
                        <a:rPr lang="en-US" sz="1600" b="1" dirty="0" err="1" smtClean="0">
                          <a:latin typeface="+mn-lt"/>
                          <a:sym typeface="Symbol" pitchFamily="18" charset="2"/>
                        </a:rPr>
                        <a:t>bA</a:t>
                      </a:r>
                      <a:endParaRPr lang="en-US" sz="1600" b="1" dirty="0" smtClean="0">
                        <a:latin typeface="+mn-lt"/>
                        <a:sym typeface="Symbol" pitchFamily="18" charset="2"/>
                      </a:endParaRPr>
                    </a:p>
                    <a:p>
                      <a:pPr eaLnBrk="1" hangingPunct="1">
                        <a:buFont typeface="Wingdings" pitchFamily="2" charset="2"/>
                        <a:buNone/>
                      </a:pPr>
                      <a:r>
                        <a:rPr lang="ms-MY" sz="1600" b="1" dirty="0" smtClean="0">
                          <a:latin typeface="+mn-lt"/>
                        </a:rPr>
                        <a:t>    A </a:t>
                      </a:r>
                      <a:r>
                        <a:rPr lang="ms-MY" sz="1600" b="1" dirty="0" smtClean="0"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ms-MY" sz="1600" b="1" dirty="0" smtClean="0">
                          <a:latin typeface="+mn-lt"/>
                        </a:rPr>
                        <a:t> </a:t>
                      </a:r>
                      <a:r>
                        <a:rPr lang="ms-MY" sz="1600" b="1" dirty="0" smtClean="0">
                          <a:latin typeface="+mn-lt"/>
                          <a:sym typeface="Symbol" pitchFamily="18" charset="2"/>
                        </a:rPr>
                        <a:t>aA </a:t>
                      </a:r>
                      <a:r>
                        <a:rPr lang="en-US" sz="1600" b="1" dirty="0" smtClean="0">
                          <a:latin typeface="+mn-lt"/>
                          <a:sym typeface="Symbol" pitchFamily="18" charset="2"/>
                        </a:rPr>
                        <a:t>| </a:t>
                      </a:r>
                      <a:endParaRPr lang="el-GR" sz="1600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  <a:defRPr/>
            </a:pPr>
            <a:r>
              <a:rPr lang="en-US" sz="4800" b="1" i="1" dirty="0" err="1" smtClean="0"/>
              <a:t>a</a:t>
            </a:r>
            <a:r>
              <a:rPr lang="en-US" sz="4800" b="1" i="1" baseline="30000" dirty="0" err="1" smtClean="0"/>
              <a:t>i</a:t>
            </a:r>
            <a:r>
              <a:rPr lang="en-US" sz="4800" b="1" i="1" dirty="0" err="1" smtClean="0"/>
              <a:t>b</a:t>
            </a:r>
            <a:r>
              <a:rPr lang="en-US" sz="4800" b="1" i="1" baseline="30000" dirty="0" err="1" smtClean="0"/>
              <a:t>j</a:t>
            </a:r>
            <a:endParaRPr lang="en-US" sz="4800" b="1" i="1" baseline="30000" dirty="0" smtClean="0"/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4800" b="1" i="1" dirty="0" err="1" smtClean="0"/>
              <a:t>a</a:t>
            </a:r>
            <a:r>
              <a:rPr lang="en-US" sz="4800" b="1" i="1" baseline="30000" dirty="0" err="1" smtClean="0"/>
              <a:t>i</a:t>
            </a:r>
            <a:r>
              <a:rPr lang="en-US" sz="4800" b="1" i="1" dirty="0" err="1" smtClean="0"/>
              <a:t>b</a:t>
            </a:r>
            <a:r>
              <a:rPr lang="en-US" sz="4800" b="1" i="1" baseline="30000" dirty="0" err="1" smtClean="0"/>
              <a:t>j</a:t>
            </a:r>
            <a:r>
              <a:rPr lang="en-US" sz="4800" b="1" i="1" dirty="0" err="1" smtClean="0"/>
              <a:t>c</a:t>
            </a:r>
            <a:r>
              <a:rPr lang="en-US" sz="4800" b="1" i="1" baseline="30000" dirty="0" err="1" smtClean="0"/>
              <a:t>i</a:t>
            </a:r>
            <a:r>
              <a:rPr lang="en-US" sz="4800" b="1" i="1" dirty="0" err="1" smtClean="0"/>
              <a:t>d</a:t>
            </a:r>
            <a:r>
              <a:rPr lang="en-US" sz="4800" b="1" i="1" baseline="30000" dirty="0" err="1" smtClean="0"/>
              <a:t>j</a:t>
            </a:r>
            <a:endParaRPr lang="en-US" sz="4800" b="1" i="1" baseline="30000" dirty="0" smtClean="0"/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4800" b="1" i="1" dirty="0" err="1" smtClean="0"/>
              <a:t>a</a:t>
            </a:r>
            <a:r>
              <a:rPr lang="en-US" sz="4800" b="1" i="1" baseline="30000" dirty="0" err="1" smtClean="0"/>
              <a:t>i</a:t>
            </a:r>
            <a:r>
              <a:rPr lang="en-US" sz="4800" b="1" i="1" dirty="0" err="1" smtClean="0"/>
              <a:t>b</a:t>
            </a:r>
            <a:r>
              <a:rPr lang="en-US" sz="4800" b="1" i="1" baseline="30000" dirty="0" err="1" smtClean="0"/>
              <a:t>j</a:t>
            </a:r>
            <a:r>
              <a:rPr lang="en-US" sz="4800" b="1" i="1" dirty="0" err="1" smtClean="0"/>
              <a:t>c</a:t>
            </a:r>
            <a:r>
              <a:rPr lang="en-US" sz="4800" b="1" i="1" baseline="30000" dirty="0" err="1" smtClean="0"/>
              <a:t>i</a:t>
            </a:r>
            <a:r>
              <a:rPr lang="en-US" sz="4800" b="1" i="1" dirty="0" err="1" smtClean="0"/>
              <a:t>d</a:t>
            </a:r>
            <a:r>
              <a:rPr lang="en-US" sz="4800" b="1" i="1" baseline="30000" dirty="0" err="1" smtClean="0"/>
              <a:t>j</a:t>
            </a:r>
            <a:r>
              <a:rPr lang="en-US" sz="4800" b="1" i="1" dirty="0" err="1" smtClean="0"/>
              <a:t>e</a:t>
            </a:r>
            <a:r>
              <a:rPr lang="en-US" sz="4800" b="1" i="1" baseline="30000" dirty="0" err="1" smtClean="0"/>
              <a:t>i</a:t>
            </a:r>
            <a:r>
              <a:rPr lang="en-US" sz="4800" b="1" i="1" dirty="0" err="1" smtClean="0"/>
              <a:t>f</a:t>
            </a:r>
            <a:r>
              <a:rPr lang="en-US" sz="4800" b="1" i="1" baseline="30000" dirty="0" err="1" smtClean="0"/>
              <a:t>j</a:t>
            </a:r>
            <a:r>
              <a:rPr lang="en-US" sz="4800" b="1" baseline="30000" dirty="0" smtClean="0"/>
              <a:t> 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4800" b="1" i="1" dirty="0" err="1" smtClean="0"/>
              <a:t>a</a:t>
            </a:r>
            <a:r>
              <a:rPr lang="en-US" sz="4800" b="1" i="1" baseline="30000" dirty="0" err="1" smtClean="0"/>
              <a:t>i</a:t>
            </a:r>
            <a:r>
              <a:rPr lang="en-US" sz="4800" b="1" i="1" dirty="0" err="1" smtClean="0"/>
              <a:t>b</a:t>
            </a:r>
            <a:r>
              <a:rPr lang="en-US" sz="4800" b="1" i="1" baseline="30000" dirty="0" err="1" smtClean="0"/>
              <a:t>j</a:t>
            </a:r>
            <a:r>
              <a:rPr lang="en-US" sz="4800" b="1" i="1" dirty="0" err="1" smtClean="0"/>
              <a:t>c</a:t>
            </a:r>
            <a:r>
              <a:rPr lang="en-US" sz="4800" b="1" i="1" baseline="30000" dirty="0" err="1" smtClean="0"/>
              <a:t>k</a:t>
            </a:r>
            <a:r>
              <a:rPr lang="en-US" sz="4800" b="1" i="1" dirty="0" err="1" smtClean="0"/>
              <a:t>d</a:t>
            </a:r>
            <a:r>
              <a:rPr lang="en-US" sz="4800" b="1" i="1" baseline="30000" dirty="0" err="1" smtClean="0"/>
              <a:t>i</a:t>
            </a:r>
            <a:r>
              <a:rPr lang="en-US" sz="4800" b="1" i="1" dirty="0" err="1" smtClean="0"/>
              <a:t>e</a:t>
            </a:r>
            <a:r>
              <a:rPr lang="en-US" sz="4800" b="1" i="1" baseline="30000" dirty="0" err="1" smtClean="0"/>
              <a:t>j</a:t>
            </a:r>
            <a:r>
              <a:rPr lang="en-US" sz="4800" b="1" i="1" dirty="0" err="1" smtClean="0"/>
              <a:t>f</a:t>
            </a:r>
            <a:r>
              <a:rPr lang="en-US" sz="4800" b="1" i="1" baseline="30000" dirty="0" err="1" smtClean="0"/>
              <a:t>k</a:t>
            </a:r>
            <a:r>
              <a:rPr lang="en-US" sz="4800" b="1" baseline="30000" dirty="0" smtClean="0"/>
              <a:t> </a:t>
            </a:r>
          </a:p>
          <a:p>
            <a:pPr marL="742950" indent="-742950">
              <a:buFont typeface="+mj-lt"/>
              <a:buAutoNum type="arabicPeriod"/>
              <a:defRPr/>
            </a:pPr>
            <a:endParaRPr lang="en-US" sz="4400" b="1" baseline="30000" dirty="0" smtClean="0"/>
          </a:p>
          <a:p>
            <a:pPr marL="742950" indent="-742950">
              <a:buFont typeface="+mj-lt"/>
              <a:buAutoNum type="arabicPeriod"/>
              <a:defRPr/>
            </a:pPr>
            <a:endParaRPr lang="en-US" sz="4400" b="1" baseline="30000" dirty="0" smtClean="0"/>
          </a:p>
          <a:p>
            <a:pPr>
              <a:defRPr/>
            </a:pPr>
            <a:endParaRPr lang="en-US" sz="4400" b="1" baseline="-25000" dirty="0" smtClean="0"/>
          </a:p>
          <a:p>
            <a:pPr>
              <a:defRPr/>
            </a:pPr>
            <a:endParaRPr lang="en-US" sz="44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b="1" dirty="0" err="1" smtClean="0"/>
              <a:t>a</a:t>
            </a:r>
            <a:r>
              <a:rPr lang="en-US" b="1" i="1" dirty="0" err="1" smtClean="0"/>
              <a:t>bc</a:t>
            </a:r>
            <a:r>
              <a:rPr lang="en-US" b="1" i="1" dirty="0" smtClean="0"/>
              <a:t> </a:t>
            </a:r>
            <a:r>
              <a:rPr lang="en-US" b="1" dirty="0" smtClean="0"/>
              <a:t>		</a:t>
            </a:r>
            <a:r>
              <a:rPr lang="en-US" sz="2000" b="1" dirty="0" smtClean="0"/>
              <a:t>Regular / </a:t>
            </a:r>
            <a:r>
              <a:rPr lang="en-US" sz="2000" b="1" u="sng" dirty="0" err="1" smtClean="0"/>
              <a:t>C.Free</a:t>
            </a:r>
            <a:r>
              <a:rPr lang="en-US" sz="2000" b="1" u="sng" dirty="0" smtClean="0"/>
              <a:t> / </a:t>
            </a:r>
            <a:r>
              <a:rPr lang="en-US" sz="2000" b="1" u="sng" dirty="0" err="1" smtClean="0"/>
              <a:t>C.Sensitive</a:t>
            </a:r>
            <a:r>
              <a:rPr lang="en-US" sz="2000" b="1" u="sng" dirty="0" smtClean="0"/>
              <a:t> / Unrestricted</a:t>
            </a:r>
            <a:r>
              <a:rPr lang="en-US" b="1" u="sng" dirty="0" smtClean="0"/>
              <a:t>   </a:t>
            </a:r>
          </a:p>
          <a:p>
            <a:r>
              <a:rPr lang="en-US" b="1" dirty="0" err="1" smtClean="0"/>
              <a:t>A</a:t>
            </a:r>
            <a:r>
              <a:rPr lang="en-US" b="1" i="1" dirty="0" err="1" smtClean="0"/>
              <a:t>b</a:t>
            </a:r>
            <a:r>
              <a:rPr lang="en-US" b="1" i="1" dirty="0" smtClean="0"/>
              <a:t>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b="1" i="1" dirty="0" err="1" smtClean="0"/>
              <a:t>b</a:t>
            </a:r>
            <a:r>
              <a:rPr lang="en-US" b="1" dirty="0" err="1" smtClean="0"/>
              <a:t>A</a:t>
            </a:r>
            <a:r>
              <a:rPr lang="en-US" b="1" dirty="0" smtClean="0"/>
              <a:t>	</a:t>
            </a:r>
            <a:r>
              <a:rPr lang="en-US" sz="2000" b="1" dirty="0" smtClean="0"/>
              <a:t>Regular / </a:t>
            </a:r>
            <a:r>
              <a:rPr lang="en-US" sz="2000" b="1" dirty="0" err="1" smtClean="0"/>
              <a:t>C.Free</a:t>
            </a:r>
            <a:r>
              <a:rPr lang="en-US" sz="2000" b="1" dirty="0" smtClean="0"/>
              <a:t> / </a:t>
            </a:r>
            <a:r>
              <a:rPr lang="en-US" sz="2000" b="1" u="sng" dirty="0" err="1" smtClean="0"/>
              <a:t>C.Sensitive</a:t>
            </a:r>
            <a:r>
              <a:rPr lang="en-US" sz="2000" b="1" u="sng" dirty="0" smtClean="0"/>
              <a:t> / Unrestricted</a:t>
            </a:r>
            <a:endParaRPr lang="en-SG" b="1" u="sng" dirty="0" smtClean="0"/>
          </a:p>
          <a:p>
            <a:r>
              <a:rPr lang="en-US" b="1" dirty="0" smtClean="0"/>
              <a:t>AA</a:t>
            </a:r>
            <a:r>
              <a:rPr lang="en-US" b="1" i="1" dirty="0" smtClean="0"/>
              <a:t>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b="1" dirty="0" err="1" smtClean="0"/>
              <a:t>B</a:t>
            </a:r>
            <a:r>
              <a:rPr lang="en-US" b="1" i="1" dirty="0" err="1" smtClean="0"/>
              <a:t>bcc</a:t>
            </a:r>
            <a:r>
              <a:rPr lang="en-US" b="1" i="1" dirty="0" smtClean="0"/>
              <a:t>	</a:t>
            </a:r>
            <a:r>
              <a:rPr lang="en-US" sz="2000" b="1" dirty="0" smtClean="0"/>
              <a:t>Regular / </a:t>
            </a:r>
            <a:r>
              <a:rPr lang="en-US" sz="2000" b="1" dirty="0" err="1" smtClean="0"/>
              <a:t>C.Free</a:t>
            </a:r>
            <a:r>
              <a:rPr lang="en-US" sz="2000" b="1" dirty="0" smtClean="0"/>
              <a:t> / </a:t>
            </a:r>
            <a:r>
              <a:rPr lang="en-US" sz="2000" b="1" u="sng" dirty="0" err="1" smtClean="0"/>
              <a:t>C.Sensitive</a:t>
            </a:r>
            <a:r>
              <a:rPr lang="en-US" sz="2000" b="1" u="sng" dirty="0" smtClean="0"/>
              <a:t> / Unrestricted </a:t>
            </a:r>
            <a:endParaRPr lang="en-SG" b="1" u="sng" dirty="0" smtClean="0"/>
          </a:p>
          <a:p>
            <a:r>
              <a:rPr lang="en-US" b="1" dirty="0" smtClean="0"/>
              <a:t>B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b="1" dirty="0" smtClean="0"/>
              <a:t>B</a:t>
            </a:r>
            <a:r>
              <a:rPr lang="en-US" b="1" i="1" dirty="0" smtClean="0"/>
              <a:t>b		</a:t>
            </a:r>
            <a:r>
              <a:rPr lang="en-US" sz="2000" b="1" dirty="0" smtClean="0"/>
              <a:t>Regular </a:t>
            </a:r>
            <a:r>
              <a:rPr lang="en-US" sz="2000" b="1" u="sng" dirty="0" smtClean="0"/>
              <a:t>/ </a:t>
            </a:r>
            <a:r>
              <a:rPr lang="en-US" sz="2000" b="1" u="sng" dirty="0" err="1" smtClean="0"/>
              <a:t>C.Free</a:t>
            </a:r>
            <a:r>
              <a:rPr lang="en-US" sz="2000" b="1" u="sng" dirty="0" smtClean="0"/>
              <a:t> / </a:t>
            </a:r>
            <a:r>
              <a:rPr lang="en-US" sz="2000" b="1" u="sng" dirty="0" err="1" smtClean="0"/>
              <a:t>C.Sensitive</a:t>
            </a:r>
            <a:r>
              <a:rPr lang="en-US" sz="2000" b="1" u="sng" dirty="0" smtClean="0"/>
              <a:t> / Unrestricted</a:t>
            </a:r>
            <a:endParaRPr lang="en-SG" b="1" u="sng" dirty="0" smtClean="0"/>
          </a:p>
          <a:p>
            <a:r>
              <a:rPr lang="en-US" b="1" dirty="0" err="1" smtClean="0"/>
              <a:t>aB</a:t>
            </a:r>
            <a:r>
              <a:rPr lang="en-US" b="1" dirty="0" smtClean="0"/>
              <a:t>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b="1" dirty="0" err="1" smtClean="0"/>
              <a:t>aa</a:t>
            </a:r>
            <a:r>
              <a:rPr lang="en-US" b="1" dirty="0" smtClean="0"/>
              <a:t> 	</a:t>
            </a:r>
            <a:r>
              <a:rPr lang="en-US" sz="2000" b="1" dirty="0" smtClean="0"/>
              <a:t>Regular / </a:t>
            </a:r>
            <a:r>
              <a:rPr lang="en-US" sz="2000" b="1" dirty="0" err="1" smtClean="0"/>
              <a:t>C.Free</a:t>
            </a:r>
            <a:r>
              <a:rPr lang="en-US" sz="2000" b="1" dirty="0" smtClean="0"/>
              <a:t> </a:t>
            </a:r>
            <a:r>
              <a:rPr lang="en-US" sz="2000" b="1" u="sng" dirty="0" smtClean="0"/>
              <a:t>/ </a:t>
            </a:r>
            <a:r>
              <a:rPr lang="en-US" sz="2000" b="1" u="sng" dirty="0" err="1" smtClean="0"/>
              <a:t>C.Sensitive</a:t>
            </a:r>
            <a:r>
              <a:rPr lang="en-US" sz="2000" b="1" u="sng" dirty="0" smtClean="0"/>
              <a:t> / Unrestricted</a:t>
            </a:r>
            <a:r>
              <a:rPr lang="en-US" b="1" u="sng" dirty="0" smtClean="0"/>
              <a:t> </a:t>
            </a:r>
          </a:p>
          <a:p>
            <a:r>
              <a:rPr lang="en-US" b="1" dirty="0" err="1" smtClean="0"/>
              <a:t>aaA</a:t>
            </a:r>
            <a:r>
              <a:rPr lang="en-US" b="1" dirty="0" smtClean="0"/>
              <a:t>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b="1" dirty="0" err="1" smtClean="0"/>
              <a:t>aa</a:t>
            </a:r>
            <a:r>
              <a:rPr lang="en-US" b="1" dirty="0" smtClean="0"/>
              <a:t> 	</a:t>
            </a:r>
            <a:r>
              <a:rPr lang="en-US" sz="2000" b="1" dirty="0" smtClean="0"/>
              <a:t>Regular / </a:t>
            </a:r>
            <a:r>
              <a:rPr lang="en-US" sz="2000" b="1" dirty="0" err="1" smtClean="0"/>
              <a:t>C.Free</a:t>
            </a:r>
            <a:r>
              <a:rPr lang="en-US" sz="2000" b="1" dirty="0" smtClean="0"/>
              <a:t> / </a:t>
            </a:r>
            <a:r>
              <a:rPr lang="en-US" sz="2000" b="1" dirty="0" err="1" smtClean="0"/>
              <a:t>C.Sensitive</a:t>
            </a:r>
            <a:r>
              <a:rPr lang="en-US" sz="2000" b="1" dirty="0" smtClean="0"/>
              <a:t> </a:t>
            </a:r>
            <a:r>
              <a:rPr lang="en-US" sz="2000" b="1" u="sng" dirty="0" smtClean="0"/>
              <a:t>/ Unrestricted</a:t>
            </a:r>
            <a:endParaRPr lang="en-US" b="1" u="sng" dirty="0" smtClean="0"/>
          </a:p>
          <a:p>
            <a:r>
              <a:rPr lang="en-US" b="1" dirty="0" smtClean="0"/>
              <a:t>S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b="1" dirty="0" err="1" smtClean="0"/>
              <a:t>aA</a:t>
            </a:r>
            <a:r>
              <a:rPr lang="en-US" b="1" dirty="0" smtClean="0"/>
              <a:t> 		</a:t>
            </a:r>
            <a:r>
              <a:rPr lang="en-US" sz="2000" b="1" u="sng" dirty="0" smtClean="0"/>
              <a:t>Regular / </a:t>
            </a:r>
            <a:r>
              <a:rPr lang="en-US" sz="2000" b="1" u="sng" dirty="0" err="1" smtClean="0"/>
              <a:t>C.Free</a:t>
            </a:r>
            <a:r>
              <a:rPr lang="en-US" sz="2000" b="1" u="sng" dirty="0" smtClean="0"/>
              <a:t> / </a:t>
            </a:r>
            <a:r>
              <a:rPr lang="en-US" sz="2000" b="1" u="sng" dirty="0" err="1" smtClean="0"/>
              <a:t>C.Sensitive</a:t>
            </a:r>
            <a:r>
              <a:rPr lang="en-US" sz="2000" b="1" u="sng" dirty="0" smtClean="0"/>
              <a:t> / Unrestricted</a:t>
            </a:r>
            <a:r>
              <a:rPr lang="en-US" b="1" u="sng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Chomsky Hierarchy</a:t>
            </a:r>
            <a:endParaRPr lang="el-GR" b="1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462642"/>
              </p:ext>
            </p:extLst>
          </p:nvPr>
        </p:nvGraphicFramePr>
        <p:xfrm>
          <a:off x="280928" y="1412776"/>
          <a:ext cx="853954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704"/>
                <a:gridCol w="2160240"/>
                <a:gridCol w="2448272"/>
                <a:gridCol w="2952328"/>
              </a:tblGrid>
              <a:tr h="44968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Type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Grammar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Language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Automaton</a:t>
                      </a:r>
                      <a:endParaRPr lang="el-GR" sz="2800" b="1" dirty="0"/>
                    </a:p>
                  </a:txBody>
                  <a:tcPr/>
                </a:tc>
              </a:tr>
              <a:tr h="79559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Unrestricted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Recursively</a:t>
                      </a:r>
                      <a:r>
                        <a:rPr lang="en-US" sz="2800" b="1" baseline="0" dirty="0" smtClean="0"/>
                        <a:t> Enumerable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Turing Machine</a:t>
                      </a:r>
                      <a:endParaRPr lang="el-GR" sz="2800" b="1" dirty="0"/>
                    </a:p>
                  </a:txBody>
                  <a:tcPr/>
                </a:tc>
              </a:tr>
              <a:tr h="79559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Context</a:t>
                      </a:r>
                      <a:r>
                        <a:rPr lang="en-US" sz="2800" b="1" baseline="0" dirty="0" smtClean="0"/>
                        <a:t> Sensitive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Context Sensitive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Linearly Bounded Automaton</a:t>
                      </a:r>
                      <a:endParaRPr lang="el-GR" sz="2800" b="1" dirty="0"/>
                    </a:p>
                  </a:txBody>
                  <a:tcPr/>
                </a:tc>
              </a:tr>
              <a:tr h="44968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Context Free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Context Free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Pushdown</a:t>
                      </a:r>
                      <a:r>
                        <a:rPr lang="en-US" sz="2800" b="1" baseline="0" dirty="0" smtClean="0"/>
                        <a:t> automaton (</a:t>
                      </a:r>
                      <a:r>
                        <a:rPr lang="en-US" sz="2800" b="1" dirty="0" smtClean="0"/>
                        <a:t>NPDA)</a:t>
                      </a:r>
                      <a:endParaRPr lang="el-GR" sz="2800" b="1" dirty="0"/>
                    </a:p>
                  </a:txBody>
                  <a:tcPr/>
                </a:tc>
              </a:tr>
              <a:tr h="79559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R</a:t>
                      </a:r>
                      <a:r>
                        <a:rPr lang="en-US" sz="2800" b="1" baseline="0" dirty="0" smtClean="0"/>
                        <a:t>egular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Regular</a:t>
                      </a:r>
                      <a:endParaRPr lang="el-G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Finite automata</a:t>
                      </a:r>
                      <a:r>
                        <a:rPr lang="en-US" sz="2800" b="1" baseline="0" dirty="0" smtClean="0"/>
                        <a:t> (</a:t>
                      </a:r>
                      <a:r>
                        <a:rPr lang="en-US" sz="2800" b="1" dirty="0" smtClean="0"/>
                        <a:t>DFA</a:t>
                      </a:r>
                      <a:r>
                        <a:rPr lang="en-US" sz="2800" b="1" dirty="0" smtClean="0"/>
                        <a:t>, </a:t>
                      </a:r>
                      <a:r>
                        <a:rPr lang="en-US" sz="2800" b="1" dirty="0" smtClean="0"/>
                        <a:t>NFA)</a:t>
                      </a:r>
                      <a:endParaRPr lang="el-GR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73202"/>
              </p:ext>
            </p:extLst>
          </p:nvPr>
        </p:nvGraphicFramePr>
        <p:xfrm>
          <a:off x="467544" y="6094413"/>
          <a:ext cx="81089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2158920" imgH="203040" progId="Equation.3">
                  <p:embed/>
                </p:oleObj>
              </mc:Choice>
              <mc:Fallback>
                <p:oleObj name="Equation" r:id="rId3" imgW="21589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6094413"/>
                        <a:ext cx="8108950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>
            <a:stCxn id="9" idx="2"/>
          </p:cNvCxnSpPr>
          <p:nvPr/>
        </p:nvCxnSpPr>
        <p:spPr>
          <a:xfrm flipH="1">
            <a:off x="7785100" y="1516063"/>
            <a:ext cx="499269" cy="1984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43813" y="500063"/>
            <a:ext cx="1281112" cy="10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  <a:cs typeface="+mn-cs"/>
              </a:rPr>
              <a:t>You don’t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  <a:cs typeface="+mn-cs"/>
              </a:rPr>
              <a:t>have 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  <a:cs typeface="+mn-cs"/>
              </a:rPr>
              <a:t> know this</a:t>
            </a:r>
            <a:endParaRPr lang="el-GR" sz="20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26A43-1215-4F91-AB20-2D43A2340B39}" type="slidenum">
              <a:rPr lang="en-US"/>
              <a:pPr>
                <a:defRPr/>
              </a:pPr>
              <a:t>4</a:t>
            </a:fld>
            <a:endParaRPr lang="th-TH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>
                <a:solidFill>
                  <a:srgbClr val="C00000"/>
                </a:solidFill>
              </a:rPr>
              <a:t>Definition of Grammars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79" y="1428750"/>
            <a:ext cx="9001125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ms-MY" sz="3600" b="1" dirty="0" smtClean="0"/>
              <a:t>A grammar </a:t>
            </a:r>
            <a:r>
              <a:rPr lang="ms-MY" sz="3600" b="1" dirty="0" smtClean="0">
                <a:solidFill>
                  <a:srgbClr val="C00000"/>
                </a:solidFill>
              </a:rPr>
              <a:t>G</a:t>
            </a:r>
            <a:r>
              <a:rPr lang="ms-MY" sz="3600" b="1" dirty="0" smtClean="0"/>
              <a:t> is defined as a quadruple 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ms-MY" b="1" dirty="0" smtClean="0"/>
              <a:t>	</a:t>
            </a:r>
            <a:r>
              <a:rPr lang="ms-MY" sz="3600" b="1" dirty="0" smtClean="0">
                <a:solidFill>
                  <a:srgbClr val="800000"/>
                </a:solidFill>
              </a:rPr>
              <a:t>G = (V, </a:t>
            </a:r>
            <a:r>
              <a:rPr lang="en-US" sz="3600" dirty="0" smtClean="0">
                <a:solidFill>
                  <a:srgbClr val="800000"/>
                </a:solidFill>
                <a:sym typeface="Symbol" pitchFamily="18" charset="2"/>
              </a:rPr>
              <a:t>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ms-MY" sz="3600" b="1" dirty="0" smtClean="0">
                <a:solidFill>
                  <a:srgbClr val="800000"/>
                </a:solidFill>
              </a:rPr>
              <a:t>  P, S) </a:t>
            </a:r>
            <a:endParaRPr lang="ms-MY" b="1" dirty="0" smtClean="0">
              <a:solidFill>
                <a:srgbClr val="8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ms-MY" sz="3600" b="1" dirty="0" smtClean="0"/>
              <a:t>where:</a:t>
            </a:r>
          </a:p>
          <a:p>
            <a:pPr lvl="1" eaLnBrk="1" hangingPunct="1"/>
            <a:r>
              <a:rPr lang="ms-MY" sz="3600" b="1" dirty="0" smtClean="0">
                <a:solidFill>
                  <a:srgbClr val="C00000"/>
                </a:solidFill>
              </a:rPr>
              <a:t> V</a:t>
            </a:r>
            <a:r>
              <a:rPr lang="ms-MY" sz="3600" b="1" dirty="0" smtClean="0"/>
              <a:t> is a finite set of variables</a:t>
            </a:r>
            <a:endParaRPr lang="en-US" sz="3600" b="1" dirty="0" smtClean="0">
              <a:sym typeface="Symbol" pitchFamily="18" charset="2"/>
            </a:endParaRPr>
          </a:p>
          <a:p>
            <a:pPr lvl="1" eaLnBrk="1" hangingPunct="1"/>
            <a:r>
              <a:rPr lang="en-US" sz="3600" b="1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sym typeface="Symbol" pitchFamily="18" charset="2"/>
              </a:rPr>
              <a:t></a:t>
            </a:r>
            <a:r>
              <a:rPr lang="en-US" sz="3600" b="1" dirty="0" smtClean="0"/>
              <a:t> </a:t>
            </a:r>
            <a:r>
              <a:rPr lang="ms-MY" sz="3600" b="1" dirty="0" smtClean="0"/>
              <a:t>(the alphabet) is a finite set of terminal symbols , where V </a:t>
            </a:r>
            <a:r>
              <a:rPr lang="ms-MY" sz="3600" b="1" dirty="0" smtClean="0">
                <a:sym typeface="Symbol" pitchFamily="18" charset="2"/>
              </a:rPr>
              <a:t></a:t>
            </a:r>
            <a:r>
              <a:rPr lang="ms-MY" sz="3600" b="1" dirty="0" smtClean="0"/>
              <a:t> </a:t>
            </a:r>
            <a:r>
              <a:rPr lang="en-US" sz="3600" b="1" dirty="0" smtClean="0">
                <a:sym typeface="Symbol" pitchFamily="18" charset="2"/>
              </a:rPr>
              <a:t></a:t>
            </a:r>
            <a:r>
              <a:rPr lang="ms-MY" sz="3600" b="1" dirty="0" smtClean="0"/>
              <a:t>  = </a:t>
            </a:r>
            <a:r>
              <a:rPr lang="ms-MY" sz="3600" b="1" dirty="0" smtClean="0">
                <a:sym typeface="Symbol" pitchFamily="18" charset="2"/>
              </a:rPr>
              <a:t></a:t>
            </a:r>
            <a:endParaRPr lang="ms-MY" sz="3600" b="1" dirty="0" smtClean="0"/>
          </a:p>
          <a:p>
            <a:pPr lvl="1" eaLnBrk="1" hangingPunct="1"/>
            <a:r>
              <a:rPr lang="ms-MY" sz="3600" b="1" dirty="0" smtClean="0">
                <a:solidFill>
                  <a:srgbClr val="C00000"/>
                </a:solidFill>
              </a:rPr>
              <a:t> P</a:t>
            </a:r>
            <a:r>
              <a:rPr lang="ms-MY" sz="3600" b="1" dirty="0" smtClean="0"/>
              <a:t> is a finite set of rules (production rules)</a:t>
            </a:r>
          </a:p>
          <a:p>
            <a:pPr lvl="1" eaLnBrk="1" hangingPunct="1"/>
            <a:r>
              <a:rPr lang="ms-MY" sz="3600" b="1" dirty="0" smtClean="0">
                <a:solidFill>
                  <a:srgbClr val="C00000"/>
                </a:solidFill>
              </a:rPr>
              <a:t> S</a:t>
            </a:r>
            <a:r>
              <a:rPr lang="ms-MY" sz="3600" b="1" dirty="0" smtClean="0"/>
              <a:t> is the start symbol, S </a:t>
            </a:r>
            <a:r>
              <a:rPr lang="ms-MY" sz="3600" b="1" dirty="0" smtClean="0">
                <a:sym typeface="Symbol" pitchFamily="18" charset="2"/>
              </a:rPr>
              <a:t></a:t>
            </a:r>
            <a:r>
              <a:rPr lang="ms-MY" sz="3600" b="1" dirty="0" smtClean="0"/>
              <a:t> V</a:t>
            </a:r>
            <a:endParaRPr lang="en-US" sz="3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6D167-5096-4C03-9D03-EB0EF99850E8}" type="slidenum">
              <a:rPr lang="en-US" altLang="en-US" smtClean="0"/>
              <a:pPr>
                <a:defRPr/>
              </a:pPr>
              <a:t>5</a:t>
            </a:fld>
            <a:endParaRPr lang="en-US" altLang="en-US" smtClean="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6678613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Unrestricted Grammars: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2843808" y="2141537"/>
            <a:ext cx="2965450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atin typeface="Calibri" pitchFamily="34" charset="0"/>
              </a:rPr>
              <a:t>Productions</a:t>
            </a:r>
          </a:p>
          <a:p>
            <a:pPr algn="ctr"/>
            <a:r>
              <a:rPr lang="en-US" sz="4400" b="1" i="1" dirty="0">
                <a:solidFill>
                  <a:srgbClr val="0000CC"/>
                </a:solidFill>
                <a:latin typeface="Calibri" pitchFamily="34" charset="0"/>
              </a:rPr>
              <a:t>u </a:t>
            </a:r>
            <a:r>
              <a:rPr lang="en-US" sz="4400" b="1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 </a:t>
            </a:r>
            <a:r>
              <a:rPr lang="en-US" sz="4400" b="1" i="1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v</a:t>
            </a:r>
            <a:endParaRPr lang="en-US" sz="4400" b="1" i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054" name="Line 5"/>
          <p:cNvSpPr>
            <a:spLocks noChangeShapeType="1"/>
          </p:cNvSpPr>
          <p:nvPr/>
        </p:nvSpPr>
        <p:spPr bwMode="auto">
          <a:xfrm flipV="1">
            <a:off x="2051720" y="3357212"/>
            <a:ext cx="1439986" cy="71985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lg"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2800" b="1">
              <a:latin typeface="+mn-lt"/>
            </a:endParaRPr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 flipH="1" flipV="1">
            <a:off x="5220072" y="3357212"/>
            <a:ext cx="1610941" cy="791868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lg"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2800" b="1">
              <a:latin typeface="+mn-lt"/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539552" y="4005064"/>
            <a:ext cx="3600399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atin typeface="+mn-lt"/>
              </a:rPr>
              <a:t>String of variables</a:t>
            </a:r>
          </a:p>
          <a:p>
            <a:pPr>
              <a:defRPr/>
            </a:pPr>
            <a:r>
              <a:rPr lang="en-US" sz="3600" b="1" dirty="0">
                <a:latin typeface="+mn-lt"/>
              </a:rPr>
              <a:t>and terminals</a:t>
            </a:r>
          </a:p>
        </p:txBody>
      </p:sp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4857750" y="4077072"/>
            <a:ext cx="3634008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latin typeface="+mn-lt"/>
              </a:rPr>
              <a:t>String of variables</a:t>
            </a:r>
          </a:p>
          <a:p>
            <a:pPr>
              <a:defRPr/>
            </a:pPr>
            <a:r>
              <a:rPr lang="en-US" sz="3600" b="1" dirty="0">
                <a:latin typeface="+mn-lt"/>
              </a:rPr>
              <a:t>and terminals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575" y="5572125"/>
            <a:ext cx="828992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+mn-lt"/>
              </a:rPr>
              <a:t>Note:  All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variables</a:t>
            </a:r>
            <a:r>
              <a:rPr lang="en-US" sz="3200" b="1" dirty="0">
                <a:latin typeface="+mn-lt"/>
              </a:rPr>
              <a:t> written in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capital case</a:t>
            </a:r>
            <a:r>
              <a:rPr lang="en-US" sz="3200" b="1" dirty="0">
                <a:latin typeface="+mn-lt"/>
              </a:rPr>
              <a:t>.</a:t>
            </a:r>
          </a:p>
          <a:p>
            <a:pPr>
              <a:defRPr/>
            </a:pPr>
            <a:r>
              <a:rPr lang="en-US" sz="3200" b="1" dirty="0">
                <a:latin typeface="+mn-lt"/>
              </a:rPr>
              <a:t>	  All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terminals</a:t>
            </a:r>
            <a:r>
              <a:rPr lang="en-US" sz="3200" b="1" dirty="0">
                <a:latin typeface="+mn-lt"/>
              </a:rPr>
              <a:t> written in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lower/small case</a:t>
            </a:r>
            <a:r>
              <a:rPr lang="en-US" sz="3200" b="1" dirty="0">
                <a:latin typeface="+mn-lt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0504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 smtClean="0"/>
              <a:t>The most general class of grammars. No restriction on the production of the grammar, other than each of their left-hand sides being non-empty</a:t>
            </a:r>
            <a:endParaRPr lang="en-MY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1D97B-F26C-4CEB-86AA-6883C17862B0}" type="slidenum">
              <a:rPr lang="en-US" altLang="en-US" smtClean="0"/>
              <a:pPr>
                <a:defRPr/>
              </a:pPr>
              <a:t>6</a:t>
            </a:fld>
            <a:endParaRPr lang="en-US" altLang="en-US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57188" y="642938"/>
            <a:ext cx="8501062" cy="7699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C00000"/>
                </a:solidFill>
                <a:latin typeface="+mn-lt"/>
              </a:rPr>
              <a:t>Example of Unrestricted Grammar: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42938" y="2071688"/>
            <a:ext cx="810552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s-MY" sz="5400" b="1" dirty="0">
                <a:latin typeface="Calibri" pitchFamily="34" charset="0"/>
              </a:rPr>
              <a:t>G</a:t>
            </a:r>
            <a:r>
              <a:rPr lang="ms-MY" sz="5400" b="1" baseline="-25000" dirty="0">
                <a:latin typeface="Calibri" pitchFamily="34" charset="0"/>
              </a:rPr>
              <a:t>1</a:t>
            </a:r>
            <a:r>
              <a:rPr lang="ms-MY" sz="5400" b="1" dirty="0">
                <a:latin typeface="Calibri" pitchFamily="34" charset="0"/>
              </a:rPr>
              <a:t> = ({S</a:t>
            </a:r>
            <a:r>
              <a:rPr lang="ms-MY" sz="5400" b="1" dirty="0" smtClean="0">
                <a:latin typeface="Calibri" pitchFamily="34" charset="0"/>
              </a:rPr>
              <a:t>, A, B</a:t>
            </a:r>
            <a:r>
              <a:rPr lang="ms-MY" sz="5400" b="1" dirty="0">
                <a:latin typeface="Calibri" pitchFamily="34" charset="0"/>
              </a:rPr>
              <a:t>}, {a</a:t>
            </a:r>
            <a:r>
              <a:rPr lang="ms-MY" sz="5400" b="1" dirty="0" smtClean="0">
                <a:latin typeface="Calibri" pitchFamily="34" charset="0"/>
              </a:rPr>
              <a:t>, c, d</a:t>
            </a:r>
            <a:r>
              <a:rPr lang="ms-MY" sz="5400" b="1" dirty="0">
                <a:latin typeface="Calibri" pitchFamily="34" charset="0"/>
              </a:rPr>
              <a:t>}, P, S)</a:t>
            </a:r>
          </a:p>
          <a:p>
            <a:r>
              <a:rPr lang="en-US" sz="5400" b="1" dirty="0">
                <a:latin typeface="Calibri" pitchFamily="34" charset="0"/>
              </a:rPr>
              <a:t>P:	S </a:t>
            </a:r>
            <a:r>
              <a:rPr lang="en-US" sz="5400" b="1" dirty="0">
                <a:latin typeface="Calibri" pitchFamily="34" charset="0"/>
                <a:sym typeface="Symbol" pitchFamily="18" charset="2"/>
              </a:rPr>
              <a:t> </a:t>
            </a:r>
            <a:r>
              <a:rPr lang="en-US" sz="5400" b="1" i="1" dirty="0" err="1">
                <a:latin typeface="Calibri" pitchFamily="34" charset="0"/>
              </a:rPr>
              <a:t>aBc</a:t>
            </a:r>
            <a:r>
              <a:rPr lang="en-US" sz="5400" b="1" i="1" dirty="0">
                <a:latin typeface="Calibri" pitchFamily="34" charset="0"/>
              </a:rPr>
              <a:t> </a:t>
            </a:r>
            <a:endParaRPr lang="en-SG" sz="5400" b="1" dirty="0">
              <a:latin typeface="Calibri" pitchFamily="34" charset="0"/>
            </a:endParaRPr>
          </a:p>
          <a:p>
            <a:r>
              <a:rPr lang="en-US" sz="5400" b="1" dirty="0">
                <a:latin typeface="Calibri" pitchFamily="34" charset="0"/>
              </a:rPr>
              <a:t>	</a:t>
            </a:r>
            <a:r>
              <a:rPr lang="en-US" sz="5400" b="1" i="1" dirty="0" err="1">
                <a:latin typeface="Calibri" pitchFamily="34" charset="0"/>
              </a:rPr>
              <a:t>aB</a:t>
            </a:r>
            <a:r>
              <a:rPr lang="en-US" sz="5400" b="1" i="1" dirty="0">
                <a:latin typeface="Calibri" pitchFamily="34" charset="0"/>
              </a:rPr>
              <a:t> </a:t>
            </a:r>
            <a:r>
              <a:rPr lang="en-US" sz="5400" b="1" dirty="0">
                <a:latin typeface="Calibri" pitchFamily="34" charset="0"/>
                <a:sym typeface="Symbol" pitchFamily="18" charset="2"/>
              </a:rPr>
              <a:t> </a:t>
            </a:r>
            <a:r>
              <a:rPr lang="en-US" sz="5400" b="1" i="1" dirty="0" err="1">
                <a:latin typeface="Calibri" pitchFamily="34" charset="0"/>
              </a:rPr>
              <a:t>cA</a:t>
            </a:r>
            <a:endParaRPr lang="en-SG" sz="5400" b="1" i="1" dirty="0">
              <a:latin typeface="Calibri" pitchFamily="34" charset="0"/>
            </a:endParaRPr>
          </a:p>
          <a:p>
            <a:r>
              <a:rPr lang="en-US" sz="5400" b="1" dirty="0">
                <a:latin typeface="Calibri" pitchFamily="34" charset="0"/>
              </a:rPr>
              <a:t>	</a:t>
            </a:r>
            <a:r>
              <a:rPr lang="en-US" sz="5400" b="1" i="1" dirty="0">
                <a:latin typeface="Calibri" pitchFamily="34" charset="0"/>
              </a:rPr>
              <a:t>Ac </a:t>
            </a:r>
            <a:r>
              <a:rPr lang="en-US" sz="5400" b="1" dirty="0">
                <a:latin typeface="Calibri" pitchFamily="34" charset="0"/>
                <a:sym typeface="Symbol" pitchFamily="18" charset="2"/>
              </a:rPr>
              <a:t> </a:t>
            </a:r>
            <a:r>
              <a:rPr lang="en-US" sz="5400" b="1" i="1" dirty="0">
                <a:latin typeface="Calibri" pitchFamily="34" charset="0"/>
              </a:rPr>
              <a:t>d</a:t>
            </a:r>
            <a:endParaRPr lang="en-SG" sz="5400" b="1" i="1" dirty="0">
              <a:latin typeface="Calibri" pitchFamily="34" charset="0"/>
            </a:endParaRPr>
          </a:p>
          <a:p>
            <a:r>
              <a:rPr lang="en-US" sz="5400" b="1" i="1" dirty="0">
                <a:latin typeface="Calibri" pitchFamily="34" charset="0"/>
              </a:rPr>
              <a:t>	</a:t>
            </a:r>
            <a:endParaRPr lang="en-SG" sz="54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760538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 3" pitchFamily="18" charset="2"/>
              <a:buNone/>
              <a:defRPr/>
            </a:pPr>
            <a:r>
              <a:rPr lang="en-US" sz="3200" b="1" dirty="0">
                <a:latin typeface="+mn-lt"/>
                <a:cs typeface="+mn-cs"/>
              </a:rPr>
              <a:t>	A grammar that generates {</a:t>
            </a:r>
            <a:r>
              <a:rPr lang="en-US" sz="3200" b="1" dirty="0" err="1">
                <a:latin typeface="+mn-lt"/>
                <a:cs typeface="+mn-cs"/>
              </a:rPr>
              <a:t>a</a:t>
            </a:r>
            <a:r>
              <a:rPr lang="en-US" sz="3200" b="1" baseline="30000" dirty="0" err="1">
                <a:latin typeface="+mn-lt"/>
                <a:cs typeface="+mn-cs"/>
              </a:rPr>
              <a:t>i</a:t>
            </a:r>
            <a:r>
              <a:rPr lang="en-US" sz="3200" b="1" dirty="0" err="1">
                <a:latin typeface="+mn-lt"/>
                <a:cs typeface="+mn-cs"/>
              </a:rPr>
              <a:t>b</a:t>
            </a:r>
            <a:r>
              <a:rPr lang="en-US" sz="3200" b="1" baseline="30000" dirty="0" err="1">
                <a:latin typeface="+mn-lt"/>
                <a:cs typeface="+mn-cs"/>
              </a:rPr>
              <a:t>i</a:t>
            </a:r>
            <a:r>
              <a:rPr lang="en-US" sz="3200" b="1" dirty="0" err="1">
                <a:latin typeface="+mn-lt"/>
                <a:cs typeface="+mn-cs"/>
              </a:rPr>
              <a:t>c</a:t>
            </a:r>
            <a:r>
              <a:rPr lang="en-US" sz="3200" b="1" baseline="30000" dirty="0" err="1">
                <a:latin typeface="+mn-lt"/>
                <a:cs typeface="+mn-cs"/>
              </a:rPr>
              <a:t>i</a:t>
            </a:r>
            <a:r>
              <a:rPr lang="en-US" sz="3200" b="1" dirty="0">
                <a:latin typeface="+mn-lt"/>
                <a:cs typeface="+mn-cs"/>
              </a:rPr>
              <a:t> | </a:t>
            </a:r>
            <a:r>
              <a:rPr lang="en-US" sz="3200" b="1" dirty="0" err="1">
                <a:latin typeface="+mn-lt"/>
                <a:cs typeface="+mn-cs"/>
              </a:rPr>
              <a:t>i</a:t>
            </a:r>
            <a:r>
              <a:rPr lang="en-US" sz="3200" b="1" dirty="0">
                <a:latin typeface="+mn-lt"/>
                <a:cs typeface="+mn-cs"/>
              </a:rPr>
              <a:t> ≥ 0}.</a:t>
            </a:r>
          </a:p>
          <a:p>
            <a:pPr marL="342900" indent="-342900" eaLnBrk="0" hangingPunct="0">
              <a:spcBef>
                <a:spcPct val="20000"/>
              </a:spcBef>
              <a:buFont typeface="Wingdings 3" pitchFamily="18" charset="2"/>
              <a:buNone/>
              <a:defRPr/>
            </a:pPr>
            <a:r>
              <a:rPr lang="en-US" sz="3200" b="1" i="1" dirty="0">
                <a:latin typeface="+mn-lt"/>
                <a:cs typeface="+mn-cs"/>
              </a:rPr>
              <a:t>	</a:t>
            </a:r>
            <a:r>
              <a:rPr lang="en-US" sz="3200" b="1" dirty="0">
                <a:latin typeface="+mn-lt"/>
                <a:cs typeface="+mn-cs"/>
              </a:rPr>
              <a:t>G = (V, </a:t>
            </a:r>
            <a:r>
              <a:rPr lang="en-US" sz="3200" b="1" dirty="0">
                <a:latin typeface="+mn-lt"/>
                <a:cs typeface="+mn-cs"/>
                <a:sym typeface="Symbol"/>
              </a:rPr>
              <a:t></a:t>
            </a:r>
            <a:r>
              <a:rPr lang="el-GR" sz="3200" b="1" dirty="0">
                <a:latin typeface="+mn-lt"/>
                <a:cs typeface="+mn-cs"/>
              </a:rPr>
              <a:t>, </a:t>
            </a:r>
            <a:r>
              <a:rPr lang="en-US" sz="3200" b="1" dirty="0">
                <a:latin typeface="+mn-lt"/>
                <a:cs typeface="+mn-cs"/>
              </a:rPr>
              <a:t>R, S) where V = {S, A, C}, </a:t>
            </a:r>
            <a:r>
              <a:rPr lang="en-US" sz="3200" b="1" dirty="0">
                <a:latin typeface="+mn-lt"/>
                <a:cs typeface="+mn-cs"/>
                <a:sym typeface="Symbol"/>
              </a:rPr>
              <a:t> </a:t>
            </a:r>
            <a:r>
              <a:rPr lang="el-GR" sz="3200" b="1" dirty="0">
                <a:latin typeface="+mn-lt"/>
                <a:cs typeface="+mn-cs"/>
              </a:rPr>
              <a:t>=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l-GR" sz="3200" b="1" dirty="0">
                <a:latin typeface="+mn-lt"/>
                <a:cs typeface="+mn-cs"/>
              </a:rPr>
              <a:t>{</a:t>
            </a:r>
            <a:r>
              <a:rPr lang="en-US" sz="3200" b="1" dirty="0">
                <a:latin typeface="+mn-lt"/>
                <a:cs typeface="+mn-cs"/>
              </a:rPr>
              <a:t>a, b, c}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b="1" dirty="0">
                <a:latin typeface="+mn-lt"/>
                <a:cs typeface="+mn-cs"/>
              </a:rPr>
              <a:t>	R = { S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n-US" sz="3200" b="1" dirty="0" err="1">
                <a:latin typeface="+mn-lt"/>
                <a:cs typeface="+mn-cs"/>
              </a:rPr>
              <a:t>aAbc</a:t>
            </a:r>
            <a:r>
              <a:rPr lang="en-US" sz="3200" b="1" dirty="0">
                <a:latin typeface="+mn-lt"/>
                <a:cs typeface="+mn-cs"/>
              </a:rPr>
              <a:t> | </a:t>
            </a:r>
            <a:endParaRPr lang="el-GR" sz="3200" b="1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b="1" dirty="0">
                <a:latin typeface="+mn-lt"/>
                <a:cs typeface="+mn-cs"/>
              </a:rPr>
              <a:t>		   A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n-US" sz="3200" b="1" dirty="0" err="1">
                <a:latin typeface="+mn-lt"/>
                <a:cs typeface="+mn-cs"/>
              </a:rPr>
              <a:t>aAbC</a:t>
            </a:r>
            <a:r>
              <a:rPr lang="en-US" sz="3200" b="1" dirty="0">
                <a:latin typeface="+mn-lt"/>
                <a:cs typeface="+mn-cs"/>
              </a:rPr>
              <a:t> |  </a:t>
            </a:r>
            <a:endParaRPr lang="el-GR" sz="3200" b="1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b="1" dirty="0">
                <a:latin typeface="+mn-lt"/>
                <a:cs typeface="+mn-cs"/>
              </a:rPr>
              <a:t>		   </a:t>
            </a:r>
            <a:r>
              <a:rPr lang="en-US" sz="3200" b="1" dirty="0" err="1">
                <a:latin typeface="+mn-lt"/>
                <a:cs typeface="+mn-cs"/>
              </a:rPr>
              <a:t>Cb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n-US" sz="3200" b="1" dirty="0" err="1">
                <a:latin typeface="+mn-lt"/>
                <a:cs typeface="+mn-cs"/>
              </a:rPr>
              <a:t>bC</a:t>
            </a:r>
            <a:endParaRPr lang="en-US" sz="3200" b="1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b="1" dirty="0">
                <a:latin typeface="+mn-lt"/>
                <a:cs typeface="+mn-cs"/>
              </a:rPr>
              <a:t>		   Cc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en-US" sz="3200" b="1" dirty="0">
                <a:latin typeface="+mn-lt"/>
                <a:cs typeface="+mn-cs"/>
              </a:rPr>
              <a:t> cc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b="1" dirty="0">
                <a:latin typeface="+mn-lt"/>
                <a:cs typeface="+mn-cs"/>
              </a:rPr>
              <a:t>	S </a:t>
            </a:r>
            <a:r>
              <a:rPr lang="en-US" sz="3200" b="1" dirty="0">
                <a:latin typeface="+mn-lt"/>
                <a:cs typeface="+mn-cs"/>
                <a:sym typeface="Symbol"/>
              </a:rPr>
              <a:t>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n-US" sz="3200" b="1" dirty="0" err="1">
                <a:latin typeface="+mn-lt"/>
                <a:cs typeface="+mn-cs"/>
              </a:rPr>
              <a:t>aAbc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n-US" sz="3200" b="1" dirty="0">
                <a:sym typeface="Symbol"/>
              </a:rPr>
              <a:t>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n-US" sz="3200" b="1" dirty="0" err="1">
                <a:latin typeface="+mn-lt"/>
                <a:cs typeface="+mn-cs"/>
              </a:rPr>
              <a:t>aaAbCbc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n-US" sz="3200" b="1" dirty="0">
                <a:sym typeface="Symbol"/>
              </a:rPr>
              <a:t> </a:t>
            </a:r>
            <a:r>
              <a:rPr lang="en-US" sz="3200" b="1" dirty="0" err="1">
                <a:latin typeface="+mn-lt"/>
                <a:cs typeface="+mn-cs"/>
              </a:rPr>
              <a:t>aabbCc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n-US" sz="3200" b="1" dirty="0">
                <a:sym typeface="Symbol"/>
              </a:rPr>
              <a:t></a:t>
            </a:r>
            <a:r>
              <a:rPr lang="en-US" sz="3200" b="1" dirty="0">
                <a:latin typeface="+mn-lt"/>
                <a:cs typeface="+mn-cs"/>
              </a:rPr>
              <a:t> </a:t>
            </a:r>
            <a:r>
              <a:rPr lang="en-US" sz="3200" b="1" dirty="0" err="1">
                <a:latin typeface="+mn-lt"/>
                <a:cs typeface="+mn-cs"/>
              </a:rPr>
              <a:t>aabbcc</a:t>
            </a:r>
            <a:r>
              <a:rPr lang="en-US" sz="3200" b="1" dirty="0">
                <a:latin typeface="+mn-lt"/>
                <a:cs typeface="+mn-cs"/>
              </a:rPr>
              <a:t> </a:t>
            </a:r>
          </a:p>
        </p:txBody>
      </p:sp>
      <p:sp>
        <p:nvSpPr>
          <p:cNvPr id="2048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>
                <a:solidFill>
                  <a:srgbClr val="C00000"/>
                </a:solidFill>
              </a:rPr>
              <a:t>Another example of unrestricted grammar: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64CA1-EAE4-4115-8319-10EA34A884A7}" type="slidenum">
              <a:rPr lang="en-US" altLang="en-US" smtClean="0"/>
              <a:pPr>
                <a:defRPr/>
              </a:pPr>
              <a:t>8</a:t>
            </a:fld>
            <a:endParaRPr lang="en-US" altLang="en-US" smtClean="0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57188" y="285750"/>
            <a:ext cx="8412162" cy="13239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+mj-lt"/>
              </a:rPr>
              <a:t>Another example of unrestricted grammar: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85813" y="1652588"/>
            <a:ext cx="7572375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ms-MY" sz="3600" b="1" dirty="0">
                <a:latin typeface="+mn-lt"/>
              </a:rPr>
              <a:t>G</a:t>
            </a:r>
            <a:r>
              <a:rPr lang="ms-MY" sz="3600" b="1" baseline="-25000" dirty="0">
                <a:latin typeface="+mn-lt"/>
              </a:rPr>
              <a:t>2</a:t>
            </a:r>
            <a:r>
              <a:rPr lang="ms-MY" sz="3600" b="1" dirty="0">
                <a:latin typeface="+mn-lt"/>
              </a:rPr>
              <a:t> = ({S, A, B, C, D, E}, {a}, P, S)</a:t>
            </a:r>
          </a:p>
          <a:p>
            <a:pPr>
              <a:spcAft>
                <a:spcPts val="600"/>
              </a:spcAft>
              <a:defRPr/>
            </a:pPr>
            <a:r>
              <a:rPr lang="en-US" sz="3600" b="1" dirty="0">
                <a:latin typeface="+mn-lt"/>
              </a:rPr>
              <a:t>P:	S </a:t>
            </a:r>
            <a:r>
              <a:rPr lang="en-US" sz="3600" b="1" dirty="0">
                <a:latin typeface="+mn-lt"/>
                <a:sym typeface="Symbol" pitchFamily="18" charset="2"/>
              </a:rPr>
              <a:t></a:t>
            </a:r>
            <a:r>
              <a:rPr lang="en-US" sz="3600" b="1" dirty="0">
                <a:latin typeface="+mn-lt"/>
              </a:rPr>
              <a:t>  </a:t>
            </a:r>
            <a:r>
              <a:rPr lang="en-US" sz="3600" b="1" dirty="0" err="1">
                <a:latin typeface="+mn-lt"/>
              </a:rPr>
              <a:t>AC</a:t>
            </a:r>
            <a:r>
              <a:rPr lang="en-US" sz="3600" b="1" i="1" dirty="0" err="1">
                <a:latin typeface="+mn-lt"/>
              </a:rPr>
              <a:t>a</a:t>
            </a:r>
            <a:r>
              <a:rPr lang="en-US" sz="3600" b="1" dirty="0" err="1">
                <a:latin typeface="+mn-lt"/>
              </a:rPr>
              <a:t>B</a:t>
            </a:r>
            <a:endParaRPr lang="en-SG" sz="3600" b="1" dirty="0"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US" sz="3600" b="1" dirty="0">
                <a:latin typeface="+mn-lt"/>
              </a:rPr>
              <a:t>	C</a:t>
            </a:r>
            <a:r>
              <a:rPr lang="en-US" sz="3600" b="1" i="1" dirty="0">
                <a:latin typeface="+mn-lt"/>
              </a:rPr>
              <a:t>a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dirty="0">
                <a:latin typeface="+mn-lt"/>
                <a:sym typeface="Symbol" pitchFamily="18" charset="2"/>
              </a:rPr>
              <a:t></a:t>
            </a:r>
            <a:r>
              <a:rPr lang="en-US" sz="3600" b="1" dirty="0">
                <a:latin typeface="+mn-lt"/>
              </a:rPr>
              <a:t>  </a:t>
            </a:r>
            <a:r>
              <a:rPr lang="en-US" sz="3600" b="1" i="1" dirty="0" err="1">
                <a:latin typeface="+mn-lt"/>
              </a:rPr>
              <a:t>a</a:t>
            </a:r>
            <a:r>
              <a:rPr lang="en-US" sz="3600" b="1" i="1" dirty="0" err="1">
                <a:latin typeface="+mn-lt"/>
                <a:sym typeface="Symbol" pitchFamily="18" charset="2"/>
              </a:rPr>
              <a:t>a</a:t>
            </a:r>
            <a:r>
              <a:rPr lang="en-US" sz="3600" b="1" dirty="0" err="1">
                <a:latin typeface="+mn-lt"/>
              </a:rPr>
              <a:t>C</a:t>
            </a:r>
            <a:endParaRPr lang="en-SG" sz="3600" b="1" dirty="0"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US" sz="3600" b="1" dirty="0">
                <a:latin typeface="+mn-lt"/>
              </a:rPr>
              <a:t>	CB </a:t>
            </a:r>
            <a:r>
              <a:rPr lang="en-US" sz="3600" b="1" dirty="0">
                <a:latin typeface="+mn-lt"/>
                <a:sym typeface="Symbol" pitchFamily="18" charset="2"/>
              </a:rPr>
              <a:t></a:t>
            </a:r>
            <a:r>
              <a:rPr lang="en-US" sz="3600" b="1" dirty="0">
                <a:latin typeface="+mn-lt"/>
              </a:rPr>
              <a:t> DB |  E</a:t>
            </a:r>
            <a:endParaRPr lang="en-SG" sz="3600" b="1" dirty="0"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US" sz="3600" b="1" i="1" dirty="0">
                <a:latin typeface="+mn-lt"/>
              </a:rPr>
              <a:t>	</a:t>
            </a:r>
            <a:r>
              <a:rPr lang="en-US" sz="3600" b="1" i="1" dirty="0" err="1">
                <a:latin typeface="+mn-lt"/>
              </a:rPr>
              <a:t>a</a:t>
            </a:r>
            <a:r>
              <a:rPr lang="en-US" sz="3600" b="1" dirty="0" err="1">
                <a:latin typeface="+mn-lt"/>
              </a:rPr>
              <a:t>D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dirty="0">
                <a:latin typeface="+mn-lt"/>
                <a:sym typeface="Symbol" pitchFamily="18" charset="2"/>
              </a:rPr>
              <a:t>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dirty="0" err="1">
                <a:latin typeface="+mn-lt"/>
              </a:rPr>
              <a:t>D</a:t>
            </a:r>
            <a:r>
              <a:rPr lang="en-US" sz="3600" b="1" i="1" dirty="0" err="1">
                <a:latin typeface="+mn-lt"/>
              </a:rPr>
              <a:t>a</a:t>
            </a:r>
            <a:endParaRPr lang="en-SG" sz="3600" b="1" dirty="0"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US" sz="3600" b="1" dirty="0">
                <a:latin typeface="+mn-lt"/>
              </a:rPr>
              <a:t>	</a:t>
            </a:r>
            <a:r>
              <a:rPr lang="en-US" sz="3600" b="1" dirty="0" smtClean="0">
                <a:latin typeface="+mn-lt"/>
              </a:rPr>
              <a:t>AAD </a:t>
            </a:r>
            <a:r>
              <a:rPr lang="en-US" sz="3600" b="1" dirty="0">
                <a:latin typeface="+mn-lt"/>
                <a:sym typeface="Symbol" pitchFamily="18" charset="2"/>
              </a:rPr>
              <a:t></a:t>
            </a:r>
            <a:r>
              <a:rPr lang="en-US" sz="3600" b="1" dirty="0">
                <a:latin typeface="+mn-lt"/>
              </a:rPr>
              <a:t> AC</a:t>
            </a:r>
            <a:endParaRPr lang="en-SG" sz="3600" b="1" dirty="0"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US" sz="3600" b="1" i="1" dirty="0">
                <a:latin typeface="+mn-lt"/>
              </a:rPr>
              <a:t>	</a:t>
            </a:r>
            <a:r>
              <a:rPr lang="en-US" sz="3600" b="1" i="1" dirty="0" err="1">
                <a:latin typeface="+mn-lt"/>
              </a:rPr>
              <a:t>a</a:t>
            </a:r>
            <a:r>
              <a:rPr lang="en-US" sz="3600" b="1" dirty="0" err="1">
                <a:latin typeface="+mn-lt"/>
              </a:rPr>
              <a:t>E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dirty="0">
                <a:latin typeface="+mn-lt"/>
                <a:sym typeface="Symbol" pitchFamily="18" charset="2"/>
              </a:rPr>
              <a:t></a:t>
            </a:r>
            <a:r>
              <a:rPr lang="en-US" sz="3600" b="1" dirty="0">
                <a:latin typeface="+mn-lt"/>
              </a:rPr>
              <a:t> E</a:t>
            </a:r>
            <a:r>
              <a:rPr lang="en-US" sz="3600" b="1" i="1" dirty="0">
                <a:latin typeface="+mn-lt"/>
              </a:rPr>
              <a:t>a</a:t>
            </a:r>
            <a:endParaRPr lang="en-SG" sz="3600" b="1" dirty="0">
              <a:latin typeface="+mn-lt"/>
            </a:endParaRPr>
          </a:p>
          <a:p>
            <a:pPr>
              <a:defRPr/>
            </a:pPr>
            <a:r>
              <a:rPr lang="en-US" sz="3600" b="1" dirty="0">
                <a:latin typeface="+mn-lt"/>
              </a:rPr>
              <a:t>	AE </a:t>
            </a:r>
            <a:r>
              <a:rPr lang="en-US" sz="3600" b="1" dirty="0">
                <a:latin typeface="+mn-lt"/>
                <a:sym typeface="Symbol" pitchFamily="18" charset="2"/>
              </a:rPr>
              <a:t>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dirty="0">
                <a:latin typeface="+mn-lt"/>
                <a:sym typeface="Symbol" pitchFamily="18" charset="2"/>
              </a:rPr>
              <a:t></a:t>
            </a:r>
            <a:endParaRPr lang="en-SG" sz="36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E178F-AE57-4CB8-B90D-333DD46D3B76}" type="slidenum">
              <a:rPr lang="en-US" altLang="en-US" smtClean="0"/>
              <a:pPr>
                <a:defRPr/>
              </a:pPr>
              <a:t>9</a:t>
            </a:fld>
            <a:endParaRPr lang="en-US" altLang="en-US" dirty="0" smtClean="0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79388"/>
            <a:ext cx="8121650" cy="7699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rgbClr val="C00000"/>
                </a:solidFill>
              </a:rPr>
              <a:t>Context-Sensitive Grammars:</a:t>
            </a:r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785938" y="5319713"/>
            <a:ext cx="4429125" cy="13239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FF0000"/>
                </a:solidFill>
                <a:latin typeface="+mn-lt"/>
              </a:rPr>
              <a:t>and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:  	</a:t>
            </a:r>
            <a:r>
              <a:rPr lang="en-US" sz="4800" b="1" dirty="0">
                <a:solidFill>
                  <a:srgbClr val="0000CC"/>
                </a:solidFill>
                <a:latin typeface="Calibri" pitchFamily="34" charset="0"/>
              </a:rPr>
              <a:t>|</a:t>
            </a:r>
            <a:r>
              <a:rPr lang="en-US" sz="4800" b="1" i="1" dirty="0">
                <a:solidFill>
                  <a:srgbClr val="0000CC"/>
                </a:solidFill>
                <a:latin typeface="Calibri" pitchFamily="34" charset="0"/>
              </a:rPr>
              <a:t>u</a:t>
            </a:r>
            <a:r>
              <a:rPr lang="en-US" sz="4800" b="1" dirty="0">
                <a:solidFill>
                  <a:srgbClr val="0000CC"/>
                </a:solidFill>
                <a:latin typeface="Calibri" pitchFamily="34" charset="0"/>
              </a:rPr>
              <a:t>|</a:t>
            </a:r>
            <a:r>
              <a:rPr lang="en-US" sz="4800" b="1" i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4800" b="1" dirty="0">
                <a:solidFill>
                  <a:srgbClr val="0000CC"/>
                </a:solidFill>
                <a:latin typeface="Calibri" pitchFamily="34" charset="0"/>
                <a:sym typeface="Symbol"/>
              </a:rPr>
              <a:t> |</a:t>
            </a:r>
            <a:r>
              <a:rPr lang="en-US" sz="4800" b="1" i="1" dirty="0">
                <a:solidFill>
                  <a:srgbClr val="0000CC"/>
                </a:solidFill>
                <a:latin typeface="Calibri" pitchFamily="34" charset="0"/>
                <a:sym typeface="Symbol"/>
              </a:rPr>
              <a:t>v</a:t>
            </a:r>
            <a:r>
              <a:rPr lang="en-US" sz="4800" b="1" dirty="0">
                <a:solidFill>
                  <a:srgbClr val="0000CC"/>
                </a:solidFill>
                <a:latin typeface="Calibri" pitchFamily="34" charset="0"/>
                <a:sym typeface="Symbol"/>
              </a:rPr>
              <a:t>|</a:t>
            </a:r>
            <a:endParaRPr lang="en-US" sz="4800" b="1" dirty="0">
              <a:solidFill>
                <a:srgbClr val="0000CC"/>
              </a:solidFill>
              <a:latin typeface="Calibri" pitchFamily="34" charset="0"/>
            </a:endParaRPr>
          </a:p>
          <a:p>
            <a:pPr>
              <a:defRPr/>
            </a:pP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3314104" y="1071563"/>
            <a:ext cx="2986088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Calibri" pitchFamily="34" charset="0"/>
              </a:rPr>
              <a:t>Productions</a:t>
            </a:r>
          </a:p>
          <a:p>
            <a:r>
              <a:rPr lang="en-US" sz="4400" b="1" i="1" dirty="0">
                <a:solidFill>
                  <a:srgbClr val="0000CC"/>
                </a:solidFill>
              </a:rPr>
              <a:t>u </a:t>
            </a:r>
            <a:r>
              <a:rPr lang="en-US" sz="4400" b="1" dirty="0">
                <a:solidFill>
                  <a:srgbClr val="0000CC"/>
                </a:solidFill>
                <a:sym typeface="Symbol" pitchFamily="18" charset="2"/>
              </a:rPr>
              <a:t> </a:t>
            </a:r>
            <a:r>
              <a:rPr lang="en-US" sz="4400" b="1" i="1" dirty="0">
                <a:solidFill>
                  <a:srgbClr val="0000CC"/>
                </a:solidFill>
                <a:sym typeface="Symbol" pitchFamily="18" charset="2"/>
              </a:rPr>
              <a:t>v</a:t>
            </a:r>
            <a:endParaRPr lang="en-US" sz="4400" b="1" i="1" dirty="0">
              <a:solidFill>
                <a:srgbClr val="0000CC"/>
              </a:solidFill>
            </a:endParaRPr>
          </a:p>
        </p:txBody>
      </p:sp>
      <p:sp>
        <p:nvSpPr>
          <p:cNvPr id="22533" name="Line 13"/>
          <p:cNvSpPr>
            <a:spLocks noChangeShapeType="1"/>
          </p:cNvSpPr>
          <p:nvPr/>
        </p:nvSpPr>
        <p:spPr bwMode="auto">
          <a:xfrm flipV="1">
            <a:off x="1981200" y="2438400"/>
            <a:ext cx="1524000" cy="1066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4" name="Line 14"/>
          <p:cNvSpPr>
            <a:spLocks noChangeShapeType="1"/>
          </p:cNvSpPr>
          <p:nvPr/>
        </p:nvSpPr>
        <p:spPr bwMode="auto">
          <a:xfrm flipH="1" flipV="1">
            <a:off x="4953000" y="2438400"/>
            <a:ext cx="1676400" cy="1143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2" name="Text Box 7"/>
          <p:cNvSpPr txBox="1">
            <a:spLocks noChangeArrowheads="1"/>
          </p:cNvSpPr>
          <p:nvPr/>
        </p:nvSpPr>
        <p:spPr bwMode="auto">
          <a:xfrm>
            <a:off x="142875" y="3643313"/>
            <a:ext cx="4397375" cy="144621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/>
              <a:t>String of variables</a:t>
            </a:r>
          </a:p>
          <a:p>
            <a:pPr>
              <a:defRPr/>
            </a:pPr>
            <a:r>
              <a:rPr lang="en-US" sz="4400" b="1" dirty="0"/>
              <a:t>and terminals</a:t>
            </a:r>
          </a:p>
        </p:txBody>
      </p:sp>
      <p:sp>
        <p:nvSpPr>
          <p:cNvPr id="3083" name="Text Box 7"/>
          <p:cNvSpPr txBox="1">
            <a:spLocks noChangeArrowheads="1"/>
          </p:cNvSpPr>
          <p:nvPr/>
        </p:nvSpPr>
        <p:spPr bwMode="auto">
          <a:xfrm>
            <a:off x="4643438" y="3643313"/>
            <a:ext cx="4397375" cy="144621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/>
              <a:t>String of variables</a:t>
            </a:r>
          </a:p>
          <a:p>
            <a:pPr>
              <a:defRPr/>
            </a:pPr>
            <a:r>
              <a:rPr lang="en-US" sz="4400" b="1" dirty="0"/>
              <a:t>and terminals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12279</TotalTime>
  <Words>854</Words>
  <Application>Microsoft Office PowerPoint</Application>
  <PresentationFormat>On-screen Show (4:3)</PresentationFormat>
  <Paragraphs>209</Paragraphs>
  <Slides>24</Slides>
  <Notes>0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Chomsky Hierarchy </vt:lpstr>
      <vt:lpstr>What is Chomsky Hierarchy?</vt:lpstr>
      <vt:lpstr>The Chomsky Hierarchy</vt:lpstr>
      <vt:lpstr>Definition of 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Grammars:</vt:lpstr>
      <vt:lpstr>Example of Regular Grammar:</vt:lpstr>
      <vt:lpstr>The Chomsky Hierarchy</vt:lpstr>
      <vt:lpstr>The Chomsky Hierarchy</vt:lpstr>
      <vt:lpstr>Regular Languages</vt:lpstr>
      <vt:lpstr>Context Free Languages</vt:lpstr>
      <vt:lpstr>Recursively Enumerable Languages</vt:lpstr>
      <vt:lpstr>Closure under operations</vt:lpstr>
      <vt:lpstr>Definition of Closure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Chomsky Hierarchy Language Operations and Properties</dc:title>
  <dc:creator>mike</dc:creator>
  <cp:lastModifiedBy>HP</cp:lastModifiedBy>
  <cp:revision>96</cp:revision>
  <cp:lastPrinted>2013-12-12T01:40:08Z</cp:lastPrinted>
  <dcterms:created xsi:type="dcterms:W3CDTF">2008-11-13T04:45:36Z</dcterms:created>
  <dcterms:modified xsi:type="dcterms:W3CDTF">2021-06-21T04:43:02Z</dcterms:modified>
</cp:coreProperties>
</file>