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6"/>
  </p:notesMasterIdLst>
  <p:sldIdLst>
    <p:sldId id="287" r:id="rId6"/>
    <p:sldId id="278" r:id="rId7"/>
    <p:sldId id="279" r:id="rId8"/>
    <p:sldId id="318" r:id="rId9"/>
    <p:sldId id="314" r:id="rId10"/>
    <p:sldId id="319" r:id="rId11"/>
    <p:sldId id="315" r:id="rId12"/>
    <p:sldId id="320" r:id="rId13"/>
    <p:sldId id="321" r:id="rId14"/>
    <p:sldId id="32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448F4-F9EF-42D7-967A-EE07A71790A7}" v="3" dt="2022-11-10T01:23:25.918"/>
    <p1510:client id="{BCA52D72-DC93-4871-B695-2DA301E2555B}" v="1" dt="2022-11-16T01:37:55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A4E52-6EB8-4202-805A-C9DCF15AF14C}" type="datetimeFigureOut">
              <a:rPr lang="en-MY" smtClean="0"/>
              <a:t>6/10/2023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0C77F-1193-4A2A-ABE1-EB408F6265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73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c1997cbf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c1997cbf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33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8c1997cbfd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8c1997cbfd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8c1997cbfd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8c1997cbfd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633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8c1997cbfd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8c1997cbfd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22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8c1997cbfd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8c1997cbfd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991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8c1997cbfd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8c1997cbfd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286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8c1997cbfd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8c1997cbfd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36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8c1997cbfd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8c1997cbfd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72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8c1997cbfd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8c1997cbfd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70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freepik.com/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A1E7-9C8A-41B7-A9F6-C5DABB531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9020F-87E4-4B0F-9AB2-A18AED842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5E151-951F-4814-9F6E-856425B9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1B56-FD3E-442F-A08D-4058A9E09A00}" type="datetimeFigureOut">
              <a:rPr lang="en-MY" smtClean="0"/>
              <a:t>6/10/2023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C50CA-B574-4F7B-A58C-20FAAB83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2942C-0533-4FA6-A47E-B0F30CD1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405-EAED-414E-89D1-4F3EC34E99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37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A044-DB08-4E39-9520-EB9DC011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854F7-8E85-4BCA-B16F-B2C84A91D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B709B-72DD-4CFB-A1A4-F53F295F8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1B56-FD3E-442F-A08D-4058A9E09A00}" type="datetimeFigureOut">
              <a:rPr lang="en-MY" smtClean="0"/>
              <a:t>6/10/2023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B7D2F-1DF9-4A38-9782-634739C2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5C543-7BB3-4210-9AF1-CCD442FB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405-EAED-414E-89D1-4F3EC34E99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065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155DDE-AD2B-44E8-821C-4ADB80F0E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8131A-6E34-4B90-A13F-C0D7B2649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C719D-A9B4-44AD-A191-983B82A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1B56-FD3E-442F-A08D-4058A9E09A00}" type="datetimeFigureOut">
              <a:rPr lang="en-MY" smtClean="0"/>
              <a:t>6/10/2023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E6F46-F8C5-4746-8B62-47DC0863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D8CB4-B4E0-48C3-9DD4-260D9300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405-EAED-414E-89D1-4F3EC34E99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4931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0000" y="1204551"/>
            <a:ext cx="5439600" cy="35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0000" y="4667451"/>
            <a:ext cx="3134000" cy="9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6984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3464400" y="1351500"/>
            <a:ext cx="127200" cy="415500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14108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93196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6032400" y="1351500"/>
            <a:ext cx="127200" cy="415500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71934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2070100" y="708667"/>
            <a:ext cx="6286400" cy="2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53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1927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2537667" y="2446451"/>
            <a:ext cx="7116800" cy="1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0266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3365600" y="3940767"/>
            <a:ext cx="5460800" cy="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 flipH="1">
            <a:off x="8960564" y="5045455"/>
            <a:ext cx="3231443" cy="1810055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rot="10800000" flipH="1">
            <a:off x="-103" y="-12"/>
            <a:ext cx="3231443" cy="1810055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85268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4425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1"/>
          </p:nvPr>
        </p:nvSpPr>
        <p:spPr>
          <a:xfrm>
            <a:off x="959600" y="3246567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2"/>
          </p:nvPr>
        </p:nvSpPr>
        <p:spPr>
          <a:xfrm>
            <a:off x="959800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3"/>
          </p:nvPr>
        </p:nvSpPr>
        <p:spPr>
          <a:xfrm>
            <a:off x="4551492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4"/>
          </p:nvPr>
        </p:nvSpPr>
        <p:spPr>
          <a:xfrm>
            <a:off x="4551492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5"/>
          </p:nvPr>
        </p:nvSpPr>
        <p:spPr>
          <a:xfrm>
            <a:off x="8142767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6"/>
          </p:nvPr>
        </p:nvSpPr>
        <p:spPr>
          <a:xfrm>
            <a:off x="8142767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8489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D975-D2F9-4143-A2DE-6026CC51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95AFD-8C28-4619-84E7-5A7096742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A01F1-4BFC-44F1-88D3-21E6CE3B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1B56-FD3E-442F-A08D-4058A9E09A00}" type="datetimeFigureOut">
              <a:rPr lang="en-MY" smtClean="0"/>
              <a:t>6/10/2023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73146-A4FD-4562-8D8A-B63C3A33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A5DFF-9AC6-4DA2-AC1F-76E48D24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405-EAED-414E-89D1-4F3EC34E99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15632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959467" y="236083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772267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960133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45513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5364033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455165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81427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8955400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814280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959467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772267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960133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4551200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5364033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455165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8142733" y="4527300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8955400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814280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57274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1881284" y="1897881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2"/>
          </p:nvPr>
        </p:nvSpPr>
        <p:spPr>
          <a:xfrm>
            <a:off x="1881951" y="2399336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3"/>
          </p:nvPr>
        </p:nvSpPr>
        <p:spPr>
          <a:xfrm>
            <a:off x="1881317" y="3266865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4"/>
          </p:nvPr>
        </p:nvSpPr>
        <p:spPr>
          <a:xfrm>
            <a:off x="1881633" y="3768320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5"/>
          </p:nvPr>
        </p:nvSpPr>
        <p:spPr>
          <a:xfrm>
            <a:off x="7221284" y="1897881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6"/>
          </p:nvPr>
        </p:nvSpPr>
        <p:spPr>
          <a:xfrm>
            <a:off x="7221351" y="2399336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4279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7"/>
          </p:nvPr>
        </p:nvSpPr>
        <p:spPr>
          <a:xfrm>
            <a:off x="1881284" y="4635852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8"/>
          </p:nvPr>
        </p:nvSpPr>
        <p:spPr>
          <a:xfrm>
            <a:off x="1881951" y="513731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9"/>
          </p:nvPr>
        </p:nvSpPr>
        <p:spPr>
          <a:xfrm>
            <a:off x="7221051" y="326686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13"/>
          </p:nvPr>
        </p:nvSpPr>
        <p:spPr>
          <a:xfrm>
            <a:off x="7221500" y="3768335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4"/>
          </p:nvPr>
        </p:nvSpPr>
        <p:spPr>
          <a:xfrm>
            <a:off x="7221284" y="4635849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15"/>
          </p:nvPr>
        </p:nvSpPr>
        <p:spPr>
          <a:xfrm>
            <a:off x="7221351" y="513731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1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6032400" y="1859500"/>
            <a:ext cx="127200" cy="415500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429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11" y="2225411"/>
            <a:ext cx="3708511" cy="2407176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9411453" y="1429167"/>
            <a:ext cx="2780537" cy="3999652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2517000" y="815633"/>
            <a:ext cx="7158000" cy="1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4059567" y="3073400"/>
            <a:ext cx="40732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971400" y="5535200"/>
            <a:ext cx="62492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532419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10828668" y="6093195"/>
            <a:ext cx="1363345" cy="763663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1" y="1129"/>
            <a:ext cx="1363345" cy="763663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260426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710703" y="4337255"/>
            <a:ext cx="3231443" cy="1810055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9671264" y="710689"/>
            <a:ext cx="3231443" cy="1810055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66301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2980000" y="1787800"/>
            <a:ext cx="6232000" cy="32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4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02012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403733" y="2252600"/>
            <a:ext cx="34896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2184400" y="3544867"/>
            <a:ext cx="2708800" cy="8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5335300" y="1920000"/>
            <a:ext cx="5896800" cy="30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>
            <a:off x="960000" y="1351500"/>
            <a:ext cx="127200" cy="415500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21070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2456333" y="2158391"/>
            <a:ext cx="2243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2"/>
          </p:nvPr>
        </p:nvSpPr>
        <p:spPr>
          <a:xfrm>
            <a:off x="1890067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2456792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4"/>
          </p:nvPr>
        </p:nvSpPr>
        <p:spPr>
          <a:xfrm>
            <a:off x="1890099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4415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7491884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6"/>
          </p:nvPr>
        </p:nvSpPr>
        <p:spPr>
          <a:xfrm>
            <a:off x="7491967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7"/>
          </p:nvPr>
        </p:nvSpPr>
        <p:spPr>
          <a:xfrm>
            <a:off x="7491943" y="2158391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8"/>
          </p:nvPr>
        </p:nvSpPr>
        <p:spPr>
          <a:xfrm>
            <a:off x="7492035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5772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ECB3-6997-4665-8CBA-C4FC35E6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45807-5190-458C-B84C-93C4A33CC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F8F5-F6DE-4464-96B2-2BB6F773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1B56-FD3E-442F-A08D-4058A9E09A00}" type="datetimeFigureOut">
              <a:rPr lang="en-MY" smtClean="0"/>
              <a:t>6/10/2023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E39D3-9477-46A6-B2AD-B471915F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FF596-F2A1-4824-BDCF-B8E8EB3A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405-EAED-414E-89D1-4F3EC34E99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549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C763-75CF-4022-995E-90087896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290DA-133D-475C-8176-A57F0BFCB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C435E-8985-4A00-B6E5-23BA603E3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962A6-388A-4E7A-B951-2EFC05D6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1B56-FD3E-442F-A08D-4058A9E09A00}" type="datetimeFigureOut">
              <a:rPr lang="en-MY" smtClean="0"/>
              <a:t>6/10/2023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0DB34-9212-4F3E-929C-31BB0F39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398E6-DFF4-496F-BFF4-F11BD82E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405-EAED-414E-89D1-4F3EC34E99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6419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3358-1D5D-4C4A-AC77-3CA90B76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77086-F504-4219-AD2A-F4361D578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DBF69-93C5-4A54-8F00-E4A889702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A52E5-B701-4B2E-BEC6-D0DC08884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98B96-47D4-4284-BBF9-9AED6B401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27F11-8F37-47CC-A145-D53FCF8D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1B56-FD3E-442F-A08D-4058A9E09A00}" type="datetimeFigureOut">
              <a:rPr lang="en-MY" smtClean="0"/>
              <a:t>6/10/2023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259DC-4118-45B6-AC1C-A2411190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E31D4-B579-4484-B8CC-1A4023FB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405-EAED-414E-89D1-4F3EC34E99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8917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A5A6-3A68-404D-8F78-43A0BAA8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BA716-9CD1-4DD5-83B6-739D65EB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1B56-FD3E-442F-A08D-4058A9E09A00}" type="datetimeFigureOut">
              <a:rPr lang="en-MY" smtClean="0"/>
              <a:t>6/10/2023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0106B-8D75-47ED-8952-AE6B8381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84216-A571-4093-BDF7-469513D9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405-EAED-414E-89D1-4F3EC34E99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7154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48C19-A7B2-4AAB-B39D-E13B3090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1B56-FD3E-442F-A08D-4058A9E09A00}" type="datetimeFigureOut">
              <a:rPr lang="en-MY" smtClean="0"/>
              <a:t>6/10/2023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C9958-3939-4130-9DE7-9047E3EE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7B7C3-26E6-4DD7-87F9-A564B9FB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405-EAED-414E-89D1-4F3EC34E99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553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C99D-011E-4022-85FB-984D6EE2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D70DB-3334-412A-AAE9-FCC7CB820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3B112-E335-43C3-BE61-08BC90078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8DDA4-D858-47D9-A1C3-E7B834D3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1B56-FD3E-442F-A08D-4058A9E09A00}" type="datetimeFigureOut">
              <a:rPr lang="en-MY" smtClean="0"/>
              <a:t>6/10/2023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B812A-5F36-4467-9C27-8C7296ED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1E71D-6BFA-41AB-8ADC-34A9F45B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405-EAED-414E-89D1-4F3EC34E99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65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3088-0F72-46DB-BD53-5F73134B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451B3-E283-44AB-922B-8007C7441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9BB47-F712-4D33-BEC0-C10FDFBBA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90C21-09C8-4AF5-93B1-307A864F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1B56-FD3E-442F-A08D-4058A9E09A00}" type="datetimeFigureOut">
              <a:rPr lang="en-MY" smtClean="0"/>
              <a:t>6/10/2023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0C5E1-2412-401A-AD8A-2131F569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82249-190F-48D3-B872-8165826C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405-EAED-414E-89D1-4F3EC34E99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4442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483C1-9C02-46DB-B957-54B6C1AB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23E32-912E-4FE8-B0A8-6B0BB70FB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0077B-33EC-43AB-AFE7-27F924837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E1B56-FD3E-442F-A08D-4058A9E09A00}" type="datetimeFigureOut">
              <a:rPr lang="en-MY" smtClean="0"/>
              <a:t>6/10/2023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49243-8328-49A3-A171-B8A78DD36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546BF-D329-4624-8211-5315DD660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86405-EAED-414E-89D1-4F3EC34E99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20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3301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58"/>
          <p:cNvSpPr txBox="1">
            <a:spLocks noGrp="1"/>
          </p:cNvSpPr>
          <p:nvPr>
            <p:ph type="title"/>
          </p:nvPr>
        </p:nvSpPr>
        <p:spPr>
          <a:xfrm>
            <a:off x="4289199" y="2204433"/>
            <a:ext cx="5215527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dirty="0">
                <a:solidFill>
                  <a:schemeClr val="accent5"/>
                </a:solidFill>
              </a:rPr>
              <a:t>MODULES &amp; FUNCTIONS</a:t>
            </a:r>
            <a:endParaRPr sz="4000" dirty="0">
              <a:solidFill>
                <a:schemeClr val="accent5"/>
              </a:solidFill>
            </a:endParaRPr>
          </a:p>
        </p:txBody>
      </p:sp>
      <p:sp>
        <p:nvSpPr>
          <p:cNvPr id="1451" name="Google Shape;1451;p58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MY" dirty="0">
                <a:solidFill>
                  <a:schemeClr val="accent5"/>
                </a:solidFill>
              </a:rPr>
              <a:t>EMPLOYABILITY PLATFORM</a:t>
            </a:r>
            <a:endParaRPr dirty="0">
              <a:solidFill>
                <a:schemeClr val="accent5"/>
              </a:solidFill>
            </a:endParaRPr>
          </a:p>
        </p:txBody>
      </p:sp>
      <p:grpSp>
        <p:nvGrpSpPr>
          <p:cNvPr id="1452" name="Google Shape;1452;p58"/>
          <p:cNvGrpSpPr/>
          <p:nvPr/>
        </p:nvGrpSpPr>
        <p:grpSpPr>
          <a:xfrm>
            <a:off x="8391024" y="1528516"/>
            <a:ext cx="3800968" cy="3800968"/>
            <a:chOff x="1435250" y="482750"/>
            <a:chExt cx="4729925" cy="4729925"/>
          </a:xfrm>
        </p:grpSpPr>
        <p:sp>
          <p:nvSpPr>
            <p:cNvPr id="1453" name="Google Shape;1453;p58"/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58"/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58"/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58"/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58"/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58"/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58"/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58"/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58"/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58"/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58"/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58"/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58"/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58"/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58"/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58"/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58"/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58"/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58"/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58"/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58"/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58"/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58"/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58"/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58"/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58"/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58"/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58"/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58"/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58"/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05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5BD6-C476-C2F4-65D9-7298470B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0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49"/>
          <p:cNvSpPr txBox="1">
            <a:spLocks noGrp="1"/>
          </p:cNvSpPr>
          <p:nvPr>
            <p:ph type="subTitle" idx="1"/>
          </p:nvPr>
        </p:nvSpPr>
        <p:spPr>
          <a:xfrm>
            <a:off x="285227" y="2158391"/>
            <a:ext cx="4414708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G</a:t>
            </a:r>
            <a:r>
              <a:rPr lang="en-MY" dirty="0"/>
              <a:t>RADUATES/JOB SEEKER</a:t>
            </a:r>
            <a:endParaRPr dirty="0"/>
          </a:p>
        </p:txBody>
      </p:sp>
      <p:sp>
        <p:nvSpPr>
          <p:cNvPr id="1222" name="Google Shape;1222;p49"/>
          <p:cNvSpPr txBox="1">
            <a:spLocks noGrp="1"/>
          </p:cNvSpPr>
          <p:nvPr>
            <p:ph type="subTitle" idx="7"/>
          </p:nvPr>
        </p:nvSpPr>
        <p:spPr>
          <a:xfrm>
            <a:off x="7491941" y="2158391"/>
            <a:ext cx="4068087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C</a:t>
            </a:r>
            <a:r>
              <a:rPr lang="en-MY" dirty="0"/>
              <a:t>OMPANIES/INDUSTRIES</a:t>
            </a:r>
            <a:endParaRPr dirty="0"/>
          </a:p>
        </p:txBody>
      </p:sp>
      <p:sp>
        <p:nvSpPr>
          <p:cNvPr id="1224" name="Google Shape;1224;p49"/>
          <p:cNvSpPr txBox="1">
            <a:spLocks noGrp="1"/>
          </p:cNvSpPr>
          <p:nvPr>
            <p:ph type="subTitle" idx="3"/>
          </p:nvPr>
        </p:nvSpPr>
        <p:spPr>
          <a:xfrm>
            <a:off x="2306972" y="3920211"/>
            <a:ext cx="5383175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MY" dirty="0"/>
              <a:t>EDUCATION INSTITUTIONS</a:t>
            </a:r>
            <a:endParaRPr dirty="0"/>
          </a:p>
        </p:txBody>
      </p:sp>
      <p:sp>
        <p:nvSpPr>
          <p:cNvPr id="1229" name="Google Shape;1229;p4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T</a:t>
            </a:r>
            <a:r>
              <a:rPr lang="en-MY" dirty="0"/>
              <a:t>YPE OF USERS</a:t>
            </a:r>
            <a:endParaRPr dirty="0"/>
          </a:p>
        </p:txBody>
      </p:sp>
      <p:sp>
        <p:nvSpPr>
          <p:cNvPr id="31" name="Google Shape;10183;p77">
            <a:extLst>
              <a:ext uri="{FF2B5EF4-FFF2-40B4-BE49-F238E27FC236}">
                <a16:creationId xmlns:a16="http://schemas.microsoft.com/office/drawing/2014/main" id="{5D03941C-954B-4833-9253-9BC112F691AE}"/>
              </a:ext>
            </a:extLst>
          </p:cNvPr>
          <p:cNvSpPr/>
          <p:nvPr/>
        </p:nvSpPr>
        <p:spPr>
          <a:xfrm>
            <a:off x="4760081" y="2153200"/>
            <a:ext cx="528000" cy="528000"/>
          </a:xfrm>
          <a:custGeom>
            <a:avLst/>
            <a:gdLst/>
            <a:ahLst/>
            <a:cxnLst/>
            <a:rect l="l" t="t" r="r" b="b"/>
            <a:pathLst>
              <a:path w="12761" h="12653" extrusionOk="0">
                <a:moveTo>
                  <a:pt x="6396" y="866"/>
                </a:moveTo>
                <a:lnTo>
                  <a:pt x="11469" y="3796"/>
                </a:lnTo>
                <a:cubicBezTo>
                  <a:pt x="8759" y="5340"/>
                  <a:pt x="12729" y="3072"/>
                  <a:pt x="6396" y="6695"/>
                </a:cubicBezTo>
                <a:cubicBezTo>
                  <a:pt x="1" y="3072"/>
                  <a:pt x="4097" y="5403"/>
                  <a:pt x="1324" y="3796"/>
                </a:cubicBezTo>
                <a:lnTo>
                  <a:pt x="6396" y="866"/>
                </a:lnTo>
                <a:close/>
                <a:moveTo>
                  <a:pt x="10208" y="5498"/>
                </a:moveTo>
                <a:lnTo>
                  <a:pt x="10208" y="8081"/>
                </a:lnTo>
                <a:cubicBezTo>
                  <a:pt x="10177" y="8207"/>
                  <a:pt x="10051" y="8365"/>
                  <a:pt x="9925" y="8428"/>
                </a:cubicBezTo>
                <a:cubicBezTo>
                  <a:pt x="9312" y="8970"/>
                  <a:pt x="7887" y="9300"/>
                  <a:pt x="6364" y="9300"/>
                </a:cubicBezTo>
                <a:cubicBezTo>
                  <a:pt x="5852" y="9300"/>
                  <a:pt x="5329" y="9263"/>
                  <a:pt x="4821" y="9184"/>
                </a:cubicBezTo>
                <a:cubicBezTo>
                  <a:pt x="4317" y="9121"/>
                  <a:pt x="3718" y="8963"/>
                  <a:pt x="3246" y="8711"/>
                </a:cubicBezTo>
                <a:cubicBezTo>
                  <a:pt x="2994" y="8585"/>
                  <a:pt x="2584" y="8333"/>
                  <a:pt x="2584" y="8050"/>
                </a:cubicBezTo>
                <a:lnTo>
                  <a:pt x="2584" y="5498"/>
                </a:lnTo>
                <a:cubicBezTo>
                  <a:pt x="4412" y="6537"/>
                  <a:pt x="4317" y="6474"/>
                  <a:pt x="6207" y="7545"/>
                </a:cubicBezTo>
                <a:cubicBezTo>
                  <a:pt x="6255" y="7577"/>
                  <a:pt x="6318" y="7593"/>
                  <a:pt x="6385" y="7593"/>
                </a:cubicBezTo>
                <a:cubicBezTo>
                  <a:pt x="6452" y="7593"/>
                  <a:pt x="6522" y="7577"/>
                  <a:pt x="6585" y="7545"/>
                </a:cubicBezTo>
                <a:cubicBezTo>
                  <a:pt x="6617" y="7482"/>
                  <a:pt x="9925" y="5592"/>
                  <a:pt x="10208" y="5498"/>
                </a:cubicBezTo>
                <a:close/>
                <a:moveTo>
                  <a:pt x="6385" y="0"/>
                </a:moveTo>
                <a:cubicBezTo>
                  <a:pt x="6318" y="0"/>
                  <a:pt x="6255" y="16"/>
                  <a:pt x="6207" y="47"/>
                </a:cubicBezTo>
                <a:lnTo>
                  <a:pt x="284" y="3450"/>
                </a:lnTo>
                <a:cubicBezTo>
                  <a:pt x="1" y="3607"/>
                  <a:pt x="1" y="3985"/>
                  <a:pt x="284" y="4143"/>
                </a:cubicBezTo>
                <a:lnTo>
                  <a:pt x="1797" y="4962"/>
                </a:lnTo>
                <a:lnTo>
                  <a:pt x="1797" y="8018"/>
                </a:lnTo>
                <a:cubicBezTo>
                  <a:pt x="1797" y="8711"/>
                  <a:pt x="2458" y="9215"/>
                  <a:pt x="3088" y="9499"/>
                </a:cubicBezTo>
                <a:cubicBezTo>
                  <a:pt x="3994" y="9903"/>
                  <a:pt x="5215" y="10104"/>
                  <a:pt x="6430" y="10104"/>
                </a:cubicBezTo>
                <a:cubicBezTo>
                  <a:pt x="7963" y="10104"/>
                  <a:pt x="9488" y="9785"/>
                  <a:pt x="10366" y="9152"/>
                </a:cubicBezTo>
                <a:cubicBezTo>
                  <a:pt x="10776" y="8869"/>
                  <a:pt x="11091" y="8491"/>
                  <a:pt x="11091" y="8018"/>
                </a:cubicBezTo>
                <a:lnTo>
                  <a:pt x="11091" y="4962"/>
                </a:lnTo>
                <a:lnTo>
                  <a:pt x="11941" y="4490"/>
                </a:lnTo>
                <a:lnTo>
                  <a:pt x="11941" y="12208"/>
                </a:lnTo>
                <a:cubicBezTo>
                  <a:pt x="11941" y="12429"/>
                  <a:pt x="12099" y="12618"/>
                  <a:pt x="12288" y="12649"/>
                </a:cubicBezTo>
                <a:cubicBezTo>
                  <a:pt x="12306" y="12652"/>
                  <a:pt x="12325" y="12653"/>
                  <a:pt x="12343" y="12653"/>
                </a:cubicBezTo>
                <a:cubicBezTo>
                  <a:pt x="12571" y="12653"/>
                  <a:pt x="12760" y="12475"/>
                  <a:pt x="12760" y="12271"/>
                </a:cubicBezTo>
                <a:lnTo>
                  <a:pt x="12760" y="3796"/>
                </a:lnTo>
                <a:cubicBezTo>
                  <a:pt x="12729" y="3639"/>
                  <a:pt x="12666" y="3513"/>
                  <a:pt x="12508" y="3450"/>
                </a:cubicBezTo>
                <a:lnTo>
                  <a:pt x="6585" y="47"/>
                </a:lnTo>
                <a:cubicBezTo>
                  <a:pt x="6522" y="16"/>
                  <a:pt x="6452" y="0"/>
                  <a:pt x="6385" y="0"/>
                </a:cubicBezTo>
                <a:close/>
              </a:path>
            </a:pathLst>
          </a:custGeom>
          <a:solidFill>
            <a:srgbClr val="C8AE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10182;p77">
            <a:extLst>
              <a:ext uri="{FF2B5EF4-FFF2-40B4-BE49-F238E27FC236}">
                <a16:creationId xmlns:a16="http://schemas.microsoft.com/office/drawing/2014/main" id="{98AAFF9D-7DC9-4954-A635-2E3964847650}"/>
              </a:ext>
            </a:extLst>
          </p:cNvPr>
          <p:cNvSpPr/>
          <p:nvPr/>
        </p:nvSpPr>
        <p:spPr>
          <a:xfrm>
            <a:off x="7798968" y="3912841"/>
            <a:ext cx="528000" cy="528000"/>
          </a:xfrm>
          <a:custGeom>
            <a:avLst/>
            <a:gdLst/>
            <a:ahLst/>
            <a:cxnLst/>
            <a:rect l="l" t="t" r="r" b="b"/>
            <a:pathLst>
              <a:path w="12918" h="10807" extrusionOk="0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rgbClr val="9154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10680;p78">
            <a:extLst>
              <a:ext uri="{FF2B5EF4-FFF2-40B4-BE49-F238E27FC236}">
                <a16:creationId xmlns:a16="http://schemas.microsoft.com/office/drawing/2014/main" id="{B4E65009-5F3C-4521-8BC2-D742808C4623}"/>
              </a:ext>
            </a:extLst>
          </p:cNvPr>
          <p:cNvSpPr/>
          <p:nvPr/>
        </p:nvSpPr>
        <p:spPr>
          <a:xfrm>
            <a:off x="6903793" y="2087008"/>
            <a:ext cx="528000" cy="528000"/>
          </a:xfrm>
          <a:custGeom>
            <a:avLst/>
            <a:gdLst/>
            <a:ahLst/>
            <a:cxnLst/>
            <a:rect l="l" t="t" r="r" b="b"/>
            <a:pathLst>
              <a:path w="11815" h="11784" extrusionOk="0">
                <a:moveTo>
                  <a:pt x="5923" y="2080"/>
                </a:moveTo>
                <a:cubicBezTo>
                  <a:pt x="6459" y="2080"/>
                  <a:pt x="6932" y="2552"/>
                  <a:pt x="6932" y="3119"/>
                </a:cubicBezTo>
                <a:lnTo>
                  <a:pt x="6932" y="3466"/>
                </a:lnTo>
                <a:lnTo>
                  <a:pt x="4884" y="3466"/>
                </a:lnTo>
                <a:lnTo>
                  <a:pt x="4884" y="3119"/>
                </a:lnTo>
                <a:cubicBezTo>
                  <a:pt x="4884" y="2521"/>
                  <a:pt x="5356" y="2080"/>
                  <a:pt x="5923" y="2080"/>
                </a:cubicBezTo>
                <a:close/>
                <a:moveTo>
                  <a:pt x="5923" y="662"/>
                </a:moveTo>
                <a:cubicBezTo>
                  <a:pt x="7247" y="662"/>
                  <a:pt x="8349" y="1765"/>
                  <a:pt x="8349" y="3119"/>
                </a:cubicBezTo>
                <a:lnTo>
                  <a:pt x="8349" y="3466"/>
                </a:lnTo>
                <a:lnTo>
                  <a:pt x="7656" y="3466"/>
                </a:lnTo>
                <a:lnTo>
                  <a:pt x="7656" y="3119"/>
                </a:lnTo>
                <a:cubicBezTo>
                  <a:pt x="7656" y="2174"/>
                  <a:pt x="6869" y="1387"/>
                  <a:pt x="5923" y="1387"/>
                </a:cubicBezTo>
                <a:cubicBezTo>
                  <a:pt x="4978" y="1387"/>
                  <a:pt x="4191" y="2174"/>
                  <a:pt x="4191" y="3119"/>
                </a:cubicBezTo>
                <a:lnTo>
                  <a:pt x="4191" y="3466"/>
                </a:lnTo>
                <a:lnTo>
                  <a:pt x="3466" y="3466"/>
                </a:lnTo>
                <a:lnTo>
                  <a:pt x="3466" y="3119"/>
                </a:lnTo>
                <a:cubicBezTo>
                  <a:pt x="3466" y="1765"/>
                  <a:pt x="4569" y="662"/>
                  <a:pt x="5923" y="662"/>
                </a:cubicBezTo>
                <a:close/>
                <a:moveTo>
                  <a:pt x="1387" y="4191"/>
                </a:moveTo>
                <a:lnTo>
                  <a:pt x="1387" y="6742"/>
                </a:lnTo>
                <a:cubicBezTo>
                  <a:pt x="946" y="6490"/>
                  <a:pt x="662" y="6018"/>
                  <a:pt x="662" y="5545"/>
                </a:cubicBezTo>
                <a:lnTo>
                  <a:pt x="662" y="4537"/>
                </a:lnTo>
                <a:cubicBezTo>
                  <a:pt x="662" y="4348"/>
                  <a:pt x="820" y="4191"/>
                  <a:pt x="1040" y="4191"/>
                </a:cubicBezTo>
                <a:close/>
                <a:moveTo>
                  <a:pt x="10775" y="4128"/>
                </a:moveTo>
                <a:cubicBezTo>
                  <a:pt x="10996" y="4128"/>
                  <a:pt x="11153" y="4285"/>
                  <a:pt x="11153" y="4506"/>
                </a:cubicBezTo>
                <a:lnTo>
                  <a:pt x="11153" y="5545"/>
                </a:lnTo>
                <a:cubicBezTo>
                  <a:pt x="11153" y="6081"/>
                  <a:pt x="10870" y="6490"/>
                  <a:pt x="10429" y="6742"/>
                </a:cubicBezTo>
                <a:lnTo>
                  <a:pt x="10429" y="4128"/>
                </a:lnTo>
                <a:close/>
                <a:moveTo>
                  <a:pt x="8349" y="4191"/>
                </a:moveTo>
                <a:lnTo>
                  <a:pt x="8349" y="6931"/>
                </a:lnTo>
                <a:lnTo>
                  <a:pt x="3498" y="6931"/>
                </a:lnTo>
                <a:lnTo>
                  <a:pt x="3498" y="4191"/>
                </a:lnTo>
                <a:close/>
                <a:moveTo>
                  <a:pt x="6270" y="7593"/>
                </a:moveTo>
                <a:lnTo>
                  <a:pt x="6270" y="7971"/>
                </a:lnTo>
                <a:cubicBezTo>
                  <a:pt x="6270" y="8160"/>
                  <a:pt x="6112" y="8318"/>
                  <a:pt x="5923" y="8318"/>
                </a:cubicBezTo>
                <a:cubicBezTo>
                  <a:pt x="5703" y="8318"/>
                  <a:pt x="5545" y="8160"/>
                  <a:pt x="5545" y="7971"/>
                </a:cubicBezTo>
                <a:lnTo>
                  <a:pt x="5545" y="7593"/>
                </a:lnTo>
                <a:close/>
                <a:moveTo>
                  <a:pt x="662" y="7089"/>
                </a:moveTo>
                <a:cubicBezTo>
                  <a:pt x="883" y="7278"/>
                  <a:pt x="1103" y="7404"/>
                  <a:pt x="1387" y="7467"/>
                </a:cubicBezTo>
                <a:lnTo>
                  <a:pt x="1387" y="11153"/>
                </a:lnTo>
                <a:lnTo>
                  <a:pt x="1040" y="11153"/>
                </a:lnTo>
                <a:cubicBezTo>
                  <a:pt x="820" y="11153"/>
                  <a:pt x="662" y="10996"/>
                  <a:pt x="662" y="10807"/>
                </a:cubicBezTo>
                <a:lnTo>
                  <a:pt x="662" y="7089"/>
                </a:lnTo>
                <a:close/>
                <a:moveTo>
                  <a:pt x="2804" y="4191"/>
                </a:moveTo>
                <a:lnTo>
                  <a:pt x="2804" y="11153"/>
                </a:lnTo>
                <a:lnTo>
                  <a:pt x="2080" y="11153"/>
                </a:lnTo>
                <a:lnTo>
                  <a:pt x="2080" y="4191"/>
                </a:lnTo>
                <a:close/>
                <a:moveTo>
                  <a:pt x="8318" y="7656"/>
                </a:moveTo>
                <a:lnTo>
                  <a:pt x="8318" y="11153"/>
                </a:lnTo>
                <a:lnTo>
                  <a:pt x="3498" y="11153"/>
                </a:lnTo>
                <a:lnTo>
                  <a:pt x="3498" y="7656"/>
                </a:lnTo>
                <a:lnTo>
                  <a:pt x="4884" y="7656"/>
                </a:lnTo>
                <a:lnTo>
                  <a:pt x="4884" y="8003"/>
                </a:lnTo>
                <a:cubicBezTo>
                  <a:pt x="4884" y="8601"/>
                  <a:pt x="5356" y="9011"/>
                  <a:pt x="5923" y="9011"/>
                </a:cubicBezTo>
                <a:cubicBezTo>
                  <a:pt x="6459" y="9011"/>
                  <a:pt x="6932" y="8538"/>
                  <a:pt x="6932" y="8003"/>
                </a:cubicBezTo>
                <a:lnTo>
                  <a:pt x="6932" y="7656"/>
                </a:lnTo>
                <a:close/>
                <a:moveTo>
                  <a:pt x="9767" y="4191"/>
                </a:moveTo>
                <a:lnTo>
                  <a:pt x="9767" y="11153"/>
                </a:lnTo>
                <a:lnTo>
                  <a:pt x="9074" y="11153"/>
                </a:lnTo>
                <a:lnTo>
                  <a:pt x="9074" y="4191"/>
                </a:lnTo>
                <a:close/>
                <a:moveTo>
                  <a:pt x="11153" y="7120"/>
                </a:moveTo>
                <a:lnTo>
                  <a:pt x="11153" y="10807"/>
                </a:lnTo>
                <a:cubicBezTo>
                  <a:pt x="11153" y="10996"/>
                  <a:pt x="10996" y="11153"/>
                  <a:pt x="10807" y="11153"/>
                </a:cubicBezTo>
                <a:lnTo>
                  <a:pt x="10429" y="11153"/>
                </a:lnTo>
                <a:lnTo>
                  <a:pt x="10429" y="7530"/>
                </a:lnTo>
                <a:cubicBezTo>
                  <a:pt x="10712" y="7436"/>
                  <a:pt x="10964" y="7278"/>
                  <a:pt x="11153" y="7120"/>
                </a:cubicBezTo>
                <a:close/>
                <a:moveTo>
                  <a:pt x="5923" y="0"/>
                </a:moveTo>
                <a:cubicBezTo>
                  <a:pt x="4191" y="0"/>
                  <a:pt x="2804" y="1418"/>
                  <a:pt x="2804" y="3119"/>
                </a:cubicBezTo>
                <a:lnTo>
                  <a:pt x="2804" y="3466"/>
                </a:lnTo>
                <a:lnTo>
                  <a:pt x="1040" y="3466"/>
                </a:lnTo>
                <a:cubicBezTo>
                  <a:pt x="442" y="3466"/>
                  <a:pt x="1" y="3939"/>
                  <a:pt x="1" y="4474"/>
                </a:cubicBezTo>
                <a:lnTo>
                  <a:pt x="1" y="5514"/>
                </a:lnTo>
                <a:lnTo>
                  <a:pt x="1" y="10744"/>
                </a:lnTo>
                <a:cubicBezTo>
                  <a:pt x="1" y="11342"/>
                  <a:pt x="473" y="11783"/>
                  <a:pt x="1040" y="11783"/>
                </a:cubicBezTo>
                <a:lnTo>
                  <a:pt x="10807" y="11783"/>
                </a:lnTo>
                <a:cubicBezTo>
                  <a:pt x="11374" y="11783"/>
                  <a:pt x="11815" y="11311"/>
                  <a:pt x="11815" y="10744"/>
                </a:cubicBezTo>
                <a:lnTo>
                  <a:pt x="11815" y="5514"/>
                </a:lnTo>
                <a:lnTo>
                  <a:pt x="11815" y="4474"/>
                </a:lnTo>
                <a:cubicBezTo>
                  <a:pt x="11815" y="3939"/>
                  <a:pt x="11374" y="3466"/>
                  <a:pt x="10807" y="3466"/>
                </a:cubicBezTo>
                <a:lnTo>
                  <a:pt x="9011" y="3466"/>
                </a:lnTo>
                <a:lnTo>
                  <a:pt x="9011" y="3119"/>
                </a:lnTo>
                <a:cubicBezTo>
                  <a:pt x="9011" y="1387"/>
                  <a:pt x="7593" y="0"/>
                  <a:pt x="5923" y="0"/>
                </a:cubicBezTo>
                <a:close/>
              </a:path>
            </a:pathLst>
          </a:custGeom>
          <a:solidFill>
            <a:srgbClr val="878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387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5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G</a:t>
            </a:r>
            <a:r>
              <a:rPr lang="en-MY" dirty="0"/>
              <a:t>RADUATES/JOB SEEKERS</a:t>
            </a:r>
            <a:endParaRPr dirty="0"/>
          </a:p>
        </p:txBody>
      </p:sp>
      <p:cxnSp>
        <p:nvCxnSpPr>
          <p:cNvPr id="1245" name="Google Shape;1245;p50"/>
          <p:cNvCxnSpPr/>
          <p:nvPr/>
        </p:nvCxnSpPr>
        <p:spPr>
          <a:xfrm rot="10800000">
            <a:off x="1028600" y="3728900"/>
            <a:ext cx="10134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6" name="Google Shape;1246;p50"/>
          <p:cNvSpPr txBox="1"/>
          <p:nvPr/>
        </p:nvSpPr>
        <p:spPr>
          <a:xfrm>
            <a:off x="1223000" y="3944699"/>
            <a:ext cx="1764000" cy="6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8AEF8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lang="en-MY" sz="1600" kern="0" dirty="0">
                <a:solidFill>
                  <a:srgbClr val="C8AEF8"/>
                </a:solidFill>
                <a:latin typeface="Oswald"/>
                <a:ea typeface="Oswald"/>
                <a:cs typeface="Oswald"/>
                <a:sym typeface="Oswald"/>
              </a:rPr>
              <a:t>AREER READINESS TEST</a:t>
            </a:r>
            <a:endParaRPr sz="1600" kern="0" dirty="0">
              <a:solidFill>
                <a:srgbClr val="C8AEF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7" name="Google Shape;1247;p50"/>
          <p:cNvSpPr txBox="1"/>
          <p:nvPr/>
        </p:nvSpPr>
        <p:spPr>
          <a:xfrm>
            <a:off x="1163200" y="4529023"/>
            <a:ext cx="1883600" cy="1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spcAft>
                <a:spcPts val="2133"/>
              </a:spcAft>
              <a:buClr>
                <a:srgbClr val="000000"/>
              </a:buClr>
            </a:pPr>
            <a:r>
              <a:rPr lang="en-MY" sz="1333" kern="0" dirty="0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Complete assessment to understand strength &amp; weakness in key areas needed to join future workforce</a:t>
            </a:r>
            <a:endParaRPr sz="1333" kern="0" dirty="0"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8" name="Google Shape;1248;p50"/>
          <p:cNvSpPr txBox="1"/>
          <p:nvPr/>
        </p:nvSpPr>
        <p:spPr>
          <a:xfrm>
            <a:off x="3844273" y="3944699"/>
            <a:ext cx="1764000" cy="4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MY" sz="1600" kern="0" dirty="0">
                <a:solidFill>
                  <a:srgbClr val="878FFF"/>
                </a:solidFill>
                <a:latin typeface="Oswald"/>
                <a:ea typeface="Oswald"/>
                <a:cs typeface="Oswald"/>
                <a:sym typeface="Oswald"/>
              </a:rPr>
              <a:t>COMPLETE PROFILE</a:t>
            </a:r>
            <a:endParaRPr sz="1600" kern="0" dirty="0">
              <a:solidFill>
                <a:srgbClr val="878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9" name="Google Shape;1249;p50"/>
          <p:cNvSpPr txBox="1"/>
          <p:nvPr/>
        </p:nvSpPr>
        <p:spPr>
          <a:xfrm>
            <a:off x="3724673" y="4529021"/>
            <a:ext cx="1883600" cy="1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spcAft>
                <a:spcPts val="2133"/>
              </a:spcAft>
              <a:buClr>
                <a:srgbClr val="000000"/>
              </a:buClr>
            </a:pPr>
            <a:r>
              <a:rPr lang="en-MY" sz="1333" kern="0" dirty="0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Sign up and complete profile and additional details including studies, job opportunities an interest</a:t>
            </a:r>
            <a:endParaRPr sz="1333" kern="0" dirty="0"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2" name="Google Shape;1252;p50"/>
          <p:cNvSpPr txBox="1"/>
          <p:nvPr/>
        </p:nvSpPr>
        <p:spPr>
          <a:xfrm>
            <a:off x="6590543" y="3944699"/>
            <a:ext cx="1764000" cy="4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MY" sz="1600" kern="0" dirty="0">
                <a:solidFill>
                  <a:srgbClr val="35C2DF"/>
                </a:solidFill>
                <a:latin typeface="Oswald"/>
                <a:ea typeface="Oswald"/>
                <a:cs typeface="Oswald"/>
                <a:sym typeface="Oswald"/>
              </a:rPr>
              <a:t>GET MATCHED</a:t>
            </a:r>
            <a:endParaRPr sz="1600" kern="0" dirty="0">
              <a:solidFill>
                <a:srgbClr val="35C2D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3" name="Google Shape;1253;p50"/>
          <p:cNvSpPr txBox="1"/>
          <p:nvPr/>
        </p:nvSpPr>
        <p:spPr>
          <a:xfrm>
            <a:off x="6682727" y="4587976"/>
            <a:ext cx="1883600" cy="1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spcAft>
                <a:spcPts val="2133"/>
              </a:spcAft>
              <a:buClr>
                <a:srgbClr val="000000"/>
              </a:buClr>
            </a:pPr>
            <a:r>
              <a:rPr lang="en-MY" sz="1333" kern="0" dirty="0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Start receiving opportunities according to preference and gaps from employers across various sector</a:t>
            </a:r>
            <a:endParaRPr sz="1333" kern="0" dirty="0"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4" name="Google Shape;1254;p50"/>
          <p:cNvSpPr txBox="1"/>
          <p:nvPr/>
        </p:nvSpPr>
        <p:spPr>
          <a:xfrm>
            <a:off x="9207560" y="3883921"/>
            <a:ext cx="1764000" cy="4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MY" sz="1600" kern="0" dirty="0">
                <a:solidFill>
                  <a:srgbClr val="CA7BEB"/>
                </a:solidFill>
                <a:latin typeface="Oswald"/>
                <a:ea typeface="Oswald"/>
                <a:cs typeface="Oswald"/>
                <a:sym typeface="Oswald"/>
              </a:rPr>
              <a:t>GETTING JOB READINESS</a:t>
            </a:r>
            <a:endParaRPr sz="1600" kern="0" dirty="0">
              <a:solidFill>
                <a:srgbClr val="CA7BE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5" name="Google Shape;1255;p50"/>
          <p:cNvSpPr txBox="1"/>
          <p:nvPr/>
        </p:nvSpPr>
        <p:spPr>
          <a:xfrm>
            <a:off x="9137500" y="4587976"/>
            <a:ext cx="1883600" cy="1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spcAft>
                <a:spcPts val="2133"/>
              </a:spcAft>
              <a:buClr>
                <a:srgbClr val="000000"/>
              </a:buClr>
            </a:pPr>
            <a:r>
              <a:rPr lang="en-MY" sz="1333" kern="0" dirty="0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Complete opportunities, earn and start developing workplace skills and building the portfolio</a:t>
            </a:r>
            <a:endParaRPr sz="1333" kern="0" dirty="0"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6" name="Google Shape;1256;p50"/>
          <p:cNvSpPr/>
          <p:nvPr/>
        </p:nvSpPr>
        <p:spPr>
          <a:xfrm>
            <a:off x="1946200" y="3570100"/>
            <a:ext cx="317600" cy="3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57" name="Google Shape;1257;p50"/>
          <p:cNvSpPr/>
          <p:nvPr/>
        </p:nvSpPr>
        <p:spPr>
          <a:xfrm>
            <a:off x="4567473" y="3570100"/>
            <a:ext cx="317600" cy="31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59" name="Google Shape;1259;p50"/>
          <p:cNvSpPr/>
          <p:nvPr/>
        </p:nvSpPr>
        <p:spPr>
          <a:xfrm>
            <a:off x="7306927" y="3580504"/>
            <a:ext cx="317600" cy="31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60" name="Google Shape;1260;p50"/>
          <p:cNvSpPr/>
          <p:nvPr/>
        </p:nvSpPr>
        <p:spPr>
          <a:xfrm>
            <a:off x="9810021" y="3570100"/>
            <a:ext cx="317600" cy="31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320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5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G</a:t>
            </a:r>
            <a:r>
              <a:rPr lang="en-MY" dirty="0"/>
              <a:t>RADUATES/JOB SEEKERS</a:t>
            </a:r>
            <a:endParaRPr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81493F-9DF2-45D6-80ED-6099E6F5D3AF}"/>
              </a:ext>
            </a:extLst>
          </p:cNvPr>
          <p:cNvSpPr/>
          <p:nvPr/>
        </p:nvSpPr>
        <p:spPr>
          <a:xfrm>
            <a:off x="1123695" y="1488963"/>
            <a:ext cx="4416000" cy="136734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384000" tIns="720000" rtlCol="0" anchor="t" anchorCtr="0"/>
          <a:lstStyle/>
          <a:p>
            <a:pPr defTabSz="1219170">
              <a:buClr>
                <a:srgbClr val="000000"/>
              </a:buClr>
            </a:pPr>
            <a:r>
              <a:rPr lang="en-MY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Register account into the system</a:t>
            </a:r>
          </a:p>
          <a:p>
            <a:pPr defTabSz="1219170">
              <a:buClr>
                <a:srgbClr val="000000"/>
              </a:buClr>
            </a:pPr>
            <a:r>
              <a:rPr lang="en-MY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Register personal information</a:t>
            </a:r>
          </a:p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MY" sz="1333" kern="0" dirty="0">
              <a:solidFill>
                <a:srgbClr val="CEF3F5"/>
              </a:solidFill>
              <a:latin typeface="Roboto" panose="020B0604020202020204" charset="0"/>
              <a:ea typeface="Roboto" panose="020B0604020202020204" charset="0"/>
              <a:sym typeface="Arial"/>
            </a:endParaRPr>
          </a:p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SG" sz="1333" kern="0" dirty="0">
              <a:solidFill>
                <a:srgbClr val="CEF3F5"/>
              </a:solidFill>
              <a:latin typeface="Roboto" panose="020B0604020202020204" charset="0"/>
              <a:ea typeface="Roboto" panose="020B0604020202020204" charset="0"/>
              <a:sym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6D711E-1467-4A15-A75A-C034E04E9FD1}"/>
              </a:ext>
            </a:extLst>
          </p:cNvPr>
          <p:cNvSpPr/>
          <p:nvPr/>
        </p:nvSpPr>
        <p:spPr>
          <a:xfrm>
            <a:off x="1114511" y="1483601"/>
            <a:ext cx="4425184" cy="52618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384000" rtlCol="0" anchor="ctr"/>
          <a:lstStyle/>
          <a:p>
            <a:pPr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CA7BEB"/>
                </a:solidFill>
                <a:latin typeface="Oswald" panose="020B0604020202020204" charset="0"/>
                <a:sym typeface="Arial"/>
              </a:rPr>
              <a:t>REGISTRATION</a:t>
            </a:r>
            <a:endParaRPr lang="en-SG" sz="1600" b="1" kern="0" dirty="0">
              <a:solidFill>
                <a:srgbClr val="CA7BEB"/>
              </a:solidFill>
              <a:latin typeface="Oswald" panose="020B0604020202020204" charset="0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BD35DD-8493-4804-9D38-CD19FB8D158A}"/>
              </a:ext>
            </a:extLst>
          </p:cNvPr>
          <p:cNvSpPr/>
          <p:nvPr/>
        </p:nvSpPr>
        <p:spPr>
          <a:xfrm>
            <a:off x="1132879" y="3015667"/>
            <a:ext cx="4416000" cy="152932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384000" tIns="720000" rtlCol="0" anchor="t" anchorCtr="0"/>
          <a:lstStyle/>
          <a:p>
            <a:pPr defTabSz="1219170">
              <a:buClr>
                <a:srgbClr val="000000"/>
              </a:buClr>
            </a:pPr>
            <a:r>
              <a:rPr lang="en-MY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Update profile information</a:t>
            </a:r>
          </a:p>
          <a:p>
            <a:pPr defTabSz="1219170">
              <a:buClr>
                <a:srgbClr val="000000"/>
              </a:buClr>
            </a:pPr>
            <a:r>
              <a:rPr lang="en-SG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Upload photo</a:t>
            </a:r>
          </a:p>
          <a:p>
            <a:pPr defTabSz="1219170">
              <a:buClr>
                <a:srgbClr val="000000"/>
              </a:buClr>
            </a:pPr>
            <a:r>
              <a:rPr lang="en-SG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Manage password</a:t>
            </a:r>
          </a:p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SG" sz="1600" kern="0" dirty="0">
              <a:solidFill>
                <a:srgbClr val="CEF3F5"/>
              </a:solidFill>
              <a:latin typeface="Roboto" panose="020B0604020202020204" charset="0"/>
              <a:ea typeface="Roboto" panose="020B0604020202020204" charset="0"/>
              <a:sym typeface="Arial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A542A5-8A3B-4475-ADFE-0E3080409433}"/>
              </a:ext>
            </a:extLst>
          </p:cNvPr>
          <p:cNvSpPr/>
          <p:nvPr/>
        </p:nvSpPr>
        <p:spPr>
          <a:xfrm>
            <a:off x="1123695" y="3015663"/>
            <a:ext cx="4425184" cy="52618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384000" rtlCol="0" anchor="ctr"/>
          <a:lstStyle/>
          <a:p>
            <a:pPr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CA7BEB"/>
                </a:solidFill>
                <a:latin typeface="Oswald" panose="020B0604020202020204" charset="0"/>
                <a:sym typeface="Arial"/>
              </a:rPr>
              <a:t>PROFILE MANAGEMENT</a:t>
            </a:r>
            <a:endParaRPr lang="en-SG" sz="1600" b="1" kern="0" dirty="0">
              <a:solidFill>
                <a:srgbClr val="CA7BEB"/>
              </a:solidFill>
              <a:latin typeface="Oswald" panose="020B0604020202020204" charset="0"/>
              <a:sym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7366F5-A23E-467D-84B3-A3AFB8CB8C4C}"/>
              </a:ext>
            </a:extLst>
          </p:cNvPr>
          <p:cNvSpPr/>
          <p:nvPr/>
        </p:nvSpPr>
        <p:spPr>
          <a:xfrm>
            <a:off x="6182439" y="262057"/>
            <a:ext cx="4416000" cy="230639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384000" tIns="720000" rtlCol="0" anchor="t" anchorCtr="0"/>
          <a:lstStyle/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Enroll program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Make fees payment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Access learning modules, content and materials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View learning history and progress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View and download certificate</a:t>
            </a:r>
            <a:endParaRPr lang="en-SG" sz="1600" kern="0" dirty="0">
              <a:solidFill>
                <a:srgbClr val="CEF3F5"/>
              </a:solidFill>
              <a:latin typeface="Roboto" panose="020B0604020202020204" charset="0"/>
              <a:ea typeface="Roboto" panose="020B0604020202020204" charset="0"/>
              <a:sym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685324-747D-4822-A702-7D91A4913E3F}"/>
              </a:ext>
            </a:extLst>
          </p:cNvPr>
          <p:cNvSpPr/>
          <p:nvPr/>
        </p:nvSpPr>
        <p:spPr>
          <a:xfrm>
            <a:off x="6173255" y="262055"/>
            <a:ext cx="4425184" cy="52618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384000" rtlCol="0" anchor="ctr"/>
          <a:lstStyle/>
          <a:p>
            <a:pPr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CA7BEB"/>
                </a:solidFill>
                <a:latin typeface="Oswald" panose="020B0604020202020204" charset="0"/>
                <a:sym typeface="Arial"/>
              </a:rPr>
              <a:t>BROWSE EMPLOYABILITY PROGRAM</a:t>
            </a:r>
            <a:endParaRPr lang="en-SG" sz="1600" b="1" kern="0" dirty="0">
              <a:solidFill>
                <a:srgbClr val="CA7BEB"/>
              </a:solidFill>
              <a:latin typeface="Oswald" panose="020B0604020202020204" charset="0"/>
              <a:sym typeface="Aria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6F497A-0B4F-474D-BB66-31B41F0E1E55}"/>
              </a:ext>
            </a:extLst>
          </p:cNvPr>
          <p:cNvSpPr/>
          <p:nvPr/>
        </p:nvSpPr>
        <p:spPr>
          <a:xfrm>
            <a:off x="1123695" y="4727218"/>
            <a:ext cx="4416000" cy="198651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384000" tIns="720000" rtlCol="0" anchor="t" anchorCtr="0"/>
          <a:lstStyle/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Take a quiz, test or assessment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View result</a:t>
            </a:r>
          </a:p>
          <a:p>
            <a:pPr defTabSz="1219170">
              <a:buClr>
                <a:srgbClr val="000000"/>
              </a:buClr>
            </a:pPr>
            <a:r>
              <a:rPr lang="en-SG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Receive notification of necessary test or assessment according to career search and qualifications</a:t>
            </a:r>
          </a:p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SG" sz="1600" kern="0" dirty="0">
              <a:solidFill>
                <a:srgbClr val="CEF3F5"/>
              </a:solidFill>
              <a:latin typeface="Roboto" panose="020B0604020202020204" charset="0"/>
              <a:ea typeface="Roboto" panose="020B0604020202020204" charset="0"/>
              <a:sym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47DE11-88A5-46E8-88AC-45C120843727}"/>
              </a:ext>
            </a:extLst>
          </p:cNvPr>
          <p:cNvSpPr/>
          <p:nvPr/>
        </p:nvSpPr>
        <p:spPr>
          <a:xfrm>
            <a:off x="1114511" y="4727217"/>
            <a:ext cx="4425184" cy="42443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384000" rtlCol="0" anchor="ctr"/>
          <a:lstStyle/>
          <a:p>
            <a:pPr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CA7BEB"/>
                </a:solidFill>
                <a:latin typeface="Oswald" panose="020B0604020202020204" charset="0"/>
                <a:sym typeface="Arial"/>
              </a:rPr>
              <a:t>ASSESSMENT MANAGEMENT</a:t>
            </a:r>
            <a:endParaRPr lang="en-SG" sz="1600" b="1" kern="0" dirty="0">
              <a:solidFill>
                <a:srgbClr val="CA7BEB"/>
              </a:solidFill>
              <a:latin typeface="Oswald" panose="020B0604020202020204" charset="0"/>
              <a:sym typeface="Arial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0E84A8-1AC7-4F3C-BC1B-55C44FE1D4B0}"/>
              </a:ext>
            </a:extLst>
          </p:cNvPr>
          <p:cNvSpPr/>
          <p:nvPr/>
        </p:nvSpPr>
        <p:spPr>
          <a:xfrm>
            <a:off x="6191623" y="2675674"/>
            <a:ext cx="4416000" cy="147834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384000" tIns="720000" rtlCol="0" anchor="t" anchorCtr="0"/>
          <a:lstStyle/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Manage portfolio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Manage application</a:t>
            </a:r>
            <a:endParaRPr lang="en-SG" sz="1600" kern="0" dirty="0">
              <a:solidFill>
                <a:srgbClr val="CEF3F5"/>
              </a:solidFill>
              <a:latin typeface="Roboto" panose="020B0604020202020204" charset="0"/>
              <a:ea typeface="Roboto" panose="020B0604020202020204" charset="0"/>
              <a:sym typeface="Arial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BC5FEF-3DBD-4B37-A48E-CBE4FC3780EE}"/>
              </a:ext>
            </a:extLst>
          </p:cNvPr>
          <p:cNvSpPr/>
          <p:nvPr/>
        </p:nvSpPr>
        <p:spPr>
          <a:xfrm>
            <a:off x="6182439" y="2675673"/>
            <a:ext cx="4425184" cy="52618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384000" rtlCol="0" anchor="ctr"/>
          <a:lstStyle/>
          <a:p>
            <a:pPr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CA7BEB"/>
                </a:solidFill>
                <a:latin typeface="Oswald" panose="020B0604020202020204" charset="0"/>
                <a:sym typeface="Arial"/>
              </a:rPr>
              <a:t>JOB APPLICATION</a:t>
            </a:r>
            <a:endParaRPr lang="en-SG" sz="1600" b="1" kern="0" dirty="0">
              <a:solidFill>
                <a:srgbClr val="CA7BEB"/>
              </a:solidFill>
              <a:latin typeface="Oswald" panose="020B0604020202020204" charset="0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92CB78-1CB2-42E1-960B-93DA5C104BBD}"/>
              </a:ext>
            </a:extLst>
          </p:cNvPr>
          <p:cNvSpPr/>
          <p:nvPr/>
        </p:nvSpPr>
        <p:spPr>
          <a:xfrm>
            <a:off x="6200807" y="4281901"/>
            <a:ext cx="4416000" cy="243182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384000" tIns="720000" rIns="91440" bIns="45720" rtlCol="0" anchor="t" anchorCtr="0"/>
          <a:lstStyle/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CV/Resume Builder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Cover Letter Builder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Interview Simulator</a:t>
            </a:r>
          </a:p>
          <a:p>
            <a:pPr defTabSz="1219170">
              <a:buClr>
                <a:srgbClr val="000000"/>
              </a:buClr>
            </a:pPr>
            <a:r>
              <a:rPr lang="en-SG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Job Search Engine</a:t>
            </a:r>
            <a:endParaRPr lang="en-SG" sz="1600" kern="0" dirty="0">
              <a:solidFill>
                <a:srgbClr val="CEF3F5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defTabSz="1219170">
              <a:buClr>
                <a:srgbClr val="000000"/>
              </a:buClr>
            </a:pPr>
            <a:r>
              <a:rPr lang="en-SG" sz="1600" kern="0" dirty="0">
                <a:solidFill>
                  <a:srgbClr val="CEF3F5"/>
                </a:solidFill>
                <a:latin typeface="Roboto"/>
                <a:ea typeface="Roboto"/>
                <a:cs typeface="Roboto"/>
                <a:sym typeface="Arial"/>
              </a:rPr>
              <a:t>Self Pitch Builder</a:t>
            </a:r>
            <a:endParaRPr lang="en-SG" sz="1600" kern="0" dirty="0">
              <a:solidFill>
                <a:srgbClr val="CEF3F5"/>
              </a:solidFill>
              <a:latin typeface="Roboto"/>
              <a:ea typeface="Roboto"/>
              <a:cs typeface="Roboto"/>
            </a:endParaRPr>
          </a:p>
          <a:p>
            <a:pPr defTabSz="1219170">
              <a:buClr>
                <a:srgbClr val="000000"/>
              </a:buClr>
            </a:pPr>
            <a:r>
              <a:rPr lang="en-SG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Career Content and News</a:t>
            </a:r>
          </a:p>
          <a:p>
            <a:pPr defTabSz="1219170">
              <a:buClr>
                <a:srgbClr val="000000"/>
              </a:buClr>
            </a:pPr>
            <a:r>
              <a:rPr lang="en-SG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Document Manager</a:t>
            </a:r>
          </a:p>
          <a:p>
            <a:pPr marL="227965" indent="-22796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SG" sz="1600" kern="0" dirty="0">
              <a:solidFill>
                <a:srgbClr val="CEF3F5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C8D509-63CE-48A0-B3BD-7DE60A2B186A}"/>
              </a:ext>
            </a:extLst>
          </p:cNvPr>
          <p:cNvSpPr/>
          <p:nvPr/>
        </p:nvSpPr>
        <p:spPr>
          <a:xfrm>
            <a:off x="6191623" y="4281899"/>
            <a:ext cx="4425184" cy="59001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384000" rtlCol="0" anchor="ctr"/>
          <a:lstStyle/>
          <a:p>
            <a:pPr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CA7BEB"/>
                </a:solidFill>
                <a:latin typeface="Oswald" panose="020B0604020202020204" charset="0"/>
                <a:sym typeface="Arial"/>
              </a:rPr>
              <a:t>RESOURCES</a:t>
            </a:r>
            <a:endParaRPr lang="en-SG" sz="1600" b="1" kern="0" dirty="0">
              <a:solidFill>
                <a:srgbClr val="CA7BEB"/>
              </a:solidFill>
              <a:latin typeface="Oswald" panose="020B060402020202020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538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5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COMPANIES/INDUSTRIES</a:t>
            </a:r>
            <a:endParaRPr dirty="0"/>
          </a:p>
        </p:txBody>
      </p:sp>
      <p:cxnSp>
        <p:nvCxnSpPr>
          <p:cNvPr id="1245" name="Google Shape;1245;p50"/>
          <p:cNvCxnSpPr/>
          <p:nvPr/>
        </p:nvCxnSpPr>
        <p:spPr>
          <a:xfrm rot="10800000">
            <a:off x="1028600" y="3728900"/>
            <a:ext cx="10134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6" name="Google Shape;1246;p50"/>
          <p:cNvSpPr txBox="1"/>
          <p:nvPr/>
        </p:nvSpPr>
        <p:spPr>
          <a:xfrm>
            <a:off x="1223000" y="3944699"/>
            <a:ext cx="1764000" cy="6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8AEF8"/>
                </a:solidFill>
                <a:latin typeface="Oswald"/>
                <a:ea typeface="Oswald"/>
                <a:cs typeface="Oswald"/>
                <a:sym typeface="Oswald"/>
              </a:rPr>
              <a:t>POST AN OPPORTUNITY</a:t>
            </a:r>
            <a:endParaRPr sz="1600" kern="0" dirty="0">
              <a:solidFill>
                <a:srgbClr val="C8AEF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7" name="Google Shape;1247;p50"/>
          <p:cNvSpPr txBox="1"/>
          <p:nvPr/>
        </p:nvSpPr>
        <p:spPr>
          <a:xfrm>
            <a:off x="1163200" y="4529023"/>
            <a:ext cx="1883600" cy="1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spcAft>
                <a:spcPts val="2133"/>
              </a:spcAft>
              <a:buClr>
                <a:srgbClr val="000000"/>
              </a:buClr>
            </a:pPr>
            <a:r>
              <a:rPr lang="en-MY" sz="1333" kern="0" dirty="0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Post a project or different job opportunities using platform for our talented pools of talent</a:t>
            </a:r>
            <a:endParaRPr sz="1333" kern="0" dirty="0"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8" name="Google Shape;1248;p50"/>
          <p:cNvSpPr txBox="1"/>
          <p:nvPr/>
        </p:nvSpPr>
        <p:spPr>
          <a:xfrm>
            <a:off x="3844273" y="3944699"/>
            <a:ext cx="1764000" cy="4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MY" sz="1600" kern="0" dirty="0">
                <a:solidFill>
                  <a:srgbClr val="878FFF"/>
                </a:solidFill>
                <a:latin typeface="Oswald"/>
                <a:ea typeface="Oswald"/>
                <a:cs typeface="Oswald"/>
                <a:sym typeface="Oswald"/>
              </a:rPr>
              <a:t>REVIEW GRADUATES</a:t>
            </a:r>
            <a:endParaRPr sz="1600" kern="0" dirty="0">
              <a:solidFill>
                <a:srgbClr val="878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9" name="Google Shape;1249;p50"/>
          <p:cNvSpPr txBox="1"/>
          <p:nvPr/>
        </p:nvSpPr>
        <p:spPr>
          <a:xfrm>
            <a:off x="3724673" y="4529021"/>
            <a:ext cx="1883600" cy="1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spcAft>
                <a:spcPts val="2133"/>
              </a:spcAft>
              <a:buClr>
                <a:srgbClr val="000000"/>
              </a:buClr>
            </a:pPr>
            <a:r>
              <a:rPr lang="en-MY" sz="1333" kern="0" dirty="0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Review the proposals and profiles that our smart and technology have matched</a:t>
            </a:r>
            <a:endParaRPr sz="1333" kern="0" dirty="0"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2" name="Google Shape;1252;p50"/>
          <p:cNvSpPr txBox="1"/>
          <p:nvPr/>
        </p:nvSpPr>
        <p:spPr>
          <a:xfrm>
            <a:off x="6590543" y="3944699"/>
            <a:ext cx="1764000" cy="4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MY" sz="1600" kern="0" dirty="0">
                <a:solidFill>
                  <a:srgbClr val="35C2DF"/>
                </a:solidFill>
                <a:latin typeface="Oswald"/>
                <a:ea typeface="Oswald"/>
                <a:cs typeface="Oswald"/>
                <a:sym typeface="Oswald"/>
              </a:rPr>
              <a:t>SHORTLIST GRADUATES</a:t>
            </a:r>
            <a:endParaRPr sz="1600" kern="0" dirty="0">
              <a:solidFill>
                <a:srgbClr val="35C2D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3" name="Google Shape;1253;p50"/>
          <p:cNvSpPr txBox="1"/>
          <p:nvPr/>
        </p:nvSpPr>
        <p:spPr>
          <a:xfrm>
            <a:off x="6523927" y="4587976"/>
            <a:ext cx="1883600" cy="1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spcAft>
                <a:spcPts val="2133"/>
              </a:spcAft>
              <a:buClr>
                <a:srgbClr val="000000"/>
              </a:buClr>
            </a:pPr>
            <a:r>
              <a:rPr lang="en-US" sz="1333" kern="0" dirty="0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MY" sz="1333" kern="0" dirty="0" err="1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chedule</a:t>
            </a:r>
            <a:r>
              <a:rPr lang="en-MY" sz="1333" kern="0" dirty="0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 meetings or engage our talents or assign projects directly to perfect match</a:t>
            </a:r>
          </a:p>
        </p:txBody>
      </p:sp>
      <p:sp>
        <p:nvSpPr>
          <p:cNvPr id="1254" name="Google Shape;1254;p50"/>
          <p:cNvSpPr txBox="1"/>
          <p:nvPr/>
        </p:nvSpPr>
        <p:spPr>
          <a:xfrm>
            <a:off x="9205000" y="3944699"/>
            <a:ext cx="1764000" cy="4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MY" sz="1600" kern="0" dirty="0">
                <a:solidFill>
                  <a:srgbClr val="CA7BEB"/>
                </a:solidFill>
                <a:latin typeface="Oswald"/>
                <a:ea typeface="Oswald"/>
                <a:cs typeface="Oswald"/>
                <a:sym typeface="Oswald"/>
              </a:rPr>
              <a:t>EVALUATE GRADUATES</a:t>
            </a:r>
            <a:endParaRPr sz="1600" kern="0" dirty="0">
              <a:solidFill>
                <a:srgbClr val="CA7BE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5" name="Google Shape;1255;p50"/>
          <p:cNvSpPr txBox="1"/>
          <p:nvPr/>
        </p:nvSpPr>
        <p:spPr>
          <a:xfrm>
            <a:off x="9137500" y="4587976"/>
            <a:ext cx="1883600" cy="1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spcAft>
                <a:spcPts val="2133"/>
              </a:spcAft>
              <a:buClr>
                <a:srgbClr val="000000"/>
              </a:buClr>
            </a:pPr>
            <a:r>
              <a:rPr lang="en-MY" sz="1333" kern="0" dirty="0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Upon completion of project or opportunity, evaluate and provide feedback for hired talents</a:t>
            </a:r>
            <a:endParaRPr sz="1333" kern="0" dirty="0"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6" name="Google Shape;1256;p50"/>
          <p:cNvSpPr/>
          <p:nvPr/>
        </p:nvSpPr>
        <p:spPr>
          <a:xfrm>
            <a:off x="1946200" y="3570100"/>
            <a:ext cx="317600" cy="3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57" name="Google Shape;1257;p50"/>
          <p:cNvSpPr/>
          <p:nvPr/>
        </p:nvSpPr>
        <p:spPr>
          <a:xfrm>
            <a:off x="4567473" y="3570100"/>
            <a:ext cx="317600" cy="31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59" name="Google Shape;1259;p50"/>
          <p:cNvSpPr/>
          <p:nvPr/>
        </p:nvSpPr>
        <p:spPr>
          <a:xfrm>
            <a:off x="7306927" y="3580504"/>
            <a:ext cx="317600" cy="31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60" name="Google Shape;1260;p50"/>
          <p:cNvSpPr/>
          <p:nvPr/>
        </p:nvSpPr>
        <p:spPr>
          <a:xfrm>
            <a:off x="9810021" y="3570100"/>
            <a:ext cx="317600" cy="31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308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5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COMPANIES/INDUSTRIES</a:t>
            </a:r>
            <a:endParaRPr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E18D53-EB74-4D06-9140-D345AD38D4DF}"/>
              </a:ext>
            </a:extLst>
          </p:cNvPr>
          <p:cNvSpPr/>
          <p:nvPr/>
        </p:nvSpPr>
        <p:spPr>
          <a:xfrm>
            <a:off x="1123695" y="1488963"/>
            <a:ext cx="4416000" cy="136734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384000" tIns="720000" rtlCol="0" anchor="t" anchorCtr="0"/>
          <a:lstStyle/>
          <a:p>
            <a:pPr defTabSz="1219170">
              <a:buClr>
                <a:srgbClr val="000000"/>
              </a:buClr>
            </a:pPr>
            <a:r>
              <a:rPr lang="en-MY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Register account into the system</a:t>
            </a:r>
          </a:p>
          <a:p>
            <a:pPr defTabSz="1219170">
              <a:buClr>
                <a:srgbClr val="000000"/>
              </a:buClr>
            </a:pPr>
            <a:r>
              <a:rPr lang="en-MY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Register company information</a:t>
            </a:r>
          </a:p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MY" sz="1333" kern="0" dirty="0">
              <a:solidFill>
                <a:srgbClr val="CEF3F5"/>
              </a:solidFill>
              <a:latin typeface="Roboto" panose="020B0604020202020204" charset="0"/>
              <a:ea typeface="Roboto" panose="020B0604020202020204" charset="0"/>
              <a:sym typeface="Arial"/>
            </a:endParaRPr>
          </a:p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SG" sz="1333" kern="0" dirty="0">
              <a:solidFill>
                <a:srgbClr val="CEF3F5"/>
              </a:solidFill>
              <a:latin typeface="Roboto" panose="020B0604020202020204" charset="0"/>
              <a:ea typeface="Roboto" panose="020B0604020202020204" charset="0"/>
              <a:sym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B4C83A-E4A1-4EC0-8765-B7E0E1B7E9BB}"/>
              </a:ext>
            </a:extLst>
          </p:cNvPr>
          <p:cNvSpPr/>
          <p:nvPr/>
        </p:nvSpPr>
        <p:spPr>
          <a:xfrm>
            <a:off x="1114511" y="1483601"/>
            <a:ext cx="4425184" cy="52618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384000" rtlCol="0" anchor="ctr"/>
          <a:lstStyle/>
          <a:p>
            <a:pPr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CA7BEB"/>
                </a:solidFill>
                <a:latin typeface="Oswald" panose="020B0604020202020204" charset="0"/>
                <a:sym typeface="Arial"/>
              </a:rPr>
              <a:t>REGISTRATION</a:t>
            </a:r>
            <a:endParaRPr lang="en-SG" sz="1600" b="1" kern="0" dirty="0">
              <a:solidFill>
                <a:srgbClr val="CA7BEB"/>
              </a:solidFill>
              <a:latin typeface="Oswald" panose="020B0604020202020204" charset="0"/>
              <a:sym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3CC18E-CD24-415C-8673-C57BAA38111A}"/>
              </a:ext>
            </a:extLst>
          </p:cNvPr>
          <p:cNvSpPr/>
          <p:nvPr/>
        </p:nvSpPr>
        <p:spPr>
          <a:xfrm>
            <a:off x="1132879" y="3018573"/>
            <a:ext cx="4416000" cy="167694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384000" tIns="720000" rtlCol="0" anchor="t" anchorCtr="0"/>
          <a:lstStyle/>
          <a:p>
            <a:pPr defTabSz="1219170">
              <a:buClr>
                <a:srgbClr val="000000"/>
              </a:buClr>
            </a:pPr>
            <a:r>
              <a:rPr lang="en-MY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Update profile information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U</a:t>
            </a:r>
            <a:r>
              <a:rPr lang="en-MY" sz="1600" kern="0" dirty="0" err="1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pload</a:t>
            </a:r>
            <a:r>
              <a:rPr lang="en-MY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 photo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M</a:t>
            </a:r>
            <a:r>
              <a:rPr lang="en-MY" sz="1600" kern="0" dirty="0" err="1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anage</a:t>
            </a:r>
            <a:r>
              <a:rPr lang="en-MY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 password</a:t>
            </a:r>
          </a:p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MY" sz="1333" kern="0" dirty="0">
              <a:solidFill>
                <a:srgbClr val="CEF3F5"/>
              </a:solidFill>
              <a:latin typeface="Roboto" panose="020B0604020202020204" charset="0"/>
              <a:ea typeface="Roboto" panose="020B0604020202020204" charset="0"/>
              <a:sym typeface="Arial"/>
            </a:endParaRPr>
          </a:p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SG" sz="1333" kern="0" dirty="0">
              <a:solidFill>
                <a:srgbClr val="CEF3F5"/>
              </a:solidFill>
              <a:latin typeface="Roboto" panose="020B0604020202020204" charset="0"/>
              <a:ea typeface="Roboto" panose="020B0604020202020204" charset="0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17DBDB-6E61-4C01-8464-D74FABD5BAC5}"/>
              </a:ext>
            </a:extLst>
          </p:cNvPr>
          <p:cNvSpPr/>
          <p:nvPr/>
        </p:nvSpPr>
        <p:spPr>
          <a:xfrm>
            <a:off x="1123695" y="3013211"/>
            <a:ext cx="4425184" cy="52618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384000" rtlCol="0" anchor="ctr"/>
          <a:lstStyle/>
          <a:p>
            <a:pPr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CA7BEB"/>
                </a:solidFill>
                <a:latin typeface="Oswald" panose="020B0604020202020204" charset="0"/>
                <a:sym typeface="Arial"/>
              </a:rPr>
              <a:t>PROFILE MANAGEMENT</a:t>
            </a:r>
            <a:endParaRPr lang="en-SG" sz="1600" b="1" kern="0" dirty="0">
              <a:solidFill>
                <a:srgbClr val="CA7BEB"/>
              </a:solidFill>
              <a:latin typeface="Oswald" panose="020B0604020202020204" charset="0"/>
              <a:sym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913E86-55B8-4414-ACD3-AAB866BACB50}"/>
              </a:ext>
            </a:extLst>
          </p:cNvPr>
          <p:cNvSpPr/>
          <p:nvPr/>
        </p:nvSpPr>
        <p:spPr>
          <a:xfrm>
            <a:off x="1142063" y="4848221"/>
            <a:ext cx="4416000" cy="168669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384000" tIns="720000" rtlCol="0" anchor="t" anchorCtr="0"/>
          <a:lstStyle/>
          <a:p>
            <a:pPr defTabSz="1219170">
              <a:buClr>
                <a:srgbClr val="000000"/>
              </a:buClr>
            </a:pPr>
            <a:r>
              <a:rPr lang="en-MY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Search talent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M</a:t>
            </a:r>
            <a:r>
              <a:rPr lang="en-MY" sz="1600" kern="0" dirty="0" err="1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ake</a:t>
            </a:r>
            <a:r>
              <a:rPr lang="en-MY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 payment or add credit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V</a:t>
            </a:r>
            <a:r>
              <a:rPr lang="en-MY" sz="1600" kern="0" dirty="0" err="1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iew</a:t>
            </a:r>
            <a:r>
              <a:rPr lang="en-MY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 and download talent resume</a:t>
            </a:r>
            <a:endParaRPr lang="en-SG" sz="1333" kern="0" dirty="0">
              <a:solidFill>
                <a:srgbClr val="CEF3F5"/>
              </a:solidFill>
              <a:latin typeface="Roboto" panose="020B0604020202020204" charset="0"/>
              <a:ea typeface="Roboto" panose="020B0604020202020204" charset="0"/>
              <a:sym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43DB31-0D64-4802-B5C7-066E2F018785}"/>
              </a:ext>
            </a:extLst>
          </p:cNvPr>
          <p:cNvSpPr/>
          <p:nvPr/>
        </p:nvSpPr>
        <p:spPr>
          <a:xfrm>
            <a:off x="1132879" y="4842858"/>
            <a:ext cx="4425184" cy="52618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384000" rtlCol="0" anchor="ctr"/>
          <a:lstStyle/>
          <a:p>
            <a:pPr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CA7BEB"/>
                </a:solidFill>
                <a:latin typeface="Oswald" panose="020B0604020202020204" charset="0"/>
                <a:sym typeface="Arial"/>
              </a:rPr>
              <a:t>TALENT SEARCH</a:t>
            </a:r>
            <a:endParaRPr lang="en-SG" sz="1600" b="1" kern="0" dirty="0">
              <a:solidFill>
                <a:srgbClr val="CA7BEB"/>
              </a:solidFill>
              <a:latin typeface="Oswald" panose="020B0604020202020204" charset="0"/>
              <a:sym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541CED-87F7-4BE7-92EE-87E4E9C1E5FD}"/>
              </a:ext>
            </a:extLst>
          </p:cNvPr>
          <p:cNvSpPr/>
          <p:nvPr/>
        </p:nvSpPr>
        <p:spPr>
          <a:xfrm>
            <a:off x="6105184" y="1488963"/>
            <a:ext cx="4416000" cy="194003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384000" tIns="720000" rtlCol="0" anchor="t" anchorCtr="0"/>
          <a:lstStyle/>
          <a:p>
            <a:pPr defTabSz="1219170">
              <a:buClr>
                <a:srgbClr val="000000"/>
              </a:buClr>
            </a:pPr>
            <a:r>
              <a:rPr lang="en-MY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Total job advertisement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T</a:t>
            </a:r>
            <a:r>
              <a:rPr lang="en-MY" sz="1600" kern="0" dirty="0" err="1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otal</a:t>
            </a:r>
            <a:r>
              <a:rPr lang="en-MY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 job application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A</a:t>
            </a:r>
            <a:r>
              <a:rPr lang="en-MY" sz="1600" kern="0" dirty="0" err="1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dvertisement</a:t>
            </a:r>
            <a:r>
              <a:rPr lang="en-MY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 posting engagement statistic</a:t>
            </a:r>
            <a:endParaRPr lang="en-SG" sz="1333" kern="0" dirty="0">
              <a:solidFill>
                <a:srgbClr val="CEF3F5"/>
              </a:solidFill>
              <a:latin typeface="Roboto" panose="020B0604020202020204" charset="0"/>
              <a:ea typeface="Roboto" panose="020B0604020202020204" charset="0"/>
              <a:sym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764DEB-7BB6-4FFD-9E34-3270DD3A4430}"/>
              </a:ext>
            </a:extLst>
          </p:cNvPr>
          <p:cNvSpPr/>
          <p:nvPr/>
        </p:nvSpPr>
        <p:spPr>
          <a:xfrm>
            <a:off x="6096000" y="1483601"/>
            <a:ext cx="4425184" cy="52618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384000" rtlCol="0" anchor="ctr"/>
          <a:lstStyle/>
          <a:p>
            <a:pPr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CA7BEB"/>
                </a:solidFill>
                <a:latin typeface="Oswald" panose="020B0604020202020204" charset="0"/>
                <a:sym typeface="Arial"/>
              </a:rPr>
              <a:t>STATISTIC AND REPORT</a:t>
            </a:r>
            <a:endParaRPr lang="en-SG" sz="1600" b="1" kern="0" dirty="0">
              <a:solidFill>
                <a:srgbClr val="CA7BEB"/>
              </a:solidFill>
              <a:latin typeface="Oswald" panose="020B0604020202020204" charset="0"/>
              <a:sym typeface="Arial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841BE8-024F-467B-888E-6E1AC7F3F076}"/>
              </a:ext>
            </a:extLst>
          </p:cNvPr>
          <p:cNvSpPr/>
          <p:nvPr/>
        </p:nvSpPr>
        <p:spPr>
          <a:xfrm>
            <a:off x="6114368" y="3603930"/>
            <a:ext cx="4416000" cy="141385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384000" tIns="720000" rtlCol="0" anchor="t" anchorCtr="0"/>
          <a:lstStyle/>
          <a:p>
            <a:pPr defTabSz="1219170">
              <a:buClr>
                <a:srgbClr val="000000"/>
              </a:buClr>
            </a:pPr>
            <a:r>
              <a:rPr lang="en-MY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Manage job or project advertisement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M</a:t>
            </a:r>
            <a:r>
              <a:rPr lang="en-MY" sz="1600" kern="0" dirty="0" err="1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anage</a:t>
            </a:r>
            <a:r>
              <a:rPr lang="en-MY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 job or project application</a:t>
            </a:r>
            <a:endParaRPr lang="en-SG" sz="1333" kern="0" dirty="0">
              <a:solidFill>
                <a:srgbClr val="CEF3F5"/>
              </a:solidFill>
              <a:latin typeface="Roboto" panose="020B0604020202020204" charset="0"/>
              <a:ea typeface="Roboto" panose="020B0604020202020204" charset="0"/>
              <a:sym typeface="Aria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A97D56-4B88-4F17-A0C5-F9A21BE4DB43}"/>
              </a:ext>
            </a:extLst>
          </p:cNvPr>
          <p:cNvSpPr/>
          <p:nvPr/>
        </p:nvSpPr>
        <p:spPr>
          <a:xfrm>
            <a:off x="6105184" y="3598567"/>
            <a:ext cx="4425184" cy="52618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384000" rtlCol="0" anchor="ctr"/>
          <a:lstStyle/>
          <a:p>
            <a:pPr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CA7BEB"/>
                </a:solidFill>
                <a:latin typeface="Oswald" panose="020B0604020202020204" charset="0"/>
                <a:sym typeface="Arial"/>
              </a:rPr>
              <a:t>JOB ADVERTISEMENT</a:t>
            </a:r>
            <a:endParaRPr lang="en-SG" sz="1600" b="1" kern="0" dirty="0">
              <a:solidFill>
                <a:srgbClr val="CA7BEB"/>
              </a:solidFill>
              <a:latin typeface="Oswald" panose="020B060402020202020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270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5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EDUCATION INSTITUTIONS</a:t>
            </a:r>
            <a:endParaRPr dirty="0"/>
          </a:p>
        </p:txBody>
      </p:sp>
      <p:cxnSp>
        <p:nvCxnSpPr>
          <p:cNvPr id="1245" name="Google Shape;1245;p50"/>
          <p:cNvCxnSpPr/>
          <p:nvPr/>
        </p:nvCxnSpPr>
        <p:spPr>
          <a:xfrm rot="10800000">
            <a:off x="1028600" y="3728900"/>
            <a:ext cx="10134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6" name="Google Shape;1246;p50"/>
          <p:cNvSpPr txBox="1"/>
          <p:nvPr/>
        </p:nvSpPr>
        <p:spPr>
          <a:xfrm>
            <a:off x="1223000" y="3944699"/>
            <a:ext cx="1764000" cy="6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8AEF8"/>
                </a:solidFill>
                <a:latin typeface="Oswald"/>
                <a:ea typeface="Oswald"/>
                <a:cs typeface="Oswald"/>
                <a:sym typeface="Oswald"/>
              </a:rPr>
              <a:t>COMPLETE BASIC INFORMATION</a:t>
            </a:r>
            <a:endParaRPr sz="1600" kern="0" dirty="0">
              <a:solidFill>
                <a:srgbClr val="C8AEF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7" name="Google Shape;1247;p50"/>
          <p:cNvSpPr txBox="1"/>
          <p:nvPr/>
        </p:nvSpPr>
        <p:spPr>
          <a:xfrm>
            <a:off x="1163200" y="4529023"/>
            <a:ext cx="1883600" cy="1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spcAft>
                <a:spcPts val="2133"/>
              </a:spcAft>
              <a:buClr>
                <a:srgbClr val="000000"/>
              </a:buClr>
            </a:pPr>
            <a:r>
              <a:rPr lang="en-MY" sz="1333" kern="0" dirty="0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Complete basic information to tell about institutions</a:t>
            </a:r>
            <a:endParaRPr sz="1333" kern="0" dirty="0"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8" name="Google Shape;1248;p50"/>
          <p:cNvSpPr txBox="1"/>
          <p:nvPr/>
        </p:nvSpPr>
        <p:spPr>
          <a:xfrm>
            <a:off x="3844273" y="3944699"/>
            <a:ext cx="1764000" cy="4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MY" sz="1600" kern="0" dirty="0">
                <a:solidFill>
                  <a:srgbClr val="878FFF"/>
                </a:solidFill>
                <a:latin typeface="Oswald"/>
                <a:ea typeface="Oswald"/>
                <a:cs typeface="Oswald"/>
                <a:sym typeface="Oswald"/>
              </a:rPr>
              <a:t>BROWSE AND COLLABORATION</a:t>
            </a:r>
            <a:endParaRPr sz="1600" kern="0" dirty="0">
              <a:solidFill>
                <a:srgbClr val="878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9" name="Google Shape;1249;p50"/>
          <p:cNvSpPr txBox="1"/>
          <p:nvPr/>
        </p:nvSpPr>
        <p:spPr>
          <a:xfrm>
            <a:off x="3724673" y="4529021"/>
            <a:ext cx="1883600" cy="1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spcAft>
                <a:spcPts val="2133"/>
              </a:spcAft>
              <a:buClr>
                <a:srgbClr val="000000"/>
              </a:buClr>
            </a:pPr>
            <a:r>
              <a:rPr lang="en-MY" sz="1333" kern="0" dirty="0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Browse or contact us for further collaboration on the programs and modules that can help student</a:t>
            </a:r>
            <a:endParaRPr sz="1333" kern="0" dirty="0"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2" name="Google Shape;1252;p50"/>
          <p:cNvSpPr txBox="1"/>
          <p:nvPr/>
        </p:nvSpPr>
        <p:spPr>
          <a:xfrm>
            <a:off x="6590543" y="3944699"/>
            <a:ext cx="1764000" cy="4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MY" sz="1600" kern="0" dirty="0">
                <a:solidFill>
                  <a:srgbClr val="35C2DF"/>
                </a:solidFill>
                <a:latin typeface="Oswald"/>
                <a:ea typeface="Oswald"/>
                <a:cs typeface="Oswald"/>
                <a:sym typeface="Oswald"/>
              </a:rPr>
              <a:t>PERSONALISED DEMO SESSION</a:t>
            </a:r>
            <a:endParaRPr sz="1600" kern="0" dirty="0">
              <a:solidFill>
                <a:srgbClr val="35C2D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3" name="Google Shape;1253;p50"/>
          <p:cNvSpPr txBox="1"/>
          <p:nvPr/>
        </p:nvSpPr>
        <p:spPr>
          <a:xfrm>
            <a:off x="6523927" y="4587976"/>
            <a:ext cx="1883600" cy="1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spcAft>
                <a:spcPts val="2133"/>
              </a:spcAft>
              <a:buClr>
                <a:srgbClr val="000000"/>
              </a:buClr>
            </a:pPr>
            <a:r>
              <a:rPr lang="en-US" sz="1333" kern="0" dirty="0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Further discussion on how the platform can connect institution with industries</a:t>
            </a:r>
            <a:endParaRPr lang="en-MY" sz="1333" kern="0" dirty="0"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4" name="Google Shape;1254;p50"/>
          <p:cNvSpPr txBox="1"/>
          <p:nvPr/>
        </p:nvSpPr>
        <p:spPr>
          <a:xfrm>
            <a:off x="9205000" y="3944699"/>
            <a:ext cx="1764000" cy="4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MY" sz="1600" kern="0" dirty="0">
                <a:solidFill>
                  <a:srgbClr val="CA7BEB"/>
                </a:solidFill>
                <a:latin typeface="Oswald"/>
                <a:ea typeface="Oswald"/>
                <a:cs typeface="Oswald"/>
                <a:sym typeface="Oswald"/>
              </a:rPr>
              <a:t>JOIN AS EDUCATORS</a:t>
            </a:r>
            <a:endParaRPr sz="1600" kern="0" dirty="0">
              <a:solidFill>
                <a:srgbClr val="CA7BE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5" name="Google Shape;1255;p50"/>
          <p:cNvSpPr txBox="1"/>
          <p:nvPr/>
        </p:nvSpPr>
        <p:spPr>
          <a:xfrm>
            <a:off x="9137500" y="4587976"/>
            <a:ext cx="1883600" cy="1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spcAft>
                <a:spcPts val="2133"/>
              </a:spcAft>
              <a:buClr>
                <a:srgbClr val="000000"/>
              </a:buClr>
            </a:pPr>
            <a:r>
              <a:rPr lang="en-MY" sz="1333" kern="0" dirty="0">
                <a:solidFill>
                  <a:srgbClr val="CEF3F5"/>
                </a:solidFill>
                <a:latin typeface="Roboto"/>
                <a:ea typeface="Roboto"/>
                <a:cs typeface="Roboto"/>
                <a:sym typeface="Roboto"/>
              </a:rPr>
              <a:t>Connecting institutions with industries by integrating academic programs into actual work</a:t>
            </a:r>
            <a:endParaRPr sz="1333" kern="0" dirty="0">
              <a:solidFill>
                <a:srgbClr val="CEF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6" name="Google Shape;1256;p50"/>
          <p:cNvSpPr/>
          <p:nvPr/>
        </p:nvSpPr>
        <p:spPr>
          <a:xfrm>
            <a:off x="1946200" y="3570100"/>
            <a:ext cx="317600" cy="3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57" name="Google Shape;1257;p50"/>
          <p:cNvSpPr/>
          <p:nvPr/>
        </p:nvSpPr>
        <p:spPr>
          <a:xfrm>
            <a:off x="4567473" y="3570100"/>
            <a:ext cx="317600" cy="31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59" name="Google Shape;1259;p50"/>
          <p:cNvSpPr/>
          <p:nvPr/>
        </p:nvSpPr>
        <p:spPr>
          <a:xfrm>
            <a:off x="7306927" y="3580504"/>
            <a:ext cx="317600" cy="31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60" name="Google Shape;1260;p50"/>
          <p:cNvSpPr/>
          <p:nvPr/>
        </p:nvSpPr>
        <p:spPr>
          <a:xfrm>
            <a:off x="9810021" y="3570100"/>
            <a:ext cx="317600" cy="31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9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5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EDUCATION INSTITUTIONS</a:t>
            </a:r>
            <a:endParaRPr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3A2DC4-391F-4A99-8C3E-DF8E76BBEF7B}"/>
              </a:ext>
            </a:extLst>
          </p:cNvPr>
          <p:cNvSpPr/>
          <p:nvPr/>
        </p:nvSpPr>
        <p:spPr>
          <a:xfrm>
            <a:off x="1123695" y="1488963"/>
            <a:ext cx="4416000" cy="136734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384000" tIns="720000" rtlCol="0" anchor="t" anchorCtr="0"/>
          <a:lstStyle/>
          <a:p>
            <a:pPr defTabSz="1219170">
              <a:buClr>
                <a:srgbClr val="000000"/>
              </a:buClr>
            </a:pPr>
            <a:r>
              <a:rPr lang="en-MY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Register account into the system</a:t>
            </a:r>
          </a:p>
          <a:p>
            <a:pPr defTabSz="1219170">
              <a:buClr>
                <a:srgbClr val="000000"/>
              </a:buClr>
            </a:pPr>
            <a:r>
              <a:rPr lang="en-MY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Register institution information</a:t>
            </a:r>
          </a:p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MY" sz="1333" kern="0" dirty="0">
              <a:solidFill>
                <a:srgbClr val="CEF3F5"/>
              </a:solidFill>
              <a:latin typeface="Roboto" panose="020B0604020202020204" charset="0"/>
              <a:ea typeface="Roboto" panose="020B0604020202020204" charset="0"/>
              <a:sym typeface="Arial"/>
            </a:endParaRPr>
          </a:p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SG" sz="1333" kern="0" dirty="0">
              <a:solidFill>
                <a:srgbClr val="CEF3F5"/>
              </a:solidFill>
              <a:latin typeface="Roboto" panose="020B0604020202020204" charset="0"/>
              <a:ea typeface="Roboto" panose="020B0604020202020204" charset="0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DA8015-E487-4533-A612-27AF81A0C76B}"/>
              </a:ext>
            </a:extLst>
          </p:cNvPr>
          <p:cNvSpPr/>
          <p:nvPr/>
        </p:nvSpPr>
        <p:spPr>
          <a:xfrm>
            <a:off x="1114511" y="1483601"/>
            <a:ext cx="4425184" cy="52618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384000" rtlCol="0" anchor="ctr"/>
          <a:lstStyle/>
          <a:p>
            <a:pPr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CA7BEB"/>
                </a:solidFill>
                <a:latin typeface="Oswald" panose="020B0604020202020204" charset="0"/>
                <a:sym typeface="Arial"/>
              </a:rPr>
              <a:t>REGISTRATION</a:t>
            </a:r>
            <a:endParaRPr lang="en-SG" sz="1600" b="1" kern="0" dirty="0">
              <a:solidFill>
                <a:srgbClr val="CA7BEB"/>
              </a:solidFill>
              <a:latin typeface="Oswald" panose="020B0604020202020204" charset="0"/>
              <a:sym typeface="Arial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DAE5AB-619A-49A7-ADA4-19D6B668D07D}"/>
              </a:ext>
            </a:extLst>
          </p:cNvPr>
          <p:cNvSpPr/>
          <p:nvPr/>
        </p:nvSpPr>
        <p:spPr>
          <a:xfrm>
            <a:off x="1123695" y="3040974"/>
            <a:ext cx="4416000" cy="265631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384000" tIns="720000" rtlCol="0" anchor="t" anchorCtr="0"/>
          <a:lstStyle/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Create program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Upload learning modules, content and materials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View learning history and progress of graduates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Issue certificate</a:t>
            </a:r>
            <a:endParaRPr lang="en-SG" sz="1600" kern="0" dirty="0">
              <a:solidFill>
                <a:srgbClr val="CEF3F5"/>
              </a:solidFill>
              <a:latin typeface="Roboto" panose="020B0604020202020204" charset="0"/>
              <a:ea typeface="Roboto" panose="020B0604020202020204" charset="0"/>
              <a:sym typeface="Arial"/>
            </a:endParaRPr>
          </a:p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SG" sz="1600" kern="0" dirty="0">
              <a:solidFill>
                <a:srgbClr val="CEF3F5"/>
              </a:solidFill>
              <a:latin typeface="Roboto" panose="020B0604020202020204" charset="0"/>
              <a:ea typeface="Roboto" panose="020B0604020202020204" charset="0"/>
              <a:sym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3613DE-F266-4E0B-89FC-F728FB77D112}"/>
              </a:ext>
            </a:extLst>
          </p:cNvPr>
          <p:cNvSpPr/>
          <p:nvPr/>
        </p:nvSpPr>
        <p:spPr>
          <a:xfrm>
            <a:off x="1114511" y="3040973"/>
            <a:ext cx="4425184" cy="52618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384000" rtlCol="0" anchor="ctr"/>
          <a:lstStyle/>
          <a:p>
            <a:pPr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CA7BEB"/>
                </a:solidFill>
                <a:latin typeface="Oswald" panose="020B0604020202020204" charset="0"/>
                <a:sym typeface="Arial"/>
              </a:rPr>
              <a:t>EMPLOYABILITY PROGRAM</a:t>
            </a:r>
            <a:endParaRPr lang="en-SG" sz="1600" b="1" kern="0" dirty="0">
              <a:solidFill>
                <a:srgbClr val="CA7BEB"/>
              </a:solidFill>
              <a:latin typeface="Oswald" panose="020B0604020202020204" charset="0"/>
              <a:sym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2362B6-1EEE-41AE-9E45-441F073FE5B4}"/>
              </a:ext>
            </a:extLst>
          </p:cNvPr>
          <p:cNvSpPr/>
          <p:nvPr/>
        </p:nvSpPr>
        <p:spPr>
          <a:xfrm>
            <a:off x="6096000" y="3228355"/>
            <a:ext cx="4416000" cy="210361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384000" tIns="720000" rtlCol="0" anchor="t" anchorCtr="0"/>
          <a:lstStyle/>
          <a:p>
            <a:pPr defTabSz="1219170">
              <a:buClr>
                <a:srgbClr val="000000"/>
              </a:buClr>
            </a:pPr>
            <a:r>
              <a:rPr lang="en-MY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Total </a:t>
            </a: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alumni for the institutions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Assign graduate for employability program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Assign graduate to complete career assessment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Track graduate activities</a:t>
            </a:r>
          </a:p>
          <a:p>
            <a:pPr defTabSz="1219170">
              <a:buClr>
                <a:srgbClr val="000000"/>
              </a:buClr>
            </a:pPr>
            <a:endParaRPr lang="en-SG" sz="1333" kern="0" dirty="0">
              <a:solidFill>
                <a:srgbClr val="CEF3F5"/>
              </a:solidFill>
              <a:latin typeface="Roboto" panose="020B0604020202020204" charset="0"/>
              <a:ea typeface="Roboto" panose="020B0604020202020204" charset="0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FD1104-681F-4904-815B-5C24319E67C0}"/>
              </a:ext>
            </a:extLst>
          </p:cNvPr>
          <p:cNvSpPr/>
          <p:nvPr/>
        </p:nvSpPr>
        <p:spPr>
          <a:xfrm>
            <a:off x="6086816" y="3222993"/>
            <a:ext cx="4425184" cy="52618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384000" rtlCol="0" anchor="ctr"/>
          <a:lstStyle/>
          <a:p>
            <a:pPr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CA7BEB"/>
                </a:solidFill>
                <a:latin typeface="Oswald" panose="020B0604020202020204" charset="0"/>
                <a:sym typeface="Arial"/>
              </a:rPr>
              <a:t>STATISTIC AND REPORT</a:t>
            </a:r>
            <a:endParaRPr lang="en-SG" sz="1600" b="1" kern="0" dirty="0">
              <a:solidFill>
                <a:srgbClr val="CA7BEB"/>
              </a:solidFill>
              <a:latin typeface="Oswald" panose="020B0604020202020204" charset="0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51B2F1-CFA2-4FF0-A68B-2A9F23CA88B8}"/>
              </a:ext>
            </a:extLst>
          </p:cNvPr>
          <p:cNvSpPr/>
          <p:nvPr/>
        </p:nvSpPr>
        <p:spPr>
          <a:xfrm>
            <a:off x="6105184" y="776068"/>
            <a:ext cx="4416000" cy="226490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384000" tIns="720000" rtlCol="0" anchor="t" anchorCtr="0"/>
          <a:lstStyle/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Upload videos and materials to guide graduates to develop any desired skills or competencies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Assign graduate for employability program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Assign graduate to complete career assessment</a:t>
            </a:r>
          </a:p>
          <a:p>
            <a:pPr defTabSz="1219170">
              <a:buClr>
                <a:srgbClr val="000000"/>
              </a:buClr>
            </a:pPr>
            <a:endParaRPr lang="en-SG" sz="1333" kern="0" dirty="0">
              <a:solidFill>
                <a:srgbClr val="CEF3F5"/>
              </a:solidFill>
              <a:latin typeface="Roboto" panose="020B0604020202020204" charset="0"/>
              <a:ea typeface="Roboto" panose="020B0604020202020204" charset="0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4229F2-5557-487E-BCBE-937B06C65B80}"/>
              </a:ext>
            </a:extLst>
          </p:cNvPr>
          <p:cNvSpPr/>
          <p:nvPr/>
        </p:nvSpPr>
        <p:spPr>
          <a:xfrm>
            <a:off x="6096000" y="770705"/>
            <a:ext cx="4425184" cy="52618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384000" rtlCol="0" anchor="ctr"/>
          <a:lstStyle/>
          <a:p>
            <a:pPr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CA7BEB"/>
                </a:solidFill>
                <a:latin typeface="Oswald" panose="020B0604020202020204" charset="0"/>
                <a:sym typeface="Arial"/>
              </a:rPr>
              <a:t>RESOURCES</a:t>
            </a:r>
            <a:endParaRPr lang="en-SG" sz="1600" b="1" kern="0" dirty="0">
              <a:solidFill>
                <a:srgbClr val="CA7BEB"/>
              </a:solidFill>
              <a:latin typeface="Oswald" panose="020B060402020202020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668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5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GENERAL MODULES</a:t>
            </a:r>
            <a:endParaRPr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3A2DC4-391F-4A99-8C3E-DF8E76BBEF7B}"/>
              </a:ext>
            </a:extLst>
          </p:cNvPr>
          <p:cNvSpPr/>
          <p:nvPr/>
        </p:nvSpPr>
        <p:spPr>
          <a:xfrm>
            <a:off x="1123695" y="1488964"/>
            <a:ext cx="4416000" cy="155200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384000" tIns="720000" rtlCol="0" anchor="t" anchorCtr="0"/>
          <a:lstStyle/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N</a:t>
            </a:r>
            <a:r>
              <a:rPr lang="en-MY" sz="1600" kern="0" dirty="0" err="1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ewsletters</a:t>
            </a:r>
            <a:r>
              <a:rPr lang="en-MY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 automatically emailed to all students every month containing tips and guidance </a:t>
            </a:r>
          </a:p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MY" sz="1333" kern="0" dirty="0">
              <a:solidFill>
                <a:srgbClr val="CEF3F5"/>
              </a:solidFill>
              <a:latin typeface="Roboto" panose="020B0604020202020204" charset="0"/>
              <a:ea typeface="Roboto" panose="020B0604020202020204" charset="0"/>
              <a:sym typeface="Arial"/>
            </a:endParaRPr>
          </a:p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SG" sz="1333" kern="0" dirty="0">
              <a:solidFill>
                <a:srgbClr val="CEF3F5"/>
              </a:solidFill>
              <a:latin typeface="Roboto" panose="020B0604020202020204" charset="0"/>
              <a:ea typeface="Roboto" panose="020B0604020202020204" charset="0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DA8015-E487-4533-A612-27AF81A0C76B}"/>
              </a:ext>
            </a:extLst>
          </p:cNvPr>
          <p:cNvSpPr/>
          <p:nvPr/>
        </p:nvSpPr>
        <p:spPr>
          <a:xfrm>
            <a:off x="1114511" y="1483601"/>
            <a:ext cx="4425184" cy="52618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384000" rtlCol="0" anchor="ctr"/>
          <a:lstStyle/>
          <a:p>
            <a:pPr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CA7BEB"/>
                </a:solidFill>
                <a:latin typeface="Oswald" panose="020B0604020202020204" charset="0"/>
                <a:sym typeface="Arial"/>
              </a:rPr>
              <a:t>NEWSLETTERS, ALERTS, NOTIFICATIONS</a:t>
            </a:r>
            <a:endParaRPr lang="en-SG" sz="1600" b="1" kern="0" dirty="0">
              <a:solidFill>
                <a:srgbClr val="CA7BEB"/>
              </a:solidFill>
              <a:latin typeface="Oswald" panose="020B0604020202020204" charset="0"/>
              <a:sym typeface="Arial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DAE5AB-619A-49A7-ADA4-19D6B668D07D}"/>
              </a:ext>
            </a:extLst>
          </p:cNvPr>
          <p:cNvSpPr/>
          <p:nvPr/>
        </p:nvSpPr>
        <p:spPr>
          <a:xfrm>
            <a:off x="1132879" y="3222994"/>
            <a:ext cx="4416000" cy="214604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384000" tIns="720000" rtlCol="0" anchor="t" anchorCtr="0"/>
          <a:lstStyle/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Aptitude Test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Language Test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Career Assessment Test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Psychometric Test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Personality Test</a:t>
            </a:r>
            <a:endParaRPr lang="en-SG" sz="1600" kern="0" dirty="0">
              <a:solidFill>
                <a:srgbClr val="CEF3F5"/>
              </a:solidFill>
              <a:latin typeface="Roboto" panose="020B0604020202020204" charset="0"/>
              <a:ea typeface="Roboto" panose="020B0604020202020204" charset="0"/>
              <a:sym typeface="Arial"/>
            </a:endParaRPr>
          </a:p>
          <a:p>
            <a:pPr marL="228594" indent="-228594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SG" sz="1600" kern="0" dirty="0">
              <a:solidFill>
                <a:srgbClr val="CEF3F5"/>
              </a:solidFill>
              <a:latin typeface="Roboto" panose="020B0604020202020204" charset="0"/>
              <a:ea typeface="Roboto" panose="020B0604020202020204" charset="0"/>
              <a:sym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3613DE-F266-4E0B-89FC-F728FB77D112}"/>
              </a:ext>
            </a:extLst>
          </p:cNvPr>
          <p:cNvSpPr/>
          <p:nvPr/>
        </p:nvSpPr>
        <p:spPr>
          <a:xfrm>
            <a:off x="1123695" y="3222993"/>
            <a:ext cx="4425184" cy="52618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384000" rtlCol="0" anchor="ctr"/>
          <a:lstStyle/>
          <a:p>
            <a:pPr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CA7BEB"/>
                </a:solidFill>
                <a:latin typeface="Oswald" panose="020B0604020202020204" charset="0"/>
                <a:sym typeface="Arial"/>
              </a:rPr>
              <a:t>CAREER READINESS TEST</a:t>
            </a:r>
            <a:endParaRPr lang="en-SG" sz="1600" b="1" kern="0" dirty="0">
              <a:solidFill>
                <a:srgbClr val="CA7BEB"/>
              </a:solidFill>
              <a:latin typeface="Oswald" panose="020B0604020202020204" charset="0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51B2F1-CFA2-4FF0-A68B-2A9F23CA88B8}"/>
              </a:ext>
            </a:extLst>
          </p:cNvPr>
          <p:cNvSpPr/>
          <p:nvPr/>
        </p:nvSpPr>
        <p:spPr>
          <a:xfrm>
            <a:off x="6105184" y="776068"/>
            <a:ext cx="4416000" cy="283276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384000" tIns="720000" rtlCol="0" anchor="t" anchorCtr="0"/>
          <a:lstStyle/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Communication Skills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Personal Qualities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Teamwork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Critical Thinking and Problem Solving skills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Technology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Organizational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Continuous Learning</a:t>
            </a: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Entrepreneurship</a:t>
            </a:r>
          </a:p>
          <a:p>
            <a:pPr defTabSz="1219170">
              <a:buClr>
                <a:srgbClr val="000000"/>
              </a:buClr>
            </a:pPr>
            <a:endParaRPr lang="en-SG" sz="1333" kern="0" dirty="0">
              <a:solidFill>
                <a:srgbClr val="CEF3F5"/>
              </a:solidFill>
              <a:latin typeface="Roboto" panose="020B0604020202020204" charset="0"/>
              <a:ea typeface="Roboto" panose="020B0604020202020204" charset="0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4229F2-5557-487E-BCBE-937B06C65B80}"/>
              </a:ext>
            </a:extLst>
          </p:cNvPr>
          <p:cNvSpPr/>
          <p:nvPr/>
        </p:nvSpPr>
        <p:spPr>
          <a:xfrm>
            <a:off x="6096000" y="770705"/>
            <a:ext cx="4425184" cy="52618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384000" rtlCol="0" anchor="ctr"/>
          <a:lstStyle/>
          <a:p>
            <a:pPr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CA7BEB"/>
                </a:solidFill>
                <a:latin typeface="Oswald" panose="020B0604020202020204" charset="0"/>
                <a:sym typeface="Arial"/>
              </a:rPr>
              <a:t>EMPLOYABILITY PROGRAM</a:t>
            </a:r>
            <a:endParaRPr lang="en-SG" sz="1600" b="1" kern="0" dirty="0">
              <a:solidFill>
                <a:srgbClr val="CA7BEB"/>
              </a:solidFill>
              <a:latin typeface="Oswald" panose="020B0604020202020204" charset="0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96B286-16A2-44FE-A674-6651D66BF24B}"/>
              </a:ext>
            </a:extLst>
          </p:cNvPr>
          <p:cNvSpPr/>
          <p:nvPr/>
        </p:nvSpPr>
        <p:spPr>
          <a:xfrm>
            <a:off x="6105184" y="3754536"/>
            <a:ext cx="4416000" cy="134984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384000" tIns="720000" rtlCol="0" anchor="t" anchorCtr="0"/>
          <a:lstStyle/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CEF3F5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Allows graduates to connect through social media profile</a:t>
            </a:r>
          </a:p>
          <a:p>
            <a:pPr defTabSz="1219170">
              <a:buClr>
                <a:srgbClr val="000000"/>
              </a:buClr>
            </a:pPr>
            <a:endParaRPr lang="en-SG" sz="1333" kern="0" dirty="0">
              <a:solidFill>
                <a:srgbClr val="CEF3F5"/>
              </a:solidFill>
              <a:latin typeface="Roboto" panose="020B0604020202020204" charset="0"/>
              <a:ea typeface="Roboto" panose="020B0604020202020204" charset="0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B4FEBF-DC90-4C8E-B0D9-ACF8F12CF9BD}"/>
              </a:ext>
            </a:extLst>
          </p:cNvPr>
          <p:cNvSpPr/>
          <p:nvPr/>
        </p:nvSpPr>
        <p:spPr>
          <a:xfrm>
            <a:off x="6096000" y="3749173"/>
            <a:ext cx="4425184" cy="52618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384000" rtlCol="0" anchor="ctr"/>
          <a:lstStyle/>
          <a:p>
            <a:pPr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CA7BEB"/>
                </a:solidFill>
                <a:latin typeface="Oswald" panose="020B0604020202020204" charset="0"/>
                <a:sym typeface="Arial"/>
              </a:rPr>
              <a:t>SOCIAL LOGIN</a:t>
            </a:r>
            <a:endParaRPr lang="en-SG" sz="1600" b="1" kern="0" dirty="0">
              <a:solidFill>
                <a:srgbClr val="CA7BEB"/>
              </a:solidFill>
              <a:latin typeface="Oswald" panose="020B060402020202020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318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A799BE39F4C54D92DCACEA112BA77D" ma:contentTypeVersion="12" ma:contentTypeDescription="Create a new document." ma:contentTypeScope="" ma:versionID="6482fc46c23c43498f45eaa009430edf">
  <xsd:schema xmlns:xsd="http://www.w3.org/2001/XMLSchema" xmlns:xs="http://www.w3.org/2001/XMLSchema" xmlns:p="http://schemas.microsoft.com/office/2006/metadata/properties" xmlns:ns2="bb0d69e5-6b90-4ac8-a93a-30fbf899a469" xmlns:ns3="ad59f384-70d9-4c3d-b97d-45e7c98b1431" targetNamespace="http://schemas.microsoft.com/office/2006/metadata/properties" ma:root="true" ma:fieldsID="a798c870af2beea3c72b32bd4176b771" ns2:_="" ns3:_="">
    <xsd:import namespace="bb0d69e5-6b90-4ac8-a93a-30fbf899a469"/>
    <xsd:import namespace="ad59f384-70d9-4c3d-b97d-45e7c98b14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d69e5-6b90-4ac8-a93a-30fbf899a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2944d29-5143-409b-aae6-583a4193f74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9f384-70d9-4c3d-b97d-45e7c98b1431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2dd843a-b268-44fd-bbc2-7b4f93e1e83f}" ma:internalName="TaxCatchAll" ma:showField="CatchAllData" ma:web="ad59f384-70d9-4c3d-b97d-45e7c98b143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b0d69e5-6b90-4ac8-a93a-30fbf899a469">
      <Terms xmlns="http://schemas.microsoft.com/office/infopath/2007/PartnerControls"/>
    </lcf76f155ced4ddcb4097134ff3c332f>
    <TaxCatchAll xmlns="ad59f384-70d9-4c3d-b97d-45e7c98b1431" xsi:nil="true"/>
    <SharedWithUsers xmlns="ad59f384-70d9-4c3d-b97d-45e7c98b1431">
      <UserInfo>
        <DisplayName>Arnisya binti Ramli</DisplayName>
        <AccountId>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3E6B6A1-B272-4B2C-BB35-516FA1C6FF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6A6533-887A-4D9A-A914-AD2CF3A322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0d69e5-6b90-4ac8-a93a-30fbf899a469"/>
    <ds:schemaRef ds:uri="ad59f384-70d9-4c3d-b97d-45e7c98b14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4CFCE9-5C0F-44C3-A191-3598657D65D5}">
  <ds:schemaRefs>
    <ds:schemaRef ds:uri="b748e904-7302-44f2-8894-eb2b246a813a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b2930a10-4b86-4eca-a61e-e6054815c60c"/>
    <ds:schemaRef ds:uri="http://schemas.openxmlformats.org/package/2006/metadata/core-properties"/>
    <ds:schemaRef ds:uri="bb0d69e5-6b90-4ac8-a93a-30fbf899a469"/>
    <ds:schemaRef ds:uri="ad59f384-70d9-4c3d-b97d-45e7c98b143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525</Words>
  <Application>Microsoft Office PowerPoint</Application>
  <PresentationFormat>Widescreen</PresentationFormat>
  <Paragraphs>119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Software Development Bussines Plan by Slidesgo</vt:lpstr>
      <vt:lpstr>MODULES &amp; FUNCTIONS</vt:lpstr>
      <vt:lpstr>TYPE OF USERS</vt:lpstr>
      <vt:lpstr>GRADUATES/JOB SEEKERS</vt:lpstr>
      <vt:lpstr>GRADUATES/JOB SEEKERS</vt:lpstr>
      <vt:lpstr>COMPANIES/INDUSTRIES</vt:lpstr>
      <vt:lpstr>COMPANIES/INDUSTRIES</vt:lpstr>
      <vt:lpstr>EDUCATION INSTITUTIONS</vt:lpstr>
      <vt:lpstr>EDUCATION INSTITUTIONS</vt:lpstr>
      <vt:lpstr>GENERAL MODULES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 &amp; FUNCTIONS</dc:title>
  <dc:creator>Arnisya binti Ramli</dc:creator>
  <cp:lastModifiedBy>Arnisya binti Ramli</cp:lastModifiedBy>
  <cp:revision>7</cp:revision>
  <dcterms:created xsi:type="dcterms:W3CDTF">2022-11-03T03:46:45Z</dcterms:created>
  <dcterms:modified xsi:type="dcterms:W3CDTF">2023-10-06T10:41:55Z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0x0101002DA799BE39F4C54D92DCACEA112BA77D</vt:lpwstr>
  </property>
  <property fmtid="{D5CDD505-2E9C-101B-9397-08002B2CF9AE}" pid="3" name="MediaServiceImageTags">
    <vt:lpwstr/>
  </property>
</Properties>
</file>