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302" r:id="rId3"/>
    <p:sldId id="303" r:id="rId4"/>
    <p:sldId id="257" r:id="rId5"/>
    <p:sldId id="265" r:id="rId6"/>
    <p:sldId id="259" r:id="rId7"/>
    <p:sldId id="258" r:id="rId8"/>
    <p:sldId id="266" r:id="rId9"/>
    <p:sldId id="267" r:id="rId10"/>
    <p:sldId id="268" r:id="rId11"/>
    <p:sldId id="270"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9" r:id="rId30"/>
    <p:sldId id="291" r:id="rId31"/>
    <p:sldId id="296" r:id="rId32"/>
    <p:sldId id="294" r:id="rId33"/>
    <p:sldId id="295" r:id="rId34"/>
    <p:sldId id="297" r:id="rId35"/>
    <p:sldId id="299" r:id="rId36"/>
    <p:sldId id="260" r:id="rId37"/>
    <p:sldId id="261" r:id="rId38"/>
    <p:sldId id="262" r:id="rId39"/>
    <p:sldId id="263" r:id="rId40"/>
    <p:sldId id="300"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ACDF6-8DB1-4827-BB0B-D12412424D54}" v="572" dt="2022-03-02T05:10:27.467"/>
    <p1510:client id="{43EA65A4-2463-4B86-96F3-6E63C139F0A0}" v="1597" dt="2022-03-02T07:50:01.601"/>
    <p1510:client id="{5DF736E4-7B0D-4955-930F-CBCA553BB6D4}" v="64" dt="2022-03-02T02:51:49.005"/>
    <p1510:client id="{A6DE73AB-7C70-4F6C-904F-5A85FDBDFF6B}" v="284" dt="2022-03-02T03:18:26.216"/>
    <p1510:client id="{AE3AABD0-879C-4243-9A62-CB41576FEFB6}" v="219" dt="2022-03-01T18:23:57.589"/>
    <p1510:client id="{E38CB634-D1FC-4DAF-9965-E5873204FC74}" v="397" dt="2022-03-02T06:44:47.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A69C40-4DA6-4F76-8106-7413D9B7217F}" type="doc">
      <dgm:prSet loTypeId="urn:microsoft.com/office/officeart/2005/8/layout/process1" loCatId="process" qsTypeId="urn:microsoft.com/office/officeart/2005/8/quickstyle/3d5" qsCatId="3D" csTypeId="urn:microsoft.com/office/officeart/2005/8/colors/accent2_3" csCatId="accent2" phldr="1"/>
      <dgm:spPr/>
    </dgm:pt>
    <dgm:pt modelId="{AA89C37D-6D27-41F2-B5AB-9C2417D2504C}">
      <dgm:prSet phldrT="[Text]" phldr="0"/>
      <dgm:spPr/>
      <dgm:t>
        <a:bodyPr/>
        <a:lstStyle/>
        <a:p>
          <a:pPr rtl="0"/>
          <a:r>
            <a:rPr lang="en-US" dirty="0">
              <a:latin typeface="Calibri Light" panose="020F0302020204030204"/>
            </a:rPr>
            <a:t>SRTM DEM image</a:t>
          </a:r>
          <a:endParaRPr lang="en-US" dirty="0"/>
        </a:p>
      </dgm:t>
    </dgm:pt>
    <dgm:pt modelId="{97167A57-7B85-46AF-9060-BFA9C3810904}" type="parTrans" cxnId="{9B030EEF-257B-4118-A4AA-750B4C8D5792}">
      <dgm:prSet/>
      <dgm:spPr/>
    </dgm:pt>
    <dgm:pt modelId="{D5E2A4AD-5BE9-4A9C-9F88-F32285DE8A11}" type="sibTrans" cxnId="{9B030EEF-257B-4118-A4AA-750B4C8D5792}">
      <dgm:prSet/>
      <dgm:spPr/>
      <dgm:t>
        <a:bodyPr/>
        <a:lstStyle/>
        <a:p>
          <a:endParaRPr lang="en-US"/>
        </a:p>
      </dgm:t>
    </dgm:pt>
    <dgm:pt modelId="{566CE7CB-7AC4-407E-BC3B-5F7A9905A5DA}">
      <dgm:prSet phldrT="[Text]" phldr="0"/>
      <dgm:spPr/>
      <dgm:t>
        <a:bodyPr/>
        <a:lstStyle/>
        <a:p>
          <a:pPr rtl="0"/>
          <a:r>
            <a:rPr lang="en-US" dirty="0">
              <a:latin typeface="Calibri Light" panose="020F0302020204030204"/>
            </a:rPr>
            <a:t>Spatial Analyst tool </a:t>
          </a:r>
          <a:r>
            <a:rPr lang="en-US" b="0" dirty="0">
              <a:latin typeface="Calibri Light" panose="020F0302020204030204"/>
            </a:rPr>
            <a:t>Slope</a:t>
          </a:r>
          <a:endParaRPr lang="en-US" b="0" dirty="0"/>
        </a:p>
      </dgm:t>
    </dgm:pt>
    <dgm:pt modelId="{EAA8354C-C534-407B-81F6-D211D386CB3B}" type="parTrans" cxnId="{2713A9FA-7060-4178-BB1C-2E1724834F78}">
      <dgm:prSet/>
      <dgm:spPr/>
    </dgm:pt>
    <dgm:pt modelId="{12C5790D-21A3-4A7C-A075-8B6CA727D4CF}" type="sibTrans" cxnId="{2713A9FA-7060-4178-BB1C-2E1724834F78}">
      <dgm:prSet/>
      <dgm:spPr/>
      <dgm:t>
        <a:bodyPr/>
        <a:lstStyle/>
        <a:p>
          <a:endParaRPr lang="en-US"/>
        </a:p>
      </dgm:t>
    </dgm:pt>
    <dgm:pt modelId="{3F3E69B3-46BD-4455-9940-D4D4417CB719}">
      <dgm:prSet phldrT="[Text]" phldr="0"/>
      <dgm:spPr/>
      <dgm:t>
        <a:bodyPr/>
        <a:lstStyle/>
        <a:p>
          <a:pPr rtl="0"/>
          <a:r>
            <a:rPr lang="en-US" dirty="0">
              <a:latin typeface="Calibri Light" panose="020F0302020204030204"/>
            </a:rPr>
            <a:t>Reclassify &amp; Dissolve based on Grid code</a:t>
          </a:r>
          <a:endParaRPr lang="en-US" dirty="0"/>
        </a:p>
      </dgm:t>
    </dgm:pt>
    <dgm:pt modelId="{C5F59C8A-1262-4DAC-A70A-B1149C0AF31B}" type="parTrans" cxnId="{FEB75408-509B-49D6-898D-BC7EC9A16219}">
      <dgm:prSet/>
      <dgm:spPr/>
    </dgm:pt>
    <dgm:pt modelId="{79BEDDC4-D7B4-4A67-A7EC-45B02D399A4E}" type="sibTrans" cxnId="{FEB75408-509B-49D6-898D-BC7EC9A16219}">
      <dgm:prSet/>
      <dgm:spPr/>
    </dgm:pt>
    <dgm:pt modelId="{D812B565-7A8A-4337-9FE5-5BCC466F0CB8}" type="pres">
      <dgm:prSet presAssocID="{4DA69C40-4DA6-4F76-8106-7413D9B7217F}" presName="Name0" presStyleCnt="0">
        <dgm:presLayoutVars>
          <dgm:dir/>
          <dgm:resizeHandles val="exact"/>
        </dgm:presLayoutVars>
      </dgm:prSet>
      <dgm:spPr/>
    </dgm:pt>
    <dgm:pt modelId="{739E318F-6DE7-45BD-932D-586C55F2B519}" type="pres">
      <dgm:prSet presAssocID="{AA89C37D-6D27-41F2-B5AB-9C2417D2504C}" presName="node" presStyleLbl="node1" presStyleIdx="0" presStyleCnt="3">
        <dgm:presLayoutVars>
          <dgm:bulletEnabled val="1"/>
        </dgm:presLayoutVars>
      </dgm:prSet>
      <dgm:spPr/>
    </dgm:pt>
    <dgm:pt modelId="{3FBD10BC-8807-4020-804F-1F9D93E09FEE}" type="pres">
      <dgm:prSet presAssocID="{D5E2A4AD-5BE9-4A9C-9F88-F32285DE8A11}" presName="sibTrans" presStyleLbl="sibTrans2D1" presStyleIdx="0" presStyleCnt="2"/>
      <dgm:spPr/>
    </dgm:pt>
    <dgm:pt modelId="{C09893FE-7D8C-4EBC-9C74-E6F549EB7137}" type="pres">
      <dgm:prSet presAssocID="{D5E2A4AD-5BE9-4A9C-9F88-F32285DE8A11}" presName="connectorText" presStyleLbl="sibTrans2D1" presStyleIdx="0" presStyleCnt="2"/>
      <dgm:spPr/>
    </dgm:pt>
    <dgm:pt modelId="{03050156-45B5-4F20-B526-C39C5D0F1B7C}" type="pres">
      <dgm:prSet presAssocID="{566CE7CB-7AC4-407E-BC3B-5F7A9905A5DA}" presName="node" presStyleLbl="node1" presStyleIdx="1" presStyleCnt="3">
        <dgm:presLayoutVars>
          <dgm:bulletEnabled val="1"/>
        </dgm:presLayoutVars>
      </dgm:prSet>
      <dgm:spPr/>
    </dgm:pt>
    <dgm:pt modelId="{8312C2BA-69CB-418F-9601-20FAC9FF38BA}" type="pres">
      <dgm:prSet presAssocID="{12C5790D-21A3-4A7C-A075-8B6CA727D4CF}" presName="sibTrans" presStyleLbl="sibTrans2D1" presStyleIdx="1" presStyleCnt="2"/>
      <dgm:spPr/>
    </dgm:pt>
    <dgm:pt modelId="{15D1D472-A429-481D-BBB1-B460AA68A8A9}" type="pres">
      <dgm:prSet presAssocID="{12C5790D-21A3-4A7C-A075-8B6CA727D4CF}" presName="connectorText" presStyleLbl="sibTrans2D1" presStyleIdx="1" presStyleCnt="2"/>
      <dgm:spPr/>
    </dgm:pt>
    <dgm:pt modelId="{1BE88EFF-3FA5-4A67-8D68-432FF74A4918}" type="pres">
      <dgm:prSet presAssocID="{3F3E69B3-46BD-4455-9940-D4D4417CB719}" presName="node" presStyleLbl="node1" presStyleIdx="2" presStyleCnt="3">
        <dgm:presLayoutVars>
          <dgm:bulletEnabled val="1"/>
        </dgm:presLayoutVars>
      </dgm:prSet>
      <dgm:spPr/>
    </dgm:pt>
  </dgm:ptLst>
  <dgm:cxnLst>
    <dgm:cxn modelId="{FEB75408-509B-49D6-898D-BC7EC9A16219}" srcId="{4DA69C40-4DA6-4F76-8106-7413D9B7217F}" destId="{3F3E69B3-46BD-4455-9940-D4D4417CB719}" srcOrd="2" destOrd="0" parTransId="{C5F59C8A-1262-4DAC-A70A-B1149C0AF31B}" sibTransId="{79BEDDC4-D7B4-4A67-A7EC-45B02D399A4E}"/>
    <dgm:cxn modelId="{8083BF0E-870C-48F1-85F2-329CDDFC53DD}" type="presOf" srcId="{12C5790D-21A3-4A7C-A075-8B6CA727D4CF}" destId="{15D1D472-A429-481D-BBB1-B460AA68A8A9}" srcOrd="1" destOrd="0" presId="urn:microsoft.com/office/officeart/2005/8/layout/process1"/>
    <dgm:cxn modelId="{32388715-AD48-456C-9394-47E65ADD9577}" type="presOf" srcId="{AA89C37D-6D27-41F2-B5AB-9C2417D2504C}" destId="{739E318F-6DE7-45BD-932D-586C55F2B519}" srcOrd="0" destOrd="0" presId="urn:microsoft.com/office/officeart/2005/8/layout/process1"/>
    <dgm:cxn modelId="{73010819-CD39-4030-B63B-5D2B8250E119}" type="presOf" srcId="{12C5790D-21A3-4A7C-A075-8B6CA727D4CF}" destId="{8312C2BA-69CB-418F-9601-20FAC9FF38BA}" srcOrd="0" destOrd="0" presId="urn:microsoft.com/office/officeart/2005/8/layout/process1"/>
    <dgm:cxn modelId="{F444CAA4-DD4C-4087-99AB-C0C5157554EB}" type="presOf" srcId="{3F3E69B3-46BD-4455-9940-D4D4417CB719}" destId="{1BE88EFF-3FA5-4A67-8D68-432FF74A4918}" srcOrd="0" destOrd="0" presId="urn:microsoft.com/office/officeart/2005/8/layout/process1"/>
    <dgm:cxn modelId="{D12C64A8-93CF-4354-8852-FE8494575C23}" type="presOf" srcId="{4DA69C40-4DA6-4F76-8106-7413D9B7217F}" destId="{D812B565-7A8A-4337-9FE5-5BCC466F0CB8}" srcOrd="0" destOrd="0" presId="urn:microsoft.com/office/officeart/2005/8/layout/process1"/>
    <dgm:cxn modelId="{9C9EE0CB-F1BB-410D-B8B9-1916AEF3529C}" type="presOf" srcId="{566CE7CB-7AC4-407E-BC3B-5F7A9905A5DA}" destId="{03050156-45B5-4F20-B526-C39C5D0F1B7C}" srcOrd="0" destOrd="0" presId="urn:microsoft.com/office/officeart/2005/8/layout/process1"/>
    <dgm:cxn modelId="{5054F0ED-BC2C-4763-BCD7-FE881D54F66C}" type="presOf" srcId="{D5E2A4AD-5BE9-4A9C-9F88-F32285DE8A11}" destId="{3FBD10BC-8807-4020-804F-1F9D93E09FEE}" srcOrd="0" destOrd="0" presId="urn:microsoft.com/office/officeart/2005/8/layout/process1"/>
    <dgm:cxn modelId="{9B030EEF-257B-4118-A4AA-750B4C8D5792}" srcId="{4DA69C40-4DA6-4F76-8106-7413D9B7217F}" destId="{AA89C37D-6D27-41F2-B5AB-9C2417D2504C}" srcOrd="0" destOrd="0" parTransId="{97167A57-7B85-46AF-9060-BFA9C3810904}" sibTransId="{D5E2A4AD-5BE9-4A9C-9F88-F32285DE8A11}"/>
    <dgm:cxn modelId="{2713A9FA-7060-4178-BB1C-2E1724834F78}" srcId="{4DA69C40-4DA6-4F76-8106-7413D9B7217F}" destId="{566CE7CB-7AC4-407E-BC3B-5F7A9905A5DA}" srcOrd="1" destOrd="0" parTransId="{EAA8354C-C534-407B-81F6-D211D386CB3B}" sibTransId="{12C5790D-21A3-4A7C-A075-8B6CA727D4CF}"/>
    <dgm:cxn modelId="{FF155FFE-DB38-418B-9E81-223224609DE2}" type="presOf" srcId="{D5E2A4AD-5BE9-4A9C-9F88-F32285DE8A11}" destId="{C09893FE-7D8C-4EBC-9C74-E6F549EB7137}" srcOrd="1" destOrd="0" presId="urn:microsoft.com/office/officeart/2005/8/layout/process1"/>
    <dgm:cxn modelId="{20750D35-CEF4-42C0-9E9C-B5EFDC66BEE1}" type="presParOf" srcId="{D812B565-7A8A-4337-9FE5-5BCC466F0CB8}" destId="{739E318F-6DE7-45BD-932D-586C55F2B519}" srcOrd="0" destOrd="0" presId="urn:microsoft.com/office/officeart/2005/8/layout/process1"/>
    <dgm:cxn modelId="{48091ECD-40D2-4FC5-81DC-D88A18FFB577}" type="presParOf" srcId="{D812B565-7A8A-4337-9FE5-5BCC466F0CB8}" destId="{3FBD10BC-8807-4020-804F-1F9D93E09FEE}" srcOrd="1" destOrd="0" presId="urn:microsoft.com/office/officeart/2005/8/layout/process1"/>
    <dgm:cxn modelId="{40CC27CC-CC11-4005-BAEE-C6A566C6A4B5}" type="presParOf" srcId="{3FBD10BC-8807-4020-804F-1F9D93E09FEE}" destId="{C09893FE-7D8C-4EBC-9C74-E6F549EB7137}" srcOrd="0" destOrd="0" presId="urn:microsoft.com/office/officeart/2005/8/layout/process1"/>
    <dgm:cxn modelId="{AEC2A1F7-173F-407A-92B9-81BD501534A3}" type="presParOf" srcId="{D812B565-7A8A-4337-9FE5-5BCC466F0CB8}" destId="{03050156-45B5-4F20-B526-C39C5D0F1B7C}" srcOrd="2" destOrd="0" presId="urn:microsoft.com/office/officeart/2005/8/layout/process1"/>
    <dgm:cxn modelId="{673EC9B4-CD0B-4AA5-9AB2-07888FBCB27D}" type="presParOf" srcId="{D812B565-7A8A-4337-9FE5-5BCC466F0CB8}" destId="{8312C2BA-69CB-418F-9601-20FAC9FF38BA}" srcOrd="3" destOrd="0" presId="urn:microsoft.com/office/officeart/2005/8/layout/process1"/>
    <dgm:cxn modelId="{770FD3D5-8136-444F-846A-855883C88249}" type="presParOf" srcId="{8312C2BA-69CB-418F-9601-20FAC9FF38BA}" destId="{15D1D472-A429-481D-BBB1-B460AA68A8A9}" srcOrd="0" destOrd="0" presId="urn:microsoft.com/office/officeart/2005/8/layout/process1"/>
    <dgm:cxn modelId="{0A185C95-6CBF-47B8-8F54-258ABDB489C8}" type="presParOf" srcId="{D812B565-7A8A-4337-9FE5-5BCC466F0CB8}" destId="{1BE88EFF-3FA5-4A67-8D68-432FF74A491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69C40-4DA6-4F76-8106-7413D9B7217F}" type="doc">
      <dgm:prSet loTypeId="urn:microsoft.com/office/officeart/2005/8/layout/process1" loCatId="process" qsTypeId="urn:microsoft.com/office/officeart/2005/8/quickstyle/3d5" qsCatId="3D" csTypeId="urn:microsoft.com/office/officeart/2005/8/colors/accent2_3" csCatId="accent2" phldr="1"/>
      <dgm:spPr/>
    </dgm:pt>
    <dgm:pt modelId="{AA89C37D-6D27-41F2-B5AB-9C2417D2504C}">
      <dgm:prSet phldrT="[Text]" phldr="0"/>
      <dgm:spPr/>
      <dgm:t>
        <a:bodyPr/>
        <a:lstStyle/>
        <a:p>
          <a:pPr rtl="0"/>
          <a:r>
            <a:rPr lang="en-US" b="1" dirty="0">
              <a:latin typeface="Calibri Light" panose="020F0302020204030204"/>
            </a:rPr>
            <a:t>SRTM DEM image</a:t>
          </a:r>
          <a:endParaRPr lang="en-US" b="1" dirty="0"/>
        </a:p>
      </dgm:t>
    </dgm:pt>
    <dgm:pt modelId="{97167A57-7B85-46AF-9060-BFA9C3810904}" type="parTrans" cxnId="{9B030EEF-257B-4118-A4AA-750B4C8D5792}">
      <dgm:prSet/>
      <dgm:spPr/>
    </dgm:pt>
    <dgm:pt modelId="{D5E2A4AD-5BE9-4A9C-9F88-F32285DE8A11}" type="sibTrans" cxnId="{9B030EEF-257B-4118-A4AA-750B4C8D5792}">
      <dgm:prSet/>
      <dgm:spPr/>
      <dgm:t>
        <a:bodyPr/>
        <a:lstStyle/>
        <a:p>
          <a:endParaRPr lang="en-US"/>
        </a:p>
      </dgm:t>
    </dgm:pt>
    <dgm:pt modelId="{566CE7CB-7AC4-407E-BC3B-5F7A9905A5DA}">
      <dgm:prSet phldrT="[Text]" phldr="0"/>
      <dgm:spPr/>
      <dgm:t>
        <a:bodyPr/>
        <a:lstStyle/>
        <a:p>
          <a:pPr rtl="0"/>
          <a:r>
            <a:rPr lang="en-US" b="1" dirty="0">
              <a:latin typeface="Calibri Light" panose="020F0302020204030204"/>
            </a:rPr>
            <a:t>Spatial Analyst tool </a:t>
          </a:r>
          <a:r>
            <a:rPr lang="en-US" b="1" dirty="0" err="1">
              <a:latin typeface="Calibri Light" panose="020F0302020204030204"/>
            </a:rPr>
            <a:t>Hillshade</a:t>
          </a:r>
          <a:r>
            <a:rPr lang="en-US" b="1" dirty="0">
              <a:latin typeface="Calibri Light" panose="020F0302020204030204"/>
            </a:rPr>
            <a:t> with different angles</a:t>
          </a:r>
          <a:endParaRPr lang="en-US" b="1" dirty="0"/>
        </a:p>
      </dgm:t>
    </dgm:pt>
    <dgm:pt modelId="{EAA8354C-C534-407B-81F6-D211D386CB3B}" type="parTrans" cxnId="{2713A9FA-7060-4178-BB1C-2E1724834F78}">
      <dgm:prSet/>
      <dgm:spPr/>
    </dgm:pt>
    <dgm:pt modelId="{12C5790D-21A3-4A7C-A075-8B6CA727D4CF}" type="sibTrans" cxnId="{2713A9FA-7060-4178-BB1C-2E1724834F78}">
      <dgm:prSet/>
      <dgm:spPr/>
      <dgm:t>
        <a:bodyPr/>
        <a:lstStyle/>
        <a:p>
          <a:endParaRPr lang="en-US"/>
        </a:p>
      </dgm:t>
    </dgm:pt>
    <dgm:pt modelId="{3F3E69B3-46BD-4455-9940-D4D4417CB719}">
      <dgm:prSet phldrT="[Text]" phldr="0"/>
      <dgm:spPr/>
      <dgm:t>
        <a:bodyPr/>
        <a:lstStyle/>
        <a:p>
          <a:pPr rtl="0"/>
          <a:r>
            <a:rPr lang="en-US" b="1" dirty="0">
              <a:latin typeface="Calibri Light" panose="020F0302020204030204"/>
            </a:rPr>
            <a:t>Creating a shapefile and drawing lineaments by observation</a:t>
          </a:r>
          <a:endParaRPr lang="en-US" b="1" dirty="0"/>
        </a:p>
      </dgm:t>
    </dgm:pt>
    <dgm:pt modelId="{C5F59C8A-1262-4DAC-A70A-B1149C0AF31B}" type="parTrans" cxnId="{FEB75408-509B-49D6-898D-BC7EC9A16219}">
      <dgm:prSet/>
      <dgm:spPr/>
    </dgm:pt>
    <dgm:pt modelId="{79BEDDC4-D7B4-4A67-A7EC-45B02D399A4E}" type="sibTrans" cxnId="{FEB75408-509B-49D6-898D-BC7EC9A16219}">
      <dgm:prSet/>
      <dgm:spPr/>
      <dgm:t>
        <a:bodyPr/>
        <a:lstStyle/>
        <a:p>
          <a:endParaRPr lang="en-US"/>
        </a:p>
      </dgm:t>
    </dgm:pt>
    <dgm:pt modelId="{CCD1487C-FEC6-4DBC-8B8E-C96D0F8925A7}">
      <dgm:prSet phldr="0"/>
      <dgm:spPr/>
      <dgm:t>
        <a:bodyPr/>
        <a:lstStyle/>
        <a:p>
          <a:pPr rtl="0"/>
          <a:r>
            <a:rPr lang="en-US" b="1" dirty="0">
              <a:latin typeface="Calibri Light" panose="020F0302020204030204"/>
            </a:rPr>
            <a:t>Line Density Tool</a:t>
          </a:r>
        </a:p>
      </dgm:t>
    </dgm:pt>
    <dgm:pt modelId="{3797F8A8-8890-4690-AECB-5E3FF9E96B0F}" type="parTrans" cxnId="{1DEFD48B-3D2D-463C-9BB5-FC9D3B3D51C5}">
      <dgm:prSet/>
      <dgm:spPr/>
    </dgm:pt>
    <dgm:pt modelId="{43B08AF1-AAD8-4477-AEF2-962EC03E133C}" type="sibTrans" cxnId="{1DEFD48B-3D2D-463C-9BB5-FC9D3B3D51C5}">
      <dgm:prSet/>
      <dgm:spPr/>
    </dgm:pt>
    <dgm:pt modelId="{D812B565-7A8A-4337-9FE5-5BCC466F0CB8}" type="pres">
      <dgm:prSet presAssocID="{4DA69C40-4DA6-4F76-8106-7413D9B7217F}" presName="Name0" presStyleCnt="0">
        <dgm:presLayoutVars>
          <dgm:dir/>
          <dgm:resizeHandles val="exact"/>
        </dgm:presLayoutVars>
      </dgm:prSet>
      <dgm:spPr/>
    </dgm:pt>
    <dgm:pt modelId="{739E318F-6DE7-45BD-932D-586C55F2B519}" type="pres">
      <dgm:prSet presAssocID="{AA89C37D-6D27-41F2-B5AB-9C2417D2504C}" presName="node" presStyleLbl="node1" presStyleIdx="0" presStyleCnt="4">
        <dgm:presLayoutVars>
          <dgm:bulletEnabled val="1"/>
        </dgm:presLayoutVars>
      </dgm:prSet>
      <dgm:spPr/>
    </dgm:pt>
    <dgm:pt modelId="{3FBD10BC-8807-4020-804F-1F9D93E09FEE}" type="pres">
      <dgm:prSet presAssocID="{D5E2A4AD-5BE9-4A9C-9F88-F32285DE8A11}" presName="sibTrans" presStyleLbl="sibTrans2D1" presStyleIdx="0" presStyleCnt="3"/>
      <dgm:spPr/>
    </dgm:pt>
    <dgm:pt modelId="{C09893FE-7D8C-4EBC-9C74-E6F549EB7137}" type="pres">
      <dgm:prSet presAssocID="{D5E2A4AD-5BE9-4A9C-9F88-F32285DE8A11}" presName="connectorText" presStyleLbl="sibTrans2D1" presStyleIdx="0" presStyleCnt="3"/>
      <dgm:spPr/>
    </dgm:pt>
    <dgm:pt modelId="{03050156-45B5-4F20-B526-C39C5D0F1B7C}" type="pres">
      <dgm:prSet presAssocID="{566CE7CB-7AC4-407E-BC3B-5F7A9905A5DA}" presName="node" presStyleLbl="node1" presStyleIdx="1" presStyleCnt="4">
        <dgm:presLayoutVars>
          <dgm:bulletEnabled val="1"/>
        </dgm:presLayoutVars>
      </dgm:prSet>
      <dgm:spPr/>
    </dgm:pt>
    <dgm:pt modelId="{8312C2BA-69CB-418F-9601-20FAC9FF38BA}" type="pres">
      <dgm:prSet presAssocID="{12C5790D-21A3-4A7C-A075-8B6CA727D4CF}" presName="sibTrans" presStyleLbl="sibTrans2D1" presStyleIdx="1" presStyleCnt="3"/>
      <dgm:spPr/>
    </dgm:pt>
    <dgm:pt modelId="{15D1D472-A429-481D-BBB1-B460AA68A8A9}" type="pres">
      <dgm:prSet presAssocID="{12C5790D-21A3-4A7C-A075-8B6CA727D4CF}" presName="connectorText" presStyleLbl="sibTrans2D1" presStyleIdx="1" presStyleCnt="3"/>
      <dgm:spPr/>
    </dgm:pt>
    <dgm:pt modelId="{1BE88EFF-3FA5-4A67-8D68-432FF74A4918}" type="pres">
      <dgm:prSet presAssocID="{3F3E69B3-46BD-4455-9940-D4D4417CB719}" presName="node" presStyleLbl="node1" presStyleIdx="2" presStyleCnt="4">
        <dgm:presLayoutVars>
          <dgm:bulletEnabled val="1"/>
        </dgm:presLayoutVars>
      </dgm:prSet>
      <dgm:spPr/>
    </dgm:pt>
    <dgm:pt modelId="{B69BB354-7F41-4570-B56B-F54E8D35E515}" type="pres">
      <dgm:prSet presAssocID="{79BEDDC4-D7B4-4A67-A7EC-45B02D399A4E}" presName="sibTrans" presStyleLbl="sibTrans2D1" presStyleIdx="2" presStyleCnt="3"/>
      <dgm:spPr/>
    </dgm:pt>
    <dgm:pt modelId="{246C004F-436A-44AE-953A-4D101F654B5B}" type="pres">
      <dgm:prSet presAssocID="{79BEDDC4-D7B4-4A67-A7EC-45B02D399A4E}" presName="connectorText" presStyleLbl="sibTrans2D1" presStyleIdx="2" presStyleCnt="3"/>
      <dgm:spPr/>
    </dgm:pt>
    <dgm:pt modelId="{1C1E3060-E1C1-43C2-BE6B-25E0CC22C9C7}" type="pres">
      <dgm:prSet presAssocID="{CCD1487C-FEC6-4DBC-8B8E-C96D0F8925A7}" presName="node" presStyleLbl="node1" presStyleIdx="3" presStyleCnt="4">
        <dgm:presLayoutVars>
          <dgm:bulletEnabled val="1"/>
        </dgm:presLayoutVars>
      </dgm:prSet>
      <dgm:spPr/>
    </dgm:pt>
  </dgm:ptLst>
  <dgm:cxnLst>
    <dgm:cxn modelId="{FEB75408-509B-49D6-898D-BC7EC9A16219}" srcId="{4DA69C40-4DA6-4F76-8106-7413D9B7217F}" destId="{3F3E69B3-46BD-4455-9940-D4D4417CB719}" srcOrd="2" destOrd="0" parTransId="{C5F59C8A-1262-4DAC-A70A-B1149C0AF31B}" sibTransId="{79BEDDC4-D7B4-4A67-A7EC-45B02D399A4E}"/>
    <dgm:cxn modelId="{67EA732A-4116-418E-8318-36BEBAE53479}" type="presOf" srcId="{3F3E69B3-46BD-4455-9940-D4D4417CB719}" destId="{1BE88EFF-3FA5-4A67-8D68-432FF74A4918}" srcOrd="0" destOrd="0" presId="urn:microsoft.com/office/officeart/2005/8/layout/process1"/>
    <dgm:cxn modelId="{74DAC33E-B1CE-4913-9197-F15EBEFB1BD3}" type="presOf" srcId="{79BEDDC4-D7B4-4A67-A7EC-45B02D399A4E}" destId="{246C004F-436A-44AE-953A-4D101F654B5B}" srcOrd="1" destOrd="0" presId="urn:microsoft.com/office/officeart/2005/8/layout/process1"/>
    <dgm:cxn modelId="{D614FB41-9F44-457F-B7BD-FC325E30D559}" type="presOf" srcId="{AA89C37D-6D27-41F2-B5AB-9C2417D2504C}" destId="{739E318F-6DE7-45BD-932D-586C55F2B519}" srcOrd="0" destOrd="0" presId="urn:microsoft.com/office/officeart/2005/8/layout/process1"/>
    <dgm:cxn modelId="{03B08E44-D2A9-4858-8A86-C1A1AF0A9174}" type="presOf" srcId="{D5E2A4AD-5BE9-4A9C-9F88-F32285DE8A11}" destId="{3FBD10BC-8807-4020-804F-1F9D93E09FEE}" srcOrd="0" destOrd="0" presId="urn:microsoft.com/office/officeart/2005/8/layout/process1"/>
    <dgm:cxn modelId="{E80C944F-BAD7-4C1A-B3FA-A92E14FC86B0}" type="presOf" srcId="{CCD1487C-FEC6-4DBC-8B8E-C96D0F8925A7}" destId="{1C1E3060-E1C1-43C2-BE6B-25E0CC22C9C7}" srcOrd="0" destOrd="0" presId="urn:microsoft.com/office/officeart/2005/8/layout/process1"/>
    <dgm:cxn modelId="{95A3D47E-682A-454C-A1D1-AF7DD9353997}" type="presOf" srcId="{79BEDDC4-D7B4-4A67-A7EC-45B02D399A4E}" destId="{B69BB354-7F41-4570-B56B-F54E8D35E515}" srcOrd="0" destOrd="0" presId="urn:microsoft.com/office/officeart/2005/8/layout/process1"/>
    <dgm:cxn modelId="{1DEFD48B-3D2D-463C-9BB5-FC9D3B3D51C5}" srcId="{4DA69C40-4DA6-4F76-8106-7413D9B7217F}" destId="{CCD1487C-FEC6-4DBC-8B8E-C96D0F8925A7}" srcOrd="3" destOrd="0" parTransId="{3797F8A8-8890-4690-AECB-5E3FF9E96B0F}" sibTransId="{43B08AF1-AAD8-4477-AEF2-962EC03E133C}"/>
    <dgm:cxn modelId="{BF1C7B8E-038D-4C2B-85D3-454C3EF191E2}" type="presOf" srcId="{566CE7CB-7AC4-407E-BC3B-5F7A9905A5DA}" destId="{03050156-45B5-4F20-B526-C39C5D0F1B7C}" srcOrd="0" destOrd="0" presId="urn:microsoft.com/office/officeart/2005/8/layout/process1"/>
    <dgm:cxn modelId="{D12C64A8-93CF-4354-8852-FE8494575C23}" type="presOf" srcId="{4DA69C40-4DA6-4F76-8106-7413D9B7217F}" destId="{D812B565-7A8A-4337-9FE5-5BCC466F0CB8}" srcOrd="0" destOrd="0" presId="urn:microsoft.com/office/officeart/2005/8/layout/process1"/>
    <dgm:cxn modelId="{08B81BD4-A5B3-460A-87A5-145AAC0DF89C}" type="presOf" srcId="{12C5790D-21A3-4A7C-A075-8B6CA727D4CF}" destId="{8312C2BA-69CB-418F-9601-20FAC9FF38BA}" srcOrd="0" destOrd="0" presId="urn:microsoft.com/office/officeart/2005/8/layout/process1"/>
    <dgm:cxn modelId="{86F79DE1-8C05-4FD7-B1E1-74D6171668DF}" type="presOf" srcId="{12C5790D-21A3-4A7C-A075-8B6CA727D4CF}" destId="{15D1D472-A429-481D-BBB1-B460AA68A8A9}" srcOrd="1" destOrd="0" presId="urn:microsoft.com/office/officeart/2005/8/layout/process1"/>
    <dgm:cxn modelId="{9B030EEF-257B-4118-A4AA-750B4C8D5792}" srcId="{4DA69C40-4DA6-4F76-8106-7413D9B7217F}" destId="{AA89C37D-6D27-41F2-B5AB-9C2417D2504C}" srcOrd="0" destOrd="0" parTransId="{97167A57-7B85-46AF-9060-BFA9C3810904}" sibTransId="{D5E2A4AD-5BE9-4A9C-9F88-F32285DE8A11}"/>
    <dgm:cxn modelId="{DD174CEF-3F84-4C0C-85AF-F7460196B237}" type="presOf" srcId="{D5E2A4AD-5BE9-4A9C-9F88-F32285DE8A11}" destId="{C09893FE-7D8C-4EBC-9C74-E6F549EB7137}" srcOrd="1" destOrd="0" presId="urn:microsoft.com/office/officeart/2005/8/layout/process1"/>
    <dgm:cxn modelId="{2713A9FA-7060-4178-BB1C-2E1724834F78}" srcId="{4DA69C40-4DA6-4F76-8106-7413D9B7217F}" destId="{566CE7CB-7AC4-407E-BC3B-5F7A9905A5DA}" srcOrd="1" destOrd="0" parTransId="{EAA8354C-C534-407B-81F6-D211D386CB3B}" sibTransId="{12C5790D-21A3-4A7C-A075-8B6CA727D4CF}"/>
    <dgm:cxn modelId="{1A4C0BFD-ABAA-4A2D-B13E-1A644B67AD0C}" type="presParOf" srcId="{D812B565-7A8A-4337-9FE5-5BCC466F0CB8}" destId="{739E318F-6DE7-45BD-932D-586C55F2B519}" srcOrd="0" destOrd="0" presId="urn:microsoft.com/office/officeart/2005/8/layout/process1"/>
    <dgm:cxn modelId="{4089F056-FC62-4C61-A92E-F6146D0789A7}" type="presParOf" srcId="{D812B565-7A8A-4337-9FE5-5BCC466F0CB8}" destId="{3FBD10BC-8807-4020-804F-1F9D93E09FEE}" srcOrd="1" destOrd="0" presId="urn:microsoft.com/office/officeart/2005/8/layout/process1"/>
    <dgm:cxn modelId="{A980819A-04A1-4EFE-949E-AA5C62B6608E}" type="presParOf" srcId="{3FBD10BC-8807-4020-804F-1F9D93E09FEE}" destId="{C09893FE-7D8C-4EBC-9C74-E6F549EB7137}" srcOrd="0" destOrd="0" presId="urn:microsoft.com/office/officeart/2005/8/layout/process1"/>
    <dgm:cxn modelId="{917B9E7A-CB04-4E02-BEB0-85BF3794E44F}" type="presParOf" srcId="{D812B565-7A8A-4337-9FE5-5BCC466F0CB8}" destId="{03050156-45B5-4F20-B526-C39C5D0F1B7C}" srcOrd="2" destOrd="0" presId="urn:microsoft.com/office/officeart/2005/8/layout/process1"/>
    <dgm:cxn modelId="{4C9C62A5-5D63-4F60-BD18-C0E73E95E56A}" type="presParOf" srcId="{D812B565-7A8A-4337-9FE5-5BCC466F0CB8}" destId="{8312C2BA-69CB-418F-9601-20FAC9FF38BA}" srcOrd="3" destOrd="0" presId="urn:microsoft.com/office/officeart/2005/8/layout/process1"/>
    <dgm:cxn modelId="{1D538876-6403-4D81-9D34-E6CF95AF3753}" type="presParOf" srcId="{8312C2BA-69CB-418F-9601-20FAC9FF38BA}" destId="{15D1D472-A429-481D-BBB1-B460AA68A8A9}" srcOrd="0" destOrd="0" presId="urn:microsoft.com/office/officeart/2005/8/layout/process1"/>
    <dgm:cxn modelId="{FF5027E1-D004-477B-A097-5D7EE7991E5B}" type="presParOf" srcId="{D812B565-7A8A-4337-9FE5-5BCC466F0CB8}" destId="{1BE88EFF-3FA5-4A67-8D68-432FF74A4918}" srcOrd="4" destOrd="0" presId="urn:microsoft.com/office/officeart/2005/8/layout/process1"/>
    <dgm:cxn modelId="{0CDEA984-A270-4558-8341-E3376F4A4FC5}" type="presParOf" srcId="{D812B565-7A8A-4337-9FE5-5BCC466F0CB8}" destId="{B69BB354-7F41-4570-B56B-F54E8D35E515}" srcOrd="5" destOrd="0" presId="urn:microsoft.com/office/officeart/2005/8/layout/process1"/>
    <dgm:cxn modelId="{CAE0C4DB-C8C4-45BF-A3D9-7DA639522494}" type="presParOf" srcId="{B69BB354-7F41-4570-B56B-F54E8D35E515}" destId="{246C004F-436A-44AE-953A-4D101F654B5B}" srcOrd="0" destOrd="0" presId="urn:microsoft.com/office/officeart/2005/8/layout/process1"/>
    <dgm:cxn modelId="{1D9FDD5D-E8B2-4ACE-ABF0-5C0A881BD523}" type="presParOf" srcId="{D812B565-7A8A-4337-9FE5-5BCC466F0CB8}" destId="{1C1E3060-E1C1-43C2-BE6B-25E0CC22C9C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A69C40-4DA6-4F76-8106-7413D9B7217F}" type="doc">
      <dgm:prSet loTypeId="urn:microsoft.com/office/officeart/2005/8/layout/process1" loCatId="process" qsTypeId="urn:microsoft.com/office/officeart/2005/8/quickstyle/3d5" qsCatId="3D" csTypeId="urn:microsoft.com/office/officeart/2005/8/colors/accent2_3" csCatId="accent2" phldr="1"/>
      <dgm:spPr/>
    </dgm:pt>
    <dgm:pt modelId="{AA89C37D-6D27-41F2-B5AB-9C2417D2504C}">
      <dgm:prSet phldrT="[Text]" phldr="0"/>
      <dgm:spPr/>
      <dgm:t>
        <a:bodyPr/>
        <a:lstStyle/>
        <a:p>
          <a:pPr rtl="0"/>
          <a:r>
            <a:rPr lang="en-US" b="1" dirty="0">
              <a:latin typeface="Calibri Light" panose="020F0302020204030204"/>
            </a:rPr>
            <a:t>Download FAO World Digital Soil Map</a:t>
          </a:r>
          <a:endParaRPr lang="en-US" b="1" dirty="0"/>
        </a:p>
      </dgm:t>
    </dgm:pt>
    <dgm:pt modelId="{97167A57-7B85-46AF-9060-BFA9C3810904}" type="parTrans" cxnId="{9B030EEF-257B-4118-A4AA-750B4C8D5792}">
      <dgm:prSet/>
      <dgm:spPr/>
    </dgm:pt>
    <dgm:pt modelId="{D5E2A4AD-5BE9-4A9C-9F88-F32285DE8A11}" type="sibTrans" cxnId="{9B030EEF-257B-4118-A4AA-750B4C8D5792}">
      <dgm:prSet/>
      <dgm:spPr/>
      <dgm:t>
        <a:bodyPr/>
        <a:lstStyle/>
        <a:p>
          <a:endParaRPr lang="en-US"/>
        </a:p>
      </dgm:t>
    </dgm:pt>
    <dgm:pt modelId="{566CE7CB-7AC4-407E-BC3B-5F7A9905A5DA}">
      <dgm:prSet phldrT="[Text]" phldr="0"/>
      <dgm:spPr/>
      <dgm:t>
        <a:bodyPr/>
        <a:lstStyle/>
        <a:p>
          <a:pPr rtl="0"/>
          <a:r>
            <a:rPr lang="en-US" b="1" dirty="0">
              <a:latin typeface="Calibri Light" panose="020F0302020204030204"/>
            </a:rPr>
            <a:t>Extract our region of interest </a:t>
          </a:r>
          <a:endParaRPr lang="en-US" b="1" dirty="0"/>
        </a:p>
      </dgm:t>
    </dgm:pt>
    <dgm:pt modelId="{EAA8354C-C534-407B-81F6-D211D386CB3B}" type="parTrans" cxnId="{2713A9FA-7060-4178-BB1C-2E1724834F78}">
      <dgm:prSet/>
      <dgm:spPr/>
    </dgm:pt>
    <dgm:pt modelId="{12C5790D-21A3-4A7C-A075-8B6CA727D4CF}" type="sibTrans" cxnId="{2713A9FA-7060-4178-BB1C-2E1724834F78}">
      <dgm:prSet/>
      <dgm:spPr/>
      <dgm:t>
        <a:bodyPr/>
        <a:lstStyle/>
        <a:p>
          <a:endParaRPr lang="en-US"/>
        </a:p>
      </dgm:t>
    </dgm:pt>
    <dgm:pt modelId="{3F3E69B3-46BD-4455-9940-D4D4417CB719}">
      <dgm:prSet phldrT="[Text]" phldr="0"/>
      <dgm:spPr/>
      <dgm:t>
        <a:bodyPr/>
        <a:lstStyle/>
        <a:p>
          <a:pPr rtl="0"/>
          <a:r>
            <a:rPr lang="en-US" b="1" dirty="0">
              <a:latin typeface="Calibri Light" panose="020F0302020204030204"/>
            </a:rPr>
            <a:t>Label from the region from the world soil index</a:t>
          </a:r>
          <a:endParaRPr lang="en-US" b="1" dirty="0"/>
        </a:p>
      </dgm:t>
    </dgm:pt>
    <dgm:pt modelId="{C5F59C8A-1262-4DAC-A70A-B1149C0AF31B}" type="parTrans" cxnId="{FEB75408-509B-49D6-898D-BC7EC9A16219}">
      <dgm:prSet/>
      <dgm:spPr/>
    </dgm:pt>
    <dgm:pt modelId="{79BEDDC4-D7B4-4A67-A7EC-45B02D399A4E}" type="sibTrans" cxnId="{FEB75408-509B-49D6-898D-BC7EC9A16219}">
      <dgm:prSet/>
      <dgm:spPr/>
      <dgm:t>
        <a:bodyPr/>
        <a:lstStyle/>
        <a:p>
          <a:endParaRPr lang="en-US"/>
        </a:p>
      </dgm:t>
    </dgm:pt>
    <dgm:pt modelId="{D812B565-7A8A-4337-9FE5-5BCC466F0CB8}" type="pres">
      <dgm:prSet presAssocID="{4DA69C40-4DA6-4F76-8106-7413D9B7217F}" presName="Name0" presStyleCnt="0">
        <dgm:presLayoutVars>
          <dgm:dir/>
          <dgm:resizeHandles val="exact"/>
        </dgm:presLayoutVars>
      </dgm:prSet>
      <dgm:spPr/>
    </dgm:pt>
    <dgm:pt modelId="{739E318F-6DE7-45BD-932D-586C55F2B519}" type="pres">
      <dgm:prSet presAssocID="{AA89C37D-6D27-41F2-B5AB-9C2417D2504C}" presName="node" presStyleLbl="node1" presStyleIdx="0" presStyleCnt="3">
        <dgm:presLayoutVars>
          <dgm:bulletEnabled val="1"/>
        </dgm:presLayoutVars>
      </dgm:prSet>
      <dgm:spPr/>
    </dgm:pt>
    <dgm:pt modelId="{3FBD10BC-8807-4020-804F-1F9D93E09FEE}" type="pres">
      <dgm:prSet presAssocID="{D5E2A4AD-5BE9-4A9C-9F88-F32285DE8A11}" presName="sibTrans" presStyleLbl="sibTrans2D1" presStyleIdx="0" presStyleCnt="2"/>
      <dgm:spPr/>
    </dgm:pt>
    <dgm:pt modelId="{C09893FE-7D8C-4EBC-9C74-E6F549EB7137}" type="pres">
      <dgm:prSet presAssocID="{D5E2A4AD-5BE9-4A9C-9F88-F32285DE8A11}" presName="connectorText" presStyleLbl="sibTrans2D1" presStyleIdx="0" presStyleCnt="2"/>
      <dgm:spPr/>
    </dgm:pt>
    <dgm:pt modelId="{03050156-45B5-4F20-B526-C39C5D0F1B7C}" type="pres">
      <dgm:prSet presAssocID="{566CE7CB-7AC4-407E-BC3B-5F7A9905A5DA}" presName="node" presStyleLbl="node1" presStyleIdx="1" presStyleCnt="3">
        <dgm:presLayoutVars>
          <dgm:bulletEnabled val="1"/>
        </dgm:presLayoutVars>
      </dgm:prSet>
      <dgm:spPr/>
    </dgm:pt>
    <dgm:pt modelId="{8312C2BA-69CB-418F-9601-20FAC9FF38BA}" type="pres">
      <dgm:prSet presAssocID="{12C5790D-21A3-4A7C-A075-8B6CA727D4CF}" presName="sibTrans" presStyleLbl="sibTrans2D1" presStyleIdx="1" presStyleCnt="2"/>
      <dgm:spPr/>
    </dgm:pt>
    <dgm:pt modelId="{15D1D472-A429-481D-BBB1-B460AA68A8A9}" type="pres">
      <dgm:prSet presAssocID="{12C5790D-21A3-4A7C-A075-8B6CA727D4CF}" presName="connectorText" presStyleLbl="sibTrans2D1" presStyleIdx="1" presStyleCnt="2"/>
      <dgm:spPr/>
    </dgm:pt>
    <dgm:pt modelId="{1BE88EFF-3FA5-4A67-8D68-432FF74A4918}" type="pres">
      <dgm:prSet presAssocID="{3F3E69B3-46BD-4455-9940-D4D4417CB719}" presName="node" presStyleLbl="node1" presStyleIdx="2" presStyleCnt="3">
        <dgm:presLayoutVars>
          <dgm:bulletEnabled val="1"/>
        </dgm:presLayoutVars>
      </dgm:prSet>
      <dgm:spPr/>
    </dgm:pt>
  </dgm:ptLst>
  <dgm:cxnLst>
    <dgm:cxn modelId="{FEB75408-509B-49D6-898D-BC7EC9A16219}" srcId="{4DA69C40-4DA6-4F76-8106-7413D9B7217F}" destId="{3F3E69B3-46BD-4455-9940-D4D4417CB719}" srcOrd="2" destOrd="0" parTransId="{C5F59C8A-1262-4DAC-A70A-B1149C0AF31B}" sibTransId="{79BEDDC4-D7B4-4A67-A7EC-45B02D399A4E}"/>
    <dgm:cxn modelId="{67EA732A-4116-418E-8318-36BEBAE53479}" type="presOf" srcId="{3F3E69B3-46BD-4455-9940-D4D4417CB719}" destId="{1BE88EFF-3FA5-4A67-8D68-432FF74A4918}" srcOrd="0" destOrd="0" presId="urn:microsoft.com/office/officeart/2005/8/layout/process1"/>
    <dgm:cxn modelId="{D614FB41-9F44-457F-B7BD-FC325E30D559}" type="presOf" srcId="{AA89C37D-6D27-41F2-B5AB-9C2417D2504C}" destId="{739E318F-6DE7-45BD-932D-586C55F2B519}" srcOrd="0" destOrd="0" presId="urn:microsoft.com/office/officeart/2005/8/layout/process1"/>
    <dgm:cxn modelId="{03B08E44-D2A9-4858-8A86-C1A1AF0A9174}" type="presOf" srcId="{D5E2A4AD-5BE9-4A9C-9F88-F32285DE8A11}" destId="{3FBD10BC-8807-4020-804F-1F9D93E09FEE}" srcOrd="0" destOrd="0" presId="urn:microsoft.com/office/officeart/2005/8/layout/process1"/>
    <dgm:cxn modelId="{BF1C7B8E-038D-4C2B-85D3-454C3EF191E2}" type="presOf" srcId="{566CE7CB-7AC4-407E-BC3B-5F7A9905A5DA}" destId="{03050156-45B5-4F20-B526-C39C5D0F1B7C}" srcOrd="0" destOrd="0" presId="urn:microsoft.com/office/officeart/2005/8/layout/process1"/>
    <dgm:cxn modelId="{D12C64A8-93CF-4354-8852-FE8494575C23}" type="presOf" srcId="{4DA69C40-4DA6-4F76-8106-7413D9B7217F}" destId="{D812B565-7A8A-4337-9FE5-5BCC466F0CB8}" srcOrd="0" destOrd="0" presId="urn:microsoft.com/office/officeart/2005/8/layout/process1"/>
    <dgm:cxn modelId="{08B81BD4-A5B3-460A-87A5-145AAC0DF89C}" type="presOf" srcId="{12C5790D-21A3-4A7C-A075-8B6CA727D4CF}" destId="{8312C2BA-69CB-418F-9601-20FAC9FF38BA}" srcOrd="0" destOrd="0" presId="urn:microsoft.com/office/officeart/2005/8/layout/process1"/>
    <dgm:cxn modelId="{86F79DE1-8C05-4FD7-B1E1-74D6171668DF}" type="presOf" srcId="{12C5790D-21A3-4A7C-A075-8B6CA727D4CF}" destId="{15D1D472-A429-481D-BBB1-B460AA68A8A9}" srcOrd="1" destOrd="0" presId="urn:microsoft.com/office/officeart/2005/8/layout/process1"/>
    <dgm:cxn modelId="{9B030EEF-257B-4118-A4AA-750B4C8D5792}" srcId="{4DA69C40-4DA6-4F76-8106-7413D9B7217F}" destId="{AA89C37D-6D27-41F2-B5AB-9C2417D2504C}" srcOrd="0" destOrd="0" parTransId="{97167A57-7B85-46AF-9060-BFA9C3810904}" sibTransId="{D5E2A4AD-5BE9-4A9C-9F88-F32285DE8A11}"/>
    <dgm:cxn modelId="{DD174CEF-3F84-4C0C-85AF-F7460196B237}" type="presOf" srcId="{D5E2A4AD-5BE9-4A9C-9F88-F32285DE8A11}" destId="{C09893FE-7D8C-4EBC-9C74-E6F549EB7137}" srcOrd="1" destOrd="0" presId="urn:microsoft.com/office/officeart/2005/8/layout/process1"/>
    <dgm:cxn modelId="{2713A9FA-7060-4178-BB1C-2E1724834F78}" srcId="{4DA69C40-4DA6-4F76-8106-7413D9B7217F}" destId="{566CE7CB-7AC4-407E-BC3B-5F7A9905A5DA}" srcOrd="1" destOrd="0" parTransId="{EAA8354C-C534-407B-81F6-D211D386CB3B}" sibTransId="{12C5790D-21A3-4A7C-A075-8B6CA727D4CF}"/>
    <dgm:cxn modelId="{1A4C0BFD-ABAA-4A2D-B13E-1A644B67AD0C}" type="presParOf" srcId="{D812B565-7A8A-4337-9FE5-5BCC466F0CB8}" destId="{739E318F-6DE7-45BD-932D-586C55F2B519}" srcOrd="0" destOrd="0" presId="urn:microsoft.com/office/officeart/2005/8/layout/process1"/>
    <dgm:cxn modelId="{4089F056-FC62-4C61-A92E-F6146D0789A7}" type="presParOf" srcId="{D812B565-7A8A-4337-9FE5-5BCC466F0CB8}" destId="{3FBD10BC-8807-4020-804F-1F9D93E09FEE}" srcOrd="1" destOrd="0" presId="urn:microsoft.com/office/officeart/2005/8/layout/process1"/>
    <dgm:cxn modelId="{A980819A-04A1-4EFE-949E-AA5C62B6608E}" type="presParOf" srcId="{3FBD10BC-8807-4020-804F-1F9D93E09FEE}" destId="{C09893FE-7D8C-4EBC-9C74-E6F549EB7137}" srcOrd="0" destOrd="0" presId="urn:microsoft.com/office/officeart/2005/8/layout/process1"/>
    <dgm:cxn modelId="{917B9E7A-CB04-4E02-BEB0-85BF3794E44F}" type="presParOf" srcId="{D812B565-7A8A-4337-9FE5-5BCC466F0CB8}" destId="{03050156-45B5-4F20-B526-C39C5D0F1B7C}" srcOrd="2" destOrd="0" presId="urn:microsoft.com/office/officeart/2005/8/layout/process1"/>
    <dgm:cxn modelId="{4C9C62A5-5D63-4F60-BD18-C0E73E95E56A}" type="presParOf" srcId="{D812B565-7A8A-4337-9FE5-5BCC466F0CB8}" destId="{8312C2BA-69CB-418F-9601-20FAC9FF38BA}" srcOrd="3" destOrd="0" presId="urn:microsoft.com/office/officeart/2005/8/layout/process1"/>
    <dgm:cxn modelId="{1D538876-6403-4D81-9D34-E6CF95AF3753}" type="presParOf" srcId="{8312C2BA-69CB-418F-9601-20FAC9FF38BA}" destId="{15D1D472-A429-481D-BBB1-B460AA68A8A9}" srcOrd="0" destOrd="0" presId="urn:microsoft.com/office/officeart/2005/8/layout/process1"/>
    <dgm:cxn modelId="{FF5027E1-D004-477B-A097-5D7EE7991E5B}" type="presParOf" srcId="{D812B565-7A8A-4337-9FE5-5BCC466F0CB8}" destId="{1BE88EFF-3FA5-4A67-8D68-432FF74A491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A69C40-4DA6-4F76-8106-7413D9B7217F}" type="doc">
      <dgm:prSet loTypeId="urn:microsoft.com/office/officeart/2005/8/layout/hProcess9" loCatId="process" qsTypeId="urn:microsoft.com/office/officeart/2005/8/quickstyle/3d5" qsCatId="3D" csTypeId="urn:microsoft.com/office/officeart/2005/8/colors/accent2_3" csCatId="accent2" phldr="1"/>
      <dgm:spPr/>
    </dgm:pt>
    <dgm:pt modelId="{AA89C37D-6D27-41F2-B5AB-9C2417D2504C}">
      <dgm:prSet phldrT="[Text]" phldr="0"/>
      <dgm:spPr/>
      <dgm:t>
        <a:bodyPr/>
        <a:lstStyle/>
        <a:p>
          <a:r>
            <a:rPr lang="en-US" b="0" dirty="0"/>
            <a:t>Create composite bands</a:t>
          </a:r>
        </a:p>
      </dgm:t>
    </dgm:pt>
    <dgm:pt modelId="{97167A57-7B85-46AF-9060-BFA9C3810904}" type="parTrans" cxnId="{9B030EEF-257B-4118-A4AA-750B4C8D5792}">
      <dgm:prSet/>
      <dgm:spPr/>
    </dgm:pt>
    <dgm:pt modelId="{D5E2A4AD-5BE9-4A9C-9F88-F32285DE8A11}" type="sibTrans" cxnId="{9B030EEF-257B-4118-A4AA-750B4C8D5792}">
      <dgm:prSet/>
      <dgm:spPr/>
      <dgm:t>
        <a:bodyPr/>
        <a:lstStyle/>
        <a:p>
          <a:endParaRPr lang="en-US"/>
        </a:p>
      </dgm:t>
    </dgm:pt>
    <dgm:pt modelId="{566CE7CB-7AC4-407E-BC3B-5F7A9905A5DA}">
      <dgm:prSet phldrT="[Text]" phldr="0"/>
      <dgm:spPr/>
      <dgm:t>
        <a:bodyPr/>
        <a:lstStyle/>
        <a:p>
          <a:r>
            <a:rPr lang="en-US" b="0" dirty="0"/>
            <a:t>Improvise Iso Cluster Unsupervised Classification</a:t>
          </a:r>
        </a:p>
      </dgm:t>
    </dgm:pt>
    <dgm:pt modelId="{EAA8354C-C534-407B-81F6-D211D386CB3B}" type="parTrans" cxnId="{2713A9FA-7060-4178-BB1C-2E1724834F78}">
      <dgm:prSet/>
      <dgm:spPr/>
    </dgm:pt>
    <dgm:pt modelId="{12C5790D-21A3-4A7C-A075-8B6CA727D4CF}" type="sibTrans" cxnId="{2713A9FA-7060-4178-BB1C-2E1724834F78}">
      <dgm:prSet/>
      <dgm:spPr/>
      <dgm:t>
        <a:bodyPr/>
        <a:lstStyle/>
        <a:p>
          <a:endParaRPr lang="en-US"/>
        </a:p>
      </dgm:t>
    </dgm:pt>
    <dgm:pt modelId="{3F3E69B3-46BD-4455-9940-D4D4417CB719}">
      <dgm:prSet phldrT="[Text]" phldr="0"/>
      <dgm:spPr/>
      <dgm:t>
        <a:bodyPr/>
        <a:lstStyle/>
        <a:p>
          <a:r>
            <a:rPr lang="en-US" b="0" dirty="0"/>
            <a:t>Identify the classified data from various band combination and google earth</a:t>
          </a:r>
        </a:p>
      </dgm:t>
    </dgm:pt>
    <dgm:pt modelId="{C5F59C8A-1262-4DAC-A70A-B1149C0AF31B}" type="parTrans" cxnId="{FEB75408-509B-49D6-898D-BC7EC9A16219}">
      <dgm:prSet/>
      <dgm:spPr/>
    </dgm:pt>
    <dgm:pt modelId="{79BEDDC4-D7B4-4A67-A7EC-45B02D399A4E}" type="sibTrans" cxnId="{FEB75408-509B-49D6-898D-BC7EC9A16219}">
      <dgm:prSet/>
      <dgm:spPr/>
      <dgm:t>
        <a:bodyPr/>
        <a:lstStyle/>
        <a:p>
          <a:endParaRPr lang="en-US"/>
        </a:p>
      </dgm:t>
    </dgm:pt>
    <dgm:pt modelId="{28596FFE-7CFD-4245-9F77-E0DD5969CB78}">
      <dgm:prSet phldr="0"/>
      <dgm:spPr/>
      <dgm:t>
        <a:bodyPr/>
        <a:lstStyle/>
        <a:p>
          <a:pPr rtl="0"/>
          <a:r>
            <a:rPr lang="en-US" b="0" dirty="0"/>
            <a:t>Landsat 8 Images</a:t>
          </a:r>
        </a:p>
      </dgm:t>
    </dgm:pt>
    <dgm:pt modelId="{1BA14EF6-41C5-4383-B951-2DE9A39BC82C}" type="parTrans" cxnId="{950DFE7E-B281-4C4E-8002-965C6440204E}">
      <dgm:prSet/>
      <dgm:spPr/>
    </dgm:pt>
    <dgm:pt modelId="{DBD7E1DA-4F93-47AC-919B-2B31FAFC5B44}" type="sibTrans" cxnId="{950DFE7E-B281-4C4E-8002-965C6440204E}">
      <dgm:prSet/>
      <dgm:spPr/>
      <dgm:t>
        <a:bodyPr/>
        <a:lstStyle/>
        <a:p>
          <a:endParaRPr lang="en-US"/>
        </a:p>
      </dgm:t>
    </dgm:pt>
    <dgm:pt modelId="{90C237E6-91B5-47EE-A8A4-582503B17ACB}">
      <dgm:prSet phldr="0"/>
      <dgm:spPr/>
      <dgm:t>
        <a:bodyPr/>
        <a:lstStyle/>
        <a:p>
          <a:r>
            <a:rPr lang="en-US" b="0" dirty="0"/>
            <a:t>Set Labels according to observation</a:t>
          </a:r>
          <a:endParaRPr lang="en-US" dirty="0"/>
        </a:p>
      </dgm:t>
    </dgm:pt>
    <dgm:pt modelId="{4878D03B-A243-49C8-88D7-6CEDCB99E69F}" type="parTrans" cxnId="{6E0166EF-17D0-4E71-A59A-D199FED9459A}">
      <dgm:prSet/>
      <dgm:spPr/>
    </dgm:pt>
    <dgm:pt modelId="{8EB321DA-E13C-4460-A5BB-1EF1E2DA487A}" type="sibTrans" cxnId="{6E0166EF-17D0-4E71-A59A-D199FED9459A}">
      <dgm:prSet/>
      <dgm:spPr/>
    </dgm:pt>
    <dgm:pt modelId="{EDCC678B-28DD-475D-A2E2-64FEB6087492}" type="pres">
      <dgm:prSet presAssocID="{4DA69C40-4DA6-4F76-8106-7413D9B7217F}" presName="CompostProcess" presStyleCnt="0">
        <dgm:presLayoutVars>
          <dgm:dir/>
          <dgm:resizeHandles val="exact"/>
        </dgm:presLayoutVars>
      </dgm:prSet>
      <dgm:spPr/>
    </dgm:pt>
    <dgm:pt modelId="{63C47FC9-D26B-4CF6-BEA1-DC3947C84BEB}" type="pres">
      <dgm:prSet presAssocID="{4DA69C40-4DA6-4F76-8106-7413D9B7217F}" presName="arrow" presStyleLbl="bgShp" presStyleIdx="0" presStyleCnt="1"/>
      <dgm:spPr/>
    </dgm:pt>
    <dgm:pt modelId="{5FE73456-B925-4BAC-A6D4-BA380D8CACBC}" type="pres">
      <dgm:prSet presAssocID="{4DA69C40-4DA6-4F76-8106-7413D9B7217F}" presName="linearProcess" presStyleCnt="0"/>
      <dgm:spPr/>
    </dgm:pt>
    <dgm:pt modelId="{AE0E9AA1-7E66-4E71-B374-0F86E603D4A5}" type="pres">
      <dgm:prSet presAssocID="{28596FFE-7CFD-4245-9F77-E0DD5969CB78}" presName="textNode" presStyleLbl="node1" presStyleIdx="0" presStyleCnt="5">
        <dgm:presLayoutVars>
          <dgm:bulletEnabled val="1"/>
        </dgm:presLayoutVars>
      </dgm:prSet>
      <dgm:spPr/>
    </dgm:pt>
    <dgm:pt modelId="{C3DF8669-0628-4081-94B7-BC35A3507F93}" type="pres">
      <dgm:prSet presAssocID="{DBD7E1DA-4F93-47AC-919B-2B31FAFC5B44}" presName="sibTrans" presStyleCnt="0"/>
      <dgm:spPr/>
    </dgm:pt>
    <dgm:pt modelId="{806D3DC8-AAE4-491B-89AB-B3BB8094A346}" type="pres">
      <dgm:prSet presAssocID="{AA89C37D-6D27-41F2-B5AB-9C2417D2504C}" presName="textNode" presStyleLbl="node1" presStyleIdx="1" presStyleCnt="5">
        <dgm:presLayoutVars>
          <dgm:bulletEnabled val="1"/>
        </dgm:presLayoutVars>
      </dgm:prSet>
      <dgm:spPr/>
    </dgm:pt>
    <dgm:pt modelId="{11076FA1-4676-4F1B-AE9A-8671FA1FB937}" type="pres">
      <dgm:prSet presAssocID="{D5E2A4AD-5BE9-4A9C-9F88-F32285DE8A11}" presName="sibTrans" presStyleCnt="0"/>
      <dgm:spPr/>
    </dgm:pt>
    <dgm:pt modelId="{2E992579-EFA1-449F-8C9B-42876187F6B9}" type="pres">
      <dgm:prSet presAssocID="{566CE7CB-7AC4-407E-BC3B-5F7A9905A5DA}" presName="textNode" presStyleLbl="node1" presStyleIdx="2" presStyleCnt="5">
        <dgm:presLayoutVars>
          <dgm:bulletEnabled val="1"/>
        </dgm:presLayoutVars>
      </dgm:prSet>
      <dgm:spPr/>
    </dgm:pt>
    <dgm:pt modelId="{3043C787-10F7-4FF5-A972-42B1864AFAD5}" type="pres">
      <dgm:prSet presAssocID="{12C5790D-21A3-4A7C-A075-8B6CA727D4CF}" presName="sibTrans" presStyleCnt="0"/>
      <dgm:spPr/>
    </dgm:pt>
    <dgm:pt modelId="{5F4F9C85-0A88-49A3-BEB7-34E6E445BCC4}" type="pres">
      <dgm:prSet presAssocID="{3F3E69B3-46BD-4455-9940-D4D4417CB719}" presName="textNode" presStyleLbl="node1" presStyleIdx="3" presStyleCnt="5">
        <dgm:presLayoutVars>
          <dgm:bulletEnabled val="1"/>
        </dgm:presLayoutVars>
      </dgm:prSet>
      <dgm:spPr/>
    </dgm:pt>
    <dgm:pt modelId="{6C4DBFA2-1F62-4D6B-9795-4FAE8D2C8A6D}" type="pres">
      <dgm:prSet presAssocID="{79BEDDC4-D7B4-4A67-A7EC-45B02D399A4E}" presName="sibTrans" presStyleCnt="0"/>
      <dgm:spPr/>
    </dgm:pt>
    <dgm:pt modelId="{0D3EA110-4C5B-49E3-A1B4-5EA673797CC0}" type="pres">
      <dgm:prSet presAssocID="{90C237E6-91B5-47EE-A8A4-582503B17ACB}" presName="textNode" presStyleLbl="node1" presStyleIdx="4" presStyleCnt="5">
        <dgm:presLayoutVars>
          <dgm:bulletEnabled val="1"/>
        </dgm:presLayoutVars>
      </dgm:prSet>
      <dgm:spPr/>
    </dgm:pt>
  </dgm:ptLst>
  <dgm:cxnLst>
    <dgm:cxn modelId="{B7A64D01-E205-4662-BF76-761577A1D77C}" type="presOf" srcId="{3F3E69B3-46BD-4455-9940-D4D4417CB719}" destId="{5F4F9C85-0A88-49A3-BEB7-34E6E445BCC4}" srcOrd="0" destOrd="0" presId="urn:microsoft.com/office/officeart/2005/8/layout/hProcess9"/>
    <dgm:cxn modelId="{FEB75408-509B-49D6-898D-BC7EC9A16219}" srcId="{4DA69C40-4DA6-4F76-8106-7413D9B7217F}" destId="{3F3E69B3-46BD-4455-9940-D4D4417CB719}" srcOrd="3" destOrd="0" parTransId="{C5F59C8A-1262-4DAC-A70A-B1149C0AF31B}" sibTransId="{79BEDDC4-D7B4-4A67-A7EC-45B02D399A4E}"/>
    <dgm:cxn modelId="{3F6F7B0C-1DF1-4764-80D5-A7CC59873315}" type="presOf" srcId="{566CE7CB-7AC4-407E-BC3B-5F7A9905A5DA}" destId="{2E992579-EFA1-449F-8C9B-42876187F6B9}" srcOrd="0" destOrd="0" presId="urn:microsoft.com/office/officeart/2005/8/layout/hProcess9"/>
    <dgm:cxn modelId="{950DFE7E-B281-4C4E-8002-965C6440204E}" srcId="{4DA69C40-4DA6-4F76-8106-7413D9B7217F}" destId="{28596FFE-7CFD-4245-9F77-E0DD5969CB78}" srcOrd="0" destOrd="0" parTransId="{1BA14EF6-41C5-4383-B951-2DE9A39BC82C}" sibTransId="{DBD7E1DA-4F93-47AC-919B-2B31FAFC5B44}"/>
    <dgm:cxn modelId="{5A7A42A0-675C-4583-82DD-614C8BB0F374}" type="presOf" srcId="{4DA69C40-4DA6-4F76-8106-7413D9B7217F}" destId="{EDCC678B-28DD-475D-A2E2-64FEB6087492}" srcOrd="0" destOrd="0" presId="urn:microsoft.com/office/officeart/2005/8/layout/hProcess9"/>
    <dgm:cxn modelId="{FD96F9D8-A5E4-430F-8369-959D969EFD0F}" type="presOf" srcId="{90C237E6-91B5-47EE-A8A4-582503B17ACB}" destId="{0D3EA110-4C5B-49E3-A1B4-5EA673797CC0}" srcOrd="0" destOrd="0" presId="urn:microsoft.com/office/officeart/2005/8/layout/hProcess9"/>
    <dgm:cxn modelId="{0F6240E4-633B-4D57-8262-1B31AABF6980}" type="presOf" srcId="{AA89C37D-6D27-41F2-B5AB-9C2417D2504C}" destId="{806D3DC8-AAE4-491B-89AB-B3BB8094A346}" srcOrd="0" destOrd="0" presId="urn:microsoft.com/office/officeart/2005/8/layout/hProcess9"/>
    <dgm:cxn modelId="{119FE5EB-2848-4E68-9D61-41EF7772458E}" type="presOf" srcId="{28596FFE-7CFD-4245-9F77-E0DD5969CB78}" destId="{AE0E9AA1-7E66-4E71-B374-0F86E603D4A5}" srcOrd="0" destOrd="0" presId="urn:microsoft.com/office/officeart/2005/8/layout/hProcess9"/>
    <dgm:cxn modelId="{9B030EEF-257B-4118-A4AA-750B4C8D5792}" srcId="{4DA69C40-4DA6-4F76-8106-7413D9B7217F}" destId="{AA89C37D-6D27-41F2-B5AB-9C2417D2504C}" srcOrd="1" destOrd="0" parTransId="{97167A57-7B85-46AF-9060-BFA9C3810904}" sibTransId="{D5E2A4AD-5BE9-4A9C-9F88-F32285DE8A11}"/>
    <dgm:cxn modelId="{6E0166EF-17D0-4E71-A59A-D199FED9459A}" srcId="{4DA69C40-4DA6-4F76-8106-7413D9B7217F}" destId="{90C237E6-91B5-47EE-A8A4-582503B17ACB}" srcOrd="4" destOrd="0" parTransId="{4878D03B-A243-49C8-88D7-6CEDCB99E69F}" sibTransId="{8EB321DA-E13C-4460-A5BB-1EF1E2DA487A}"/>
    <dgm:cxn modelId="{2713A9FA-7060-4178-BB1C-2E1724834F78}" srcId="{4DA69C40-4DA6-4F76-8106-7413D9B7217F}" destId="{566CE7CB-7AC4-407E-BC3B-5F7A9905A5DA}" srcOrd="2" destOrd="0" parTransId="{EAA8354C-C534-407B-81F6-D211D386CB3B}" sibTransId="{12C5790D-21A3-4A7C-A075-8B6CA727D4CF}"/>
    <dgm:cxn modelId="{1F415061-C487-408C-BCF9-8EAEE1D4B986}" type="presParOf" srcId="{EDCC678B-28DD-475D-A2E2-64FEB6087492}" destId="{63C47FC9-D26B-4CF6-BEA1-DC3947C84BEB}" srcOrd="0" destOrd="0" presId="urn:microsoft.com/office/officeart/2005/8/layout/hProcess9"/>
    <dgm:cxn modelId="{00317700-7AFC-4407-ACCC-1E540BC83CCD}" type="presParOf" srcId="{EDCC678B-28DD-475D-A2E2-64FEB6087492}" destId="{5FE73456-B925-4BAC-A6D4-BA380D8CACBC}" srcOrd="1" destOrd="0" presId="urn:microsoft.com/office/officeart/2005/8/layout/hProcess9"/>
    <dgm:cxn modelId="{2F9910AD-CB24-4B6E-8053-2DEBBFE5984F}" type="presParOf" srcId="{5FE73456-B925-4BAC-A6D4-BA380D8CACBC}" destId="{AE0E9AA1-7E66-4E71-B374-0F86E603D4A5}" srcOrd="0" destOrd="0" presId="urn:microsoft.com/office/officeart/2005/8/layout/hProcess9"/>
    <dgm:cxn modelId="{97BD6F09-389D-4FD1-94A0-308C7B135EDC}" type="presParOf" srcId="{5FE73456-B925-4BAC-A6D4-BA380D8CACBC}" destId="{C3DF8669-0628-4081-94B7-BC35A3507F93}" srcOrd="1" destOrd="0" presId="urn:microsoft.com/office/officeart/2005/8/layout/hProcess9"/>
    <dgm:cxn modelId="{D6793219-15DD-4522-B2D8-8419511D9E44}" type="presParOf" srcId="{5FE73456-B925-4BAC-A6D4-BA380D8CACBC}" destId="{806D3DC8-AAE4-491B-89AB-B3BB8094A346}" srcOrd="2" destOrd="0" presId="urn:microsoft.com/office/officeart/2005/8/layout/hProcess9"/>
    <dgm:cxn modelId="{1597CB7E-E33C-4867-BF4F-C0080842CCDA}" type="presParOf" srcId="{5FE73456-B925-4BAC-A6D4-BA380D8CACBC}" destId="{11076FA1-4676-4F1B-AE9A-8671FA1FB937}" srcOrd="3" destOrd="0" presId="urn:microsoft.com/office/officeart/2005/8/layout/hProcess9"/>
    <dgm:cxn modelId="{CF6DCB86-B5CA-43BD-B4E2-03C531813E6C}" type="presParOf" srcId="{5FE73456-B925-4BAC-A6D4-BA380D8CACBC}" destId="{2E992579-EFA1-449F-8C9B-42876187F6B9}" srcOrd="4" destOrd="0" presId="urn:microsoft.com/office/officeart/2005/8/layout/hProcess9"/>
    <dgm:cxn modelId="{260FBBCB-9C0A-4FBB-BC70-2D88B00C84F7}" type="presParOf" srcId="{5FE73456-B925-4BAC-A6D4-BA380D8CACBC}" destId="{3043C787-10F7-4FF5-A972-42B1864AFAD5}" srcOrd="5" destOrd="0" presId="urn:microsoft.com/office/officeart/2005/8/layout/hProcess9"/>
    <dgm:cxn modelId="{E3B9F056-B84D-4AF0-BAA5-7DB97837664F}" type="presParOf" srcId="{5FE73456-B925-4BAC-A6D4-BA380D8CACBC}" destId="{5F4F9C85-0A88-49A3-BEB7-34E6E445BCC4}" srcOrd="6" destOrd="0" presId="urn:microsoft.com/office/officeart/2005/8/layout/hProcess9"/>
    <dgm:cxn modelId="{4C071FA3-AEAA-4414-B685-AA4581B353C3}" type="presParOf" srcId="{5FE73456-B925-4BAC-A6D4-BA380D8CACBC}" destId="{6C4DBFA2-1F62-4D6B-9795-4FAE8D2C8A6D}" srcOrd="7" destOrd="0" presId="urn:microsoft.com/office/officeart/2005/8/layout/hProcess9"/>
    <dgm:cxn modelId="{92C3DA0C-DE7D-468C-B0DE-5102BAFEC8ED}" type="presParOf" srcId="{5FE73456-B925-4BAC-A6D4-BA380D8CACBC}" destId="{0D3EA110-4C5B-49E3-A1B4-5EA673797CC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9BFAB9-1489-469D-BB6B-93ED39C5ECC0}" type="doc">
      <dgm:prSet loTypeId="urn:microsoft.com/office/officeart/2016/7/layout/RepeatingBendingProcessNew" loCatId="process" qsTypeId="urn:microsoft.com/office/officeart/2005/8/quickstyle/simple1" qsCatId="simple" csTypeId="urn:microsoft.com/office/officeart/2005/8/colors/accent5_1" csCatId="accent5" phldr="1"/>
      <dgm:spPr/>
      <dgm:t>
        <a:bodyPr/>
        <a:lstStyle/>
        <a:p>
          <a:endParaRPr lang="en-US"/>
        </a:p>
      </dgm:t>
    </dgm:pt>
    <dgm:pt modelId="{2442D42C-B79B-4C12-BAF3-AB63304B3109}">
      <dgm:prSet phldrT="[Text]" phldr="0"/>
      <dgm:spPr/>
      <dgm:t>
        <a:bodyPr/>
        <a:lstStyle/>
        <a:p>
          <a:pPr rtl="0"/>
          <a:r>
            <a:rPr lang="en-US" dirty="0">
              <a:latin typeface="Calibri Light" panose="020F0302020204030204"/>
            </a:rPr>
            <a:t>SRTM DEM Image</a:t>
          </a:r>
        </a:p>
      </dgm:t>
    </dgm:pt>
    <dgm:pt modelId="{B97371E3-6015-49AB-9228-FCCACC5B738E}" type="parTrans" cxnId="{9CE9F9A6-038B-4A42-BAD1-49CD87EDFE64}">
      <dgm:prSet/>
      <dgm:spPr/>
      <dgm:t>
        <a:bodyPr/>
        <a:lstStyle/>
        <a:p>
          <a:endParaRPr lang="en-US"/>
        </a:p>
      </dgm:t>
    </dgm:pt>
    <dgm:pt modelId="{73693718-B646-4F92-97C3-CB3F04EF78BD}" type="sibTrans" cxnId="{9CE9F9A6-038B-4A42-BAD1-49CD87EDFE64}">
      <dgm:prSet/>
      <dgm:spPr/>
      <dgm:t>
        <a:bodyPr/>
        <a:lstStyle/>
        <a:p>
          <a:endParaRPr lang="en-US"/>
        </a:p>
      </dgm:t>
    </dgm:pt>
    <dgm:pt modelId="{EDC05E10-4700-4764-9B8A-62F41C9AB122}">
      <dgm:prSet phldrT="[Text]" phldr="0"/>
      <dgm:spPr/>
      <dgm:t>
        <a:bodyPr/>
        <a:lstStyle/>
        <a:p>
          <a:pPr rtl="0"/>
          <a:r>
            <a:rPr lang="en-US" dirty="0">
              <a:latin typeface="Calibri Light" panose="020F0302020204030204"/>
            </a:rPr>
            <a:t>Hydrology tool Fill</a:t>
          </a:r>
          <a:endParaRPr lang="en-US" dirty="0"/>
        </a:p>
      </dgm:t>
    </dgm:pt>
    <dgm:pt modelId="{BBDA7759-9C29-434A-A283-BEB046D79331}" type="parTrans" cxnId="{B94DFF6F-3E2C-44F3-B08E-43CAE70231E9}">
      <dgm:prSet/>
      <dgm:spPr/>
      <dgm:t>
        <a:bodyPr/>
        <a:lstStyle/>
        <a:p>
          <a:endParaRPr lang="en-US"/>
        </a:p>
      </dgm:t>
    </dgm:pt>
    <dgm:pt modelId="{AF224B33-07CC-4C20-882B-6CFFA0C250CC}" type="sibTrans" cxnId="{B94DFF6F-3E2C-44F3-B08E-43CAE70231E9}">
      <dgm:prSet/>
      <dgm:spPr/>
      <dgm:t>
        <a:bodyPr/>
        <a:lstStyle/>
        <a:p>
          <a:endParaRPr lang="en-US"/>
        </a:p>
      </dgm:t>
    </dgm:pt>
    <dgm:pt modelId="{DCABFE25-52D3-48CC-B05E-031CA5F17247}">
      <dgm:prSet phldrT="[Text]" phldr="0"/>
      <dgm:spPr/>
      <dgm:t>
        <a:bodyPr/>
        <a:lstStyle/>
        <a:p>
          <a:pPr rtl="0"/>
          <a:r>
            <a:rPr lang="en-US" dirty="0">
              <a:latin typeface="Calibri Light" panose="020F0302020204030204"/>
            </a:rPr>
            <a:t>Hydrology Tool Fill Direction</a:t>
          </a:r>
          <a:endParaRPr lang="en-US" dirty="0"/>
        </a:p>
      </dgm:t>
    </dgm:pt>
    <dgm:pt modelId="{14F0EE30-A942-42AA-978C-55D30434B3F4}" type="parTrans" cxnId="{C36AAE5E-7F49-4D1F-994B-09BC6DC963C7}">
      <dgm:prSet/>
      <dgm:spPr/>
      <dgm:t>
        <a:bodyPr/>
        <a:lstStyle/>
        <a:p>
          <a:endParaRPr lang="en-US"/>
        </a:p>
      </dgm:t>
    </dgm:pt>
    <dgm:pt modelId="{BE687557-C1A7-4F58-A095-34E06E491E36}" type="sibTrans" cxnId="{C36AAE5E-7F49-4D1F-994B-09BC6DC963C7}">
      <dgm:prSet/>
      <dgm:spPr/>
      <dgm:t>
        <a:bodyPr/>
        <a:lstStyle/>
        <a:p>
          <a:endParaRPr lang="en-US"/>
        </a:p>
      </dgm:t>
    </dgm:pt>
    <dgm:pt modelId="{02657B3C-123C-4A1A-A4CA-B39CE25E6BA7}">
      <dgm:prSet phldrT="[Text]" phldr="0"/>
      <dgm:spPr/>
      <dgm:t>
        <a:bodyPr/>
        <a:lstStyle/>
        <a:p>
          <a:pPr rtl="0"/>
          <a:r>
            <a:rPr lang="en-US" dirty="0">
              <a:latin typeface="Calibri Light" panose="020F0302020204030204"/>
            </a:rPr>
            <a:t>Hydrology Tool Flow accumulation</a:t>
          </a:r>
          <a:endParaRPr lang="en-US" dirty="0"/>
        </a:p>
      </dgm:t>
    </dgm:pt>
    <dgm:pt modelId="{4ED03D7F-FB4C-4AA7-8EDB-7B4646AA7950}" type="parTrans" cxnId="{A386EAC3-56C5-45D2-8173-C163F78E8E6C}">
      <dgm:prSet/>
      <dgm:spPr/>
      <dgm:t>
        <a:bodyPr/>
        <a:lstStyle/>
        <a:p>
          <a:endParaRPr lang="en-US"/>
        </a:p>
      </dgm:t>
    </dgm:pt>
    <dgm:pt modelId="{5DA05729-D8FB-4176-80E6-547E288A219D}" type="sibTrans" cxnId="{A386EAC3-56C5-45D2-8173-C163F78E8E6C}">
      <dgm:prSet/>
      <dgm:spPr/>
      <dgm:t>
        <a:bodyPr/>
        <a:lstStyle/>
        <a:p>
          <a:endParaRPr lang="en-US"/>
        </a:p>
      </dgm:t>
    </dgm:pt>
    <dgm:pt modelId="{0168ACE6-D9B7-4D0C-B681-256D1A7FB9EB}">
      <dgm:prSet phldrT="[Text]" phldr="0"/>
      <dgm:spPr/>
      <dgm:t>
        <a:bodyPr/>
        <a:lstStyle/>
        <a:p>
          <a:pPr rtl="0"/>
          <a:r>
            <a:rPr lang="en-US" dirty="0">
              <a:latin typeface="Calibri Light" panose="020F0302020204030204"/>
            </a:rPr>
            <a:t>Condition tool to set Value &gt; 500 for flow accumulation raster in comparison with true DEM raster</a:t>
          </a:r>
          <a:endParaRPr lang="en-US" dirty="0"/>
        </a:p>
      </dgm:t>
    </dgm:pt>
    <dgm:pt modelId="{7F16F6CC-5DF0-43DA-B9EE-E197EFB2901A}" type="parTrans" cxnId="{7860BA1B-1F26-4B7D-A0F1-0688CF0777A5}">
      <dgm:prSet/>
      <dgm:spPr/>
      <dgm:t>
        <a:bodyPr/>
        <a:lstStyle/>
        <a:p>
          <a:endParaRPr lang="en-US"/>
        </a:p>
      </dgm:t>
    </dgm:pt>
    <dgm:pt modelId="{DDE6FA0F-0C22-4BDA-99A8-61C72754E341}" type="sibTrans" cxnId="{7860BA1B-1F26-4B7D-A0F1-0688CF0777A5}">
      <dgm:prSet/>
      <dgm:spPr/>
      <dgm:t>
        <a:bodyPr/>
        <a:lstStyle/>
        <a:p>
          <a:endParaRPr lang="en-US"/>
        </a:p>
      </dgm:t>
    </dgm:pt>
    <dgm:pt modelId="{75F9FEAC-3F83-4B8D-96AF-5C41D31B9666}">
      <dgm:prSet phldr="0"/>
      <dgm:spPr/>
      <dgm:t>
        <a:bodyPr/>
        <a:lstStyle/>
        <a:p>
          <a:pPr rtl="0"/>
          <a:r>
            <a:rPr lang="en-US" dirty="0">
              <a:solidFill>
                <a:schemeClr val="tx1"/>
              </a:solidFill>
            </a:rPr>
            <a:t>Hydrology tool Stream order</a:t>
          </a:r>
          <a:endParaRPr lang="en-US" dirty="0">
            <a:latin typeface="Calibri Light" panose="020F0302020204030204"/>
          </a:endParaRPr>
        </a:p>
      </dgm:t>
    </dgm:pt>
    <dgm:pt modelId="{F7FEC046-DCD6-4F73-980A-02456F0FF1B1}" type="parTrans" cxnId="{94B10DB4-8CD2-42E0-ACC6-44D181D8575E}">
      <dgm:prSet/>
      <dgm:spPr/>
    </dgm:pt>
    <dgm:pt modelId="{19DC8709-692D-42BF-9152-02B9B0DEA447}" type="sibTrans" cxnId="{94B10DB4-8CD2-42E0-ACC6-44D181D8575E}">
      <dgm:prSet/>
      <dgm:spPr/>
      <dgm:t>
        <a:bodyPr/>
        <a:lstStyle/>
        <a:p>
          <a:endParaRPr lang="en-US"/>
        </a:p>
      </dgm:t>
    </dgm:pt>
    <dgm:pt modelId="{6575751E-AEF8-438B-BE84-B83C96B1797A}">
      <dgm:prSet phldr="0"/>
      <dgm:spPr/>
      <dgm:t>
        <a:bodyPr/>
        <a:lstStyle/>
        <a:p>
          <a:pPr rtl="0"/>
          <a:r>
            <a:rPr lang="en-US" dirty="0">
              <a:latin typeface="Calibri Light" panose="020F0302020204030204"/>
            </a:rPr>
            <a:t>Hydrology tool Stream to feature </a:t>
          </a:r>
        </a:p>
      </dgm:t>
    </dgm:pt>
    <dgm:pt modelId="{05EE361D-1988-4D1F-8ADA-0FDD0119495F}" type="parTrans" cxnId="{2D35D3E9-A7B9-4345-B21F-1773907AACAF}">
      <dgm:prSet/>
      <dgm:spPr/>
    </dgm:pt>
    <dgm:pt modelId="{F6B8648A-9B34-4E3F-A0A8-E14184CDC188}" type="sibTrans" cxnId="{2D35D3E9-A7B9-4345-B21F-1773907AACAF}">
      <dgm:prSet/>
      <dgm:spPr/>
      <dgm:t>
        <a:bodyPr/>
        <a:lstStyle/>
        <a:p>
          <a:endParaRPr lang="en-US"/>
        </a:p>
      </dgm:t>
    </dgm:pt>
    <dgm:pt modelId="{C5E2DBBA-82E5-4AA7-989B-EC725FF92582}">
      <dgm:prSet phldr="0"/>
      <dgm:spPr/>
      <dgm:t>
        <a:bodyPr/>
        <a:lstStyle/>
        <a:p>
          <a:pPr rtl="0"/>
          <a:r>
            <a:rPr lang="en-US" dirty="0">
              <a:latin typeface="Calibri Light" panose="020F0302020204030204"/>
            </a:rPr>
            <a:t>Density tool Line Density with process extent same as our AOI boundary</a:t>
          </a:r>
        </a:p>
      </dgm:t>
    </dgm:pt>
    <dgm:pt modelId="{72FC7229-E0A0-41BB-A102-B54B15B24D07}" type="parTrans" cxnId="{5B909581-4E4D-4B89-8A53-260D6230BD98}">
      <dgm:prSet/>
      <dgm:spPr/>
    </dgm:pt>
    <dgm:pt modelId="{A0F1C62C-F21A-4BCD-9264-1C637CC6B162}" type="sibTrans" cxnId="{5B909581-4E4D-4B89-8A53-260D6230BD98}">
      <dgm:prSet/>
      <dgm:spPr/>
      <dgm:t>
        <a:bodyPr/>
        <a:lstStyle/>
        <a:p>
          <a:endParaRPr lang="en-US"/>
        </a:p>
      </dgm:t>
    </dgm:pt>
    <dgm:pt modelId="{CB85EFA3-605F-43FD-BB15-D8AE6180FA70}">
      <dgm:prSet phldr="0"/>
      <dgm:spPr/>
      <dgm:t>
        <a:bodyPr/>
        <a:lstStyle/>
        <a:p>
          <a:pPr rtl="0"/>
          <a:r>
            <a:rPr lang="en-US" dirty="0">
              <a:latin typeface="Calibri Light" panose="020F0302020204030204"/>
            </a:rPr>
            <a:t>Reclass tool Reclassify </a:t>
          </a:r>
        </a:p>
      </dgm:t>
    </dgm:pt>
    <dgm:pt modelId="{DD915E0D-A942-43CC-B584-600869BB12DD}" type="parTrans" cxnId="{C5AB547E-D0DA-4CE0-AF00-7E9949FB9E67}">
      <dgm:prSet/>
      <dgm:spPr/>
    </dgm:pt>
    <dgm:pt modelId="{B6C3E5F2-A929-4BCD-9EB0-7F688A536560}" type="sibTrans" cxnId="{C5AB547E-D0DA-4CE0-AF00-7E9949FB9E67}">
      <dgm:prSet/>
      <dgm:spPr/>
      <dgm:t>
        <a:bodyPr/>
        <a:lstStyle/>
        <a:p>
          <a:endParaRPr lang="en-US"/>
        </a:p>
      </dgm:t>
    </dgm:pt>
    <dgm:pt modelId="{26E7E94A-949E-43B5-8716-31A9174F8B28}">
      <dgm:prSet phldr="0"/>
      <dgm:spPr/>
      <dgm:t>
        <a:bodyPr/>
        <a:lstStyle/>
        <a:p>
          <a:pPr rtl="0"/>
          <a:r>
            <a:rPr lang="en-US" dirty="0">
              <a:latin typeface="Calibri Light" panose="020F0302020204030204"/>
            </a:rPr>
            <a:t>Raster to polygon </a:t>
          </a:r>
        </a:p>
      </dgm:t>
    </dgm:pt>
    <dgm:pt modelId="{F5EAAFA5-B152-4753-9416-31F7E6DE9BA2}" type="parTrans" cxnId="{4B79A4F9-AB97-4E97-829D-399994A0CA66}">
      <dgm:prSet/>
      <dgm:spPr/>
    </dgm:pt>
    <dgm:pt modelId="{AEABD1DA-BEE9-4D08-AE0E-57162C78105C}" type="sibTrans" cxnId="{4B79A4F9-AB97-4E97-829D-399994A0CA66}">
      <dgm:prSet/>
      <dgm:spPr/>
    </dgm:pt>
    <dgm:pt modelId="{79BF839D-54FF-4CED-A0F5-FE5B1CCCAEE4}" type="pres">
      <dgm:prSet presAssocID="{339BFAB9-1489-469D-BB6B-93ED39C5ECC0}" presName="Name0" presStyleCnt="0">
        <dgm:presLayoutVars>
          <dgm:dir/>
          <dgm:resizeHandles val="exact"/>
        </dgm:presLayoutVars>
      </dgm:prSet>
      <dgm:spPr/>
    </dgm:pt>
    <dgm:pt modelId="{727B6404-B474-4C9D-906F-0B855EBF0E2C}" type="pres">
      <dgm:prSet presAssocID="{2442D42C-B79B-4C12-BAF3-AB63304B3109}" presName="node" presStyleLbl="node1" presStyleIdx="0" presStyleCnt="10">
        <dgm:presLayoutVars>
          <dgm:bulletEnabled val="1"/>
        </dgm:presLayoutVars>
      </dgm:prSet>
      <dgm:spPr/>
    </dgm:pt>
    <dgm:pt modelId="{087C092A-782D-46F2-AA16-9A8DD7A9C62C}" type="pres">
      <dgm:prSet presAssocID="{73693718-B646-4F92-97C3-CB3F04EF78BD}" presName="sibTrans" presStyleLbl="sibTrans1D1" presStyleIdx="0" presStyleCnt="9"/>
      <dgm:spPr/>
    </dgm:pt>
    <dgm:pt modelId="{19066A11-A2C0-4BD7-B654-741CC93E4725}" type="pres">
      <dgm:prSet presAssocID="{73693718-B646-4F92-97C3-CB3F04EF78BD}" presName="connectorText" presStyleLbl="sibTrans1D1" presStyleIdx="0" presStyleCnt="9"/>
      <dgm:spPr/>
    </dgm:pt>
    <dgm:pt modelId="{DFFBD9BE-D7C8-429B-96B2-D1AFA1D9917E}" type="pres">
      <dgm:prSet presAssocID="{EDC05E10-4700-4764-9B8A-62F41C9AB122}" presName="node" presStyleLbl="node1" presStyleIdx="1" presStyleCnt="10">
        <dgm:presLayoutVars>
          <dgm:bulletEnabled val="1"/>
        </dgm:presLayoutVars>
      </dgm:prSet>
      <dgm:spPr/>
    </dgm:pt>
    <dgm:pt modelId="{54FBBD64-5BFF-485D-B741-CAF752B8E0E4}" type="pres">
      <dgm:prSet presAssocID="{AF224B33-07CC-4C20-882B-6CFFA0C250CC}" presName="sibTrans" presStyleLbl="sibTrans1D1" presStyleIdx="1" presStyleCnt="9"/>
      <dgm:spPr/>
    </dgm:pt>
    <dgm:pt modelId="{9B11D9D3-B601-443A-A147-FB7FA03F8C85}" type="pres">
      <dgm:prSet presAssocID="{AF224B33-07CC-4C20-882B-6CFFA0C250CC}" presName="connectorText" presStyleLbl="sibTrans1D1" presStyleIdx="1" presStyleCnt="9"/>
      <dgm:spPr/>
    </dgm:pt>
    <dgm:pt modelId="{02D7F7FB-5EE5-48A3-93A2-147B8EE1655B}" type="pres">
      <dgm:prSet presAssocID="{DCABFE25-52D3-48CC-B05E-031CA5F17247}" presName="node" presStyleLbl="node1" presStyleIdx="2" presStyleCnt="10">
        <dgm:presLayoutVars>
          <dgm:bulletEnabled val="1"/>
        </dgm:presLayoutVars>
      </dgm:prSet>
      <dgm:spPr/>
    </dgm:pt>
    <dgm:pt modelId="{A8AECF37-020A-4B6A-AE38-D36370FC4935}" type="pres">
      <dgm:prSet presAssocID="{BE687557-C1A7-4F58-A095-34E06E491E36}" presName="sibTrans" presStyleLbl="sibTrans1D1" presStyleIdx="2" presStyleCnt="9"/>
      <dgm:spPr/>
    </dgm:pt>
    <dgm:pt modelId="{74129180-B342-4054-9E85-DAD44A8AD7F3}" type="pres">
      <dgm:prSet presAssocID="{BE687557-C1A7-4F58-A095-34E06E491E36}" presName="connectorText" presStyleLbl="sibTrans1D1" presStyleIdx="2" presStyleCnt="9"/>
      <dgm:spPr/>
    </dgm:pt>
    <dgm:pt modelId="{27095352-7002-4E1F-A64F-5FF5C0DE25C3}" type="pres">
      <dgm:prSet presAssocID="{02657B3C-123C-4A1A-A4CA-B39CE25E6BA7}" presName="node" presStyleLbl="node1" presStyleIdx="3" presStyleCnt="10">
        <dgm:presLayoutVars>
          <dgm:bulletEnabled val="1"/>
        </dgm:presLayoutVars>
      </dgm:prSet>
      <dgm:spPr/>
    </dgm:pt>
    <dgm:pt modelId="{53E8A5D9-FD76-4BD9-9581-AF2D2600B8EE}" type="pres">
      <dgm:prSet presAssocID="{5DA05729-D8FB-4176-80E6-547E288A219D}" presName="sibTrans" presStyleLbl="sibTrans1D1" presStyleIdx="3" presStyleCnt="9"/>
      <dgm:spPr/>
    </dgm:pt>
    <dgm:pt modelId="{AA5F5D2D-1CCD-41AE-9365-FB17706A5BDA}" type="pres">
      <dgm:prSet presAssocID="{5DA05729-D8FB-4176-80E6-547E288A219D}" presName="connectorText" presStyleLbl="sibTrans1D1" presStyleIdx="3" presStyleCnt="9"/>
      <dgm:spPr/>
    </dgm:pt>
    <dgm:pt modelId="{1EEC428F-0D86-4924-B186-E6F6AA2D0137}" type="pres">
      <dgm:prSet presAssocID="{0168ACE6-D9B7-4D0C-B681-256D1A7FB9EB}" presName="node" presStyleLbl="node1" presStyleIdx="4" presStyleCnt="10">
        <dgm:presLayoutVars>
          <dgm:bulletEnabled val="1"/>
        </dgm:presLayoutVars>
      </dgm:prSet>
      <dgm:spPr/>
    </dgm:pt>
    <dgm:pt modelId="{F628DDA0-D56A-4479-A70F-BD17B5DE70CB}" type="pres">
      <dgm:prSet presAssocID="{DDE6FA0F-0C22-4BDA-99A8-61C72754E341}" presName="sibTrans" presStyleLbl="sibTrans1D1" presStyleIdx="4" presStyleCnt="9"/>
      <dgm:spPr/>
    </dgm:pt>
    <dgm:pt modelId="{56B24AB1-5F56-426B-8079-01325A05C931}" type="pres">
      <dgm:prSet presAssocID="{DDE6FA0F-0C22-4BDA-99A8-61C72754E341}" presName="connectorText" presStyleLbl="sibTrans1D1" presStyleIdx="4" presStyleCnt="9"/>
      <dgm:spPr/>
    </dgm:pt>
    <dgm:pt modelId="{4D38DC51-44C6-4D5C-A63D-BA1B80C47F3D}" type="pres">
      <dgm:prSet presAssocID="{75F9FEAC-3F83-4B8D-96AF-5C41D31B9666}" presName="node" presStyleLbl="node1" presStyleIdx="5" presStyleCnt="10">
        <dgm:presLayoutVars>
          <dgm:bulletEnabled val="1"/>
        </dgm:presLayoutVars>
      </dgm:prSet>
      <dgm:spPr/>
    </dgm:pt>
    <dgm:pt modelId="{5EA53C4E-EF79-4EDC-93AD-5E1F24C24C74}" type="pres">
      <dgm:prSet presAssocID="{19DC8709-692D-42BF-9152-02B9B0DEA447}" presName="sibTrans" presStyleLbl="sibTrans1D1" presStyleIdx="5" presStyleCnt="9"/>
      <dgm:spPr/>
    </dgm:pt>
    <dgm:pt modelId="{0A842A76-B05C-4BDC-AB93-160582DD5EB5}" type="pres">
      <dgm:prSet presAssocID="{19DC8709-692D-42BF-9152-02B9B0DEA447}" presName="connectorText" presStyleLbl="sibTrans1D1" presStyleIdx="5" presStyleCnt="9"/>
      <dgm:spPr/>
    </dgm:pt>
    <dgm:pt modelId="{5F0BEB01-69A0-4704-BF60-1B8DA6E67A91}" type="pres">
      <dgm:prSet presAssocID="{6575751E-AEF8-438B-BE84-B83C96B1797A}" presName="node" presStyleLbl="node1" presStyleIdx="6" presStyleCnt="10">
        <dgm:presLayoutVars>
          <dgm:bulletEnabled val="1"/>
        </dgm:presLayoutVars>
      </dgm:prSet>
      <dgm:spPr/>
    </dgm:pt>
    <dgm:pt modelId="{4271625E-BACD-40EC-AD32-D73BCC465178}" type="pres">
      <dgm:prSet presAssocID="{F6B8648A-9B34-4E3F-A0A8-E14184CDC188}" presName="sibTrans" presStyleLbl="sibTrans1D1" presStyleIdx="6" presStyleCnt="9"/>
      <dgm:spPr/>
    </dgm:pt>
    <dgm:pt modelId="{EDECFA90-D448-4DDC-B5B3-732CC689FBE7}" type="pres">
      <dgm:prSet presAssocID="{F6B8648A-9B34-4E3F-A0A8-E14184CDC188}" presName="connectorText" presStyleLbl="sibTrans1D1" presStyleIdx="6" presStyleCnt="9"/>
      <dgm:spPr/>
    </dgm:pt>
    <dgm:pt modelId="{229F42BF-BBAE-4D94-A9A5-21A8334EB1EC}" type="pres">
      <dgm:prSet presAssocID="{C5E2DBBA-82E5-4AA7-989B-EC725FF92582}" presName="node" presStyleLbl="node1" presStyleIdx="7" presStyleCnt="10">
        <dgm:presLayoutVars>
          <dgm:bulletEnabled val="1"/>
        </dgm:presLayoutVars>
      </dgm:prSet>
      <dgm:spPr/>
    </dgm:pt>
    <dgm:pt modelId="{A2415BC1-008E-457B-B49C-6DA6C6524493}" type="pres">
      <dgm:prSet presAssocID="{A0F1C62C-F21A-4BCD-9264-1C637CC6B162}" presName="sibTrans" presStyleLbl="sibTrans1D1" presStyleIdx="7" presStyleCnt="9"/>
      <dgm:spPr/>
    </dgm:pt>
    <dgm:pt modelId="{8AF42918-7A2E-47C5-B51B-51E23EECB747}" type="pres">
      <dgm:prSet presAssocID="{A0F1C62C-F21A-4BCD-9264-1C637CC6B162}" presName="connectorText" presStyleLbl="sibTrans1D1" presStyleIdx="7" presStyleCnt="9"/>
      <dgm:spPr/>
    </dgm:pt>
    <dgm:pt modelId="{67BAF720-4032-4BC7-9238-8FF98F1EDC78}" type="pres">
      <dgm:prSet presAssocID="{CB85EFA3-605F-43FD-BB15-D8AE6180FA70}" presName="node" presStyleLbl="node1" presStyleIdx="8" presStyleCnt="10">
        <dgm:presLayoutVars>
          <dgm:bulletEnabled val="1"/>
        </dgm:presLayoutVars>
      </dgm:prSet>
      <dgm:spPr/>
    </dgm:pt>
    <dgm:pt modelId="{A615D60E-F18C-4D78-B47C-81975CEE2539}" type="pres">
      <dgm:prSet presAssocID="{B6C3E5F2-A929-4BCD-9EB0-7F688A536560}" presName="sibTrans" presStyleLbl="sibTrans1D1" presStyleIdx="8" presStyleCnt="9"/>
      <dgm:spPr/>
    </dgm:pt>
    <dgm:pt modelId="{2903856D-A63B-4F23-9D23-759FC3C1DAA4}" type="pres">
      <dgm:prSet presAssocID="{B6C3E5F2-A929-4BCD-9EB0-7F688A536560}" presName="connectorText" presStyleLbl="sibTrans1D1" presStyleIdx="8" presStyleCnt="9"/>
      <dgm:spPr/>
    </dgm:pt>
    <dgm:pt modelId="{827A24C2-296E-46CC-9BE0-24935D4B2BC7}" type="pres">
      <dgm:prSet presAssocID="{26E7E94A-949E-43B5-8716-31A9174F8B28}" presName="node" presStyleLbl="node1" presStyleIdx="9" presStyleCnt="10">
        <dgm:presLayoutVars>
          <dgm:bulletEnabled val="1"/>
        </dgm:presLayoutVars>
      </dgm:prSet>
      <dgm:spPr/>
    </dgm:pt>
  </dgm:ptLst>
  <dgm:cxnLst>
    <dgm:cxn modelId="{EFB84809-858D-408E-B2E7-E9B92173226B}" type="presOf" srcId="{EDC05E10-4700-4764-9B8A-62F41C9AB122}" destId="{DFFBD9BE-D7C8-429B-96B2-D1AFA1D9917E}" srcOrd="0" destOrd="0" presId="urn:microsoft.com/office/officeart/2016/7/layout/RepeatingBendingProcessNew"/>
    <dgm:cxn modelId="{04A18109-04B4-4BE4-A724-4804E19E9003}" type="presOf" srcId="{BE687557-C1A7-4F58-A095-34E06E491E36}" destId="{A8AECF37-020A-4B6A-AE38-D36370FC4935}" srcOrd="0" destOrd="0" presId="urn:microsoft.com/office/officeart/2016/7/layout/RepeatingBendingProcessNew"/>
    <dgm:cxn modelId="{7860BA1B-1F26-4B7D-A0F1-0688CF0777A5}" srcId="{339BFAB9-1489-469D-BB6B-93ED39C5ECC0}" destId="{0168ACE6-D9B7-4D0C-B681-256D1A7FB9EB}" srcOrd="4" destOrd="0" parTransId="{7F16F6CC-5DF0-43DA-B9EE-E197EFB2901A}" sibTransId="{DDE6FA0F-0C22-4BDA-99A8-61C72754E341}"/>
    <dgm:cxn modelId="{8567ED1D-5325-403C-B82E-ADE3DE6F780C}" type="presOf" srcId="{A0F1C62C-F21A-4BCD-9264-1C637CC6B162}" destId="{8AF42918-7A2E-47C5-B51B-51E23EECB747}" srcOrd="1" destOrd="0" presId="urn:microsoft.com/office/officeart/2016/7/layout/RepeatingBendingProcessNew"/>
    <dgm:cxn modelId="{CDA7AA28-42F6-49BC-A22E-09A0B70EAEB9}" type="presOf" srcId="{73693718-B646-4F92-97C3-CB3F04EF78BD}" destId="{087C092A-782D-46F2-AA16-9A8DD7A9C62C}" srcOrd="0" destOrd="0" presId="urn:microsoft.com/office/officeart/2016/7/layout/RepeatingBendingProcessNew"/>
    <dgm:cxn modelId="{6BECAF29-9971-453C-84F6-DCF3BF0B128F}" type="presOf" srcId="{5DA05729-D8FB-4176-80E6-547E288A219D}" destId="{53E8A5D9-FD76-4BD9-9581-AF2D2600B8EE}" srcOrd="0" destOrd="0" presId="urn:microsoft.com/office/officeart/2016/7/layout/RepeatingBendingProcessNew"/>
    <dgm:cxn modelId="{C4CE742D-2C07-4CF1-8715-419B23B01DA1}" type="presOf" srcId="{26E7E94A-949E-43B5-8716-31A9174F8B28}" destId="{827A24C2-296E-46CC-9BE0-24935D4B2BC7}" srcOrd="0" destOrd="0" presId="urn:microsoft.com/office/officeart/2016/7/layout/RepeatingBendingProcessNew"/>
    <dgm:cxn modelId="{508C5640-BB1A-4935-ABAA-9BA5808E0096}" type="presOf" srcId="{F6B8648A-9B34-4E3F-A0A8-E14184CDC188}" destId="{4271625E-BACD-40EC-AD32-D73BCC465178}" srcOrd="0" destOrd="0" presId="urn:microsoft.com/office/officeart/2016/7/layout/RepeatingBendingProcessNew"/>
    <dgm:cxn modelId="{4360B85C-2B22-4AAF-8090-AE6BEE9575D9}" type="presOf" srcId="{BE687557-C1A7-4F58-A095-34E06E491E36}" destId="{74129180-B342-4054-9E85-DAD44A8AD7F3}" srcOrd="1" destOrd="0" presId="urn:microsoft.com/office/officeart/2016/7/layout/RepeatingBendingProcessNew"/>
    <dgm:cxn modelId="{C36AAE5E-7F49-4D1F-994B-09BC6DC963C7}" srcId="{339BFAB9-1489-469D-BB6B-93ED39C5ECC0}" destId="{DCABFE25-52D3-48CC-B05E-031CA5F17247}" srcOrd="2" destOrd="0" parTransId="{14F0EE30-A942-42AA-978C-55D30434B3F4}" sibTransId="{BE687557-C1A7-4F58-A095-34E06E491E36}"/>
    <dgm:cxn modelId="{39756248-7094-4BF5-9FA9-D72E077FE964}" type="presOf" srcId="{0168ACE6-D9B7-4D0C-B681-256D1A7FB9EB}" destId="{1EEC428F-0D86-4924-B186-E6F6AA2D0137}" srcOrd="0" destOrd="0" presId="urn:microsoft.com/office/officeart/2016/7/layout/RepeatingBendingProcessNew"/>
    <dgm:cxn modelId="{1D6C5048-58B4-4353-8F5C-17FAD48BEE52}" type="presOf" srcId="{C5E2DBBA-82E5-4AA7-989B-EC725FF92582}" destId="{229F42BF-BBAE-4D94-A9A5-21A8334EB1EC}" srcOrd="0" destOrd="0" presId="urn:microsoft.com/office/officeart/2016/7/layout/RepeatingBendingProcessNew"/>
    <dgm:cxn modelId="{CB2ED848-20C4-48F6-B232-11CD9549FD59}" type="presOf" srcId="{2442D42C-B79B-4C12-BAF3-AB63304B3109}" destId="{727B6404-B474-4C9D-906F-0B855EBF0E2C}" srcOrd="0" destOrd="0" presId="urn:microsoft.com/office/officeart/2016/7/layout/RepeatingBendingProcessNew"/>
    <dgm:cxn modelId="{9A3FBD6D-C0D2-4209-B4A0-14EBD46EF4C9}" type="presOf" srcId="{AF224B33-07CC-4C20-882B-6CFFA0C250CC}" destId="{9B11D9D3-B601-443A-A147-FB7FA03F8C85}" srcOrd="1" destOrd="0" presId="urn:microsoft.com/office/officeart/2016/7/layout/RepeatingBendingProcessNew"/>
    <dgm:cxn modelId="{A8B5274E-1C92-4228-951D-9276261A4900}" type="presOf" srcId="{B6C3E5F2-A929-4BCD-9EB0-7F688A536560}" destId="{A615D60E-F18C-4D78-B47C-81975CEE2539}" srcOrd="0" destOrd="0" presId="urn:microsoft.com/office/officeart/2016/7/layout/RepeatingBendingProcessNew"/>
    <dgm:cxn modelId="{D69FC06F-F8D6-4400-B852-4DE897A8907C}" type="presOf" srcId="{A0F1C62C-F21A-4BCD-9264-1C637CC6B162}" destId="{A2415BC1-008E-457B-B49C-6DA6C6524493}" srcOrd="0" destOrd="0" presId="urn:microsoft.com/office/officeart/2016/7/layout/RepeatingBendingProcessNew"/>
    <dgm:cxn modelId="{B94DFF6F-3E2C-44F3-B08E-43CAE70231E9}" srcId="{339BFAB9-1489-469D-BB6B-93ED39C5ECC0}" destId="{EDC05E10-4700-4764-9B8A-62F41C9AB122}" srcOrd="1" destOrd="0" parTransId="{BBDA7759-9C29-434A-A283-BEB046D79331}" sibTransId="{AF224B33-07CC-4C20-882B-6CFFA0C250CC}"/>
    <dgm:cxn modelId="{92413270-6B06-4102-AFD9-D5EA969460F4}" type="presOf" srcId="{AF224B33-07CC-4C20-882B-6CFFA0C250CC}" destId="{54FBBD64-5BFF-485D-B741-CAF752B8E0E4}" srcOrd="0" destOrd="0" presId="urn:microsoft.com/office/officeart/2016/7/layout/RepeatingBendingProcessNew"/>
    <dgm:cxn modelId="{7EB3E275-4818-4CFB-A88E-21DC49F27864}" type="presOf" srcId="{CB85EFA3-605F-43FD-BB15-D8AE6180FA70}" destId="{67BAF720-4032-4BC7-9238-8FF98F1EDC78}" srcOrd="0" destOrd="0" presId="urn:microsoft.com/office/officeart/2016/7/layout/RepeatingBendingProcessNew"/>
    <dgm:cxn modelId="{330FE17B-1BB2-472E-ADED-28E77491B86D}" type="presOf" srcId="{6575751E-AEF8-438B-BE84-B83C96B1797A}" destId="{5F0BEB01-69A0-4704-BF60-1B8DA6E67A91}" srcOrd="0" destOrd="0" presId="urn:microsoft.com/office/officeart/2016/7/layout/RepeatingBendingProcessNew"/>
    <dgm:cxn modelId="{C5AB547E-D0DA-4CE0-AF00-7E9949FB9E67}" srcId="{339BFAB9-1489-469D-BB6B-93ED39C5ECC0}" destId="{CB85EFA3-605F-43FD-BB15-D8AE6180FA70}" srcOrd="8" destOrd="0" parTransId="{DD915E0D-A942-43CC-B584-600869BB12DD}" sibTransId="{B6C3E5F2-A929-4BCD-9EB0-7F688A536560}"/>
    <dgm:cxn modelId="{5B909581-4E4D-4B89-8A53-260D6230BD98}" srcId="{339BFAB9-1489-469D-BB6B-93ED39C5ECC0}" destId="{C5E2DBBA-82E5-4AA7-989B-EC725FF92582}" srcOrd="7" destOrd="0" parTransId="{72FC7229-E0A0-41BB-A102-B54B15B24D07}" sibTransId="{A0F1C62C-F21A-4BCD-9264-1C637CC6B162}"/>
    <dgm:cxn modelId="{16783D86-087F-4E24-A0F2-5710202F7D18}" type="presOf" srcId="{B6C3E5F2-A929-4BCD-9EB0-7F688A536560}" destId="{2903856D-A63B-4F23-9D23-759FC3C1DAA4}" srcOrd="1" destOrd="0" presId="urn:microsoft.com/office/officeart/2016/7/layout/RepeatingBendingProcessNew"/>
    <dgm:cxn modelId="{8F3D5D8C-6E6D-445E-B6AD-02481C07B1C0}" type="presOf" srcId="{339BFAB9-1489-469D-BB6B-93ED39C5ECC0}" destId="{79BF839D-54FF-4CED-A0F5-FE5B1CCCAEE4}" srcOrd="0" destOrd="0" presId="urn:microsoft.com/office/officeart/2016/7/layout/RepeatingBendingProcessNew"/>
    <dgm:cxn modelId="{58A0A6A1-DCAF-4F57-877C-200CA12A46CC}" type="presOf" srcId="{5DA05729-D8FB-4176-80E6-547E288A219D}" destId="{AA5F5D2D-1CCD-41AE-9365-FB17706A5BDA}" srcOrd="1" destOrd="0" presId="urn:microsoft.com/office/officeart/2016/7/layout/RepeatingBendingProcessNew"/>
    <dgm:cxn modelId="{9CE9F9A6-038B-4A42-BAD1-49CD87EDFE64}" srcId="{339BFAB9-1489-469D-BB6B-93ED39C5ECC0}" destId="{2442D42C-B79B-4C12-BAF3-AB63304B3109}" srcOrd="0" destOrd="0" parTransId="{B97371E3-6015-49AB-9228-FCCACC5B738E}" sibTransId="{73693718-B646-4F92-97C3-CB3F04EF78BD}"/>
    <dgm:cxn modelId="{C38B97AB-2190-4352-86B8-BD3F76582889}" type="presOf" srcId="{DDE6FA0F-0C22-4BDA-99A8-61C72754E341}" destId="{56B24AB1-5F56-426B-8079-01325A05C931}" srcOrd="1" destOrd="0" presId="urn:microsoft.com/office/officeart/2016/7/layout/RepeatingBendingProcessNew"/>
    <dgm:cxn modelId="{7E983CAE-38EE-4781-822C-AC73885CA36B}" type="presOf" srcId="{02657B3C-123C-4A1A-A4CA-B39CE25E6BA7}" destId="{27095352-7002-4E1F-A64F-5FF5C0DE25C3}" srcOrd="0" destOrd="0" presId="urn:microsoft.com/office/officeart/2016/7/layout/RepeatingBendingProcessNew"/>
    <dgm:cxn modelId="{94B10DB4-8CD2-42E0-ACC6-44D181D8575E}" srcId="{339BFAB9-1489-469D-BB6B-93ED39C5ECC0}" destId="{75F9FEAC-3F83-4B8D-96AF-5C41D31B9666}" srcOrd="5" destOrd="0" parTransId="{F7FEC046-DCD6-4F73-980A-02456F0FF1B1}" sibTransId="{19DC8709-692D-42BF-9152-02B9B0DEA447}"/>
    <dgm:cxn modelId="{ACFF8DB4-1294-4C6B-AB4B-5DC25604B00C}" type="presOf" srcId="{75F9FEAC-3F83-4B8D-96AF-5C41D31B9666}" destId="{4D38DC51-44C6-4D5C-A63D-BA1B80C47F3D}" srcOrd="0" destOrd="0" presId="urn:microsoft.com/office/officeart/2016/7/layout/RepeatingBendingProcessNew"/>
    <dgm:cxn modelId="{E68911BE-C5C0-4693-8C49-1EEF145F1440}" type="presOf" srcId="{73693718-B646-4F92-97C3-CB3F04EF78BD}" destId="{19066A11-A2C0-4BD7-B654-741CC93E4725}" srcOrd="1" destOrd="0" presId="urn:microsoft.com/office/officeart/2016/7/layout/RepeatingBendingProcessNew"/>
    <dgm:cxn modelId="{A386EAC3-56C5-45D2-8173-C163F78E8E6C}" srcId="{339BFAB9-1489-469D-BB6B-93ED39C5ECC0}" destId="{02657B3C-123C-4A1A-A4CA-B39CE25E6BA7}" srcOrd="3" destOrd="0" parTransId="{4ED03D7F-FB4C-4AA7-8EDB-7B4646AA7950}" sibTransId="{5DA05729-D8FB-4176-80E6-547E288A219D}"/>
    <dgm:cxn modelId="{EDBFB3C8-15AB-4E0A-ACC2-A2CE21B8882B}" type="presOf" srcId="{19DC8709-692D-42BF-9152-02B9B0DEA447}" destId="{0A842A76-B05C-4BDC-AB93-160582DD5EB5}" srcOrd="1" destOrd="0" presId="urn:microsoft.com/office/officeart/2016/7/layout/RepeatingBendingProcessNew"/>
    <dgm:cxn modelId="{4EA523CE-8608-44AB-B53C-336CB0ECCF77}" type="presOf" srcId="{19DC8709-692D-42BF-9152-02B9B0DEA447}" destId="{5EA53C4E-EF79-4EDC-93AD-5E1F24C24C74}" srcOrd="0" destOrd="0" presId="urn:microsoft.com/office/officeart/2016/7/layout/RepeatingBendingProcessNew"/>
    <dgm:cxn modelId="{EC0AE1D0-EE12-4FF9-993C-64E6BF789218}" type="presOf" srcId="{DCABFE25-52D3-48CC-B05E-031CA5F17247}" destId="{02D7F7FB-5EE5-48A3-93A2-147B8EE1655B}" srcOrd="0" destOrd="0" presId="urn:microsoft.com/office/officeart/2016/7/layout/RepeatingBendingProcessNew"/>
    <dgm:cxn modelId="{E58A8EE5-35E4-4723-98C3-A09628A79EA0}" type="presOf" srcId="{DDE6FA0F-0C22-4BDA-99A8-61C72754E341}" destId="{F628DDA0-D56A-4479-A70F-BD17B5DE70CB}" srcOrd="0" destOrd="0" presId="urn:microsoft.com/office/officeart/2016/7/layout/RepeatingBendingProcessNew"/>
    <dgm:cxn modelId="{2D35D3E9-A7B9-4345-B21F-1773907AACAF}" srcId="{339BFAB9-1489-469D-BB6B-93ED39C5ECC0}" destId="{6575751E-AEF8-438B-BE84-B83C96B1797A}" srcOrd="6" destOrd="0" parTransId="{05EE361D-1988-4D1F-8ADA-0FDD0119495F}" sibTransId="{F6B8648A-9B34-4E3F-A0A8-E14184CDC188}"/>
    <dgm:cxn modelId="{293DD4F3-6243-4718-8704-BB1E38AFEFBF}" type="presOf" srcId="{F6B8648A-9B34-4E3F-A0A8-E14184CDC188}" destId="{EDECFA90-D448-4DDC-B5B3-732CC689FBE7}" srcOrd="1" destOrd="0" presId="urn:microsoft.com/office/officeart/2016/7/layout/RepeatingBendingProcessNew"/>
    <dgm:cxn modelId="{4B79A4F9-AB97-4E97-829D-399994A0CA66}" srcId="{339BFAB9-1489-469D-BB6B-93ED39C5ECC0}" destId="{26E7E94A-949E-43B5-8716-31A9174F8B28}" srcOrd="9" destOrd="0" parTransId="{F5EAAFA5-B152-4753-9416-31F7E6DE9BA2}" sibTransId="{AEABD1DA-BEE9-4D08-AE0E-57162C78105C}"/>
    <dgm:cxn modelId="{B0EF3067-839F-4AFF-AB16-C021F1A61AD4}" type="presParOf" srcId="{79BF839D-54FF-4CED-A0F5-FE5B1CCCAEE4}" destId="{727B6404-B474-4C9D-906F-0B855EBF0E2C}" srcOrd="0" destOrd="0" presId="urn:microsoft.com/office/officeart/2016/7/layout/RepeatingBendingProcessNew"/>
    <dgm:cxn modelId="{16B6CBED-76A1-40B7-918B-4D55C7AB2DAD}" type="presParOf" srcId="{79BF839D-54FF-4CED-A0F5-FE5B1CCCAEE4}" destId="{087C092A-782D-46F2-AA16-9A8DD7A9C62C}" srcOrd="1" destOrd="0" presId="urn:microsoft.com/office/officeart/2016/7/layout/RepeatingBendingProcessNew"/>
    <dgm:cxn modelId="{4769AE68-D66C-4E6F-BD1D-AD90CC41016D}" type="presParOf" srcId="{087C092A-782D-46F2-AA16-9A8DD7A9C62C}" destId="{19066A11-A2C0-4BD7-B654-741CC93E4725}" srcOrd="0" destOrd="0" presId="urn:microsoft.com/office/officeart/2016/7/layout/RepeatingBendingProcessNew"/>
    <dgm:cxn modelId="{AC3C23E2-CD18-4D6D-842D-242C3F6F67B7}" type="presParOf" srcId="{79BF839D-54FF-4CED-A0F5-FE5B1CCCAEE4}" destId="{DFFBD9BE-D7C8-429B-96B2-D1AFA1D9917E}" srcOrd="2" destOrd="0" presId="urn:microsoft.com/office/officeart/2016/7/layout/RepeatingBendingProcessNew"/>
    <dgm:cxn modelId="{A14E3D5E-F743-4231-8545-0A7E3D095780}" type="presParOf" srcId="{79BF839D-54FF-4CED-A0F5-FE5B1CCCAEE4}" destId="{54FBBD64-5BFF-485D-B741-CAF752B8E0E4}" srcOrd="3" destOrd="0" presId="urn:microsoft.com/office/officeart/2016/7/layout/RepeatingBendingProcessNew"/>
    <dgm:cxn modelId="{4E170BD6-49CB-4B5D-88C5-3B8705C6F6A0}" type="presParOf" srcId="{54FBBD64-5BFF-485D-B741-CAF752B8E0E4}" destId="{9B11D9D3-B601-443A-A147-FB7FA03F8C85}" srcOrd="0" destOrd="0" presId="urn:microsoft.com/office/officeart/2016/7/layout/RepeatingBendingProcessNew"/>
    <dgm:cxn modelId="{B4906D83-B65A-463C-8B88-27CAD65F3890}" type="presParOf" srcId="{79BF839D-54FF-4CED-A0F5-FE5B1CCCAEE4}" destId="{02D7F7FB-5EE5-48A3-93A2-147B8EE1655B}" srcOrd="4" destOrd="0" presId="urn:microsoft.com/office/officeart/2016/7/layout/RepeatingBendingProcessNew"/>
    <dgm:cxn modelId="{A24670FE-3853-46B7-8429-5934F818BF8A}" type="presParOf" srcId="{79BF839D-54FF-4CED-A0F5-FE5B1CCCAEE4}" destId="{A8AECF37-020A-4B6A-AE38-D36370FC4935}" srcOrd="5" destOrd="0" presId="urn:microsoft.com/office/officeart/2016/7/layout/RepeatingBendingProcessNew"/>
    <dgm:cxn modelId="{1B0B0286-2664-4ACE-A20E-9F34961E069D}" type="presParOf" srcId="{A8AECF37-020A-4B6A-AE38-D36370FC4935}" destId="{74129180-B342-4054-9E85-DAD44A8AD7F3}" srcOrd="0" destOrd="0" presId="urn:microsoft.com/office/officeart/2016/7/layout/RepeatingBendingProcessNew"/>
    <dgm:cxn modelId="{5B30F066-A184-4799-8542-A743230E0E13}" type="presParOf" srcId="{79BF839D-54FF-4CED-A0F5-FE5B1CCCAEE4}" destId="{27095352-7002-4E1F-A64F-5FF5C0DE25C3}" srcOrd="6" destOrd="0" presId="urn:microsoft.com/office/officeart/2016/7/layout/RepeatingBendingProcessNew"/>
    <dgm:cxn modelId="{2172E3F8-E96B-44CC-A06F-279E77C2F106}" type="presParOf" srcId="{79BF839D-54FF-4CED-A0F5-FE5B1CCCAEE4}" destId="{53E8A5D9-FD76-4BD9-9581-AF2D2600B8EE}" srcOrd="7" destOrd="0" presId="urn:microsoft.com/office/officeart/2016/7/layout/RepeatingBendingProcessNew"/>
    <dgm:cxn modelId="{11073612-1A9B-4B34-AE40-C1356D9A6AB0}" type="presParOf" srcId="{53E8A5D9-FD76-4BD9-9581-AF2D2600B8EE}" destId="{AA5F5D2D-1CCD-41AE-9365-FB17706A5BDA}" srcOrd="0" destOrd="0" presId="urn:microsoft.com/office/officeart/2016/7/layout/RepeatingBendingProcessNew"/>
    <dgm:cxn modelId="{CCD66BE5-2A77-42F5-BFCA-80F33240ED5F}" type="presParOf" srcId="{79BF839D-54FF-4CED-A0F5-FE5B1CCCAEE4}" destId="{1EEC428F-0D86-4924-B186-E6F6AA2D0137}" srcOrd="8" destOrd="0" presId="urn:microsoft.com/office/officeart/2016/7/layout/RepeatingBendingProcessNew"/>
    <dgm:cxn modelId="{A444568F-3671-47CD-B26D-A8EA400E244F}" type="presParOf" srcId="{79BF839D-54FF-4CED-A0F5-FE5B1CCCAEE4}" destId="{F628DDA0-D56A-4479-A70F-BD17B5DE70CB}" srcOrd="9" destOrd="0" presId="urn:microsoft.com/office/officeart/2016/7/layout/RepeatingBendingProcessNew"/>
    <dgm:cxn modelId="{77D1BE8E-50D3-42AF-A1E1-5399569336DE}" type="presParOf" srcId="{F628DDA0-D56A-4479-A70F-BD17B5DE70CB}" destId="{56B24AB1-5F56-426B-8079-01325A05C931}" srcOrd="0" destOrd="0" presId="urn:microsoft.com/office/officeart/2016/7/layout/RepeatingBendingProcessNew"/>
    <dgm:cxn modelId="{238437BC-21BE-4720-B071-6CB6E72C34DE}" type="presParOf" srcId="{79BF839D-54FF-4CED-A0F5-FE5B1CCCAEE4}" destId="{4D38DC51-44C6-4D5C-A63D-BA1B80C47F3D}" srcOrd="10" destOrd="0" presId="urn:microsoft.com/office/officeart/2016/7/layout/RepeatingBendingProcessNew"/>
    <dgm:cxn modelId="{354A6AED-6EA8-4A57-A70A-81BA191E6C5A}" type="presParOf" srcId="{79BF839D-54FF-4CED-A0F5-FE5B1CCCAEE4}" destId="{5EA53C4E-EF79-4EDC-93AD-5E1F24C24C74}" srcOrd="11" destOrd="0" presId="urn:microsoft.com/office/officeart/2016/7/layout/RepeatingBendingProcessNew"/>
    <dgm:cxn modelId="{BC239D9E-B088-44C7-938C-3E3271D74725}" type="presParOf" srcId="{5EA53C4E-EF79-4EDC-93AD-5E1F24C24C74}" destId="{0A842A76-B05C-4BDC-AB93-160582DD5EB5}" srcOrd="0" destOrd="0" presId="urn:microsoft.com/office/officeart/2016/7/layout/RepeatingBendingProcessNew"/>
    <dgm:cxn modelId="{0C1D1989-A5F6-4676-81E6-24DE96A41212}" type="presParOf" srcId="{79BF839D-54FF-4CED-A0F5-FE5B1CCCAEE4}" destId="{5F0BEB01-69A0-4704-BF60-1B8DA6E67A91}" srcOrd="12" destOrd="0" presId="urn:microsoft.com/office/officeart/2016/7/layout/RepeatingBendingProcessNew"/>
    <dgm:cxn modelId="{21A69701-52E2-48B1-A32A-776B9980DAE9}" type="presParOf" srcId="{79BF839D-54FF-4CED-A0F5-FE5B1CCCAEE4}" destId="{4271625E-BACD-40EC-AD32-D73BCC465178}" srcOrd="13" destOrd="0" presId="urn:microsoft.com/office/officeart/2016/7/layout/RepeatingBendingProcessNew"/>
    <dgm:cxn modelId="{B66D9E14-4987-4292-819E-AB5A40662940}" type="presParOf" srcId="{4271625E-BACD-40EC-AD32-D73BCC465178}" destId="{EDECFA90-D448-4DDC-B5B3-732CC689FBE7}" srcOrd="0" destOrd="0" presId="urn:microsoft.com/office/officeart/2016/7/layout/RepeatingBendingProcessNew"/>
    <dgm:cxn modelId="{6798C596-9D72-463D-8F25-EBBEB19D746F}" type="presParOf" srcId="{79BF839D-54FF-4CED-A0F5-FE5B1CCCAEE4}" destId="{229F42BF-BBAE-4D94-A9A5-21A8334EB1EC}" srcOrd="14" destOrd="0" presId="urn:microsoft.com/office/officeart/2016/7/layout/RepeatingBendingProcessNew"/>
    <dgm:cxn modelId="{D90B4442-8E3E-49AC-A3B3-0B7071912946}" type="presParOf" srcId="{79BF839D-54FF-4CED-A0F5-FE5B1CCCAEE4}" destId="{A2415BC1-008E-457B-B49C-6DA6C6524493}" srcOrd="15" destOrd="0" presId="urn:microsoft.com/office/officeart/2016/7/layout/RepeatingBendingProcessNew"/>
    <dgm:cxn modelId="{E38A8EAF-1D1A-47D9-A67C-5D838068BA1F}" type="presParOf" srcId="{A2415BC1-008E-457B-B49C-6DA6C6524493}" destId="{8AF42918-7A2E-47C5-B51B-51E23EECB747}" srcOrd="0" destOrd="0" presId="urn:microsoft.com/office/officeart/2016/7/layout/RepeatingBendingProcessNew"/>
    <dgm:cxn modelId="{3A8CF793-86D3-41EE-B9A4-1FE89F75048F}" type="presParOf" srcId="{79BF839D-54FF-4CED-A0F5-FE5B1CCCAEE4}" destId="{67BAF720-4032-4BC7-9238-8FF98F1EDC78}" srcOrd="16" destOrd="0" presId="urn:microsoft.com/office/officeart/2016/7/layout/RepeatingBendingProcessNew"/>
    <dgm:cxn modelId="{68B7107A-0F51-4DD1-8556-D0328675F3F1}" type="presParOf" srcId="{79BF839D-54FF-4CED-A0F5-FE5B1CCCAEE4}" destId="{A615D60E-F18C-4D78-B47C-81975CEE2539}" srcOrd="17" destOrd="0" presId="urn:microsoft.com/office/officeart/2016/7/layout/RepeatingBendingProcessNew"/>
    <dgm:cxn modelId="{37B9FE6F-8145-4448-8AA8-F5BA9292D135}" type="presParOf" srcId="{A615D60E-F18C-4D78-B47C-81975CEE2539}" destId="{2903856D-A63B-4F23-9D23-759FC3C1DAA4}" srcOrd="0" destOrd="0" presId="urn:microsoft.com/office/officeart/2016/7/layout/RepeatingBendingProcessNew"/>
    <dgm:cxn modelId="{B4127847-06FE-48E7-8016-E7478EE4A001}" type="presParOf" srcId="{79BF839D-54FF-4CED-A0F5-FE5B1CCCAEE4}" destId="{827A24C2-296E-46CC-9BE0-24935D4B2BC7}"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9BFAB9-1489-469D-BB6B-93ED39C5ECC0}" type="doc">
      <dgm:prSet loTypeId="urn:microsoft.com/office/officeart/2016/7/layout/RepeatingBendingProcessNew" loCatId="process" qsTypeId="urn:microsoft.com/office/officeart/2005/8/quickstyle/simple1" qsCatId="simple" csTypeId="urn:microsoft.com/office/officeart/2005/8/colors/accent1_1" csCatId="accent1" phldr="1"/>
      <dgm:spPr/>
      <dgm:t>
        <a:bodyPr/>
        <a:lstStyle/>
        <a:p>
          <a:endParaRPr lang="en-US"/>
        </a:p>
      </dgm:t>
    </dgm:pt>
    <dgm:pt modelId="{2442D42C-B79B-4C12-BAF3-AB63304B3109}">
      <dgm:prSet phldrT="[Text]" phldr="0"/>
      <dgm:spPr/>
      <dgm:t>
        <a:bodyPr/>
        <a:lstStyle/>
        <a:p>
          <a:pPr rtl="0"/>
          <a:r>
            <a:rPr lang="en-US" dirty="0">
              <a:latin typeface="Calibri Light" panose="020F0302020204030204"/>
            </a:rPr>
            <a:t>Perform Analytical Hierarchy Proccessing</a:t>
          </a:r>
        </a:p>
      </dgm:t>
    </dgm:pt>
    <dgm:pt modelId="{B97371E3-6015-49AB-9228-FCCACC5B738E}" type="parTrans" cxnId="{9CE9F9A6-038B-4A42-BAD1-49CD87EDFE64}">
      <dgm:prSet/>
      <dgm:spPr/>
      <dgm:t>
        <a:bodyPr/>
        <a:lstStyle/>
        <a:p>
          <a:endParaRPr lang="en-US"/>
        </a:p>
      </dgm:t>
    </dgm:pt>
    <dgm:pt modelId="{73693718-B646-4F92-97C3-CB3F04EF78BD}" type="sibTrans" cxnId="{9CE9F9A6-038B-4A42-BAD1-49CD87EDFE64}">
      <dgm:prSet/>
      <dgm:spPr/>
      <dgm:t>
        <a:bodyPr/>
        <a:lstStyle/>
        <a:p>
          <a:endParaRPr lang="en-US"/>
        </a:p>
      </dgm:t>
    </dgm:pt>
    <dgm:pt modelId="{EDC05E10-4700-4764-9B8A-62F41C9AB122}">
      <dgm:prSet phldrT="[Text]" phldr="0"/>
      <dgm:spPr/>
      <dgm:t>
        <a:bodyPr/>
        <a:lstStyle/>
        <a:p>
          <a:pPr rtl="0"/>
          <a:r>
            <a:rPr lang="en-US" dirty="0">
              <a:latin typeface="Calibri Light" panose="020F0302020204030204"/>
            </a:rPr>
            <a:t>Set the parameter according to preference in the hierarchy</a:t>
          </a:r>
          <a:endParaRPr lang="en-US" dirty="0"/>
        </a:p>
      </dgm:t>
    </dgm:pt>
    <dgm:pt modelId="{BBDA7759-9C29-434A-A283-BEB046D79331}" type="parTrans" cxnId="{B94DFF6F-3E2C-44F3-B08E-43CAE70231E9}">
      <dgm:prSet/>
      <dgm:spPr/>
      <dgm:t>
        <a:bodyPr/>
        <a:lstStyle/>
        <a:p>
          <a:endParaRPr lang="en-US"/>
        </a:p>
      </dgm:t>
    </dgm:pt>
    <dgm:pt modelId="{AF224B33-07CC-4C20-882B-6CFFA0C250CC}" type="sibTrans" cxnId="{B94DFF6F-3E2C-44F3-B08E-43CAE70231E9}">
      <dgm:prSet/>
      <dgm:spPr/>
      <dgm:t>
        <a:bodyPr/>
        <a:lstStyle/>
        <a:p>
          <a:endParaRPr lang="en-US"/>
        </a:p>
      </dgm:t>
    </dgm:pt>
    <dgm:pt modelId="{DCABFE25-52D3-48CC-B05E-031CA5F17247}">
      <dgm:prSet phldrT="[Text]" phldr="0"/>
      <dgm:spPr/>
      <dgm:t>
        <a:bodyPr/>
        <a:lstStyle/>
        <a:p>
          <a:pPr rtl="0"/>
          <a:r>
            <a:rPr lang="en-US" dirty="0">
              <a:latin typeface="Calibri Light" panose="020F0302020204030204"/>
            </a:rPr>
            <a:t>Set individual weights for parameter components</a:t>
          </a:r>
          <a:endParaRPr lang="en-US" dirty="0"/>
        </a:p>
      </dgm:t>
    </dgm:pt>
    <dgm:pt modelId="{14F0EE30-A942-42AA-978C-55D30434B3F4}" type="parTrans" cxnId="{C36AAE5E-7F49-4D1F-994B-09BC6DC963C7}">
      <dgm:prSet/>
      <dgm:spPr/>
      <dgm:t>
        <a:bodyPr/>
        <a:lstStyle/>
        <a:p>
          <a:endParaRPr lang="en-US"/>
        </a:p>
      </dgm:t>
    </dgm:pt>
    <dgm:pt modelId="{BE687557-C1A7-4F58-A095-34E06E491E36}" type="sibTrans" cxnId="{C36AAE5E-7F49-4D1F-994B-09BC6DC963C7}">
      <dgm:prSet/>
      <dgm:spPr/>
      <dgm:t>
        <a:bodyPr/>
        <a:lstStyle/>
        <a:p>
          <a:endParaRPr lang="en-US"/>
        </a:p>
      </dgm:t>
    </dgm:pt>
    <dgm:pt modelId="{02657B3C-123C-4A1A-A4CA-B39CE25E6BA7}">
      <dgm:prSet phldrT="[Text]" phldr="0"/>
      <dgm:spPr/>
      <dgm:t>
        <a:bodyPr/>
        <a:lstStyle/>
        <a:p>
          <a:pPr rtl="0"/>
          <a:r>
            <a:rPr lang="en-US" dirty="0">
              <a:latin typeface="Calibri Light" panose="020F0302020204030204"/>
            </a:rPr>
            <a:t>Add the component weights in the thematic map shapefile attribute table for each parameter</a:t>
          </a:r>
          <a:endParaRPr lang="en-US" dirty="0"/>
        </a:p>
      </dgm:t>
    </dgm:pt>
    <dgm:pt modelId="{4ED03D7F-FB4C-4AA7-8EDB-7B4646AA7950}" type="parTrans" cxnId="{A386EAC3-56C5-45D2-8173-C163F78E8E6C}">
      <dgm:prSet/>
      <dgm:spPr/>
      <dgm:t>
        <a:bodyPr/>
        <a:lstStyle/>
        <a:p>
          <a:endParaRPr lang="en-US"/>
        </a:p>
      </dgm:t>
    </dgm:pt>
    <dgm:pt modelId="{5DA05729-D8FB-4176-80E6-547E288A219D}" type="sibTrans" cxnId="{A386EAC3-56C5-45D2-8173-C163F78E8E6C}">
      <dgm:prSet/>
      <dgm:spPr/>
      <dgm:t>
        <a:bodyPr/>
        <a:lstStyle/>
        <a:p>
          <a:endParaRPr lang="en-US"/>
        </a:p>
      </dgm:t>
    </dgm:pt>
    <dgm:pt modelId="{0168ACE6-D9B7-4D0C-B681-256D1A7FB9EB}">
      <dgm:prSet phldrT="[Text]" phldr="0"/>
      <dgm:spPr/>
      <dgm:t>
        <a:bodyPr/>
        <a:lstStyle/>
        <a:p>
          <a:pPr rtl="0"/>
          <a:r>
            <a:rPr lang="en-US" dirty="0">
              <a:latin typeface="Calibri Light" panose="020F0302020204030204"/>
            </a:rPr>
            <a:t>From Analysis go to overlay tools and perform Union</a:t>
          </a:r>
          <a:endParaRPr lang="en-US" dirty="0"/>
        </a:p>
      </dgm:t>
    </dgm:pt>
    <dgm:pt modelId="{7F16F6CC-5DF0-43DA-B9EE-E197EFB2901A}" type="parTrans" cxnId="{7860BA1B-1F26-4B7D-A0F1-0688CF0777A5}">
      <dgm:prSet/>
      <dgm:spPr/>
      <dgm:t>
        <a:bodyPr/>
        <a:lstStyle/>
        <a:p>
          <a:endParaRPr lang="en-US"/>
        </a:p>
      </dgm:t>
    </dgm:pt>
    <dgm:pt modelId="{DDE6FA0F-0C22-4BDA-99A8-61C72754E341}" type="sibTrans" cxnId="{7860BA1B-1F26-4B7D-A0F1-0688CF0777A5}">
      <dgm:prSet/>
      <dgm:spPr/>
      <dgm:t>
        <a:bodyPr/>
        <a:lstStyle/>
        <a:p>
          <a:endParaRPr lang="en-US"/>
        </a:p>
      </dgm:t>
    </dgm:pt>
    <dgm:pt modelId="{75F9FEAC-3F83-4B8D-96AF-5C41D31B9666}">
      <dgm:prSet phldr="0"/>
      <dgm:spPr/>
      <dgm:t>
        <a:bodyPr/>
        <a:lstStyle/>
        <a:p>
          <a:pPr rtl="0"/>
          <a:r>
            <a:rPr lang="en-US" dirty="0">
              <a:latin typeface="Calibri Light" panose="020F0302020204030204"/>
            </a:rPr>
            <a:t>Add all the individual weights of components of each parameter and merge into one column in the attribute table using Field Calculator</a:t>
          </a:r>
        </a:p>
      </dgm:t>
    </dgm:pt>
    <dgm:pt modelId="{F7FEC046-DCD6-4F73-980A-02456F0FF1B1}" type="parTrans" cxnId="{94B10DB4-8CD2-42E0-ACC6-44D181D8575E}">
      <dgm:prSet/>
      <dgm:spPr/>
    </dgm:pt>
    <dgm:pt modelId="{19DC8709-692D-42BF-9152-02B9B0DEA447}" type="sibTrans" cxnId="{94B10DB4-8CD2-42E0-ACC6-44D181D8575E}">
      <dgm:prSet/>
      <dgm:spPr/>
      <dgm:t>
        <a:bodyPr/>
        <a:lstStyle/>
        <a:p>
          <a:endParaRPr lang="en-US"/>
        </a:p>
      </dgm:t>
    </dgm:pt>
    <dgm:pt modelId="{79BF839D-54FF-4CED-A0F5-FE5B1CCCAEE4}" type="pres">
      <dgm:prSet presAssocID="{339BFAB9-1489-469D-BB6B-93ED39C5ECC0}" presName="Name0" presStyleCnt="0">
        <dgm:presLayoutVars>
          <dgm:dir/>
          <dgm:resizeHandles val="exact"/>
        </dgm:presLayoutVars>
      </dgm:prSet>
      <dgm:spPr/>
    </dgm:pt>
    <dgm:pt modelId="{727B6404-B474-4C9D-906F-0B855EBF0E2C}" type="pres">
      <dgm:prSet presAssocID="{2442D42C-B79B-4C12-BAF3-AB63304B3109}" presName="node" presStyleLbl="node1" presStyleIdx="0" presStyleCnt="6">
        <dgm:presLayoutVars>
          <dgm:bulletEnabled val="1"/>
        </dgm:presLayoutVars>
      </dgm:prSet>
      <dgm:spPr/>
    </dgm:pt>
    <dgm:pt modelId="{087C092A-782D-46F2-AA16-9A8DD7A9C62C}" type="pres">
      <dgm:prSet presAssocID="{73693718-B646-4F92-97C3-CB3F04EF78BD}" presName="sibTrans" presStyleLbl="sibTrans1D1" presStyleIdx="0" presStyleCnt="5"/>
      <dgm:spPr/>
    </dgm:pt>
    <dgm:pt modelId="{19066A11-A2C0-4BD7-B654-741CC93E4725}" type="pres">
      <dgm:prSet presAssocID="{73693718-B646-4F92-97C3-CB3F04EF78BD}" presName="connectorText" presStyleLbl="sibTrans1D1" presStyleIdx="0" presStyleCnt="5"/>
      <dgm:spPr/>
    </dgm:pt>
    <dgm:pt modelId="{DFFBD9BE-D7C8-429B-96B2-D1AFA1D9917E}" type="pres">
      <dgm:prSet presAssocID="{EDC05E10-4700-4764-9B8A-62F41C9AB122}" presName="node" presStyleLbl="node1" presStyleIdx="1" presStyleCnt="6">
        <dgm:presLayoutVars>
          <dgm:bulletEnabled val="1"/>
        </dgm:presLayoutVars>
      </dgm:prSet>
      <dgm:spPr/>
    </dgm:pt>
    <dgm:pt modelId="{54FBBD64-5BFF-485D-B741-CAF752B8E0E4}" type="pres">
      <dgm:prSet presAssocID="{AF224B33-07CC-4C20-882B-6CFFA0C250CC}" presName="sibTrans" presStyleLbl="sibTrans1D1" presStyleIdx="1" presStyleCnt="5"/>
      <dgm:spPr/>
    </dgm:pt>
    <dgm:pt modelId="{9B11D9D3-B601-443A-A147-FB7FA03F8C85}" type="pres">
      <dgm:prSet presAssocID="{AF224B33-07CC-4C20-882B-6CFFA0C250CC}" presName="connectorText" presStyleLbl="sibTrans1D1" presStyleIdx="1" presStyleCnt="5"/>
      <dgm:spPr/>
    </dgm:pt>
    <dgm:pt modelId="{02D7F7FB-5EE5-48A3-93A2-147B8EE1655B}" type="pres">
      <dgm:prSet presAssocID="{DCABFE25-52D3-48CC-B05E-031CA5F17247}" presName="node" presStyleLbl="node1" presStyleIdx="2" presStyleCnt="6">
        <dgm:presLayoutVars>
          <dgm:bulletEnabled val="1"/>
        </dgm:presLayoutVars>
      </dgm:prSet>
      <dgm:spPr/>
    </dgm:pt>
    <dgm:pt modelId="{A8AECF37-020A-4B6A-AE38-D36370FC4935}" type="pres">
      <dgm:prSet presAssocID="{BE687557-C1A7-4F58-A095-34E06E491E36}" presName="sibTrans" presStyleLbl="sibTrans1D1" presStyleIdx="2" presStyleCnt="5"/>
      <dgm:spPr/>
    </dgm:pt>
    <dgm:pt modelId="{74129180-B342-4054-9E85-DAD44A8AD7F3}" type="pres">
      <dgm:prSet presAssocID="{BE687557-C1A7-4F58-A095-34E06E491E36}" presName="connectorText" presStyleLbl="sibTrans1D1" presStyleIdx="2" presStyleCnt="5"/>
      <dgm:spPr/>
    </dgm:pt>
    <dgm:pt modelId="{27095352-7002-4E1F-A64F-5FF5C0DE25C3}" type="pres">
      <dgm:prSet presAssocID="{02657B3C-123C-4A1A-A4CA-B39CE25E6BA7}" presName="node" presStyleLbl="node1" presStyleIdx="3" presStyleCnt="6">
        <dgm:presLayoutVars>
          <dgm:bulletEnabled val="1"/>
        </dgm:presLayoutVars>
      </dgm:prSet>
      <dgm:spPr/>
    </dgm:pt>
    <dgm:pt modelId="{53E8A5D9-FD76-4BD9-9581-AF2D2600B8EE}" type="pres">
      <dgm:prSet presAssocID="{5DA05729-D8FB-4176-80E6-547E288A219D}" presName="sibTrans" presStyleLbl="sibTrans1D1" presStyleIdx="3" presStyleCnt="5"/>
      <dgm:spPr/>
    </dgm:pt>
    <dgm:pt modelId="{AA5F5D2D-1CCD-41AE-9365-FB17706A5BDA}" type="pres">
      <dgm:prSet presAssocID="{5DA05729-D8FB-4176-80E6-547E288A219D}" presName="connectorText" presStyleLbl="sibTrans1D1" presStyleIdx="3" presStyleCnt="5"/>
      <dgm:spPr/>
    </dgm:pt>
    <dgm:pt modelId="{1EEC428F-0D86-4924-B186-E6F6AA2D0137}" type="pres">
      <dgm:prSet presAssocID="{0168ACE6-D9B7-4D0C-B681-256D1A7FB9EB}" presName="node" presStyleLbl="node1" presStyleIdx="4" presStyleCnt="6">
        <dgm:presLayoutVars>
          <dgm:bulletEnabled val="1"/>
        </dgm:presLayoutVars>
      </dgm:prSet>
      <dgm:spPr/>
    </dgm:pt>
    <dgm:pt modelId="{F628DDA0-D56A-4479-A70F-BD17B5DE70CB}" type="pres">
      <dgm:prSet presAssocID="{DDE6FA0F-0C22-4BDA-99A8-61C72754E341}" presName="sibTrans" presStyleLbl="sibTrans1D1" presStyleIdx="4" presStyleCnt="5"/>
      <dgm:spPr/>
    </dgm:pt>
    <dgm:pt modelId="{56B24AB1-5F56-426B-8079-01325A05C931}" type="pres">
      <dgm:prSet presAssocID="{DDE6FA0F-0C22-4BDA-99A8-61C72754E341}" presName="connectorText" presStyleLbl="sibTrans1D1" presStyleIdx="4" presStyleCnt="5"/>
      <dgm:spPr/>
    </dgm:pt>
    <dgm:pt modelId="{4D38DC51-44C6-4D5C-A63D-BA1B80C47F3D}" type="pres">
      <dgm:prSet presAssocID="{75F9FEAC-3F83-4B8D-96AF-5C41D31B9666}" presName="node" presStyleLbl="node1" presStyleIdx="5" presStyleCnt="6">
        <dgm:presLayoutVars>
          <dgm:bulletEnabled val="1"/>
        </dgm:presLayoutVars>
      </dgm:prSet>
      <dgm:spPr/>
    </dgm:pt>
  </dgm:ptLst>
  <dgm:cxnLst>
    <dgm:cxn modelId="{EFB84809-858D-408E-B2E7-E9B92173226B}" type="presOf" srcId="{EDC05E10-4700-4764-9B8A-62F41C9AB122}" destId="{DFFBD9BE-D7C8-429B-96B2-D1AFA1D9917E}" srcOrd="0" destOrd="0" presId="urn:microsoft.com/office/officeart/2016/7/layout/RepeatingBendingProcessNew"/>
    <dgm:cxn modelId="{04A18109-04B4-4BE4-A724-4804E19E9003}" type="presOf" srcId="{BE687557-C1A7-4F58-A095-34E06E491E36}" destId="{A8AECF37-020A-4B6A-AE38-D36370FC4935}" srcOrd="0" destOrd="0" presId="urn:microsoft.com/office/officeart/2016/7/layout/RepeatingBendingProcessNew"/>
    <dgm:cxn modelId="{7860BA1B-1F26-4B7D-A0F1-0688CF0777A5}" srcId="{339BFAB9-1489-469D-BB6B-93ED39C5ECC0}" destId="{0168ACE6-D9B7-4D0C-B681-256D1A7FB9EB}" srcOrd="4" destOrd="0" parTransId="{7F16F6CC-5DF0-43DA-B9EE-E197EFB2901A}" sibTransId="{DDE6FA0F-0C22-4BDA-99A8-61C72754E341}"/>
    <dgm:cxn modelId="{CDA7AA28-42F6-49BC-A22E-09A0B70EAEB9}" type="presOf" srcId="{73693718-B646-4F92-97C3-CB3F04EF78BD}" destId="{087C092A-782D-46F2-AA16-9A8DD7A9C62C}" srcOrd="0" destOrd="0" presId="urn:microsoft.com/office/officeart/2016/7/layout/RepeatingBendingProcessNew"/>
    <dgm:cxn modelId="{6BECAF29-9971-453C-84F6-DCF3BF0B128F}" type="presOf" srcId="{5DA05729-D8FB-4176-80E6-547E288A219D}" destId="{53E8A5D9-FD76-4BD9-9581-AF2D2600B8EE}" srcOrd="0" destOrd="0" presId="urn:microsoft.com/office/officeart/2016/7/layout/RepeatingBendingProcessNew"/>
    <dgm:cxn modelId="{C36AAE5E-7F49-4D1F-994B-09BC6DC963C7}" srcId="{339BFAB9-1489-469D-BB6B-93ED39C5ECC0}" destId="{DCABFE25-52D3-48CC-B05E-031CA5F17247}" srcOrd="2" destOrd="0" parTransId="{14F0EE30-A942-42AA-978C-55D30434B3F4}" sibTransId="{BE687557-C1A7-4F58-A095-34E06E491E36}"/>
    <dgm:cxn modelId="{39756248-7094-4BF5-9FA9-D72E077FE964}" type="presOf" srcId="{0168ACE6-D9B7-4D0C-B681-256D1A7FB9EB}" destId="{1EEC428F-0D86-4924-B186-E6F6AA2D0137}" srcOrd="0" destOrd="0" presId="urn:microsoft.com/office/officeart/2016/7/layout/RepeatingBendingProcessNew"/>
    <dgm:cxn modelId="{CB2ED848-20C4-48F6-B232-11CD9549FD59}" type="presOf" srcId="{2442D42C-B79B-4C12-BAF3-AB63304B3109}" destId="{727B6404-B474-4C9D-906F-0B855EBF0E2C}" srcOrd="0" destOrd="0" presId="urn:microsoft.com/office/officeart/2016/7/layout/RepeatingBendingProcessNew"/>
    <dgm:cxn modelId="{E342376C-8616-4376-AAFC-BBA0C02E8498}" type="presOf" srcId="{DDE6FA0F-0C22-4BDA-99A8-61C72754E341}" destId="{56B24AB1-5F56-426B-8079-01325A05C931}" srcOrd="1" destOrd="0" presId="urn:microsoft.com/office/officeart/2016/7/layout/RepeatingBendingProcessNew"/>
    <dgm:cxn modelId="{B94DFF6F-3E2C-44F3-B08E-43CAE70231E9}" srcId="{339BFAB9-1489-469D-BB6B-93ED39C5ECC0}" destId="{EDC05E10-4700-4764-9B8A-62F41C9AB122}" srcOrd="1" destOrd="0" parTransId="{BBDA7759-9C29-434A-A283-BEB046D79331}" sibTransId="{AF224B33-07CC-4C20-882B-6CFFA0C250CC}"/>
    <dgm:cxn modelId="{92413270-6B06-4102-AFD9-D5EA969460F4}" type="presOf" srcId="{AF224B33-07CC-4C20-882B-6CFFA0C250CC}" destId="{54FBBD64-5BFF-485D-B741-CAF752B8E0E4}" srcOrd="0" destOrd="0" presId="urn:microsoft.com/office/officeart/2016/7/layout/RepeatingBendingProcessNew"/>
    <dgm:cxn modelId="{ADAECE74-98C6-454F-B749-DFAE806111C4}" type="presOf" srcId="{73693718-B646-4F92-97C3-CB3F04EF78BD}" destId="{19066A11-A2C0-4BD7-B654-741CC93E4725}" srcOrd="1" destOrd="0" presId="urn:microsoft.com/office/officeart/2016/7/layout/RepeatingBendingProcessNew"/>
    <dgm:cxn modelId="{8F3D5D8C-6E6D-445E-B6AD-02481C07B1C0}" type="presOf" srcId="{339BFAB9-1489-469D-BB6B-93ED39C5ECC0}" destId="{79BF839D-54FF-4CED-A0F5-FE5B1CCCAEE4}" srcOrd="0" destOrd="0" presId="urn:microsoft.com/office/officeart/2016/7/layout/RepeatingBendingProcessNew"/>
    <dgm:cxn modelId="{0FECD6A5-EC13-406E-BC9C-2F0B7B5CF85C}" type="presOf" srcId="{BE687557-C1A7-4F58-A095-34E06E491E36}" destId="{74129180-B342-4054-9E85-DAD44A8AD7F3}" srcOrd="1" destOrd="0" presId="urn:microsoft.com/office/officeart/2016/7/layout/RepeatingBendingProcessNew"/>
    <dgm:cxn modelId="{9CE9F9A6-038B-4A42-BAD1-49CD87EDFE64}" srcId="{339BFAB9-1489-469D-BB6B-93ED39C5ECC0}" destId="{2442D42C-B79B-4C12-BAF3-AB63304B3109}" srcOrd="0" destOrd="0" parTransId="{B97371E3-6015-49AB-9228-FCCACC5B738E}" sibTransId="{73693718-B646-4F92-97C3-CB3F04EF78BD}"/>
    <dgm:cxn modelId="{7E983CAE-38EE-4781-822C-AC73885CA36B}" type="presOf" srcId="{02657B3C-123C-4A1A-A4CA-B39CE25E6BA7}" destId="{27095352-7002-4E1F-A64F-5FF5C0DE25C3}" srcOrd="0" destOrd="0" presId="urn:microsoft.com/office/officeart/2016/7/layout/RepeatingBendingProcessNew"/>
    <dgm:cxn modelId="{94B10DB4-8CD2-42E0-ACC6-44D181D8575E}" srcId="{339BFAB9-1489-469D-BB6B-93ED39C5ECC0}" destId="{75F9FEAC-3F83-4B8D-96AF-5C41D31B9666}" srcOrd="5" destOrd="0" parTransId="{F7FEC046-DCD6-4F73-980A-02456F0FF1B1}" sibTransId="{19DC8709-692D-42BF-9152-02B9B0DEA447}"/>
    <dgm:cxn modelId="{ACFF8DB4-1294-4C6B-AB4B-5DC25604B00C}" type="presOf" srcId="{75F9FEAC-3F83-4B8D-96AF-5C41D31B9666}" destId="{4D38DC51-44C6-4D5C-A63D-BA1B80C47F3D}" srcOrd="0" destOrd="0" presId="urn:microsoft.com/office/officeart/2016/7/layout/RepeatingBendingProcessNew"/>
    <dgm:cxn modelId="{A386EAC3-56C5-45D2-8173-C163F78E8E6C}" srcId="{339BFAB9-1489-469D-BB6B-93ED39C5ECC0}" destId="{02657B3C-123C-4A1A-A4CA-B39CE25E6BA7}" srcOrd="3" destOrd="0" parTransId="{4ED03D7F-FB4C-4AA7-8EDB-7B4646AA7950}" sibTransId="{5DA05729-D8FB-4176-80E6-547E288A219D}"/>
    <dgm:cxn modelId="{EC0AE1D0-EE12-4FF9-993C-64E6BF789218}" type="presOf" srcId="{DCABFE25-52D3-48CC-B05E-031CA5F17247}" destId="{02D7F7FB-5EE5-48A3-93A2-147B8EE1655B}" srcOrd="0" destOrd="0" presId="urn:microsoft.com/office/officeart/2016/7/layout/RepeatingBendingProcessNew"/>
    <dgm:cxn modelId="{E58A8EE5-35E4-4723-98C3-A09628A79EA0}" type="presOf" srcId="{DDE6FA0F-0C22-4BDA-99A8-61C72754E341}" destId="{F628DDA0-D56A-4479-A70F-BD17B5DE70CB}" srcOrd="0" destOrd="0" presId="urn:microsoft.com/office/officeart/2016/7/layout/RepeatingBendingProcessNew"/>
    <dgm:cxn modelId="{162988F7-CB24-489A-ABB3-4D8AAC492295}" type="presOf" srcId="{5DA05729-D8FB-4176-80E6-547E288A219D}" destId="{AA5F5D2D-1CCD-41AE-9365-FB17706A5BDA}" srcOrd="1" destOrd="0" presId="urn:microsoft.com/office/officeart/2016/7/layout/RepeatingBendingProcessNew"/>
    <dgm:cxn modelId="{2D243DFA-B920-480A-8EC5-E70605AB3B57}" type="presOf" srcId="{AF224B33-07CC-4C20-882B-6CFFA0C250CC}" destId="{9B11D9D3-B601-443A-A147-FB7FA03F8C85}" srcOrd="1" destOrd="0" presId="urn:microsoft.com/office/officeart/2016/7/layout/RepeatingBendingProcessNew"/>
    <dgm:cxn modelId="{B0EF3067-839F-4AFF-AB16-C021F1A61AD4}" type="presParOf" srcId="{79BF839D-54FF-4CED-A0F5-FE5B1CCCAEE4}" destId="{727B6404-B474-4C9D-906F-0B855EBF0E2C}" srcOrd="0" destOrd="0" presId="urn:microsoft.com/office/officeart/2016/7/layout/RepeatingBendingProcessNew"/>
    <dgm:cxn modelId="{16B6CBED-76A1-40B7-918B-4D55C7AB2DAD}" type="presParOf" srcId="{79BF839D-54FF-4CED-A0F5-FE5B1CCCAEE4}" destId="{087C092A-782D-46F2-AA16-9A8DD7A9C62C}" srcOrd="1" destOrd="0" presId="urn:microsoft.com/office/officeart/2016/7/layout/RepeatingBendingProcessNew"/>
    <dgm:cxn modelId="{C29BC135-634A-4FFF-ACE8-0DE711305B22}" type="presParOf" srcId="{087C092A-782D-46F2-AA16-9A8DD7A9C62C}" destId="{19066A11-A2C0-4BD7-B654-741CC93E4725}" srcOrd="0" destOrd="0" presId="urn:microsoft.com/office/officeart/2016/7/layout/RepeatingBendingProcessNew"/>
    <dgm:cxn modelId="{AC3C23E2-CD18-4D6D-842D-242C3F6F67B7}" type="presParOf" srcId="{79BF839D-54FF-4CED-A0F5-FE5B1CCCAEE4}" destId="{DFFBD9BE-D7C8-429B-96B2-D1AFA1D9917E}" srcOrd="2" destOrd="0" presId="urn:microsoft.com/office/officeart/2016/7/layout/RepeatingBendingProcessNew"/>
    <dgm:cxn modelId="{A14E3D5E-F743-4231-8545-0A7E3D095780}" type="presParOf" srcId="{79BF839D-54FF-4CED-A0F5-FE5B1CCCAEE4}" destId="{54FBBD64-5BFF-485D-B741-CAF752B8E0E4}" srcOrd="3" destOrd="0" presId="urn:microsoft.com/office/officeart/2016/7/layout/RepeatingBendingProcessNew"/>
    <dgm:cxn modelId="{679CED02-B153-4DF4-9242-844F9DE916DC}" type="presParOf" srcId="{54FBBD64-5BFF-485D-B741-CAF752B8E0E4}" destId="{9B11D9D3-B601-443A-A147-FB7FA03F8C85}" srcOrd="0" destOrd="0" presId="urn:microsoft.com/office/officeart/2016/7/layout/RepeatingBendingProcessNew"/>
    <dgm:cxn modelId="{B4906D83-B65A-463C-8B88-27CAD65F3890}" type="presParOf" srcId="{79BF839D-54FF-4CED-A0F5-FE5B1CCCAEE4}" destId="{02D7F7FB-5EE5-48A3-93A2-147B8EE1655B}" srcOrd="4" destOrd="0" presId="urn:microsoft.com/office/officeart/2016/7/layout/RepeatingBendingProcessNew"/>
    <dgm:cxn modelId="{A24670FE-3853-46B7-8429-5934F818BF8A}" type="presParOf" srcId="{79BF839D-54FF-4CED-A0F5-FE5B1CCCAEE4}" destId="{A8AECF37-020A-4B6A-AE38-D36370FC4935}" srcOrd="5" destOrd="0" presId="urn:microsoft.com/office/officeart/2016/7/layout/RepeatingBendingProcessNew"/>
    <dgm:cxn modelId="{7112F5BF-6048-4311-89B4-A206F57368F9}" type="presParOf" srcId="{A8AECF37-020A-4B6A-AE38-D36370FC4935}" destId="{74129180-B342-4054-9E85-DAD44A8AD7F3}" srcOrd="0" destOrd="0" presId="urn:microsoft.com/office/officeart/2016/7/layout/RepeatingBendingProcessNew"/>
    <dgm:cxn modelId="{5B30F066-A184-4799-8542-A743230E0E13}" type="presParOf" srcId="{79BF839D-54FF-4CED-A0F5-FE5B1CCCAEE4}" destId="{27095352-7002-4E1F-A64F-5FF5C0DE25C3}" srcOrd="6" destOrd="0" presId="urn:microsoft.com/office/officeart/2016/7/layout/RepeatingBendingProcessNew"/>
    <dgm:cxn modelId="{2172E3F8-E96B-44CC-A06F-279E77C2F106}" type="presParOf" srcId="{79BF839D-54FF-4CED-A0F5-FE5B1CCCAEE4}" destId="{53E8A5D9-FD76-4BD9-9581-AF2D2600B8EE}" srcOrd="7" destOrd="0" presId="urn:microsoft.com/office/officeart/2016/7/layout/RepeatingBendingProcessNew"/>
    <dgm:cxn modelId="{6667D335-5E54-4454-9C72-C68FC4AAA296}" type="presParOf" srcId="{53E8A5D9-FD76-4BD9-9581-AF2D2600B8EE}" destId="{AA5F5D2D-1CCD-41AE-9365-FB17706A5BDA}" srcOrd="0" destOrd="0" presId="urn:microsoft.com/office/officeart/2016/7/layout/RepeatingBendingProcessNew"/>
    <dgm:cxn modelId="{CCD66BE5-2A77-42F5-BFCA-80F33240ED5F}" type="presParOf" srcId="{79BF839D-54FF-4CED-A0F5-FE5B1CCCAEE4}" destId="{1EEC428F-0D86-4924-B186-E6F6AA2D0137}" srcOrd="8" destOrd="0" presId="urn:microsoft.com/office/officeart/2016/7/layout/RepeatingBendingProcessNew"/>
    <dgm:cxn modelId="{A444568F-3671-47CD-B26D-A8EA400E244F}" type="presParOf" srcId="{79BF839D-54FF-4CED-A0F5-FE5B1CCCAEE4}" destId="{F628DDA0-D56A-4479-A70F-BD17B5DE70CB}" srcOrd="9" destOrd="0" presId="urn:microsoft.com/office/officeart/2016/7/layout/RepeatingBendingProcessNew"/>
    <dgm:cxn modelId="{236C4370-3EF1-47CC-AEFB-D2D4AA937294}" type="presParOf" srcId="{F628DDA0-D56A-4479-A70F-BD17B5DE70CB}" destId="{56B24AB1-5F56-426B-8079-01325A05C931}" srcOrd="0" destOrd="0" presId="urn:microsoft.com/office/officeart/2016/7/layout/RepeatingBendingProcessNew"/>
    <dgm:cxn modelId="{238437BC-21BE-4720-B071-6CB6E72C34DE}" type="presParOf" srcId="{79BF839D-54FF-4CED-A0F5-FE5B1CCCAEE4}" destId="{4D38DC51-44C6-4D5C-A63D-BA1B80C47F3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E318F-6DE7-45BD-932D-586C55F2B519}">
      <dsp:nvSpPr>
        <dsp:cNvPr id="0" name=""/>
        <dsp:cNvSpPr/>
      </dsp:nvSpPr>
      <dsp:spPr>
        <a:xfrm>
          <a:off x="4383" y="1551745"/>
          <a:ext cx="1310228" cy="1219126"/>
        </a:xfrm>
        <a:prstGeom prst="roundRect">
          <a:avLst>
            <a:gd name="adj" fmla="val 10000"/>
          </a:avLst>
        </a:prstGeom>
        <a:solidFill>
          <a:schemeClr val="accent2">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SRTM DEM image</a:t>
          </a:r>
          <a:endParaRPr lang="en-US" sz="1800" kern="1200" dirty="0"/>
        </a:p>
      </dsp:txBody>
      <dsp:txXfrm>
        <a:off x="40090" y="1587452"/>
        <a:ext cx="1238814" cy="1147712"/>
      </dsp:txXfrm>
    </dsp:sp>
    <dsp:sp modelId="{3FBD10BC-8807-4020-804F-1F9D93E09FEE}">
      <dsp:nvSpPr>
        <dsp:cNvPr id="0" name=""/>
        <dsp:cNvSpPr/>
      </dsp:nvSpPr>
      <dsp:spPr>
        <a:xfrm>
          <a:off x="1445634" y="1998840"/>
          <a:ext cx="277768" cy="324936"/>
        </a:xfrm>
        <a:prstGeom prst="rightArrow">
          <a:avLst>
            <a:gd name="adj1" fmla="val 60000"/>
            <a:gd name="adj2" fmla="val 50000"/>
          </a:avLst>
        </a:prstGeom>
        <a:solidFill>
          <a:schemeClr val="accent2">
            <a:shade val="9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45634" y="2063827"/>
        <a:ext cx="194438" cy="194962"/>
      </dsp:txXfrm>
    </dsp:sp>
    <dsp:sp modelId="{03050156-45B5-4F20-B526-C39C5D0F1B7C}">
      <dsp:nvSpPr>
        <dsp:cNvPr id="0" name=""/>
        <dsp:cNvSpPr/>
      </dsp:nvSpPr>
      <dsp:spPr>
        <a:xfrm>
          <a:off x="1838703" y="1551745"/>
          <a:ext cx="1310228" cy="1219126"/>
        </a:xfrm>
        <a:prstGeom prst="roundRect">
          <a:avLst>
            <a:gd name="adj" fmla="val 10000"/>
          </a:avLst>
        </a:prstGeom>
        <a:solidFill>
          <a:schemeClr val="accent2">
            <a:shade val="80000"/>
            <a:hueOff val="-240708"/>
            <a:satOff val="5083"/>
            <a:lumOff val="1354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Spatial Analyst tool </a:t>
          </a:r>
          <a:r>
            <a:rPr lang="en-US" sz="1800" b="0" kern="1200" dirty="0">
              <a:latin typeface="Calibri Light" panose="020F0302020204030204"/>
            </a:rPr>
            <a:t>Slope</a:t>
          </a:r>
          <a:endParaRPr lang="en-US" sz="1800" b="0" kern="1200" dirty="0"/>
        </a:p>
      </dsp:txBody>
      <dsp:txXfrm>
        <a:off x="1874410" y="1587452"/>
        <a:ext cx="1238814" cy="1147712"/>
      </dsp:txXfrm>
    </dsp:sp>
    <dsp:sp modelId="{8312C2BA-69CB-418F-9601-20FAC9FF38BA}">
      <dsp:nvSpPr>
        <dsp:cNvPr id="0" name=""/>
        <dsp:cNvSpPr/>
      </dsp:nvSpPr>
      <dsp:spPr>
        <a:xfrm>
          <a:off x="3279954" y="1998840"/>
          <a:ext cx="277768" cy="324936"/>
        </a:xfrm>
        <a:prstGeom prst="rightArrow">
          <a:avLst>
            <a:gd name="adj1" fmla="val 60000"/>
            <a:gd name="adj2" fmla="val 50000"/>
          </a:avLst>
        </a:prstGeom>
        <a:solidFill>
          <a:schemeClr val="accent2">
            <a:shade val="90000"/>
            <a:hueOff val="-481452"/>
            <a:satOff val="2416"/>
            <a:lumOff val="242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279954" y="2063827"/>
        <a:ext cx="194438" cy="194962"/>
      </dsp:txXfrm>
    </dsp:sp>
    <dsp:sp modelId="{1BE88EFF-3FA5-4A67-8D68-432FF74A4918}">
      <dsp:nvSpPr>
        <dsp:cNvPr id="0" name=""/>
        <dsp:cNvSpPr/>
      </dsp:nvSpPr>
      <dsp:spPr>
        <a:xfrm>
          <a:off x="3673023" y="1551745"/>
          <a:ext cx="1310228" cy="1219126"/>
        </a:xfrm>
        <a:prstGeom prst="roundRect">
          <a:avLst>
            <a:gd name="adj" fmla="val 10000"/>
          </a:avLst>
        </a:prstGeom>
        <a:solidFill>
          <a:schemeClr val="accent2">
            <a:shade val="80000"/>
            <a:hueOff val="-481415"/>
            <a:satOff val="10166"/>
            <a:lumOff val="2708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Reclassify &amp; Dissolve based on Grid code</a:t>
          </a:r>
          <a:endParaRPr lang="en-US" sz="1800" kern="1200" dirty="0"/>
        </a:p>
      </dsp:txBody>
      <dsp:txXfrm>
        <a:off x="3708730" y="1587452"/>
        <a:ext cx="1238814" cy="1147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E318F-6DE7-45BD-932D-586C55F2B519}">
      <dsp:nvSpPr>
        <dsp:cNvPr id="0" name=""/>
        <dsp:cNvSpPr/>
      </dsp:nvSpPr>
      <dsp:spPr>
        <a:xfrm>
          <a:off x="2538" y="1292568"/>
          <a:ext cx="1110051" cy="1446535"/>
        </a:xfrm>
        <a:prstGeom prst="roundRect">
          <a:avLst>
            <a:gd name="adj" fmla="val 10000"/>
          </a:avLst>
        </a:prstGeom>
        <a:solidFill>
          <a:schemeClr val="accent2">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latin typeface="Calibri Light" panose="020F0302020204030204"/>
            </a:rPr>
            <a:t>SRTM DEM image</a:t>
          </a:r>
          <a:endParaRPr lang="en-US" sz="1500" b="1" kern="1200" dirty="0"/>
        </a:p>
      </dsp:txBody>
      <dsp:txXfrm>
        <a:off x="35050" y="1325080"/>
        <a:ext cx="1045027" cy="1381511"/>
      </dsp:txXfrm>
    </dsp:sp>
    <dsp:sp modelId="{3FBD10BC-8807-4020-804F-1F9D93E09FEE}">
      <dsp:nvSpPr>
        <dsp:cNvPr id="0" name=""/>
        <dsp:cNvSpPr/>
      </dsp:nvSpPr>
      <dsp:spPr>
        <a:xfrm>
          <a:off x="1223595" y="1878189"/>
          <a:ext cx="235330" cy="275292"/>
        </a:xfrm>
        <a:prstGeom prst="rightArrow">
          <a:avLst>
            <a:gd name="adj1" fmla="val 60000"/>
            <a:gd name="adj2" fmla="val 50000"/>
          </a:avLst>
        </a:prstGeom>
        <a:solidFill>
          <a:schemeClr val="accent2">
            <a:shade val="9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223595" y="1933247"/>
        <a:ext cx="164731" cy="165176"/>
      </dsp:txXfrm>
    </dsp:sp>
    <dsp:sp modelId="{03050156-45B5-4F20-B526-C39C5D0F1B7C}">
      <dsp:nvSpPr>
        <dsp:cNvPr id="0" name=""/>
        <dsp:cNvSpPr/>
      </dsp:nvSpPr>
      <dsp:spPr>
        <a:xfrm>
          <a:off x="1556610" y="1292568"/>
          <a:ext cx="1110051" cy="1446535"/>
        </a:xfrm>
        <a:prstGeom prst="roundRect">
          <a:avLst>
            <a:gd name="adj" fmla="val 10000"/>
          </a:avLst>
        </a:prstGeom>
        <a:solidFill>
          <a:schemeClr val="accent2">
            <a:shade val="80000"/>
            <a:hueOff val="-160472"/>
            <a:satOff val="3389"/>
            <a:lumOff val="902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latin typeface="Calibri Light" panose="020F0302020204030204"/>
            </a:rPr>
            <a:t>Spatial Analyst tool </a:t>
          </a:r>
          <a:r>
            <a:rPr lang="en-US" sz="1500" b="1" kern="1200" dirty="0" err="1">
              <a:latin typeface="Calibri Light" panose="020F0302020204030204"/>
            </a:rPr>
            <a:t>Hillshade</a:t>
          </a:r>
          <a:r>
            <a:rPr lang="en-US" sz="1500" b="1" kern="1200" dirty="0">
              <a:latin typeface="Calibri Light" panose="020F0302020204030204"/>
            </a:rPr>
            <a:t> with different angles</a:t>
          </a:r>
          <a:endParaRPr lang="en-US" sz="1500" b="1" kern="1200" dirty="0"/>
        </a:p>
      </dsp:txBody>
      <dsp:txXfrm>
        <a:off x="1589122" y="1325080"/>
        <a:ext cx="1045027" cy="1381511"/>
      </dsp:txXfrm>
    </dsp:sp>
    <dsp:sp modelId="{8312C2BA-69CB-418F-9601-20FAC9FF38BA}">
      <dsp:nvSpPr>
        <dsp:cNvPr id="0" name=""/>
        <dsp:cNvSpPr/>
      </dsp:nvSpPr>
      <dsp:spPr>
        <a:xfrm>
          <a:off x="2777666" y="1878189"/>
          <a:ext cx="235330" cy="275292"/>
        </a:xfrm>
        <a:prstGeom prst="rightArrow">
          <a:avLst>
            <a:gd name="adj1" fmla="val 60000"/>
            <a:gd name="adj2" fmla="val 50000"/>
          </a:avLst>
        </a:prstGeom>
        <a:solidFill>
          <a:schemeClr val="accent2">
            <a:shade val="90000"/>
            <a:hueOff val="-240726"/>
            <a:satOff val="1208"/>
            <a:lumOff val="1213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77666" y="1933247"/>
        <a:ext cx="164731" cy="165176"/>
      </dsp:txXfrm>
    </dsp:sp>
    <dsp:sp modelId="{1BE88EFF-3FA5-4A67-8D68-432FF74A4918}">
      <dsp:nvSpPr>
        <dsp:cNvPr id="0" name=""/>
        <dsp:cNvSpPr/>
      </dsp:nvSpPr>
      <dsp:spPr>
        <a:xfrm>
          <a:off x="3110682" y="1292568"/>
          <a:ext cx="1110051" cy="1446535"/>
        </a:xfrm>
        <a:prstGeom prst="roundRect">
          <a:avLst>
            <a:gd name="adj" fmla="val 10000"/>
          </a:avLst>
        </a:prstGeom>
        <a:solidFill>
          <a:schemeClr val="accent2">
            <a:shade val="80000"/>
            <a:hueOff val="-320943"/>
            <a:satOff val="6777"/>
            <a:lumOff val="1805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latin typeface="Calibri Light" panose="020F0302020204030204"/>
            </a:rPr>
            <a:t>Creating a shapefile and drawing lineaments by observation</a:t>
          </a:r>
          <a:endParaRPr lang="en-US" sz="1500" b="1" kern="1200" dirty="0"/>
        </a:p>
      </dsp:txBody>
      <dsp:txXfrm>
        <a:off x="3143194" y="1325080"/>
        <a:ext cx="1045027" cy="1381511"/>
      </dsp:txXfrm>
    </dsp:sp>
    <dsp:sp modelId="{B69BB354-7F41-4570-B56B-F54E8D35E515}">
      <dsp:nvSpPr>
        <dsp:cNvPr id="0" name=""/>
        <dsp:cNvSpPr/>
      </dsp:nvSpPr>
      <dsp:spPr>
        <a:xfrm>
          <a:off x="4331738" y="1878189"/>
          <a:ext cx="235330" cy="275292"/>
        </a:xfrm>
        <a:prstGeom prst="rightArrow">
          <a:avLst>
            <a:gd name="adj1" fmla="val 60000"/>
            <a:gd name="adj2" fmla="val 50000"/>
          </a:avLst>
        </a:prstGeom>
        <a:solidFill>
          <a:schemeClr val="accent2">
            <a:shade val="90000"/>
            <a:hueOff val="-481452"/>
            <a:satOff val="2416"/>
            <a:lumOff val="242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331738" y="1933247"/>
        <a:ext cx="164731" cy="165176"/>
      </dsp:txXfrm>
    </dsp:sp>
    <dsp:sp modelId="{1C1E3060-E1C1-43C2-BE6B-25E0CC22C9C7}">
      <dsp:nvSpPr>
        <dsp:cNvPr id="0" name=""/>
        <dsp:cNvSpPr/>
      </dsp:nvSpPr>
      <dsp:spPr>
        <a:xfrm>
          <a:off x="4664753" y="1292568"/>
          <a:ext cx="1110051" cy="1446535"/>
        </a:xfrm>
        <a:prstGeom prst="roundRect">
          <a:avLst>
            <a:gd name="adj" fmla="val 10000"/>
          </a:avLst>
        </a:prstGeom>
        <a:solidFill>
          <a:schemeClr val="accent2">
            <a:shade val="80000"/>
            <a:hueOff val="-481415"/>
            <a:satOff val="10166"/>
            <a:lumOff val="2708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latin typeface="Calibri Light" panose="020F0302020204030204"/>
            </a:rPr>
            <a:t>Line Density Tool</a:t>
          </a:r>
        </a:p>
      </dsp:txBody>
      <dsp:txXfrm>
        <a:off x="4697265" y="1325080"/>
        <a:ext cx="1045027" cy="1381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E318F-6DE7-45BD-932D-586C55F2B519}">
      <dsp:nvSpPr>
        <dsp:cNvPr id="0" name=""/>
        <dsp:cNvSpPr/>
      </dsp:nvSpPr>
      <dsp:spPr>
        <a:xfrm>
          <a:off x="5077" y="1261738"/>
          <a:ext cx="1517681" cy="1508195"/>
        </a:xfrm>
        <a:prstGeom prst="roundRect">
          <a:avLst>
            <a:gd name="adj" fmla="val 10000"/>
          </a:avLst>
        </a:prstGeom>
        <a:solidFill>
          <a:schemeClr val="accent2">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latin typeface="Calibri Light" panose="020F0302020204030204"/>
            </a:rPr>
            <a:t>Download FAO World Digital Soil Map</a:t>
          </a:r>
          <a:endParaRPr lang="en-US" sz="1800" b="1" kern="1200" dirty="0"/>
        </a:p>
      </dsp:txBody>
      <dsp:txXfrm>
        <a:off x="49251" y="1305912"/>
        <a:ext cx="1429333" cy="1419847"/>
      </dsp:txXfrm>
    </dsp:sp>
    <dsp:sp modelId="{3FBD10BC-8807-4020-804F-1F9D93E09FEE}">
      <dsp:nvSpPr>
        <dsp:cNvPr id="0" name=""/>
        <dsp:cNvSpPr/>
      </dsp:nvSpPr>
      <dsp:spPr>
        <a:xfrm>
          <a:off x="1674527" y="1827643"/>
          <a:ext cx="321748" cy="376384"/>
        </a:xfrm>
        <a:prstGeom prst="rightArrow">
          <a:avLst>
            <a:gd name="adj1" fmla="val 60000"/>
            <a:gd name="adj2" fmla="val 50000"/>
          </a:avLst>
        </a:prstGeom>
        <a:solidFill>
          <a:schemeClr val="accent2">
            <a:shade val="9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74527" y="1902920"/>
        <a:ext cx="225224" cy="225830"/>
      </dsp:txXfrm>
    </dsp:sp>
    <dsp:sp modelId="{03050156-45B5-4F20-B526-C39C5D0F1B7C}">
      <dsp:nvSpPr>
        <dsp:cNvPr id="0" name=""/>
        <dsp:cNvSpPr/>
      </dsp:nvSpPr>
      <dsp:spPr>
        <a:xfrm>
          <a:off x="2129831" y="1261738"/>
          <a:ext cx="1517681" cy="1508195"/>
        </a:xfrm>
        <a:prstGeom prst="roundRect">
          <a:avLst>
            <a:gd name="adj" fmla="val 10000"/>
          </a:avLst>
        </a:prstGeom>
        <a:solidFill>
          <a:schemeClr val="accent2">
            <a:shade val="80000"/>
            <a:hueOff val="-240708"/>
            <a:satOff val="5083"/>
            <a:lumOff val="1354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latin typeface="Calibri Light" panose="020F0302020204030204"/>
            </a:rPr>
            <a:t>Extract our region of interest </a:t>
          </a:r>
          <a:endParaRPr lang="en-US" sz="1800" b="1" kern="1200" dirty="0"/>
        </a:p>
      </dsp:txBody>
      <dsp:txXfrm>
        <a:off x="2174005" y="1305912"/>
        <a:ext cx="1429333" cy="1419847"/>
      </dsp:txXfrm>
    </dsp:sp>
    <dsp:sp modelId="{8312C2BA-69CB-418F-9601-20FAC9FF38BA}">
      <dsp:nvSpPr>
        <dsp:cNvPr id="0" name=""/>
        <dsp:cNvSpPr/>
      </dsp:nvSpPr>
      <dsp:spPr>
        <a:xfrm>
          <a:off x="3799280" y="1827643"/>
          <a:ext cx="321748" cy="376384"/>
        </a:xfrm>
        <a:prstGeom prst="rightArrow">
          <a:avLst>
            <a:gd name="adj1" fmla="val 60000"/>
            <a:gd name="adj2" fmla="val 50000"/>
          </a:avLst>
        </a:prstGeom>
        <a:solidFill>
          <a:schemeClr val="accent2">
            <a:shade val="90000"/>
            <a:hueOff val="-481452"/>
            <a:satOff val="2416"/>
            <a:lumOff val="242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99280" y="1902920"/>
        <a:ext cx="225224" cy="225830"/>
      </dsp:txXfrm>
    </dsp:sp>
    <dsp:sp modelId="{1BE88EFF-3FA5-4A67-8D68-432FF74A4918}">
      <dsp:nvSpPr>
        <dsp:cNvPr id="0" name=""/>
        <dsp:cNvSpPr/>
      </dsp:nvSpPr>
      <dsp:spPr>
        <a:xfrm>
          <a:off x="4254585" y="1261738"/>
          <a:ext cx="1517681" cy="1508195"/>
        </a:xfrm>
        <a:prstGeom prst="roundRect">
          <a:avLst>
            <a:gd name="adj" fmla="val 10000"/>
          </a:avLst>
        </a:prstGeom>
        <a:solidFill>
          <a:schemeClr val="accent2">
            <a:shade val="80000"/>
            <a:hueOff val="-481415"/>
            <a:satOff val="10166"/>
            <a:lumOff val="2708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latin typeface="Calibri Light" panose="020F0302020204030204"/>
            </a:rPr>
            <a:t>Label from the region from the world soil index</a:t>
          </a:r>
          <a:endParaRPr lang="en-US" sz="1800" b="1" kern="1200" dirty="0"/>
        </a:p>
      </dsp:txBody>
      <dsp:txXfrm>
        <a:off x="4298759" y="1305912"/>
        <a:ext cx="1429333" cy="14198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47FC9-D26B-4CF6-BEA1-DC3947C84BEB}">
      <dsp:nvSpPr>
        <dsp:cNvPr id="0" name=""/>
        <dsp:cNvSpPr/>
      </dsp:nvSpPr>
      <dsp:spPr>
        <a:xfrm>
          <a:off x="496685" y="0"/>
          <a:ext cx="5629100" cy="4031671"/>
        </a:xfrm>
        <a:prstGeom prst="rightArrow">
          <a:avLst/>
        </a:prstGeom>
        <a:solidFill>
          <a:schemeClr val="accent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E0E9AA1-7E66-4E71-B374-0F86E603D4A5}">
      <dsp:nvSpPr>
        <dsp:cNvPr id="0" name=""/>
        <dsp:cNvSpPr/>
      </dsp:nvSpPr>
      <dsp:spPr>
        <a:xfrm>
          <a:off x="2910" y="1209501"/>
          <a:ext cx="1272432" cy="1612668"/>
        </a:xfrm>
        <a:prstGeom prst="roundRect">
          <a:avLst/>
        </a:prstGeom>
        <a:solidFill>
          <a:schemeClr val="accent2">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0" kern="1200" dirty="0"/>
            <a:t>Landsat 8 Images</a:t>
          </a:r>
        </a:p>
      </dsp:txBody>
      <dsp:txXfrm>
        <a:off x="65025" y="1271616"/>
        <a:ext cx="1148202" cy="1488438"/>
      </dsp:txXfrm>
    </dsp:sp>
    <dsp:sp modelId="{806D3DC8-AAE4-491B-89AB-B3BB8094A346}">
      <dsp:nvSpPr>
        <dsp:cNvPr id="0" name=""/>
        <dsp:cNvSpPr/>
      </dsp:nvSpPr>
      <dsp:spPr>
        <a:xfrm>
          <a:off x="1338964" y="1209501"/>
          <a:ext cx="1272432" cy="1612668"/>
        </a:xfrm>
        <a:prstGeom prst="roundRect">
          <a:avLst/>
        </a:prstGeom>
        <a:solidFill>
          <a:schemeClr val="accent2">
            <a:shade val="80000"/>
            <a:hueOff val="-120354"/>
            <a:satOff val="2542"/>
            <a:lumOff val="677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t>Create composite bands</a:t>
          </a:r>
        </a:p>
      </dsp:txBody>
      <dsp:txXfrm>
        <a:off x="1401079" y="1271616"/>
        <a:ext cx="1148202" cy="1488438"/>
      </dsp:txXfrm>
    </dsp:sp>
    <dsp:sp modelId="{2E992579-EFA1-449F-8C9B-42876187F6B9}">
      <dsp:nvSpPr>
        <dsp:cNvPr id="0" name=""/>
        <dsp:cNvSpPr/>
      </dsp:nvSpPr>
      <dsp:spPr>
        <a:xfrm>
          <a:off x="2675019" y="1209501"/>
          <a:ext cx="1272432" cy="1612668"/>
        </a:xfrm>
        <a:prstGeom prst="roundRect">
          <a:avLst/>
        </a:prstGeom>
        <a:solidFill>
          <a:schemeClr val="accent2">
            <a:shade val="80000"/>
            <a:hueOff val="-240708"/>
            <a:satOff val="5083"/>
            <a:lumOff val="1354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t>Improvise Iso Cluster Unsupervised Classification</a:t>
          </a:r>
        </a:p>
      </dsp:txBody>
      <dsp:txXfrm>
        <a:off x="2737134" y="1271616"/>
        <a:ext cx="1148202" cy="1488438"/>
      </dsp:txXfrm>
    </dsp:sp>
    <dsp:sp modelId="{5F4F9C85-0A88-49A3-BEB7-34E6E445BCC4}">
      <dsp:nvSpPr>
        <dsp:cNvPr id="0" name=""/>
        <dsp:cNvSpPr/>
      </dsp:nvSpPr>
      <dsp:spPr>
        <a:xfrm>
          <a:off x="4011073" y="1209501"/>
          <a:ext cx="1272432" cy="1612668"/>
        </a:xfrm>
        <a:prstGeom prst="roundRect">
          <a:avLst/>
        </a:prstGeom>
        <a:solidFill>
          <a:schemeClr val="accent2">
            <a:shade val="80000"/>
            <a:hueOff val="-361061"/>
            <a:satOff val="7625"/>
            <a:lumOff val="2031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t>Identify the classified data from various band combination and google earth</a:t>
          </a:r>
        </a:p>
      </dsp:txBody>
      <dsp:txXfrm>
        <a:off x="4073188" y="1271616"/>
        <a:ext cx="1148202" cy="1488438"/>
      </dsp:txXfrm>
    </dsp:sp>
    <dsp:sp modelId="{0D3EA110-4C5B-49E3-A1B4-5EA673797CC0}">
      <dsp:nvSpPr>
        <dsp:cNvPr id="0" name=""/>
        <dsp:cNvSpPr/>
      </dsp:nvSpPr>
      <dsp:spPr>
        <a:xfrm>
          <a:off x="5347127" y="1209501"/>
          <a:ext cx="1272432" cy="1612668"/>
        </a:xfrm>
        <a:prstGeom prst="roundRect">
          <a:avLst/>
        </a:prstGeom>
        <a:solidFill>
          <a:schemeClr val="accent2">
            <a:shade val="80000"/>
            <a:hueOff val="-481415"/>
            <a:satOff val="10166"/>
            <a:lumOff val="2708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t>Set Labels according to observation</a:t>
          </a:r>
          <a:endParaRPr lang="en-US" sz="1400" kern="1200" dirty="0"/>
        </a:p>
      </dsp:txBody>
      <dsp:txXfrm>
        <a:off x="5409242" y="1271616"/>
        <a:ext cx="1148202" cy="14884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092A-782D-46F2-AA16-9A8DD7A9C62C}">
      <dsp:nvSpPr>
        <dsp:cNvPr id="0" name=""/>
        <dsp:cNvSpPr/>
      </dsp:nvSpPr>
      <dsp:spPr>
        <a:xfrm>
          <a:off x="2401848" y="505138"/>
          <a:ext cx="390999" cy="91440"/>
        </a:xfrm>
        <a:custGeom>
          <a:avLst/>
          <a:gdLst/>
          <a:ahLst/>
          <a:cxnLst/>
          <a:rect l="0" t="0" r="0" b="0"/>
          <a:pathLst>
            <a:path>
              <a:moveTo>
                <a:pt x="0" y="45720"/>
              </a:moveTo>
              <a:lnTo>
                <a:pt x="3909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6808" y="548750"/>
        <a:ext cx="21079" cy="4215"/>
      </dsp:txXfrm>
    </dsp:sp>
    <dsp:sp modelId="{727B6404-B474-4C9D-906F-0B855EBF0E2C}">
      <dsp:nvSpPr>
        <dsp:cNvPr id="0" name=""/>
        <dsp:cNvSpPr/>
      </dsp:nvSpPr>
      <dsp:spPr>
        <a:xfrm>
          <a:off x="570608" y="946"/>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SRTM DEM Image</a:t>
          </a:r>
        </a:p>
      </dsp:txBody>
      <dsp:txXfrm>
        <a:off x="570608" y="946"/>
        <a:ext cx="1833040" cy="1099824"/>
      </dsp:txXfrm>
    </dsp:sp>
    <dsp:sp modelId="{54FBBD64-5BFF-485D-B741-CAF752B8E0E4}">
      <dsp:nvSpPr>
        <dsp:cNvPr id="0" name=""/>
        <dsp:cNvSpPr/>
      </dsp:nvSpPr>
      <dsp:spPr>
        <a:xfrm>
          <a:off x="4656488" y="505138"/>
          <a:ext cx="390999" cy="91440"/>
        </a:xfrm>
        <a:custGeom>
          <a:avLst/>
          <a:gdLst/>
          <a:ahLst/>
          <a:cxnLst/>
          <a:rect l="0" t="0" r="0" b="0"/>
          <a:pathLst>
            <a:path>
              <a:moveTo>
                <a:pt x="0" y="45720"/>
              </a:moveTo>
              <a:lnTo>
                <a:pt x="3909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41448" y="548750"/>
        <a:ext cx="21079" cy="4215"/>
      </dsp:txXfrm>
    </dsp:sp>
    <dsp:sp modelId="{DFFBD9BE-D7C8-429B-96B2-D1AFA1D9917E}">
      <dsp:nvSpPr>
        <dsp:cNvPr id="0" name=""/>
        <dsp:cNvSpPr/>
      </dsp:nvSpPr>
      <dsp:spPr>
        <a:xfrm>
          <a:off x="2825248" y="946"/>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Hydrology tool Fill</a:t>
          </a:r>
          <a:endParaRPr lang="en-US" sz="1300" kern="1200" dirty="0"/>
        </a:p>
      </dsp:txBody>
      <dsp:txXfrm>
        <a:off x="2825248" y="946"/>
        <a:ext cx="1833040" cy="1099824"/>
      </dsp:txXfrm>
    </dsp:sp>
    <dsp:sp modelId="{A8AECF37-020A-4B6A-AE38-D36370FC4935}">
      <dsp:nvSpPr>
        <dsp:cNvPr id="0" name=""/>
        <dsp:cNvSpPr/>
      </dsp:nvSpPr>
      <dsp:spPr>
        <a:xfrm>
          <a:off x="6911128" y="505138"/>
          <a:ext cx="390999" cy="91440"/>
        </a:xfrm>
        <a:custGeom>
          <a:avLst/>
          <a:gdLst/>
          <a:ahLst/>
          <a:cxnLst/>
          <a:rect l="0" t="0" r="0" b="0"/>
          <a:pathLst>
            <a:path>
              <a:moveTo>
                <a:pt x="0" y="45720"/>
              </a:moveTo>
              <a:lnTo>
                <a:pt x="3909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96088" y="548750"/>
        <a:ext cx="21079" cy="4215"/>
      </dsp:txXfrm>
    </dsp:sp>
    <dsp:sp modelId="{02D7F7FB-5EE5-48A3-93A2-147B8EE1655B}">
      <dsp:nvSpPr>
        <dsp:cNvPr id="0" name=""/>
        <dsp:cNvSpPr/>
      </dsp:nvSpPr>
      <dsp:spPr>
        <a:xfrm>
          <a:off x="5079888" y="946"/>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Hydrology Tool Fill Direction</a:t>
          </a:r>
          <a:endParaRPr lang="en-US" sz="1300" kern="1200" dirty="0"/>
        </a:p>
      </dsp:txBody>
      <dsp:txXfrm>
        <a:off x="5079888" y="946"/>
        <a:ext cx="1833040" cy="1099824"/>
      </dsp:txXfrm>
    </dsp:sp>
    <dsp:sp modelId="{53E8A5D9-FD76-4BD9-9581-AF2D2600B8EE}">
      <dsp:nvSpPr>
        <dsp:cNvPr id="0" name=""/>
        <dsp:cNvSpPr/>
      </dsp:nvSpPr>
      <dsp:spPr>
        <a:xfrm>
          <a:off x="1487128" y="1098970"/>
          <a:ext cx="6763919" cy="390999"/>
        </a:xfrm>
        <a:custGeom>
          <a:avLst/>
          <a:gdLst/>
          <a:ahLst/>
          <a:cxnLst/>
          <a:rect l="0" t="0" r="0" b="0"/>
          <a:pathLst>
            <a:path>
              <a:moveTo>
                <a:pt x="6763919" y="0"/>
              </a:moveTo>
              <a:lnTo>
                <a:pt x="6763919" y="212599"/>
              </a:lnTo>
              <a:lnTo>
                <a:pt x="0" y="212599"/>
              </a:lnTo>
              <a:lnTo>
                <a:pt x="0" y="39099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9662" y="1292362"/>
        <a:ext cx="338852" cy="4215"/>
      </dsp:txXfrm>
    </dsp:sp>
    <dsp:sp modelId="{27095352-7002-4E1F-A64F-5FF5C0DE25C3}">
      <dsp:nvSpPr>
        <dsp:cNvPr id="0" name=""/>
        <dsp:cNvSpPr/>
      </dsp:nvSpPr>
      <dsp:spPr>
        <a:xfrm>
          <a:off x="7334528" y="946"/>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Hydrology Tool Flow accumulation</a:t>
          </a:r>
          <a:endParaRPr lang="en-US" sz="1300" kern="1200" dirty="0"/>
        </a:p>
      </dsp:txBody>
      <dsp:txXfrm>
        <a:off x="7334528" y="946"/>
        <a:ext cx="1833040" cy="1099824"/>
      </dsp:txXfrm>
    </dsp:sp>
    <dsp:sp modelId="{F628DDA0-D56A-4479-A70F-BD17B5DE70CB}">
      <dsp:nvSpPr>
        <dsp:cNvPr id="0" name=""/>
        <dsp:cNvSpPr/>
      </dsp:nvSpPr>
      <dsp:spPr>
        <a:xfrm>
          <a:off x="2401848" y="2026562"/>
          <a:ext cx="390999" cy="91440"/>
        </a:xfrm>
        <a:custGeom>
          <a:avLst/>
          <a:gdLst/>
          <a:ahLst/>
          <a:cxnLst/>
          <a:rect l="0" t="0" r="0" b="0"/>
          <a:pathLst>
            <a:path>
              <a:moveTo>
                <a:pt x="0" y="45720"/>
              </a:moveTo>
              <a:lnTo>
                <a:pt x="3909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6808" y="2070174"/>
        <a:ext cx="21079" cy="4215"/>
      </dsp:txXfrm>
    </dsp:sp>
    <dsp:sp modelId="{1EEC428F-0D86-4924-B186-E6F6AA2D0137}">
      <dsp:nvSpPr>
        <dsp:cNvPr id="0" name=""/>
        <dsp:cNvSpPr/>
      </dsp:nvSpPr>
      <dsp:spPr>
        <a:xfrm>
          <a:off x="570608" y="1522370"/>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Condition tool to set Value &gt; 500 for flow accumulation raster in comparison with true DEM raster</a:t>
          </a:r>
          <a:endParaRPr lang="en-US" sz="1300" kern="1200" dirty="0"/>
        </a:p>
      </dsp:txBody>
      <dsp:txXfrm>
        <a:off x="570608" y="1522370"/>
        <a:ext cx="1833040" cy="1099824"/>
      </dsp:txXfrm>
    </dsp:sp>
    <dsp:sp modelId="{5EA53C4E-EF79-4EDC-93AD-5E1F24C24C74}">
      <dsp:nvSpPr>
        <dsp:cNvPr id="0" name=""/>
        <dsp:cNvSpPr/>
      </dsp:nvSpPr>
      <dsp:spPr>
        <a:xfrm>
          <a:off x="4656488" y="2026562"/>
          <a:ext cx="390999" cy="91440"/>
        </a:xfrm>
        <a:custGeom>
          <a:avLst/>
          <a:gdLst/>
          <a:ahLst/>
          <a:cxnLst/>
          <a:rect l="0" t="0" r="0" b="0"/>
          <a:pathLst>
            <a:path>
              <a:moveTo>
                <a:pt x="0" y="45720"/>
              </a:moveTo>
              <a:lnTo>
                <a:pt x="3909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41448" y="2070174"/>
        <a:ext cx="21079" cy="4215"/>
      </dsp:txXfrm>
    </dsp:sp>
    <dsp:sp modelId="{4D38DC51-44C6-4D5C-A63D-BA1B80C47F3D}">
      <dsp:nvSpPr>
        <dsp:cNvPr id="0" name=""/>
        <dsp:cNvSpPr/>
      </dsp:nvSpPr>
      <dsp:spPr>
        <a:xfrm>
          <a:off x="2825248" y="1522370"/>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tx1"/>
              </a:solidFill>
            </a:rPr>
            <a:t>Hydrology tool Stream order</a:t>
          </a:r>
          <a:endParaRPr lang="en-US" sz="1300" kern="1200" dirty="0">
            <a:latin typeface="Calibri Light" panose="020F0302020204030204"/>
          </a:endParaRPr>
        </a:p>
      </dsp:txBody>
      <dsp:txXfrm>
        <a:off x="2825248" y="1522370"/>
        <a:ext cx="1833040" cy="1099824"/>
      </dsp:txXfrm>
    </dsp:sp>
    <dsp:sp modelId="{4271625E-BACD-40EC-AD32-D73BCC465178}">
      <dsp:nvSpPr>
        <dsp:cNvPr id="0" name=""/>
        <dsp:cNvSpPr/>
      </dsp:nvSpPr>
      <dsp:spPr>
        <a:xfrm>
          <a:off x="6911128" y="2026562"/>
          <a:ext cx="390999" cy="91440"/>
        </a:xfrm>
        <a:custGeom>
          <a:avLst/>
          <a:gdLst/>
          <a:ahLst/>
          <a:cxnLst/>
          <a:rect l="0" t="0" r="0" b="0"/>
          <a:pathLst>
            <a:path>
              <a:moveTo>
                <a:pt x="0" y="45720"/>
              </a:moveTo>
              <a:lnTo>
                <a:pt x="3909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96088" y="2070174"/>
        <a:ext cx="21079" cy="4215"/>
      </dsp:txXfrm>
    </dsp:sp>
    <dsp:sp modelId="{5F0BEB01-69A0-4704-BF60-1B8DA6E67A91}">
      <dsp:nvSpPr>
        <dsp:cNvPr id="0" name=""/>
        <dsp:cNvSpPr/>
      </dsp:nvSpPr>
      <dsp:spPr>
        <a:xfrm>
          <a:off x="5079888" y="1522370"/>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Hydrology tool Stream to feature </a:t>
          </a:r>
        </a:p>
      </dsp:txBody>
      <dsp:txXfrm>
        <a:off x="5079888" y="1522370"/>
        <a:ext cx="1833040" cy="1099824"/>
      </dsp:txXfrm>
    </dsp:sp>
    <dsp:sp modelId="{A2415BC1-008E-457B-B49C-6DA6C6524493}">
      <dsp:nvSpPr>
        <dsp:cNvPr id="0" name=""/>
        <dsp:cNvSpPr/>
      </dsp:nvSpPr>
      <dsp:spPr>
        <a:xfrm>
          <a:off x="1487128" y="2620394"/>
          <a:ext cx="6763919" cy="390999"/>
        </a:xfrm>
        <a:custGeom>
          <a:avLst/>
          <a:gdLst/>
          <a:ahLst/>
          <a:cxnLst/>
          <a:rect l="0" t="0" r="0" b="0"/>
          <a:pathLst>
            <a:path>
              <a:moveTo>
                <a:pt x="6763919" y="0"/>
              </a:moveTo>
              <a:lnTo>
                <a:pt x="6763919" y="212599"/>
              </a:lnTo>
              <a:lnTo>
                <a:pt x="0" y="212599"/>
              </a:lnTo>
              <a:lnTo>
                <a:pt x="0" y="39099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9662" y="2813786"/>
        <a:ext cx="338852" cy="4215"/>
      </dsp:txXfrm>
    </dsp:sp>
    <dsp:sp modelId="{229F42BF-BBAE-4D94-A9A5-21A8334EB1EC}">
      <dsp:nvSpPr>
        <dsp:cNvPr id="0" name=""/>
        <dsp:cNvSpPr/>
      </dsp:nvSpPr>
      <dsp:spPr>
        <a:xfrm>
          <a:off x="7334528" y="1522370"/>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Density tool Line Density with process extent same as our AOI boundary</a:t>
          </a:r>
        </a:p>
      </dsp:txBody>
      <dsp:txXfrm>
        <a:off x="7334528" y="1522370"/>
        <a:ext cx="1833040" cy="1099824"/>
      </dsp:txXfrm>
    </dsp:sp>
    <dsp:sp modelId="{A615D60E-F18C-4D78-B47C-81975CEE2539}">
      <dsp:nvSpPr>
        <dsp:cNvPr id="0" name=""/>
        <dsp:cNvSpPr/>
      </dsp:nvSpPr>
      <dsp:spPr>
        <a:xfrm>
          <a:off x="2401848" y="3547986"/>
          <a:ext cx="390999" cy="91440"/>
        </a:xfrm>
        <a:custGeom>
          <a:avLst/>
          <a:gdLst/>
          <a:ahLst/>
          <a:cxnLst/>
          <a:rect l="0" t="0" r="0" b="0"/>
          <a:pathLst>
            <a:path>
              <a:moveTo>
                <a:pt x="0" y="45720"/>
              </a:moveTo>
              <a:lnTo>
                <a:pt x="3909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6808" y="3591598"/>
        <a:ext cx="21079" cy="4215"/>
      </dsp:txXfrm>
    </dsp:sp>
    <dsp:sp modelId="{67BAF720-4032-4BC7-9238-8FF98F1EDC78}">
      <dsp:nvSpPr>
        <dsp:cNvPr id="0" name=""/>
        <dsp:cNvSpPr/>
      </dsp:nvSpPr>
      <dsp:spPr>
        <a:xfrm>
          <a:off x="570608" y="3043794"/>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Reclass tool Reclassify </a:t>
          </a:r>
        </a:p>
      </dsp:txBody>
      <dsp:txXfrm>
        <a:off x="570608" y="3043794"/>
        <a:ext cx="1833040" cy="1099824"/>
      </dsp:txXfrm>
    </dsp:sp>
    <dsp:sp modelId="{827A24C2-296E-46CC-9BE0-24935D4B2BC7}">
      <dsp:nvSpPr>
        <dsp:cNvPr id="0" name=""/>
        <dsp:cNvSpPr/>
      </dsp:nvSpPr>
      <dsp:spPr>
        <a:xfrm>
          <a:off x="2825248" y="3043794"/>
          <a:ext cx="1833040" cy="10998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821" tIns="94282" rIns="89821" bIns="9428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Raster to polygon </a:t>
          </a:r>
        </a:p>
      </dsp:txBody>
      <dsp:txXfrm>
        <a:off x="2825248" y="3043794"/>
        <a:ext cx="1833040" cy="1099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092A-782D-46F2-AA16-9A8DD7A9C62C}">
      <dsp:nvSpPr>
        <dsp:cNvPr id="0" name=""/>
        <dsp:cNvSpPr/>
      </dsp:nvSpPr>
      <dsp:spPr>
        <a:xfrm>
          <a:off x="2815852" y="860334"/>
          <a:ext cx="615742" cy="91440"/>
        </a:xfrm>
        <a:custGeom>
          <a:avLst/>
          <a:gdLst/>
          <a:ahLst/>
          <a:cxnLst/>
          <a:rect l="0" t="0" r="0" b="0"/>
          <a:pathLst>
            <a:path>
              <a:moveTo>
                <a:pt x="0" y="45720"/>
              </a:moveTo>
              <a:lnTo>
                <a:pt x="615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565" y="902823"/>
        <a:ext cx="32317" cy="6463"/>
      </dsp:txXfrm>
    </dsp:sp>
    <dsp:sp modelId="{727B6404-B474-4C9D-906F-0B855EBF0E2C}">
      <dsp:nvSpPr>
        <dsp:cNvPr id="0" name=""/>
        <dsp:cNvSpPr/>
      </dsp:nvSpPr>
      <dsp:spPr>
        <a:xfrm>
          <a:off x="7465" y="62998"/>
          <a:ext cx="2810186" cy="1686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01" tIns="144542" rIns="137701" bIns="144542"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Perform Analytical Hierarchy Proccessing</a:t>
          </a:r>
        </a:p>
      </dsp:txBody>
      <dsp:txXfrm>
        <a:off x="7465" y="62998"/>
        <a:ext cx="2810186" cy="1686112"/>
      </dsp:txXfrm>
    </dsp:sp>
    <dsp:sp modelId="{54FBBD64-5BFF-485D-B741-CAF752B8E0E4}">
      <dsp:nvSpPr>
        <dsp:cNvPr id="0" name=""/>
        <dsp:cNvSpPr/>
      </dsp:nvSpPr>
      <dsp:spPr>
        <a:xfrm>
          <a:off x="6272381" y="860334"/>
          <a:ext cx="615742" cy="91440"/>
        </a:xfrm>
        <a:custGeom>
          <a:avLst/>
          <a:gdLst/>
          <a:ahLst/>
          <a:cxnLst/>
          <a:rect l="0" t="0" r="0" b="0"/>
          <a:pathLst>
            <a:path>
              <a:moveTo>
                <a:pt x="0" y="45720"/>
              </a:moveTo>
              <a:lnTo>
                <a:pt x="615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64094" y="902823"/>
        <a:ext cx="32317" cy="6463"/>
      </dsp:txXfrm>
    </dsp:sp>
    <dsp:sp modelId="{DFFBD9BE-D7C8-429B-96B2-D1AFA1D9917E}">
      <dsp:nvSpPr>
        <dsp:cNvPr id="0" name=""/>
        <dsp:cNvSpPr/>
      </dsp:nvSpPr>
      <dsp:spPr>
        <a:xfrm>
          <a:off x="3463995" y="62998"/>
          <a:ext cx="2810186" cy="1686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01" tIns="144542" rIns="137701" bIns="144542"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Set the parameter according to preference in the hierarchy</a:t>
          </a:r>
          <a:endParaRPr lang="en-US" sz="1700" kern="1200" dirty="0"/>
        </a:p>
      </dsp:txBody>
      <dsp:txXfrm>
        <a:off x="3463995" y="62998"/>
        <a:ext cx="2810186" cy="1686112"/>
      </dsp:txXfrm>
    </dsp:sp>
    <dsp:sp modelId="{A8AECF37-020A-4B6A-AE38-D36370FC4935}">
      <dsp:nvSpPr>
        <dsp:cNvPr id="0" name=""/>
        <dsp:cNvSpPr/>
      </dsp:nvSpPr>
      <dsp:spPr>
        <a:xfrm>
          <a:off x="1412558" y="1747311"/>
          <a:ext cx="6913059" cy="615742"/>
        </a:xfrm>
        <a:custGeom>
          <a:avLst/>
          <a:gdLst/>
          <a:ahLst/>
          <a:cxnLst/>
          <a:rect l="0" t="0" r="0" b="0"/>
          <a:pathLst>
            <a:path>
              <a:moveTo>
                <a:pt x="6913059" y="0"/>
              </a:moveTo>
              <a:lnTo>
                <a:pt x="6913059" y="324971"/>
              </a:lnTo>
              <a:lnTo>
                <a:pt x="0" y="324971"/>
              </a:lnTo>
              <a:lnTo>
                <a:pt x="0" y="6157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508" y="2051950"/>
        <a:ext cx="347160" cy="6463"/>
      </dsp:txXfrm>
    </dsp:sp>
    <dsp:sp modelId="{02D7F7FB-5EE5-48A3-93A2-147B8EE1655B}">
      <dsp:nvSpPr>
        <dsp:cNvPr id="0" name=""/>
        <dsp:cNvSpPr/>
      </dsp:nvSpPr>
      <dsp:spPr>
        <a:xfrm>
          <a:off x="6920524" y="62998"/>
          <a:ext cx="2810186" cy="1686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01" tIns="144542" rIns="137701" bIns="144542"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Set individual weights for parameter components</a:t>
          </a:r>
          <a:endParaRPr lang="en-US" sz="1700" kern="1200" dirty="0"/>
        </a:p>
      </dsp:txBody>
      <dsp:txXfrm>
        <a:off x="6920524" y="62998"/>
        <a:ext cx="2810186" cy="1686112"/>
      </dsp:txXfrm>
    </dsp:sp>
    <dsp:sp modelId="{53E8A5D9-FD76-4BD9-9581-AF2D2600B8EE}">
      <dsp:nvSpPr>
        <dsp:cNvPr id="0" name=""/>
        <dsp:cNvSpPr/>
      </dsp:nvSpPr>
      <dsp:spPr>
        <a:xfrm>
          <a:off x="2815852" y="3192790"/>
          <a:ext cx="615742" cy="91440"/>
        </a:xfrm>
        <a:custGeom>
          <a:avLst/>
          <a:gdLst/>
          <a:ahLst/>
          <a:cxnLst/>
          <a:rect l="0" t="0" r="0" b="0"/>
          <a:pathLst>
            <a:path>
              <a:moveTo>
                <a:pt x="0" y="45720"/>
              </a:moveTo>
              <a:lnTo>
                <a:pt x="615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565" y="3235278"/>
        <a:ext cx="32317" cy="6463"/>
      </dsp:txXfrm>
    </dsp:sp>
    <dsp:sp modelId="{27095352-7002-4E1F-A64F-5FF5C0DE25C3}">
      <dsp:nvSpPr>
        <dsp:cNvPr id="0" name=""/>
        <dsp:cNvSpPr/>
      </dsp:nvSpPr>
      <dsp:spPr>
        <a:xfrm>
          <a:off x="7465" y="2395453"/>
          <a:ext cx="2810186" cy="1686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01" tIns="144542" rIns="137701" bIns="144542"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Add the component weights in the thematic map shapefile attribute table for each parameter</a:t>
          </a:r>
          <a:endParaRPr lang="en-US" sz="1700" kern="1200" dirty="0"/>
        </a:p>
      </dsp:txBody>
      <dsp:txXfrm>
        <a:off x="7465" y="2395453"/>
        <a:ext cx="2810186" cy="1686112"/>
      </dsp:txXfrm>
    </dsp:sp>
    <dsp:sp modelId="{F628DDA0-D56A-4479-A70F-BD17B5DE70CB}">
      <dsp:nvSpPr>
        <dsp:cNvPr id="0" name=""/>
        <dsp:cNvSpPr/>
      </dsp:nvSpPr>
      <dsp:spPr>
        <a:xfrm>
          <a:off x="6272381" y="3192790"/>
          <a:ext cx="615742" cy="91440"/>
        </a:xfrm>
        <a:custGeom>
          <a:avLst/>
          <a:gdLst/>
          <a:ahLst/>
          <a:cxnLst/>
          <a:rect l="0" t="0" r="0" b="0"/>
          <a:pathLst>
            <a:path>
              <a:moveTo>
                <a:pt x="0" y="45720"/>
              </a:moveTo>
              <a:lnTo>
                <a:pt x="615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64094" y="3235278"/>
        <a:ext cx="32317" cy="6463"/>
      </dsp:txXfrm>
    </dsp:sp>
    <dsp:sp modelId="{1EEC428F-0D86-4924-B186-E6F6AA2D0137}">
      <dsp:nvSpPr>
        <dsp:cNvPr id="0" name=""/>
        <dsp:cNvSpPr/>
      </dsp:nvSpPr>
      <dsp:spPr>
        <a:xfrm>
          <a:off x="3463995" y="2395453"/>
          <a:ext cx="2810186" cy="1686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01" tIns="144542" rIns="137701" bIns="144542"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From Analysis go to overlay tools and perform Union</a:t>
          </a:r>
          <a:endParaRPr lang="en-US" sz="1700" kern="1200" dirty="0"/>
        </a:p>
      </dsp:txBody>
      <dsp:txXfrm>
        <a:off x="3463995" y="2395453"/>
        <a:ext cx="2810186" cy="1686112"/>
      </dsp:txXfrm>
    </dsp:sp>
    <dsp:sp modelId="{4D38DC51-44C6-4D5C-A63D-BA1B80C47F3D}">
      <dsp:nvSpPr>
        <dsp:cNvPr id="0" name=""/>
        <dsp:cNvSpPr/>
      </dsp:nvSpPr>
      <dsp:spPr>
        <a:xfrm>
          <a:off x="6920524" y="2395453"/>
          <a:ext cx="2810186" cy="1686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01" tIns="144542" rIns="137701" bIns="144542"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Add all the individual weights of components of each parameter and merge into one column in the attribute table using Field Calculator</a:t>
          </a:r>
        </a:p>
      </dsp:txBody>
      <dsp:txXfrm>
        <a:off x="6920524" y="2395453"/>
        <a:ext cx="2810186" cy="16861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148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943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2463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59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821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467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1004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289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65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60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83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7490616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Map_of_Baluchistan_from_The_Imperial_Gazetteer_of_India_(1907-1909).jp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limate" TargetMode="External"/><Relationship Id="rId7" Type="http://schemas.openxmlformats.org/officeDocument/2006/relationships/hyperlink" Target="https://en.wikipedia.org/wiki/Relief" TargetMode="External"/><Relationship Id="rId2" Type="http://schemas.openxmlformats.org/officeDocument/2006/relationships/hyperlink" Target="https://en.wikipedia.org/wiki/Drainage_basin" TargetMode="External"/><Relationship Id="rId1" Type="http://schemas.openxmlformats.org/officeDocument/2006/relationships/slideLayout" Target="../slideLayouts/slideLayout2.xml"/><Relationship Id="rId6" Type="http://schemas.openxmlformats.org/officeDocument/2006/relationships/hyperlink" Target="https://en.wikipedia.org/wiki/Surface_runoff" TargetMode="External"/><Relationship Id="rId5" Type="http://schemas.openxmlformats.org/officeDocument/2006/relationships/hyperlink" Target="https://en.wikipedia.org/wiki/Bedrock" TargetMode="External"/><Relationship Id="rId4" Type="http://schemas.openxmlformats.org/officeDocument/2006/relationships/hyperlink" Target="https://en.wikipedia.org/wiki/Permeability_(earth_scienc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arthexplorer.usgs.gov/" TargetMode="External"/><Relationship Id="rId2" Type="http://schemas.openxmlformats.org/officeDocument/2006/relationships/hyperlink" Target="https://srtm.csi.cgiar.org/" TargetMode="External"/><Relationship Id="rId1" Type="http://schemas.openxmlformats.org/officeDocument/2006/relationships/slideLayout" Target="../slideLayouts/slideLayout2.xml"/><Relationship Id="rId6" Type="http://schemas.openxmlformats.org/officeDocument/2006/relationships/hyperlink" Target="https://certmapper.cr.usgs.gov/data/apps/world-maps/&#160;" TargetMode="External"/><Relationship Id="rId5" Type="http://schemas.openxmlformats.org/officeDocument/2006/relationships/hyperlink" Target="https://www.fao.org/soils-portal/data-hub/soil-maps-and-databases/faounesco-soil-map-of-the-world/en/" TargetMode="External"/><Relationship Id="rId4" Type="http://schemas.openxmlformats.org/officeDocument/2006/relationships/hyperlink" Target="https://www.diva-gis.org/gdata"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pubs.usgs.gov/of/1997/ofr-97-470/OF97-470C/ofr97470C.pdf" TargetMode="External"/><Relationship Id="rId7" Type="http://schemas.openxmlformats.org/officeDocument/2006/relationships/hyperlink" Target="https://en.wikipedia.org/wiki/Kacchi_Plain" TargetMode="External"/><Relationship Id="rId2" Type="http://schemas.openxmlformats.org/officeDocument/2006/relationships/hyperlink" Target="https://www.sciencedirect.com/science/article/abs/pii/S2352801X18302339#:~:text=The%20remote%20sensing%2C%20GIS%20and,delineate%20the%20groundwater%20potential%20zones.&amp;text=The%20four%20groundwater%20potential%20zones,'%2C%20and%20'poor'.&amp;text=The%20well%20discharge%20data%20have%20used%20for%20validation%20of%20groundwater%20potential%20zones" TargetMode="External"/><Relationship Id="rId1" Type="http://schemas.openxmlformats.org/officeDocument/2006/relationships/slideLayout" Target="../slideLayouts/slideLayout2.xml"/><Relationship Id="rId6" Type="http://schemas.openxmlformats.org/officeDocument/2006/relationships/hyperlink" Target="https://www.hindawi.com/journals/ace/2020/1273603/" TargetMode="External"/><Relationship Id="rId5" Type="http://schemas.openxmlformats.org/officeDocument/2006/relationships/hyperlink" Target="https://www.nature.com/articles/s41598-019-38567-x" TargetMode="External"/><Relationship Id="rId4" Type="http://schemas.openxmlformats.org/officeDocument/2006/relationships/hyperlink" Target="https://www.gim-international.com/content/article/gis-for-hydrological-modelling#:~:text=Hydrological%20models%20predict%20discharges%20at,derived%20parameters%20such%20as%20slop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453280"/>
            <a:ext cx="4259834" cy="2889114"/>
          </a:xfrm>
        </p:spPr>
        <p:txBody>
          <a:bodyPr vert="horz" lIns="91440" tIns="45720" rIns="91440" bIns="45720" rtlCol="0" anchor="b">
            <a:normAutofit/>
          </a:bodyPr>
          <a:lstStyle/>
          <a:p>
            <a:pPr algn="l"/>
            <a:r>
              <a:rPr lang="en-US" sz="2600" dirty="0"/>
              <a:t>Hydrological modeling of Baluchistan and depiction of groundwater potential of Kachhi district, Baluchistan using Multi-criteria decision analysis and it's corresponding drought risks</a:t>
            </a:r>
          </a:p>
        </p:txBody>
      </p:sp>
      <p:sp>
        <p:nvSpPr>
          <p:cNvPr id="3" name="Subtitle 2"/>
          <p:cNvSpPr>
            <a:spLocks noGrp="1"/>
          </p:cNvSpPr>
          <p:nvPr>
            <p:ph type="subTitle" idx="1"/>
          </p:nvPr>
        </p:nvSpPr>
        <p:spPr>
          <a:xfrm>
            <a:off x="7464612" y="4750893"/>
            <a:ext cx="4087305" cy="1147863"/>
          </a:xfrm>
        </p:spPr>
        <p:txBody>
          <a:bodyPr vert="horz" lIns="91440" tIns="45720" rIns="91440" bIns="45720" rtlCol="0" anchor="t">
            <a:normAutofit/>
          </a:bodyPr>
          <a:lstStyle/>
          <a:p>
            <a:pPr algn="l">
              <a:spcAft>
                <a:spcPts val="600"/>
              </a:spcAft>
            </a:pPr>
            <a:r>
              <a:rPr lang="en-US" sz="2000" b="1" dirty="0"/>
              <a:t>Mudassir Aqeel </a:t>
            </a:r>
          </a:p>
          <a:p>
            <a:pPr algn="l">
              <a:spcAft>
                <a:spcPts val="600"/>
              </a:spcAft>
            </a:pPr>
            <a:r>
              <a:rPr lang="en-US" sz="2000" b="1" dirty="0"/>
              <a:t>Areeba Quddusi</a:t>
            </a:r>
            <a:endParaRPr lang="en-US" sz="2000" b="1" dirty="0">
              <a:cs typeface="Calibri"/>
            </a:endParaRPr>
          </a:p>
          <a:p>
            <a:pPr algn="l">
              <a:spcAft>
                <a:spcPts val="600"/>
              </a:spcAft>
            </a:pPr>
            <a:endParaRPr lang="en-US" sz="2000" b="1"/>
          </a:p>
        </p:txBody>
      </p:sp>
      <p:sp>
        <p:nvSpPr>
          <p:cNvPr id="98" name="Freeform: Shape 9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Map&#10;&#10;Description automatically generated">
            <a:extLst>
              <a:ext uri="{FF2B5EF4-FFF2-40B4-BE49-F238E27FC236}">
                <a16:creationId xmlns:a16="http://schemas.microsoft.com/office/drawing/2014/main" id="{76632EB4-9910-4C26-BD98-10FC809D66A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999" r="5655"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5" name="TextBox 4">
            <a:extLst>
              <a:ext uri="{FF2B5EF4-FFF2-40B4-BE49-F238E27FC236}">
                <a16:creationId xmlns:a16="http://schemas.microsoft.com/office/drawing/2014/main" id="{26434595-16E8-4B37-91AB-E995E2F03909}"/>
              </a:ext>
            </a:extLst>
          </p:cNvPr>
          <p:cNvSpPr txBox="1"/>
          <p:nvPr/>
        </p:nvSpPr>
        <p:spPr>
          <a:xfrm>
            <a:off x="9310777" y="4753154"/>
            <a:ext cx="2743200" cy="8515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spcAft>
                <a:spcPts val="600"/>
              </a:spcAft>
            </a:pPr>
            <a:r>
              <a:rPr lang="en-US" sz="2000" b="1" dirty="0">
                <a:solidFill>
                  <a:srgbClr val="FFFFFF"/>
                </a:solidFill>
                <a:ea typeface="+mn-lt"/>
                <a:cs typeface="+mn-lt"/>
              </a:rPr>
              <a:t>Maliha Siddiqui</a:t>
            </a:r>
            <a:endParaRPr lang="en-US" sz="2000">
              <a:ea typeface="+mn-lt"/>
              <a:cs typeface="+mn-lt"/>
            </a:endParaRPr>
          </a:p>
          <a:p>
            <a:pPr>
              <a:lnSpc>
                <a:spcPct val="90000"/>
              </a:lnSpc>
              <a:spcBef>
                <a:spcPts val="1000"/>
              </a:spcBef>
              <a:spcAft>
                <a:spcPts val="600"/>
              </a:spcAft>
            </a:pPr>
            <a:r>
              <a:rPr lang="en-US" sz="2000" b="1" dirty="0">
                <a:solidFill>
                  <a:srgbClr val="FFFFFF"/>
                </a:solidFill>
                <a:ea typeface="+mn-lt"/>
                <a:cs typeface="+mn-lt"/>
              </a:rPr>
              <a:t>S. Owais Ali Shah</a:t>
            </a:r>
            <a:endParaRPr lang="en-US" sz="20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FCBD4-94B6-4898-949A-CFF991EAAA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900" b="1" kern="1200">
                <a:solidFill>
                  <a:schemeClr val="tx1"/>
                </a:solidFill>
                <a:latin typeface="+mj-lt"/>
                <a:ea typeface="+mj-ea"/>
                <a:cs typeface="+mj-cs"/>
              </a:rPr>
              <a:t>Streamflow, or channel runoff, is the flow of water in streams, rivers, and other channels, and is a major element of the water cycle. It is one component of the runoff of water from the land to waterbodies, the other component being surface runoff. Streamflow is a measurement of the amount of water flowing through a stream or river over a fixed period of time. </a:t>
            </a:r>
            <a:endParaRPr lang="en-US" sz="1900" kern="1200">
              <a:solidFill>
                <a:schemeClr val="tx1"/>
              </a:solidFill>
              <a:latin typeface="+mj-lt"/>
              <a:ea typeface="+mj-ea"/>
              <a:cs typeface="+mj-cs"/>
            </a:endParaRPr>
          </a:p>
        </p:txBody>
      </p:sp>
      <p:sp>
        <p:nvSpPr>
          <p:cNvPr id="39"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Map&#10;&#10;Description automatically generated">
            <a:extLst>
              <a:ext uri="{FF2B5EF4-FFF2-40B4-BE49-F238E27FC236}">
                <a16:creationId xmlns:a16="http://schemas.microsoft.com/office/drawing/2014/main" id="{149483FB-D92E-415F-B026-9FCDD0AA6B5C}"/>
              </a:ext>
            </a:extLst>
          </p:cNvPr>
          <p:cNvPicPr>
            <a:picLocks noGrp="1" noChangeAspect="1"/>
          </p:cNvPicPr>
          <p:nvPr>
            <p:ph idx="1"/>
          </p:nvPr>
        </p:nvPicPr>
        <p:blipFill>
          <a:blip r:embed="rId2"/>
          <a:stretch>
            <a:fillRect/>
          </a:stretch>
        </p:blipFill>
        <p:spPr>
          <a:xfrm>
            <a:off x="4505175" y="849317"/>
            <a:ext cx="7622739" cy="4950602"/>
          </a:xfrm>
          <a:prstGeom prst="rect">
            <a:avLst/>
          </a:prstGeom>
        </p:spPr>
      </p:pic>
      <p:sp>
        <p:nvSpPr>
          <p:cNvPr id="5" name="TextBox 4">
            <a:extLst>
              <a:ext uri="{FF2B5EF4-FFF2-40B4-BE49-F238E27FC236}">
                <a16:creationId xmlns:a16="http://schemas.microsoft.com/office/drawing/2014/main" id="{7FD89738-DAA4-4A9F-BF41-C61257245A4C}"/>
              </a:ext>
            </a:extLst>
          </p:cNvPr>
          <p:cNvSpPr txBox="1"/>
          <p:nvPr/>
        </p:nvSpPr>
        <p:spPr>
          <a:xfrm>
            <a:off x="5371381" y="39681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t>STREAM FLOW</a:t>
            </a:r>
          </a:p>
        </p:txBody>
      </p:sp>
    </p:spTree>
    <p:extLst>
      <p:ext uri="{BB962C8B-B14F-4D97-AF65-F5344CB8AC3E}">
        <p14:creationId xmlns:p14="http://schemas.microsoft.com/office/powerpoint/2010/main" val="158190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B73C-E7F8-4F5B-A546-15F474E93BED}"/>
              </a:ext>
            </a:extLst>
          </p:cNvPr>
          <p:cNvSpPr>
            <a:spLocks noGrp="1"/>
          </p:cNvSpPr>
          <p:nvPr>
            <p:ph type="title"/>
          </p:nvPr>
        </p:nvSpPr>
        <p:spPr>
          <a:xfrm>
            <a:off x="589560" y="856180"/>
            <a:ext cx="4560584" cy="1128068"/>
          </a:xfrm>
        </p:spPr>
        <p:txBody>
          <a:bodyPr anchor="ctr">
            <a:normAutofit/>
          </a:bodyPr>
          <a:lstStyle/>
          <a:p>
            <a:r>
              <a:rPr lang="en-US" sz="4000"/>
              <a:t>Watershed</a:t>
            </a:r>
          </a:p>
        </p:txBody>
      </p:sp>
      <p:grpSp>
        <p:nvGrpSpPr>
          <p:cNvPr id="7"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605969-FB3F-44EA-9202-B56F6EE6C92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a:ea typeface="+mn-lt"/>
                <a:cs typeface="+mn-lt"/>
              </a:rPr>
              <a:t>In hydrology, the land unit is the watershed, which also may be referred to as a basin or catchment. A watershed is defined as an area of land in which all of the incoming precipitation drains (i.e., “sheds”) to the same place – toward the same body of water or the same topographic low area (e.g., a sinkhole)</a:t>
            </a:r>
            <a:endParaRPr lang="en-US" sz="20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175C1283-0BD1-45E1-82CB-AA3CE7E82DB4}"/>
              </a:ext>
            </a:extLst>
          </p:cNvPr>
          <p:cNvPicPr>
            <a:picLocks noChangeAspect="1"/>
          </p:cNvPicPr>
          <p:nvPr/>
        </p:nvPicPr>
        <p:blipFill rotWithShape="1">
          <a:blip r:embed="rId2"/>
          <a:srcRect l="3722" r="7563" b="2"/>
          <a:stretch/>
        </p:blipFill>
        <p:spPr>
          <a:xfrm>
            <a:off x="5977788" y="799352"/>
            <a:ext cx="5425410" cy="5259296"/>
          </a:xfrm>
          <a:prstGeom prst="rect">
            <a:avLst/>
          </a:prstGeom>
        </p:spPr>
      </p:pic>
    </p:spTree>
    <p:extLst>
      <p:ext uri="{BB962C8B-B14F-4D97-AF65-F5344CB8AC3E}">
        <p14:creationId xmlns:p14="http://schemas.microsoft.com/office/powerpoint/2010/main" val="327799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3">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47">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Map&#10;&#10;Description automatically generated">
            <a:extLst>
              <a:ext uri="{FF2B5EF4-FFF2-40B4-BE49-F238E27FC236}">
                <a16:creationId xmlns:a16="http://schemas.microsoft.com/office/drawing/2014/main" id="{195A7686-375D-4B10-A091-F098AA90AE49}"/>
              </a:ext>
            </a:extLst>
          </p:cNvPr>
          <p:cNvPicPr>
            <a:picLocks noGrp="1" noChangeAspect="1"/>
          </p:cNvPicPr>
          <p:nvPr>
            <p:ph idx="1"/>
          </p:nvPr>
        </p:nvPicPr>
        <p:blipFill rotWithShape="1">
          <a:blip r:embed="rId2"/>
          <a:srcRect t="10968" b="18128"/>
          <a:stretch/>
        </p:blipFill>
        <p:spPr>
          <a:xfrm rot="21600000">
            <a:off x="838200" y="754148"/>
            <a:ext cx="10515600" cy="4995575"/>
          </a:xfrm>
          <a:prstGeom prst="rect">
            <a:avLst/>
          </a:prstGeom>
        </p:spPr>
      </p:pic>
      <p:cxnSp>
        <p:nvCxnSpPr>
          <p:cNvPr id="55" name="Straight Connector 49">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64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B8307B-E8F1-4765-B837-4D9E8E3BE06B}"/>
              </a:ext>
            </a:extLst>
          </p:cNvPr>
          <p:cNvSpPr>
            <a:spLocks noGrp="1"/>
          </p:cNvSpPr>
          <p:nvPr>
            <p:ph type="title"/>
          </p:nvPr>
        </p:nvSpPr>
        <p:spPr>
          <a:xfrm>
            <a:off x="804672" y="640080"/>
            <a:ext cx="3282696" cy="5257800"/>
          </a:xfrm>
        </p:spPr>
        <p:txBody>
          <a:bodyPr>
            <a:normAutofit/>
          </a:bodyPr>
          <a:lstStyle/>
          <a:p>
            <a:r>
              <a:rPr lang="en-US">
                <a:solidFill>
                  <a:schemeClr val="bg1"/>
                </a:solidFill>
              </a:rPr>
              <a:t>Drainage Density</a:t>
            </a:r>
          </a:p>
        </p:txBody>
      </p:sp>
      <p:sp>
        <p:nvSpPr>
          <p:cNvPr id="3" name="Content Placeholder 2">
            <a:extLst>
              <a:ext uri="{FF2B5EF4-FFF2-40B4-BE49-F238E27FC236}">
                <a16:creationId xmlns:a16="http://schemas.microsoft.com/office/drawing/2014/main" id="{F764E195-1C75-4CF0-8A53-0CF262E56414}"/>
              </a:ext>
            </a:extLst>
          </p:cNvPr>
          <p:cNvSpPr>
            <a:spLocks noGrp="1"/>
          </p:cNvSpPr>
          <p:nvPr>
            <p:ph idx="1"/>
          </p:nvPr>
        </p:nvSpPr>
        <p:spPr>
          <a:xfrm>
            <a:off x="5358384" y="640081"/>
            <a:ext cx="6614125" cy="6062932"/>
          </a:xfrm>
        </p:spPr>
        <p:txBody>
          <a:bodyPr vert="horz" lIns="91440" tIns="45720" rIns="91440" bIns="45720" rtlCol="0" anchor="ctr">
            <a:noAutofit/>
          </a:bodyPr>
          <a:lstStyle/>
          <a:p>
            <a:r>
              <a:rPr lang="en-US" sz="2000" b="1" dirty="0">
                <a:ea typeface="+mn-lt"/>
                <a:cs typeface="+mn-lt"/>
              </a:rPr>
              <a:t>Drainage density</a:t>
            </a:r>
            <a:r>
              <a:rPr lang="en-US" sz="2000" dirty="0">
                <a:ea typeface="+mn-lt"/>
                <a:cs typeface="+mn-lt"/>
              </a:rPr>
              <a:t> is a quantity used to describe physical parameters of a </a:t>
            </a:r>
            <a:r>
              <a:rPr lang="en-US" sz="2000" b="1" dirty="0">
                <a:ea typeface="+mn-lt"/>
                <a:cs typeface="+mn-lt"/>
                <a:hlinkClick r:id="rId2">
                  <a:extLst>
                    <a:ext uri="{A12FA001-AC4F-418D-AE19-62706E023703}">
                      <ahyp:hlinkClr xmlns:ahyp="http://schemas.microsoft.com/office/drawing/2018/hyperlinkcolor" val="tx"/>
                    </a:ext>
                  </a:extLst>
                </a:hlinkClick>
              </a:rPr>
              <a:t>drainage basin</a:t>
            </a:r>
            <a:r>
              <a:rPr lang="en-US" sz="2000" b="1" dirty="0">
                <a:ea typeface="+mn-lt"/>
                <a:cs typeface="+mn-lt"/>
              </a:rPr>
              <a:t>. </a:t>
            </a:r>
            <a:r>
              <a:rPr lang="en-US" sz="2000" dirty="0">
                <a:ea typeface="+mn-lt"/>
                <a:cs typeface="+mn-lt"/>
              </a:rPr>
              <a:t>Drainage density is defined as the total length of channel in a drainage basin divided by the total area</a:t>
            </a:r>
          </a:p>
          <a:p>
            <a:pPr>
              <a:buClr>
                <a:srgbClr val="262626"/>
              </a:buClr>
            </a:pPr>
            <a:r>
              <a:rPr lang="en-US" sz="2000" dirty="0">
                <a:ea typeface="+mn-lt"/>
                <a:cs typeface="+mn-lt"/>
              </a:rPr>
              <a:t>Drainage density depends upon both </a:t>
            </a:r>
            <a:r>
              <a:rPr lang="en-US" sz="2000" b="1" dirty="0">
                <a:ea typeface="+mn-lt"/>
                <a:cs typeface="+mn-lt"/>
                <a:hlinkClick r:id="rId3"/>
              </a:rPr>
              <a:t>climate</a:t>
            </a:r>
            <a:r>
              <a:rPr lang="en-US" sz="2000" dirty="0">
                <a:ea typeface="+mn-lt"/>
                <a:cs typeface="+mn-lt"/>
              </a:rPr>
              <a:t> and physical characteristics of the drainage basin. Soil</a:t>
            </a:r>
            <a:r>
              <a:rPr lang="en-US" sz="2000" b="1" dirty="0">
                <a:ea typeface="+mn-lt"/>
                <a:cs typeface="+mn-lt"/>
              </a:rPr>
              <a:t> </a:t>
            </a:r>
            <a:r>
              <a:rPr lang="en-US" sz="2000" b="1" dirty="0">
                <a:ea typeface="+mn-lt"/>
                <a:cs typeface="+mn-lt"/>
                <a:hlinkClick r:id="rId4"/>
              </a:rPr>
              <a:t>permeability (infiltration difficulty)</a:t>
            </a:r>
            <a:r>
              <a:rPr lang="en-US" sz="2000" dirty="0">
                <a:ea typeface="+mn-lt"/>
                <a:cs typeface="+mn-lt"/>
              </a:rPr>
              <a:t> and underlying rock type affect the runoff in a watershed; </a:t>
            </a:r>
            <a:r>
              <a:rPr lang="en-US" sz="2000" b="1" dirty="0">
                <a:ea typeface="+mn-lt"/>
                <a:cs typeface="+mn-lt"/>
                <a:hlinkClick r:id="rId4"/>
              </a:rPr>
              <a:t>impermeable</a:t>
            </a:r>
            <a:r>
              <a:rPr lang="en-US" sz="2000" dirty="0">
                <a:ea typeface="+mn-lt"/>
                <a:cs typeface="+mn-lt"/>
              </a:rPr>
              <a:t> ground or exposed </a:t>
            </a:r>
            <a:r>
              <a:rPr lang="en-US" sz="2000" b="1" dirty="0">
                <a:ea typeface="+mn-lt"/>
                <a:cs typeface="+mn-lt"/>
                <a:hlinkClick r:id="rId5"/>
              </a:rPr>
              <a:t>bedrock</a:t>
            </a:r>
            <a:r>
              <a:rPr lang="en-US" sz="2000" b="1" dirty="0">
                <a:ea typeface="+mn-lt"/>
                <a:cs typeface="+mn-lt"/>
              </a:rPr>
              <a:t> </a:t>
            </a:r>
            <a:r>
              <a:rPr lang="en-US" sz="2000" dirty="0">
                <a:ea typeface="+mn-lt"/>
                <a:cs typeface="+mn-lt"/>
              </a:rPr>
              <a:t>will lead to an increase in </a:t>
            </a:r>
            <a:r>
              <a:rPr lang="en-US" sz="2000" b="1" dirty="0">
                <a:ea typeface="+mn-lt"/>
                <a:cs typeface="+mn-lt"/>
                <a:hlinkClick r:id="rId6"/>
              </a:rPr>
              <a:t>surface water runoff</a:t>
            </a:r>
            <a:r>
              <a:rPr lang="en-US" sz="2000" dirty="0">
                <a:ea typeface="+mn-lt"/>
                <a:cs typeface="+mn-lt"/>
              </a:rPr>
              <a:t> and therefore to more frequent streams. Rugged regions or those with high </a:t>
            </a:r>
            <a:r>
              <a:rPr lang="en-US" sz="2000" b="1" dirty="0">
                <a:ea typeface="+mn-lt"/>
                <a:cs typeface="+mn-lt"/>
                <a:hlinkClick r:id="rId7"/>
              </a:rPr>
              <a:t>relief</a:t>
            </a:r>
            <a:r>
              <a:rPr lang="en-US" sz="2000" dirty="0">
                <a:ea typeface="+mn-lt"/>
                <a:cs typeface="+mn-lt"/>
              </a:rPr>
              <a:t> will also have a higher drainage density than other drainage basins if the other characteristics of the basin are the same.</a:t>
            </a:r>
          </a:p>
          <a:p>
            <a:pPr>
              <a:buClr>
                <a:srgbClr val="262626"/>
              </a:buClr>
            </a:pPr>
            <a:r>
              <a:rPr lang="en-US" sz="2000" dirty="0">
                <a:ea typeface="+mn-lt"/>
                <a:cs typeface="+mn-lt"/>
              </a:rPr>
              <a:t>Because flow velocity is higher in the river network, Dd significantly affects the concentration time and therefore the peak flow magnitude. It follows that an increasing drainage density implies increasing flood peaks. More- over, a long concentration time implies more opportunities for water to infiltrate.</a:t>
            </a:r>
          </a:p>
        </p:txBody>
      </p:sp>
    </p:spTree>
    <p:extLst>
      <p:ext uri="{BB962C8B-B14F-4D97-AF65-F5344CB8AC3E}">
        <p14:creationId xmlns:p14="http://schemas.microsoft.com/office/powerpoint/2010/main" val="2578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Map&#10;&#10;Description automatically generated">
            <a:extLst>
              <a:ext uri="{FF2B5EF4-FFF2-40B4-BE49-F238E27FC236}">
                <a16:creationId xmlns:a16="http://schemas.microsoft.com/office/drawing/2014/main" id="{DB8C4CFB-9FF9-4F9E-BE31-D9482BEBB5E9}"/>
              </a:ext>
            </a:extLst>
          </p:cNvPr>
          <p:cNvPicPr>
            <a:picLocks noGrp="1" noChangeAspect="1"/>
          </p:cNvPicPr>
          <p:nvPr>
            <p:ph idx="1"/>
          </p:nvPr>
        </p:nvPicPr>
        <p:blipFill>
          <a:blip r:embed="rId2"/>
          <a:stretch>
            <a:fillRect/>
          </a:stretch>
        </p:blipFill>
        <p:spPr>
          <a:xfrm>
            <a:off x="1789137" y="643467"/>
            <a:ext cx="8613726" cy="5571066"/>
          </a:xfrm>
          <a:prstGeom prst="rect">
            <a:avLst/>
          </a:prstGeom>
        </p:spPr>
      </p:pic>
    </p:spTree>
    <p:extLst>
      <p:ext uri="{BB962C8B-B14F-4D97-AF65-F5344CB8AC3E}">
        <p14:creationId xmlns:p14="http://schemas.microsoft.com/office/powerpoint/2010/main" val="150929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67FEF-7A83-46D4-A684-B42358A2F7E7}"/>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a:solidFill>
                  <a:srgbClr val="FFFFFF"/>
                </a:solidFill>
                <a:latin typeface="+mj-lt"/>
                <a:ea typeface="+mj-ea"/>
                <a:cs typeface="+mj-cs"/>
              </a:rPr>
              <a:t>Types of Hydrological Modelling</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9A5D93-F57E-48D9-BD3E-46447D7FB557}"/>
              </a:ext>
            </a:extLst>
          </p:cNvPr>
          <p:cNvSpPr>
            <a:spLocks noGrp="1"/>
          </p:cNvSpPr>
          <p:nvPr>
            <p:ph idx="1"/>
          </p:nvPr>
        </p:nvSpPr>
        <p:spPr>
          <a:xfrm>
            <a:off x="4215161" y="356187"/>
            <a:ext cx="2878409" cy="1792281"/>
          </a:xfrm>
        </p:spPr>
        <p:txBody>
          <a:bodyPr vert="horz" lIns="91440" tIns="45720" rIns="91440" bIns="45720" rtlCol="0" anchor="ctr">
            <a:noAutofit/>
          </a:bodyPr>
          <a:lstStyle/>
          <a:p>
            <a:pPr marL="285750" indent="-285750">
              <a:buClr>
                <a:prstClr val="black">
                  <a:lumMod val="85000"/>
                  <a:lumOff val="15000"/>
                </a:prstClr>
              </a:buClr>
              <a:buFont typeface="Wingdings" panose="020B0604020202020204" pitchFamily="34" charset="0"/>
              <a:buChar char="q"/>
            </a:pPr>
            <a:r>
              <a:rPr lang="en-US" sz="1600" dirty="0"/>
              <a:t>Flood </a:t>
            </a:r>
            <a:endParaRPr lang="en-US" sz="1600">
              <a:cs typeface="Calibri"/>
            </a:endParaRPr>
          </a:p>
          <a:p>
            <a:pPr marL="285750" indent="-285750">
              <a:buClr>
                <a:srgbClr val="262626"/>
              </a:buClr>
              <a:buFont typeface="Wingdings" panose="020B0604020202020204" pitchFamily="34" charset="0"/>
              <a:buChar char="q"/>
            </a:pPr>
            <a:r>
              <a:rPr lang="en-US" sz="1600" dirty="0"/>
              <a:t>Precipitation Estimation</a:t>
            </a:r>
            <a:endParaRPr lang="en-US" sz="1600">
              <a:cs typeface="Calibri"/>
            </a:endParaRPr>
          </a:p>
          <a:p>
            <a:pPr marL="285750" indent="-285750">
              <a:buClr>
                <a:srgbClr val="262626"/>
              </a:buClr>
              <a:buFont typeface="Wingdings" panose="020B0604020202020204" pitchFamily="34" charset="0"/>
              <a:buChar char="q"/>
            </a:pPr>
            <a:r>
              <a:rPr lang="en-US" sz="1600" dirty="0"/>
              <a:t>Water Quality</a:t>
            </a:r>
            <a:endParaRPr lang="en-US" sz="1600">
              <a:cs typeface="Calibri"/>
            </a:endParaRPr>
          </a:p>
          <a:p>
            <a:pPr marL="285750" indent="-285750">
              <a:buClr>
                <a:srgbClr val="262626"/>
              </a:buClr>
              <a:buFont typeface="Wingdings" panose="020B0604020202020204" pitchFamily="34" charset="0"/>
              <a:buChar char="q"/>
            </a:pPr>
            <a:r>
              <a:rPr lang="en-US" sz="1600" dirty="0"/>
              <a:t>Surface Runoff</a:t>
            </a:r>
            <a:endParaRPr lang="en-US" sz="1600">
              <a:cs typeface="Calibri"/>
            </a:endParaRPr>
          </a:p>
          <a:p>
            <a:pPr marL="285750" indent="-285750">
              <a:buClr>
                <a:srgbClr val="262626"/>
              </a:buClr>
              <a:buFont typeface="Wingdings" panose="020B0604020202020204" pitchFamily="34" charset="0"/>
              <a:buChar char="q"/>
            </a:pPr>
            <a:r>
              <a:rPr lang="en-US" sz="1600" dirty="0"/>
              <a:t>Groundwater Potential</a:t>
            </a:r>
            <a:endParaRPr lang="en-US" sz="1600">
              <a:cs typeface="Calibri"/>
            </a:endParaRPr>
          </a:p>
          <a:p>
            <a:pPr marL="285750" indent="-285750">
              <a:buClr>
                <a:srgbClr val="262626"/>
              </a:buClr>
              <a:buFont typeface="Wingdings" panose="020B0604020202020204" pitchFamily="34" charset="0"/>
              <a:buChar char="q"/>
            </a:pPr>
            <a:r>
              <a:rPr lang="en-US" sz="1600" dirty="0"/>
              <a:t>Landslide Prediction</a:t>
            </a:r>
            <a:endParaRPr lang="en-US" sz="1600">
              <a:cs typeface="Calibri"/>
            </a:endParaRPr>
          </a:p>
          <a:p>
            <a:pPr marL="285750" indent="-285750">
              <a:buClr>
                <a:srgbClr val="262626"/>
              </a:buClr>
              <a:buFont typeface="Wingdings" panose="020B0604020202020204" pitchFamily="34" charset="0"/>
              <a:buChar char="q"/>
            </a:pPr>
            <a:r>
              <a:rPr lang="en-US" sz="1600" dirty="0"/>
              <a:t>Drought Risk</a:t>
            </a:r>
            <a:endParaRPr lang="en-US" sz="1600" dirty="0">
              <a:cs typeface="Calibri"/>
            </a:endParaRPr>
          </a:p>
        </p:txBody>
      </p:sp>
      <p:sp>
        <p:nvSpPr>
          <p:cNvPr id="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0A48C92-A15B-493B-92F7-1F59EA62F582}"/>
              </a:ext>
            </a:extLst>
          </p:cNvPr>
          <p:cNvSpPr txBox="1"/>
          <p:nvPr/>
        </p:nvSpPr>
        <p:spPr>
          <a:xfrm>
            <a:off x="8386139" y="3143438"/>
            <a:ext cx="3474621" cy="27804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We will further calculate the groundwater potential of a specific zone in our study area(Baluchistan)</a:t>
            </a:r>
          </a:p>
        </p:txBody>
      </p:sp>
    </p:spTree>
    <p:extLst>
      <p:ext uri="{BB962C8B-B14F-4D97-AF65-F5344CB8AC3E}">
        <p14:creationId xmlns:p14="http://schemas.microsoft.com/office/powerpoint/2010/main" val="20488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Top Corners Rounded 33">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Top Corners Rounded 35">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6" name="Straight Connector 37">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D9CE45D-D33E-4176-9C49-3DA8C091D3D7}"/>
              </a:ext>
            </a:extLst>
          </p:cNvPr>
          <p:cNvSpPr>
            <a:spLocks noGrp="1"/>
          </p:cNvSpPr>
          <p:nvPr>
            <p:ph idx="1"/>
          </p:nvPr>
        </p:nvSpPr>
        <p:spPr>
          <a:xfrm>
            <a:off x="321733" y="2834809"/>
            <a:ext cx="4092951" cy="3042099"/>
          </a:xfrm>
        </p:spPr>
        <p:txBody>
          <a:bodyPr vert="horz" lIns="91440" tIns="45720" rIns="91440" bIns="45720" rtlCol="0" anchor="t">
            <a:normAutofit/>
          </a:bodyPr>
          <a:lstStyle/>
          <a:p>
            <a:pPr marL="342900" indent="-342900">
              <a:buFont typeface="Arial"/>
            </a:pPr>
            <a:r>
              <a:rPr lang="en-US" sz="2000" dirty="0">
                <a:solidFill>
                  <a:schemeClr val="bg1"/>
                </a:solidFill>
                <a:ea typeface="+mn-lt"/>
                <a:cs typeface="+mn-lt"/>
              </a:rPr>
              <a:t>Kachhi District or Kachhi, known until 2008 as Bolan, is a district in central Baluchistan, Pakistan. </a:t>
            </a:r>
            <a:endParaRPr lang="en-US" dirty="0">
              <a:solidFill>
                <a:schemeClr val="bg1"/>
              </a:solidFill>
            </a:endParaRPr>
          </a:p>
          <a:p>
            <a:pPr marL="342900" indent="-342900">
              <a:buClr>
                <a:srgbClr val="262626"/>
              </a:buClr>
            </a:pPr>
            <a:r>
              <a:rPr lang="en-US" sz="2000" dirty="0">
                <a:solidFill>
                  <a:schemeClr val="bg1"/>
                </a:solidFill>
                <a:ea typeface="+mn-lt"/>
                <a:cs typeface="+mn-lt"/>
              </a:rPr>
              <a:t>The Kachhi Plain is an arid plain with mountain ranges on three sides except to the east</a:t>
            </a:r>
            <a:endParaRPr lang="en-US" sz="2000" dirty="0">
              <a:solidFill>
                <a:schemeClr val="bg1"/>
              </a:solidFill>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06B51345-5AB6-4462-B51B-4DDDFFBEDAA5}"/>
              </a:ext>
            </a:extLst>
          </p:cNvPr>
          <p:cNvPicPr>
            <a:picLocks noChangeAspect="1"/>
          </p:cNvPicPr>
          <p:nvPr/>
        </p:nvPicPr>
        <p:blipFill>
          <a:blip r:embed="rId2"/>
          <a:stretch>
            <a:fillRect/>
          </a:stretch>
        </p:blipFill>
        <p:spPr>
          <a:xfrm>
            <a:off x="5203767" y="799050"/>
            <a:ext cx="6542117" cy="5102851"/>
          </a:xfrm>
          <a:prstGeom prst="rect">
            <a:avLst/>
          </a:prstGeom>
        </p:spPr>
      </p:pic>
    </p:spTree>
    <p:extLst>
      <p:ext uri="{BB962C8B-B14F-4D97-AF65-F5344CB8AC3E}">
        <p14:creationId xmlns:p14="http://schemas.microsoft.com/office/powerpoint/2010/main" val="108134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3F7303-B243-7642-BF06-AA5C0358BAD3}"/>
              </a:ext>
            </a:extLst>
          </p:cNvPr>
          <p:cNvSpPr>
            <a:spLocks noGrp="1"/>
          </p:cNvSpPr>
          <p:nvPr>
            <p:ph type="title"/>
          </p:nvPr>
        </p:nvSpPr>
        <p:spPr>
          <a:xfrm>
            <a:off x="804672" y="640080"/>
            <a:ext cx="3282696" cy="5257800"/>
          </a:xfrm>
        </p:spPr>
        <p:txBody>
          <a:bodyPr>
            <a:normAutofit/>
          </a:bodyPr>
          <a:lstStyle/>
          <a:p>
            <a:r>
              <a:rPr lang="en-US">
                <a:solidFill>
                  <a:schemeClr val="bg1"/>
                </a:solidFill>
              </a:rPr>
              <a:t>Drought Risk Assessment</a:t>
            </a:r>
          </a:p>
        </p:txBody>
      </p:sp>
      <p:sp>
        <p:nvSpPr>
          <p:cNvPr id="3" name="Content Placeholder 2">
            <a:extLst>
              <a:ext uri="{FF2B5EF4-FFF2-40B4-BE49-F238E27FC236}">
                <a16:creationId xmlns:a16="http://schemas.microsoft.com/office/drawing/2014/main" id="{379D5CD4-6866-2344-AA0A-DB75985B1670}"/>
              </a:ext>
            </a:extLst>
          </p:cNvPr>
          <p:cNvSpPr>
            <a:spLocks noGrp="1"/>
          </p:cNvSpPr>
          <p:nvPr>
            <p:ph idx="1"/>
          </p:nvPr>
        </p:nvSpPr>
        <p:spPr>
          <a:xfrm>
            <a:off x="5358384" y="640081"/>
            <a:ext cx="6024654" cy="5257800"/>
          </a:xfrm>
        </p:spPr>
        <p:txBody>
          <a:bodyPr anchor="ctr">
            <a:normAutofit/>
          </a:bodyPr>
          <a:lstStyle/>
          <a:p>
            <a:r>
              <a:rPr lang="en-US" sz="2200" dirty="0">
                <a:latin typeface="Roboto"/>
                <a:ea typeface="Roboto"/>
              </a:rPr>
              <a:t>Before we head on to delineate groundwater potential zones for Kachhi district we are to asse any drought risk because Baluchistan generally is an arid region and can be severely hot and dry for some regions in the Summer</a:t>
            </a:r>
          </a:p>
          <a:p>
            <a:r>
              <a:rPr lang="en-US" sz="2200" dirty="0">
                <a:latin typeface="Roboto"/>
                <a:ea typeface="Roboto"/>
              </a:rPr>
              <a:t>Vegetation Condition Index(VCI) Is an index used to assess drought risks. VCI</a:t>
            </a:r>
            <a:r>
              <a:rPr lang="en-US" sz="2200" dirty="0"/>
              <a:t> </a:t>
            </a:r>
            <a:r>
              <a:rPr lang="en-US" sz="2200" i="0" dirty="0">
                <a:effectLst/>
                <a:latin typeface="Roboto"/>
              </a:rPr>
              <a:t>compares the current NDVI to the range of values observed in the same period in previous years.</a:t>
            </a:r>
            <a:r>
              <a:rPr lang="en-US" sz="2200" b="0" i="0" dirty="0">
                <a:effectLst/>
                <a:latin typeface="Roboto"/>
              </a:rPr>
              <a:t> The VCI is expressed in % and gives an idea where the observed value is situated between the extreme values (minimum and maximum) in the previous years.</a:t>
            </a:r>
            <a:endParaRPr lang="en-US" sz="2200" b="0" i="0" dirty="0">
              <a:effectLst/>
              <a:latin typeface="Roboto"/>
              <a:ea typeface="Roboto"/>
            </a:endParaRPr>
          </a:p>
          <a:p>
            <a:pPr marL="0" indent="0" algn="ctr">
              <a:buNone/>
            </a:pPr>
            <a:r>
              <a:rPr lang="en-US" sz="2200" dirty="0"/>
              <a:t>VCI = 100 * (NDVI - </a:t>
            </a:r>
            <a:r>
              <a:rPr lang="en-US" sz="2200" dirty="0" err="1"/>
              <a:t>NDVImin</a:t>
            </a:r>
            <a:r>
              <a:rPr lang="en-US" sz="2200" dirty="0"/>
              <a:t>) / (</a:t>
            </a:r>
            <a:r>
              <a:rPr lang="en-US" sz="2200" dirty="0" err="1"/>
              <a:t>NDVImax</a:t>
            </a:r>
            <a:r>
              <a:rPr lang="en-US" sz="2200" dirty="0"/>
              <a:t> - </a:t>
            </a:r>
            <a:r>
              <a:rPr lang="en-US" sz="2200" dirty="0" err="1"/>
              <a:t>NDVImin</a:t>
            </a:r>
            <a:r>
              <a:rPr lang="en-US" sz="2200" dirty="0"/>
              <a:t>)</a:t>
            </a:r>
            <a:endParaRPr lang="en-US" sz="2200" dirty="0">
              <a:cs typeface="Calibri" panose="020F0502020204030204"/>
            </a:endParaRPr>
          </a:p>
        </p:txBody>
      </p:sp>
    </p:spTree>
    <p:extLst>
      <p:ext uri="{BB962C8B-B14F-4D97-AF65-F5344CB8AC3E}">
        <p14:creationId xmlns:p14="http://schemas.microsoft.com/office/powerpoint/2010/main" val="263541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CFF3A1F-5B5C-EA49-9F0A-03B2B10CEF0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Normalized Difference Vegetation Index</a:t>
            </a:r>
          </a:p>
        </p:txBody>
      </p:sp>
      <p:sp>
        <p:nvSpPr>
          <p:cNvPr id="3" name="Content Placeholder 2">
            <a:extLst>
              <a:ext uri="{FF2B5EF4-FFF2-40B4-BE49-F238E27FC236}">
                <a16:creationId xmlns:a16="http://schemas.microsoft.com/office/drawing/2014/main" id="{4CD92447-AB4A-4B41-A852-B9C7D4D5686B}"/>
              </a:ext>
            </a:extLst>
          </p:cNvPr>
          <p:cNvSpPr>
            <a:spLocks noGrp="1"/>
          </p:cNvSpPr>
          <p:nvPr>
            <p:ph idx="1"/>
          </p:nvPr>
        </p:nvSpPr>
        <p:spPr>
          <a:xfrm>
            <a:off x="5444468" y="1166933"/>
            <a:ext cx="6205817" cy="4279709"/>
          </a:xfrm>
        </p:spPr>
        <p:txBody>
          <a:bodyPr vert="horz" lIns="91440" tIns="45720" rIns="91440" bIns="45720" rtlCol="0" anchor="ctr">
            <a:normAutofit/>
          </a:bodyPr>
          <a:lstStyle/>
          <a:p>
            <a:pPr marL="0" indent="0">
              <a:buNone/>
            </a:pPr>
            <a:r>
              <a:rPr lang="en-US" sz="2000" b="0" i="0" dirty="0">
                <a:effectLst/>
                <a:latin typeface="Roboto"/>
              </a:rPr>
              <a:t>The NDVI is </a:t>
            </a:r>
            <a:r>
              <a:rPr lang="en-US" sz="2000" i="0" dirty="0">
                <a:effectLst/>
                <a:latin typeface="Roboto"/>
              </a:rPr>
              <a:t>a dimensionless index that describes the difference between visible and near-infrared reflectance of vegetation cover </a:t>
            </a:r>
            <a:r>
              <a:rPr lang="en-US" sz="2000" b="0" i="0" dirty="0">
                <a:effectLst/>
                <a:latin typeface="Roboto"/>
              </a:rPr>
              <a:t>and can be used to estimate the density of green on an area of land.</a:t>
            </a:r>
            <a:r>
              <a:rPr lang="en-US" sz="2000" dirty="0">
                <a:latin typeface="Roboto"/>
              </a:rPr>
              <a:t> </a:t>
            </a:r>
            <a:endParaRPr lang="en-US" sz="2000" b="0" i="0">
              <a:effectLst/>
              <a:latin typeface="Roboto"/>
            </a:endParaRPr>
          </a:p>
          <a:p>
            <a:pPr marL="0" indent="0">
              <a:buNone/>
            </a:pPr>
            <a:r>
              <a:rPr lang="en-US" sz="2000" dirty="0">
                <a:latin typeface="Roboto"/>
              </a:rPr>
              <a:t>Given Landsat 8 images the formula to calculate NDVI will be</a:t>
            </a:r>
            <a:endParaRPr lang="en-US" sz="2000" dirty="0">
              <a:latin typeface="Roboto"/>
              <a:ea typeface="Roboto"/>
            </a:endParaRPr>
          </a:p>
          <a:p>
            <a:pPr marL="0" indent="0" algn="ctr">
              <a:buNone/>
            </a:pPr>
            <a:r>
              <a:rPr lang="en-US" sz="2000" dirty="0">
                <a:latin typeface="Roboto"/>
              </a:rPr>
              <a:t>NDVI = (Band 5 – Band 4) / (Band 5 – Band 4)</a:t>
            </a:r>
            <a:endParaRPr lang="en-US" sz="2000" dirty="0">
              <a:latin typeface="Roboto"/>
              <a:ea typeface="Roboto"/>
            </a:endParaRPr>
          </a:p>
          <a:p>
            <a:pPr marL="0" indent="0">
              <a:buNone/>
            </a:pPr>
            <a:r>
              <a:rPr lang="en-US" sz="2000" dirty="0">
                <a:latin typeface="Roboto"/>
                <a:ea typeface="Roboto"/>
              </a:rPr>
              <a:t>Where band 5 refers to the near infrared band and</a:t>
            </a:r>
            <a:r>
              <a:rPr lang="en-US" sz="2000" dirty="0"/>
              <a:t> </a:t>
            </a:r>
            <a:r>
              <a:rPr lang="en-US" sz="2000" dirty="0">
                <a:latin typeface="Roboto"/>
                <a:ea typeface="Roboto"/>
              </a:rPr>
              <a:t>band 4 to red band respectively. To calculate VCI we’ll calculate NDVI for three different years. And calculate the historical minimum and maximum NDVI values.</a:t>
            </a:r>
          </a:p>
        </p:txBody>
      </p:sp>
    </p:spTree>
    <p:extLst>
      <p:ext uri="{BB962C8B-B14F-4D97-AF65-F5344CB8AC3E}">
        <p14:creationId xmlns:p14="http://schemas.microsoft.com/office/powerpoint/2010/main" val="3246442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imeline, map&#10;&#10;Description automatically generated">
            <a:extLst>
              <a:ext uri="{FF2B5EF4-FFF2-40B4-BE49-F238E27FC236}">
                <a16:creationId xmlns:a16="http://schemas.microsoft.com/office/drawing/2014/main" id="{B3838B28-7DDA-41C9-A091-F6D0B88BA5A0}"/>
              </a:ext>
            </a:extLst>
          </p:cNvPr>
          <p:cNvPicPr>
            <a:picLocks noGrp="1" noChangeAspect="1"/>
          </p:cNvPicPr>
          <p:nvPr>
            <p:ph idx="1"/>
          </p:nvPr>
        </p:nvPicPr>
        <p:blipFill>
          <a:blip r:embed="rId2"/>
          <a:stretch>
            <a:fillRect/>
          </a:stretch>
        </p:blipFill>
        <p:spPr>
          <a:xfrm>
            <a:off x="2394295" y="643467"/>
            <a:ext cx="7403409" cy="5571066"/>
          </a:xfrm>
          <a:prstGeom prst="rect">
            <a:avLst/>
          </a:prstGeom>
        </p:spPr>
      </p:pic>
    </p:spTree>
    <p:extLst>
      <p:ext uri="{BB962C8B-B14F-4D97-AF65-F5344CB8AC3E}">
        <p14:creationId xmlns:p14="http://schemas.microsoft.com/office/powerpoint/2010/main" val="176045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ADBD-48FC-444A-8EF9-2DF6805C7D88}"/>
              </a:ext>
            </a:extLst>
          </p:cNvPr>
          <p:cNvSpPr>
            <a:spLocks noGrp="1"/>
          </p:cNvSpPr>
          <p:nvPr>
            <p:ph type="title"/>
          </p:nvPr>
        </p:nvSpPr>
        <p:spPr/>
        <p:txBody>
          <a:bodyPr/>
          <a:lstStyle/>
          <a:p>
            <a:r>
              <a:rPr lang="en-US" dirty="0">
                <a:cs typeface="Calibri Light"/>
              </a:rPr>
              <a:t>Table of Contents</a:t>
            </a:r>
            <a:endParaRPr lang="en-US" dirty="0"/>
          </a:p>
        </p:txBody>
      </p:sp>
      <p:graphicFrame>
        <p:nvGraphicFramePr>
          <p:cNvPr id="4" name="Table 4">
            <a:extLst>
              <a:ext uri="{FF2B5EF4-FFF2-40B4-BE49-F238E27FC236}">
                <a16:creationId xmlns:a16="http://schemas.microsoft.com/office/drawing/2014/main" id="{C0FAB458-240A-4863-B54B-D2809AB06A1F}"/>
              </a:ext>
            </a:extLst>
          </p:cNvPr>
          <p:cNvGraphicFramePr>
            <a:graphicFrameLocks noGrp="1"/>
          </p:cNvGraphicFramePr>
          <p:nvPr>
            <p:ph idx="1"/>
            <p:extLst>
              <p:ext uri="{D42A27DB-BD31-4B8C-83A1-F6EECF244321}">
                <p14:modId xmlns:p14="http://schemas.microsoft.com/office/powerpoint/2010/main" val="1677597372"/>
              </p:ext>
            </p:extLst>
          </p:nvPr>
        </p:nvGraphicFramePr>
        <p:xfrm>
          <a:off x="838200" y="1538078"/>
          <a:ext cx="10515597" cy="4820915"/>
        </p:xfrm>
        <a:graphic>
          <a:graphicData uri="http://schemas.openxmlformats.org/drawingml/2006/table">
            <a:tbl>
              <a:tblPr firstRow="1" bandRow="1">
                <a:tableStyleId>{ED083AE6-46FA-4A59-8FB0-9F97EB10719F}</a:tableStyleId>
              </a:tblPr>
              <a:tblGrid>
                <a:gridCol w="1721222">
                  <a:extLst>
                    <a:ext uri="{9D8B030D-6E8A-4147-A177-3AD203B41FA5}">
                      <a16:colId xmlns:a16="http://schemas.microsoft.com/office/drawing/2014/main" val="2365158409"/>
                    </a:ext>
                  </a:extLst>
                </a:gridCol>
                <a:gridCol w="6656294">
                  <a:extLst>
                    <a:ext uri="{9D8B030D-6E8A-4147-A177-3AD203B41FA5}">
                      <a16:colId xmlns:a16="http://schemas.microsoft.com/office/drawing/2014/main" val="2408427955"/>
                    </a:ext>
                  </a:extLst>
                </a:gridCol>
                <a:gridCol w="2138081">
                  <a:extLst>
                    <a:ext uri="{9D8B030D-6E8A-4147-A177-3AD203B41FA5}">
                      <a16:colId xmlns:a16="http://schemas.microsoft.com/office/drawing/2014/main" val="3026898735"/>
                    </a:ext>
                  </a:extLst>
                </a:gridCol>
              </a:tblGrid>
              <a:tr h="370840">
                <a:tc>
                  <a:txBody>
                    <a:bodyPr/>
                    <a:lstStyle/>
                    <a:p>
                      <a:pPr algn="ctr"/>
                      <a:r>
                        <a:rPr lang="en-US" dirty="0"/>
                        <a:t>Serial No.</a:t>
                      </a:r>
                    </a:p>
                  </a:txBody>
                  <a:tcPr/>
                </a:tc>
                <a:tc>
                  <a:txBody>
                    <a:bodyPr/>
                    <a:lstStyle/>
                    <a:p>
                      <a:pPr algn="ctr"/>
                      <a:r>
                        <a:rPr lang="en-US" dirty="0"/>
                        <a:t>Topic</a:t>
                      </a:r>
                    </a:p>
                  </a:txBody>
                  <a:tcPr/>
                </a:tc>
                <a:tc>
                  <a:txBody>
                    <a:bodyPr/>
                    <a:lstStyle/>
                    <a:p>
                      <a:pPr algn="ctr"/>
                      <a:r>
                        <a:rPr lang="en-US" dirty="0"/>
                        <a:t>Page No.</a:t>
                      </a:r>
                    </a:p>
                  </a:txBody>
                  <a:tcPr/>
                </a:tc>
                <a:extLst>
                  <a:ext uri="{0D108BD9-81ED-4DB2-BD59-A6C34878D82A}">
                    <a16:rowId xmlns:a16="http://schemas.microsoft.com/office/drawing/2014/main" val="576445888"/>
                  </a:ext>
                </a:extLst>
              </a:tr>
              <a:tr h="370840">
                <a:tc>
                  <a:txBody>
                    <a:bodyPr/>
                    <a:lstStyle/>
                    <a:p>
                      <a:pPr algn="ctr"/>
                      <a:r>
                        <a:rPr lang="en-US" dirty="0"/>
                        <a:t>1</a:t>
                      </a:r>
                    </a:p>
                  </a:txBody>
                  <a:tcPr/>
                </a:tc>
                <a:tc>
                  <a:txBody>
                    <a:bodyPr/>
                    <a:lstStyle/>
                    <a:p>
                      <a:pPr algn="ctr"/>
                      <a:r>
                        <a:rPr lang="en-US" dirty="0"/>
                        <a:t>Data</a:t>
                      </a:r>
                    </a:p>
                  </a:txBody>
                  <a:tcPr/>
                </a:tc>
                <a:tc>
                  <a:txBody>
                    <a:bodyPr/>
                    <a:lstStyle/>
                    <a:p>
                      <a:pPr algn="ctr"/>
                      <a:r>
                        <a:rPr lang="en-US" dirty="0"/>
                        <a:t>4</a:t>
                      </a:r>
                    </a:p>
                  </a:txBody>
                  <a:tcPr/>
                </a:tc>
                <a:extLst>
                  <a:ext uri="{0D108BD9-81ED-4DB2-BD59-A6C34878D82A}">
                    <a16:rowId xmlns:a16="http://schemas.microsoft.com/office/drawing/2014/main" val="550507054"/>
                  </a:ext>
                </a:extLst>
              </a:tr>
              <a:tr h="370840">
                <a:tc>
                  <a:txBody>
                    <a:bodyPr/>
                    <a:lstStyle/>
                    <a:p>
                      <a:pPr algn="ctr"/>
                      <a:r>
                        <a:rPr lang="en-US" dirty="0"/>
                        <a:t>2</a:t>
                      </a:r>
                    </a:p>
                  </a:txBody>
                  <a:tcPr/>
                </a:tc>
                <a:tc>
                  <a:txBody>
                    <a:bodyPr/>
                    <a:lstStyle/>
                    <a:p>
                      <a:pPr algn="ctr"/>
                      <a:r>
                        <a:rPr lang="en-US" dirty="0"/>
                        <a:t>Area of Interest Map</a:t>
                      </a:r>
                    </a:p>
                  </a:txBody>
                  <a:tcPr/>
                </a:tc>
                <a:tc>
                  <a:txBody>
                    <a:bodyPr/>
                    <a:lstStyle/>
                    <a:p>
                      <a:pPr algn="ctr"/>
                      <a:r>
                        <a:rPr lang="en-US" dirty="0"/>
                        <a:t>5</a:t>
                      </a:r>
                    </a:p>
                  </a:txBody>
                  <a:tcPr/>
                </a:tc>
                <a:extLst>
                  <a:ext uri="{0D108BD9-81ED-4DB2-BD59-A6C34878D82A}">
                    <a16:rowId xmlns:a16="http://schemas.microsoft.com/office/drawing/2014/main" val="1545473088"/>
                  </a:ext>
                </a:extLst>
              </a:tr>
              <a:tr h="370840">
                <a:tc>
                  <a:txBody>
                    <a:bodyPr/>
                    <a:lstStyle/>
                    <a:p>
                      <a:pPr algn="ctr"/>
                      <a:r>
                        <a:rPr lang="en-US" dirty="0"/>
                        <a:t>3</a:t>
                      </a:r>
                    </a:p>
                  </a:txBody>
                  <a:tcPr/>
                </a:tc>
                <a:tc>
                  <a:txBody>
                    <a:bodyPr/>
                    <a:lstStyle/>
                    <a:p>
                      <a:pPr algn="ctr"/>
                      <a:r>
                        <a:rPr lang="en-US" dirty="0"/>
                        <a:t>Hydrology in Environmental &amp; Ecological Continua</a:t>
                      </a:r>
                    </a:p>
                  </a:txBody>
                  <a:tcPr/>
                </a:tc>
                <a:tc>
                  <a:txBody>
                    <a:bodyPr/>
                    <a:lstStyle/>
                    <a:p>
                      <a:pPr algn="ctr"/>
                      <a:r>
                        <a:rPr lang="en-US" dirty="0"/>
                        <a:t>6</a:t>
                      </a:r>
                    </a:p>
                  </a:txBody>
                  <a:tcPr/>
                </a:tc>
                <a:extLst>
                  <a:ext uri="{0D108BD9-81ED-4DB2-BD59-A6C34878D82A}">
                    <a16:rowId xmlns:a16="http://schemas.microsoft.com/office/drawing/2014/main" val="4202637384"/>
                  </a:ext>
                </a:extLst>
              </a:tr>
              <a:tr h="370840">
                <a:tc>
                  <a:txBody>
                    <a:bodyPr/>
                    <a:lstStyle/>
                    <a:p>
                      <a:pPr algn="ctr"/>
                      <a:r>
                        <a:rPr lang="en-US" dirty="0"/>
                        <a:t>4</a:t>
                      </a:r>
                    </a:p>
                  </a:txBody>
                  <a:tcPr/>
                </a:tc>
                <a:tc>
                  <a:txBody>
                    <a:bodyPr/>
                    <a:lstStyle/>
                    <a:p>
                      <a:pPr algn="ctr"/>
                      <a:r>
                        <a:rPr lang="en-US" dirty="0"/>
                        <a:t>Hydrological Modelling</a:t>
                      </a:r>
                    </a:p>
                  </a:txBody>
                  <a:tcPr/>
                </a:tc>
                <a:tc>
                  <a:txBody>
                    <a:bodyPr/>
                    <a:lstStyle/>
                    <a:p>
                      <a:pPr algn="ctr"/>
                      <a:r>
                        <a:rPr lang="en-US" dirty="0"/>
                        <a:t>7</a:t>
                      </a:r>
                    </a:p>
                  </a:txBody>
                  <a:tcPr/>
                </a:tc>
                <a:extLst>
                  <a:ext uri="{0D108BD9-81ED-4DB2-BD59-A6C34878D82A}">
                    <a16:rowId xmlns:a16="http://schemas.microsoft.com/office/drawing/2014/main" val="2503978307"/>
                  </a:ext>
                </a:extLst>
              </a:tr>
              <a:tr h="370840">
                <a:tc>
                  <a:txBody>
                    <a:bodyPr/>
                    <a:lstStyle/>
                    <a:p>
                      <a:pPr algn="ctr"/>
                      <a:r>
                        <a:rPr lang="en-US" dirty="0"/>
                        <a:t>5</a:t>
                      </a:r>
                    </a:p>
                  </a:txBody>
                  <a:tcPr/>
                </a:tc>
                <a:tc>
                  <a:txBody>
                    <a:bodyPr/>
                    <a:lstStyle/>
                    <a:p>
                      <a:pPr algn="ctr"/>
                      <a:r>
                        <a:rPr lang="en-US" dirty="0"/>
                        <a:t>Basin</a:t>
                      </a:r>
                    </a:p>
                  </a:txBody>
                  <a:tcPr/>
                </a:tc>
                <a:tc>
                  <a:txBody>
                    <a:bodyPr/>
                    <a:lstStyle/>
                    <a:p>
                      <a:pPr algn="ctr"/>
                      <a:r>
                        <a:rPr lang="en-US" dirty="0"/>
                        <a:t>8</a:t>
                      </a:r>
                    </a:p>
                  </a:txBody>
                  <a:tcPr/>
                </a:tc>
                <a:extLst>
                  <a:ext uri="{0D108BD9-81ED-4DB2-BD59-A6C34878D82A}">
                    <a16:rowId xmlns:a16="http://schemas.microsoft.com/office/drawing/2014/main" val="3245870591"/>
                  </a:ext>
                </a:extLst>
              </a:tr>
              <a:tr h="370840">
                <a:tc>
                  <a:txBody>
                    <a:bodyPr/>
                    <a:lstStyle/>
                    <a:p>
                      <a:pPr algn="ctr"/>
                      <a:r>
                        <a:rPr lang="en-US" dirty="0"/>
                        <a:t>6</a:t>
                      </a:r>
                    </a:p>
                  </a:txBody>
                  <a:tcPr/>
                </a:tc>
                <a:tc>
                  <a:txBody>
                    <a:bodyPr/>
                    <a:lstStyle/>
                    <a:p>
                      <a:pPr algn="ctr"/>
                      <a:r>
                        <a:rPr lang="en-US" dirty="0"/>
                        <a:t>Slope</a:t>
                      </a:r>
                    </a:p>
                  </a:txBody>
                  <a:tcPr/>
                </a:tc>
                <a:tc>
                  <a:txBody>
                    <a:bodyPr/>
                    <a:lstStyle/>
                    <a:p>
                      <a:pPr algn="ctr"/>
                      <a:r>
                        <a:rPr lang="en-US" dirty="0"/>
                        <a:t>9</a:t>
                      </a:r>
                    </a:p>
                  </a:txBody>
                  <a:tcPr/>
                </a:tc>
                <a:extLst>
                  <a:ext uri="{0D108BD9-81ED-4DB2-BD59-A6C34878D82A}">
                    <a16:rowId xmlns:a16="http://schemas.microsoft.com/office/drawing/2014/main" val="202168175"/>
                  </a:ext>
                </a:extLst>
              </a:tr>
              <a:tr h="370840">
                <a:tc>
                  <a:txBody>
                    <a:bodyPr/>
                    <a:lstStyle/>
                    <a:p>
                      <a:pPr algn="ctr"/>
                      <a:r>
                        <a:rPr lang="en-US" dirty="0"/>
                        <a:t>7</a:t>
                      </a:r>
                    </a:p>
                  </a:txBody>
                  <a:tcPr/>
                </a:tc>
                <a:tc>
                  <a:txBody>
                    <a:bodyPr/>
                    <a:lstStyle/>
                    <a:p>
                      <a:pPr algn="ctr"/>
                      <a:r>
                        <a:rPr lang="en-US" dirty="0"/>
                        <a:t>Stream flow</a:t>
                      </a:r>
                    </a:p>
                  </a:txBody>
                  <a:tcPr/>
                </a:tc>
                <a:tc>
                  <a:txBody>
                    <a:bodyPr/>
                    <a:lstStyle/>
                    <a:p>
                      <a:pPr algn="ctr"/>
                      <a:r>
                        <a:rPr lang="en-US" dirty="0"/>
                        <a:t>10</a:t>
                      </a:r>
                    </a:p>
                  </a:txBody>
                  <a:tcPr/>
                </a:tc>
                <a:extLst>
                  <a:ext uri="{0D108BD9-81ED-4DB2-BD59-A6C34878D82A}">
                    <a16:rowId xmlns:a16="http://schemas.microsoft.com/office/drawing/2014/main" val="777060058"/>
                  </a:ext>
                </a:extLst>
              </a:tr>
              <a:tr h="370840">
                <a:tc>
                  <a:txBody>
                    <a:bodyPr/>
                    <a:lstStyle/>
                    <a:p>
                      <a:pPr algn="ctr"/>
                      <a:r>
                        <a:rPr lang="en-US" dirty="0"/>
                        <a:t>8</a:t>
                      </a:r>
                    </a:p>
                  </a:txBody>
                  <a:tcPr/>
                </a:tc>
                <a:tc>
                  <a:txBody>
                    <a:bodyPr/>
                    <a:lstStyle/>
                    <a:p>
                      <a:pPr algn="ctr"/>
                      <a:r>
                        <a:rPr lang="en-US" dirty="0"/>
                        <a:t>Water Shed </a:t>
                      </a:r>
                    </a:p>
                  </a:txBody>
                  <a:tcPr/>
                </a:tc>
                <a:tc>
                  <a:txBody>
                    <a:bodyPr/>
                    <a:lstStyle/>
                    <a:p>
                      <a:pPr algn="ctr"/>
                      <a:r>
                        <a:rPr lang="en-US" dirty="0"/>
                        <a:t>11 – 12 </a:t>
                      </a:r>
                    </a:p>
                  </a:txBody>
                  <a:tcPr/>
                </a:tc>
                <a:extLst>
                  <a:ext uri="{0D108BD9-81ED-4DB2-BD59-A6C34878D82A}">
                    <a16:rowId xmlns:a16="http://schemas.microsoft.com/office/drawing/2014/main" val="355074877"/>
                  </a:ext>
                </a:extLst>
              </a:tr>
              <a:tr h="370840">
                <a:tc>
                  <a:txBody>
                    <a:bodyPr/>
                    <a:lstStyle/>
                    <a:p>
                      <a:pPr algn="ctr"/>
                      <a:r>
                        <a:rPr lang="en-US" dirty="0"/>
                        <a:t>9</a:t>
                      </a:r>
                    </a:p>
                  </a:txBody>
                  <a:tcPr/>
                </a:tc>
                <a:tc>
                  <a:txBody>
                    <a:bodyPr/>
                    <a:lstStyle/>
                    <a:p>
                      <a:pPr algn="ctr"/>
                      <a:r>
                        <a:rPr lang="en-US" dirty="0"/>
                        <a:t>Drainage Density</a:t>
                      </a:r>
                    </a:p>
                  </a:txBody>
                  <a:tcPr/>
                </a:tc>
                <a:tc>
                  <a:txBody>
                    <a:bodyPr/>
                    <a:lstStyle/>
                    <a:p>
                      <a:pPr algn="ctr"/>
                      <a:r>
                        <a:rPr lang="en-US" dirty="0"/>
                        <a:t>13 – 14 </a:t>
                      </a:r>
                    </a:p>
                  </a:txBody>
                  <a:tcPr/>
                </a:tc>
                <a:extLst>
                  <a:ext uri="{0D108BD9-81ED-4DB2-BD59-A6C34878D82A}">
                    <a16:rowId xmlns:a16="http://schemas.microsoft.com/office/drawing/2014/main" val="564591119"/>
                  </a:ext>
                </a:extLst>
              </a:tr>
              <a:tr h="370839">
                <a:tc>
                  <a:txBody>
                    <a:bodyPr/>
                    <a:lstStyle/>
                    <a:p>
                      <a:pPr lvl="0" algn="ctr">
                        <a:buNone/>
                      </a:pPr>
                      <a:r>
                        <a:rPr lang="en-US" dirty="0"/>
                        <a:t>10</a:t>
                      </a:r>
                    </a:p>
                  </a:txBody>
                  <a:tcPr/>
                </a:tc>
                <a:tc>
                  <a:txBody>
                    <a:bodyPr/>
                    <a:lstStyle/>
                    <a:p>
                      <a:pPr lvl="0" algn="ctr">
                        <a:buNone/>
                      </a:pPr>
                      <a:r>
                        <a:rPr lang="en-US" dirty="0"/>
                        <a:t>Types of Hydrological Modelling</a:t>
                      </a:r>
                    </a:p>
                  </a:txBody>
                  <a:tcPr/>
                </a:tc>
                <a:tc>
                  <a:txBody>
                    <a:bodyPr/>
                    <a:lstStyle/>
                    <a:p>
                      <a:pPr lvl="0" algn="ctr">
                        <a:buNone/>
                      </a:pPr>
                      <a:r>
                        <a:rPr lang="en-US" dirty="0"/>
                        <a:t>15</a:t>
                      </a:r>
                    </a:p>
                  </a:txBody>
                  <a:tcPr/>
                </a:tc>
                <a:extLst>
                  <a:ext uri="{0D108BD9-81ED-4DB2-BD59-A6C34878D82A}">
                    <a16:rowId xmlns:a16="http://schemas.microsoft.com/office/drawing/2014/main" val="1292842834"/>
                  </a:ext>
                </a:extLst>
              </a:tr>
              <a:tr h="370838">
                <a:tc>
                  <a:txBody>
                    <a:bodyPr/>
                    <a:lstStyle/>
                    <a:p>
                      <a:pPr lvl="0" algn="ctr">
                        <a:buNone/>
                      </a:pPr>
                      <a:r>
                        <a:rPr lang="en-US" dirty="0"/>
                        <a:t>11</a:t>
                      </a:r>
                    </a:p>
                  </a:txBody>
                  <a:tcPr/>
                </a:tc>
                <a:tc>
                  <a:txBody>
                    <a:bodyPr/>
                    <a:lstStyle/>
                    <a:p>
                      <a:pPr lvl="0" algn="ctr">
                        <a:buNone/>
                      </a:pPr>
                      <a:r>
                        <a:rPr lang="en-US" dirty="0"/>
                        <a:t>Area of Interest Map</a:t>
                      </a:r>
                    </a:p>
                  </a:txBody>
                  <a:tcPr/>
                </a:tc>
                <a:tc>
                  <a:txBody>
                    <a:bodyPr/>
                    <a:lstStyle/>
                    <a:p>
                      <a:pPr lvl="0" algn="ctr">
                        <a:buNone/>
                      </a:pPr>
                      <a:r>
                        <a:rPr lang="en-US" dirty="0"/>
                        <a:t>16</a:t>
                      </a:r>
                    </a:p>
                  </a:txBody>
                  <a:tcPr/>
                </a:tc>
                <a:extLst>
                  <a:ext uri="{0D108BD9-81ED-4DB2-BD59-A6C34878D82A}">
                    <a16:rowId xmlns:a16="http://schemas.microsoft.com/office/drawing/2014/main" val="2037504753"/>
                  </a:ext>
                </a:extLst>
              </a:tr>
              <a:tr h="370838">
                <a:tc>
                  <a:txBody>
                    <a:bodyPr/>
                    <a:lstStyle/>
                    <a:p>
                      <a:pPr lvl="0" algn="ctr">
                        <a:buNone/>
                      </a:pPr>
                      <a:r>
                        <a:rPr lang="en-US" dirty="0"/>
                        <a:t>12</a:t>
                      </a:r>
                    </a:p>
                  </a:txBody>
                  <a:tcPr/>
                </a:tc>
                <a:tc>
                  <a:txBody>
                    <a:bodyPr/>
                    <a:lstStyle/>
                    <a:p>
                      <a:pPr lvl="0" algn="ctr">
                        <a:buNone/>
                      </a:pPr>
                      <a:r>
                        <a:rPr lang="en-US" dirty="0"/>
                        <a:t>Drought Risk Assessment</a:t>
                      </a:r>
                      <a:endParaRPr lang="en-US" dirty="0" err="1"/>
                    </a:p>
                  </a:txBody>
                  <a:tcPr/>
                </a:tc>
                <a:tc>
                  <a:txBody>
                    <a:bodyPr/>
                    <a:lstStyle/>
                    <a:p>
                      <a:pPr lvl="0" algn="ctr">
                        <a:buNone/>
                      </a:pPr>
                      <a:r>
                        <a:rPr lang="en-US" dirty="0"/>
                        <a:t>17</a:t>
                      </a:r>
                    </a:p>
                  </a:txBody>
                  <a:tcPr/>
                </a:tc>
                <a:extLst>
                  <a:ext uri="{0D108BD9-81ED-4DB2-BD59-A6C34878D82A}">
                    <a16:rowId xmlns:a16="http://schemas.microsoft.com/office/drawing/2014/main" val="773655473"/>
                  </a:ext>
                </a:extLst>
              </a:tr>
            </a:tbl>
          </a:graphicData>
        </a:graphic>
      </p:graphicFrame>
    </p:spTree>
    <p:extLst>
      <p:ext uri="{BB962C8B-B14F-4D97-AF65-F5344CB8AC3E}">
        <p14:creationId xmlns:p14="http://schemas.microsoft.com/office/powerpoint/2010/main" val="2990310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26FB1-7EDA-4CC5-BFFE-D8A9911396BA}"/>
              </a:ext>
            </a:extLst>
          </p:cNvPr>
          <p:cNvSpPr>
            <a:spLocks noGrp="1"/>
          </p:cNvSpPr>
          <p:nvPr>
            <p:ph type="title"/>
          </p:nvPr>
        </p:nvSpPr>
        <p:spPr>
          <a:xfrm>
            <a:off x="343558" y="1431985"/>
            <a:ext cx="4347712" cy="2873202"/>
          </a:xfrm>
          <a:prstGeom prst="ellipse">
            <a:avLst/>
          </a:prstGeom>
        </p:spPr>
        <p:txBody>
          <a:bodyPr vert="horz" lIns="91440" tIns="45720" rIns="91440" bIns="45720" rtlCol="0" anchor="b">
            <a:noAutofit/>
          </a:bodyPr>
          <a:lstStyle/>
          <a:p>
            <a:pPr algn="ctr"/>
            <a:r>
              <a:rPr lang="en-US" sz="2000" kern="1200" dirty="0">
                <a:solidFill>
                  <a:srgbClr val="FFFFFF"/>
                </a:solidFill>
                <a:latin typeface="+mj-lt"/>
                <a:ea typeface="+mj-ea"/>
                <a:cs typeface="+mj-cs"/>
              </a:rPr>
              <a:t>Given our VCI index we can say that there are  lower risks of drought throughout the year compared to some regions in the province</a:t>
            </a:r>
            <a:endParaRPr lang="en-US">
              <a:cs typeface="Calibri Light" panose="020F0302020204030204"/>
            </a:endParaRPr>
          </a:p>
        </p:txBody>
      </p:sp>
      <p:cxnSp>
        <p:nvCxnSpPr>
          <p:cNvPr id="105" name="Straight Connector 10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chart&#10;&#10;Description automatically generated">
            <a:extLst>
              <a:ext uri="{FF2B5EF4-FFF2-40B4-BE49-F238E27FC236}">
                <a16:creationId xmlns:a16="http://schemas.microsoft.com/office/drawing/2014/main" id="{5B549F9F-9D26-4D79-8FE2-CBEBA029D774}"/>
              </a:ext>
            </a:extLst>
          </p:cNvPr>
          <p:cNvPicPr>
            <a:picLocks noGrp="1" noChangeAspect="1"/>
          </p:cNvPicPr>
          <p:nvPr>
            <p:ph idx="1"/>
          </p:nvPr>
        </p:nvPicPr>
        <p:blipFill rotWithShape="1">
          <a:blip r:embed="rId2"/>
          <a:srcRect t="4933" r="1" b="4034"/>
          <a:stretch/>
        </p:blipFill>
        <p:spPr>
          <a:xfrm>
            <a:off x="4923785" y="1001377"/>
            <a:ext cx="7056751" cy="4834432"/>
          </a:xfrm>
          <a:prstGeom prst="rect">
            <a:avLst/>
          </a:prstGeom>
        </p:spPr>
      </p:pic>
    </p:spTree>
    <p:extLst>
      <p:ext uri="{BB962C8B-B14F-4D97-AF65-F5344CB8AC3E}">
        <p14:creationId xmlns:p14="http://schemas.microsoft.com/office/powerpoint/2010/main" val="9553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AE196-B64F-4892-B918-F682E812045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Groundwater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A3C82C-9DF3-42F0-81E4-99026268307F}"/>
              </a:ext>
            </a:extLst>
          </p:cNvPr>
          <p:cNvSpPr>
            <a:spLocks noGrp="1"/>
          </p:cNvSpPr>
          <p:nvPr>
            <p:ph idx="1"/>
          </p:nvPr>
        </p:nvSpPr>
        <p:spPr>
          <a:xfrm>
            <a:off x="1054907" y="2217343"/>
            <a:ext cx="10628514" cy="4505958"/>
          </a:xfrm>
        </p:spPr>
        <p:txBody>
          <a:bodyPr vert="horz" lIns="91440" tIns="45720" rIns="91440" bIns="45720" rtlCol="0" anchor="t">
            <a:noAutofit/>
          </a:bodyPr>
          <a:lstStyle/>
          <a:p>
            <a:r>
              <a:rPr lang="en-US" sz="2000" dirty="0">
                <a:ea typeface="+mn-lt"/>
                <a:cs typeface="+mn-lt"/>
              </a:rPr>
              <a:t>Groundwater is one of the most precious natural resources which constitute about 34% of fresh water resources of the globe.</a:t>
            </a:r>
          </a:p>
          <a:p>
            <a:r>
              <a:rPr lang="en-US" sz="2000" dirty="0">
                <a:ea typeface="+mn-lt"/>
                <a:cs typeface="+mn-lt"/>
              </a:rPr>
              <a:t> Due to rapid population growth, uneven spatio-temporal distribution of water resources, economic development, and changing climate, the demand for fresh water resource has increased rapidly over the years which have led to water scarcity in many parts of the world</a:t>
            </a:r>
            <a:endParaRPr lang="en-US" sz="2000">
              <a:cs typeface="Calibri"/>
            </a:endParaRPr>
          </a:p>
          <a:p>
            <a:r>
              <a:rPr lang="en-US" sz="2000" dirty="0">
                <a:ea typeface="+mn-lt"/>
                <a:cs typeface="+mn-lt"/>
              </a:rPr>
              <a:t>Traditionally, groundwater explorations through drilling, hydro-geological, geological, and geophysical techniques is very common and these techniques are extremely costly and time-consuming.</a:t>
            </a:r>
          </a:p>
          <a:p>
            <a:r>
              <a:rPr lang="en-US" sz="2000" dirty="0">
                <a:ea typeface="+mn-lt"/>
                <a:cs typeface="+mn-lt"/>
              </a:rPr>
              <a:t> In addition, these methods of surveys do not always account for the diverse factors that control the occurrence and movement of groundwater.</a:t>
            </a:r>
          </a:p>
          <a:p>
            <a:r>
              <a:rPr lang="en-US" sz="2000" dirty="0">
                <a:ea typeface="+mn-lt"/>
                <a:cs typeface="+mn-lt"/>
              </a:rPr>
              <a:t>In recent years, techniques such as remote sensing (RS) and geographical information system (GIS) play an important role in understanding the complex problem of groundwater exploration</a:t>
            </a:r>
          </a:p>
          <a:p>
            <a:r>
              <a:rPr lang="en-US" sz="2000" dirty="0">
                <a:ea typeface="+mn-lt"/>
                <a:cs typeface="+mn-lt"/>
              </a:rPr>
              <a:t>by providing systematic, synoptic, rapid and excellent configuration to handle large and complex spatial data</a:t>
            </a:r>
            <a:endParaRPr lang="en-US" sz="2000" dirty="0">
              <a:cs typeface="Calibri"/>
            </a:endParaRPr>
          </a:p>
        </p:txBody>
      </p:sp>
    </p:spTree>
    <p:extLst>
      <p:ext uri="{BB962C8B-B14F-4D97-AF65-F5344CB8AC3E}">
        <p14:creationId xmlns:p14="http://schemas.microsoft.com/office/powerpoint/2010/main" val="517389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5169E-BD20-4EC4-ACC6-AEA33EB90051}"/>
              </a:ext>
            </a:extLst>
          </p:cNvPr>
          <p:cNvSpPr>
            <a:spLocks noGrp="1"/>
          </p:cNvSpPr>
          <p:nvPr>
            <p:ph type="title"/>
          </p:nvPr>
        </p:nvSpPr>
        <p:spPr>
          <a:xfrm>
            <a:off x="804672" y="640080"/>
            <a:ext cx="3282696" cy="5257800"/>
          </a:xfrm>
        </p:spPr>
        <p:txBody>
          <a:bodyPr>
            <a:normAutofit/>
          </a:bodyPr>
          <a:lstStyle/>
          <a:p>
            <a:r>
              <a:rPr lang="en-US" dirty="0">
                <a:solidFill>
                  <a:schemeClr val="bg1"/>
                </a:solidFill>
                <a:cs typeface="Calibri Light"/>
              </a:rPr>
              <a:t>Depiction of groundwater potential zones</a:t>
            </a:r>
            <a:endParaRPr lang="en-US" dirty="0">
              <a:solidFill>
                <a:schemeClr val="bg1"/>
              </a:solidFill>
            </a:endParaRPr>
          </a:p>
        </p:txBody>
      </p:sp>
      <p:sp>
        <p:nvSpPr>
          <p:cNvPr id="3" name="Content Placeholder 2">
            <a:extLst>
              <a:ext uri="{FF2B5EF4-FFF2-40B4-BE49-F238E27FC236}">
                <a16:creationId xmlns:a16="http://schemas.microsoft.com/office/drawing/2014/main" id="{49C010C4-194A-4F61-98B0-998BA9799EBF}"/>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n-US" sz="2400" dirty="0">
                <a:ea typeface="+mn-lt"/>
                <a:cs typeface="+mn-lt"/>
              </a:rPr>
              <a:t> Groundwater, a dynamic resource, depends on several factors such as,</a:t>
            </a:r>
          </a:p>
          <a:p>
            <a:pPr marL="457200" indent="-457200"/>
            <a:r>
              <a:rPr lang="en-US" sz="2400" dirty="0">
                <a:ea typeface="+mn-lt"/>
                <a:cs typeface="+mn-lt"/>
              </a:rPr>
              <a:t>Geology</a:t>
            </a:r>
            <a:endParaRPr lang="en-US" sz="2400" dirty="0">
              <a:cs typeface="Calibri" panose="020F0502020204030204"/>
            </a:endParaRPr>
          </a:p>
          <a:p>
            <a:pPr marL="457200" indent="-457200"/>
            <a:r>
              <a:rPr lang="en-US" sz="2400" dirty="0">
                <a:ea typeface="+mn-lt"/>
                <a:cs typeface="+mn-lt"/>
              </a:rPr>
              <a:t>Lineament Density</a:t>
            </a:r>
          </a:p>
          <a:p>
            <a:pPr marL="457200" indent="-457200"/>
            <a:r>
              <a:rPr lang="en-US" sz="2400" dirty="0">
                <a:ea typeface="+mn-lt"/>
                <a:cs typeface="+mn-lt"/>
              </a:rPr>
              <a:t>Soil Type</a:t>
            </a:r>
          </a:p>
          <a:p>
            <a:pPr marL="457200" indent="-457200"/>
            <a:r>
              <a:rPr lang="en-US" sz="2400" dirty="0">
                <a:ea typeface="+mn-lt"/>
                <a:cs typeface="+mn-lt"/>
              </a:rPr>
              <a:t>Slope</a:t>
            </a:r>
          </a:p>
          <a:p>
            <a:pPr marL="457200" indent="-457200"/>
            <a:r>
              <a:rPr lang="en-US" sz="2400" dirty="0">
                <a:ea typeface="+mn-lt"/>
                <a:cs typeface="+mn-lt"/>
              </a:rPr>
              <a:t>Landuse Landcover </a:t>
            </a:r>
          </a:p>
          <a:p>
            <a:pPr marL="457200" indent="-457200"/>
            <a:r>
              <a:rPr lang="en-US" sz="2400" dirty="0">
                <a:ea typeface="+mn-lt"/>
                <a:cs typeface="+mn-lt"/>
              </a:rPr>
              <a:t>Drainage Density</a:t>
            </a:r>
          </a:p>
          <a:p>
            <a:endParaRPr lang="en-US" sz="2400">
              <a:cs typeface="Calibri"/>
            </a:endParaRPr>
          </a:p>
        </p:txBody>
      </p:sp>
    </p:spTree>
    <p:extLst>
      <p:ext uri="{BB962C8B-B14F-4D97-AF65-F5344CB8AC3E}">
        <p14:creationId xmlns:p14="http://schemas.microsoft.com/office/powerpoint/2010/main" val="420572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73227-091D-4F16-A31D-EB3D4EF5467C}"/>
              </a:ext>
            </a:extLst>
          </p:cNvPr>
          <p:cNvSpPr>
            <a:spLocks noGrp="1"/>
          </p:cNvSpPr>
          <p:nvPr>
            <p:ph type="title"/>
          </p:nvPr>
        </p:nvSpPr>
        <p:spPr>
          <a:xfrm>
            <a:off x="6688182" y="932961"/>
            <a:ext cx="4887685" cy="1777419"/>
          </a:xfrm>
        </p:spPr>
        <p:txBody>
          <a:bodyPr anchor="b">
            <a:normAutofit/>
          </a:bodyPr>
          <a:lstStyle/>
          <a:p>
            <a:r>
              <a:rPr lang="en-US" sz="4000">
                <a:cs typeface="Calibri Light"/>
              </a:rPr>
              <a:t>Geology</a:t>
            </a:r>
            <a:endParaRPr lang="en-US" sz="4000"/>
          </a:p>
        </p:txBody>
      </p:sp>
      <p:pic>
        <p:nvPicPr>
          <p:cNvPr id="4" name="Picture 4" descr="Graphical user interface, map&#10;&#10;Description automatically generated">
            <a:extLst>
              <a:ext uri="{FF2B5EF4-FFF2-40B4-BE49-F238E27FC236}">
                <a16:creationId xmlns:a16="http://schemas.microsoft.com/office/drawing/2014/main" id="{1E77820F-4643-4771-AF66-23A5901490A4}"/>
              </a:ext>
            </a:extLst>
          </p:cNvPr>
          <p:cNvPicPr>
            <a:picLocks noChangeAspect="1"/>
          </p:cNvPicPr>
          <p:nvPr/>
        </p:nvPicPr>
        <p:blipFill rotWithShape="1">
          <a:blip r:embed="rId2"/>
          <a:srcRect t="2700" r="1" b="1064"/>
          <a:stretch/>
        </p:blipFill>
        <p:spPr>
          <a:xfrm>
            <a:off x="391903" y="573678"/>
            <a:ext cx="5103206" cy="5710645"/>
          </a:xfrm>
          <a:prstGeom prst="rect">
            <a:avLst/>
          </a:prstGeom>
        </p:spPr>
      </p:pic>
      <p:sp>
        <p:nvSpPr>
          <p:cNvPr id="11" name="!!Line">
            <a:extLst>
              <a:ext uri="{FF2B5EF4-FFF2-40B4-BE49-F238E27FC236}">
                <a16:creationId xmlns:a16="http://schemas.microsoft.com/office/drawing/2014/main" id="{0AF80B57-54E2-4D01-8731-3F38B0C5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92" y="1417320"/>
            <a:ext cx="9144" cy="4023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7F41D1-C702-4F33-A83D-289D08008B82}"/>
              </a:ext>
            </a:extLst>
          </p:cNvPr>
          <p:cNvSpPr>
            <a:spLocks noGrp="1"/>
          </p:cNvSpPr>
          <p:nvPr>
            <p:ph idx="1"/>
          </p:nvPr>
        </p:nvSpPr>
        <p:spPr>
          <a:xfrm>
            <a:off x="6688182" y="2894529"/>
            <a:ext cx="4887685" cy="3210179"/>
          </a:xfrm>
        </p:spPr>
        <p:txBody>
          <a:bodyPr vert="horz" lIns="91440" tIns="45720" rIns="91440" bIns="45720" rtlCol="0" anchor="t">
            <a:normAutofit/>
          </a:bodyPr>
          <a:lstStyle/>
          <a:p>
            <a:r>
              <a:rPr lang="en-US" sz="2000">
                <a:ea typeface="+mn-lt"/>
                <a:cs typeface="+mn-lt"/>
              </a:rPr>
              <a:t>Geology controls infiltration, movement, and storage of water</a:t>
            </a:r>
          </a:p>
          <a:p>
            <a:r>
              <a:rPr lang="en-US" sz="2000">
                <a:ea typeface="+mn-lt"/>
                <a:cs typeface="+mn-lt"/>
              </a:rPr>
              <a:t>We download the geological map of South Asia from the world geological map from United States Geological Survey website and extract the region for our area of interest</a:t>
            </a:r>
          </a:p>
        </p:txBody>
      </p:sp>
    </p:spTree>
    <p:extLst>
      <p:ext uri="{BB962C8B-B14F-4D97-AF65-F5344CB8AC3E}">
        <p14:creationId xmlns:p14="http://schemas.microsoft.com/office/powerpoint/2010/main" val="271266480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Map&#10;&#10;Description automatically generated">
            <a:extLst>
              <a:ext uri="{FF2B5EF4-FFF2-40B4-BE49-F238E27FC236}">
                <a16:creationId xmlns:a16="http://schemas.microsoft.com/office/drawing/2014/main" id="{BFC17141-6D21-4802-B2B9-46AA416664B6}"/>
              </a:ext>
            </a:extLst>
          </p:cNvPr>
          <p:cNvPicPr>
            <a:picLocks noGrp="1" noChangeAspect="1"/>
          </p:cNvPicPr>
          <p:nvPr>
            <p:ph idx="1"/>
          </p:nvPr>
        </p:nvPicPr>
        <p:blipFill>
          <a:blip r:embed="rId2"/>
          <a:stretch>
            <a:fillRect/>
          </a:stretch>
        </p:blipFill>
        <p:spPr>
          <a:xfrm>
            <a:off x="2406553" y="643467"/>
            <a:ext cx="7378894"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114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681301E-06B5-4005-9FD5-B168AED7647C}"/>
              </a:ext>
            </a:extLst>
          </p:cNvPr>
          <p:cNvSpPr>
            <a:spLocks noGrp="1"/>
          </p:cNvSpPr>
          <p:nvPr>
            <p:ph type="title"/>
          </p:nvPr>
        </p:nvSpPr>
        <p:spPr>
          <a:xfrm>
            <a:off x="3257522" y="34558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Slope</a:t>
            </a:r>
          </a:p>
        </p:txBody>
      </p:sp>
      <p:sp>
        <p:nvSpPr>
          <p:cNvPr id="3" name="Content Placeholder 2">
            <a:extLst>
              <a:ext uri="{FF2B5EF4-FFF2-40B4-BE49-F238E27FC236}">
                <a16:creationId xmlns:a16="http://schemas.microsoft.com/office/drawing/2014/main" id="{80F64F1F-2C59-43FB-8F9F-42E23EF8DE8C}"/>
              </a:ext>
            </a:extLst>
          </p:cNvPr>
          <p:cNvSpPr>
            <a:spLocks noGrp="1"/>
          </p:cNvSpPr>
          <p:nvPr>
            <p:ph idx="1"/>
          </p:nvPr>
        </p:nvSpPr>
        <p:spPr>
          <a:xfrm>
            <a:off x="3315031" y="2797217"/>
            <a:ext cx="5561938" cy="1534587"/>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Slope drives the water flow energy </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9" name="Diagram 478">
            <a:extLst>
              <a:ext uri="{FF2B5EF4-FFF2-40B4-BE49-F238E27FC236}">
                <a16:creationId xmlns:a16="http://schemas.microsoft.com/office/drawing/2014/main" id="{E3184A48-57BB-40D6-AEB6-8E918054D416}"/>
              </a:ext>
            </a:extLst>
          </p:cNvPr>
          <p:cNvGraphicFramePr/>
          <p:nvPr>
            <p:extLst>
              <p:ext uri="{D42A27DB-BD31-4B8C-83A1-F6EECF244321}">
                <p14:modId xmlns:p14="http://schemas.microsoft.com/office/powerpoint/2010/main" val="3811060520"/>
              </p:ext>
            </p:extLst>
          </p:nvPr>
        </p:nvGraphicFramePr>
        <p:xfrm>
          <a:off x="3368746" y="2175817"/>
          <a:ext cx="4987635" cy="432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587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map&#10;&#10;Description automatically generated">
            <a:extLst>
              <a:ext uri="{FF2B5EF4-FFF2-40B4-BE49-F238E27FC236}">
                <a16:creationId xmlns:a16="http://schemas.microsoft.com/office/drawing/2014/main" id="{8B9EA863-CEB9-400F-A3A4-C7B4F33D2505}"/>
              </a:ext>
            </a:extLst>
          </p:cNvPr>
          <p:cNvPicPr>
            <a:picLocks noGrp="1" noChangeAspect="1"/>
          </p:cNvPicPr>
          <p:nvPr>
            <p:ph idx="1"/>
          </p:nvPr>
        </p:nvPicPr>
        <p:blipFill>
          <a:blip r:embed="rId2"/>
          <a:stretch>
            <a:fillRect/>
          </a:stretch>
        </p:blipFill>
        <p:spPr>
          <a:xfrm>
            <a:off x="2463471" y="579221"/>
            <a:ext cx="7384472" cy="5583381"/>
          </a:xfrm>
        </p:spPr>
      </p:pic>
      <p:sp>
        <p:nvSpPr>
          <p:cNvPr id="7" name="Rectangle 6">
            <a:extLst>
              <a:ext uri="{FF2B5EF4-FFF2-40B4-BE49-F238E27FC236}">
                <a16:creationId xmlns:a16="http://schemas.microsoft.com/office/drawing/2014/main" id="{88338CFD-5991-41E1-A3E7-F2959E6FD409}"/>
              </a:ext>
            </a:extLst>
          </p:cNvPr>
          <p:cNvSpPr/>
          <p:nvPr/>
        </p:nvSpPr>
        <p:spPr>
          <a:xfrm>
            <a:off x="277091" y="27016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487FBB-EFF2-43AE-A138-0F649EFC9346}"/>
              </a:ext>
            </a:extLst>
          </p:cNvPr>
          <p:cNvSpPr/>
          <p:nvPr/>
        </p:nvSpPr>
        <p:spPr>
          <a:xfrm>
            <a:off x="821748" y="731693"/>
            <a:ext cx="914400" cy="9144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4FAD6384-0827-4D1C-919C-0C5AFCEA7FFC}"/>
              </a:ext>
            </a:extLst>
          </p:cNvPr>
          <p:cNvSpPr/>
          <p:nvPr/>
        </p:nvSpPr>
        <p:spPr>
          <a:xfrm>
            <a:off x="1809750" y="5806786"/>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a:extLst>
              <a:ext uri="{FF2B5EF4-FFF2-40B4-BE49-F238E27FC236}">
                <a16:creationId xmlns:a16="http://schemas.microsoft.com/office/drawing/2014/main" id="{0419B2E2-4F54-4C08-9F8B-7BE0D7CD0C30}"/>
              </a:ext>
            </a:extLst>
          </p:cNvPr>
          <p:cNvSpPr/>
          <p:nvPr/>
        </p:nvSpPr>
        <p:spPr>
          <a:xfrm rot="10800000">
            <a:off x="9586480" y="116897"/>
            <a:ext cx="914400" cy="91440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640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681301E-06B5-4005-9FD5-B168AED7647C}"/>
              </a:ext>
            </a:extLst>
          </p:cNvPr>
          <p:cNvSpPr>
            <a:spLocks noGrp="1"/>
          </p:cNvSpPr>
          <p:nvPr>
            <p:ph type="title"/>
          </p:nvPr>
        </p:nvSpPr>
        <p:spPr>
          <a:xfrm>
            <a:off x="3257522" y="-28489"/>
            <a:ext cx="5561938" cy="2513516"/>
          </a:xfrm>
        </p:spPr>
        <p:txBody>
          <a:bodyPr vert="horz" lIns="91440" tIns="45720" rIns="91440" bIns="45720" rtlCol="0" anchor="b">
            <a:normAutofit/>
          </a:bodyPr>
          <a:lstStyle/>
          <a:p>
            <a:pPr algn="ctr"/>
            <a:r>
              <a:rPr lang="en-US" sz="5400" dirty="0"/>
              <a:t>Lineament Density</a:t>
            </a:r>
            <a:endParaRPr lang="en-US" sz="5400" kern="1200" dirty="0">
              <a:latin typeface="+mj-lt"/>
              <a:ea typeface="+mj-ea"/>
              <a:cs typeface="+mj-cs"/>
            </a:endParaRPr>
          </a:p>
        </p:txBody>
      </p:sp>
      <p:sp>
        <p:nvSpPr>
          <p:cNvPr id="3" name="Content Placeholder 2">
            <a:extLst>
              <a:ext uri="{FF2B5EF4-FFF2-40B4-BE49-F238E27FC236}">
                <a16:creationId xmlns:a16="http://schemas.microsoft.com/office/drawing/2014/main" id="{80F64F1F-2C59-43FB-8F9F-42E23EF8DE8C}"/>
              </a:ext>
            </a:extLst>
          </p:cNvPr>
          <p:cNvSpPr>
            <a:spLocks noGrp="1"/>
          </p:cNvSpPr>
          <p:nvPr>
            <p:ph idx="1"/>
          </p:nvPr>
        </p:nvSpPr>
        <p:spPr>
          <a:xfrm>
            <a:off x="3259613" y="2367726"/>
            <a:ext cx="5561938" cy="1534587"/>
          </a:xfrm>
        </p:spPr>
        <p:txBody>
          <a:bodyPr vert="horz" lIns="91440" tIns="45720" rIns="91440" bIns="45720" rtlCol="0" anchor="t">
            <a:normAutofit/>
          </a:bodyPr>
          <a:lstStyle/>
          <a:p>
            <a:pPr marL="0" indent="0" algn="ctr">
              <a:buNone/>
            </a:pPr>
            <a:r>
              <a:rPr lang="en-US" sz="2400" dirty="0"/>
              <a:t>LD increase</a:t>
            </a:r>
            <a:r>
              <a:rPr lang="en-US" sz="2400" dirty="0">
                <a:ea typeface="+mn-lt"/>
                <a:cs typeface="+mn-lt"/>
              </a:rPr>
              <a:t> hydraulic conductivity</a:t>
            </a:r>
            <a:r>
              <a:rPr lang="en-US" sz="2400" kern="1200" dirty="0">
                <a:latin typeface="+mn-lt"/>
                <a:ea typeface="+mn-ea"/>
                <a:cs typeface="+mn-cs"/>
              </a:rPr>
              <a:t> </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C5FC1A1F-5FB8-4703-A4FA-67E3621F1A35}"/>
              </a:ext>
            </a:extLst>
          </p:cNvPr>
          <p:cNvGraphicFramePr/>
          <p:nvPr>
            <p:extLst>
              <p:ext uri="{D42A27DB-BD31-4B8C-83A1-F6EECF244321}">
                <p14:modId xmlns:p14="http://schemas.microsoft.com/office/powerpoint/2010/main" val="1239136588"/>
              </p:ext>
            </p:extLst>
          </p:nvPr>
        </p:nvGraphicFramePr>
        <p:xfrm>
          <a:off x="2883838" y="2245091"/>
          <a:ext cx="5777344" cy="4031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598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A picture containing map&#10;&#10;Description automatically generated">
            <a:extLst>
              <a:ext uri="{FF2B5EF4-FFF2-40B4-BE49-F238E27FC236}">
                <a16:creationId xmlns:a16="http://schemas.microsoft.com/office/drawing/2014/main" id="{EF1A2787-4CE5-47EC-B30A-4CDBA7036EF3}"/>
              </a:ext>
            </a:extLst>
          </p:cNvPr>
          <p:cNvPicPr>
            <a:picLocks noGrp="1" noChangeAspect="1"/>
          </p:cNvPicPr>
          <p:nvPr>
            <p:ph idx="1"/>
          </p:nvPr>
        </p:nvPicPr>
        <p:blipFill>
          <a:blip r:embed="rId2"/>
          <a:stretch>
            <a:fillRect/>
          </a:stretch>
        </p:blipFill>
        <p:spPr>
          <a:xfrm>
            <a:off x="2495460" y="842139"/>
            <a:ext cx="6870400" cy="5196875"/>
          </a:xfrm>
        </p:spPr>
      </p:pic>
      <p:sp>
        <p:nvSpPr>
          <p:cNvPr id="14" name="Rectangle 13">
            <a:extLst>
              <a:ext uri="{FF2B5EF4-FFF2-40B4-BE49-F238E27FC236}">
                <a16:creationId xmlns:a16="http://schemas.microsoft.com/office/drawing/2014/main" id="{D6FF517C-6FF7-4BA0-86D3-9110B50A6DA0}"/>
              </a:ext>
            </a:extLst>
          </p:cNvPr>
          <p:cNvSpPr/>
          <p:nvPr/>
        </p:nvSpPr>
        <p:spPr>
          <a:xfrm>
            <a:off x="277091" y="27016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B1DDA2-E0BC-404A-97DC-A024D0017CE5}"/>
              </a:ext>
            </a:extLst>
          </p:cNvPr>
          <p:cNvSpPr/>
          <p:nvPr/>
        </p:nvSpPr>
        <p:spPr>
          <a:xfrm>
            <a:off x="745793" y="72448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3B2B00C3-50A3-4864-8662-12C938F9632B}"/>
              </a:ext>
            </a:extLst>
          </p:cNvPr>
          <p:cNvSpPr/>
          <p:nvPr/>
        </p:nvSpPr>
        <p:spPr>
          <a:xfrm>
            <a:off x="1809750" y="5806786"/>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1400E839-30AF-47D3-B7CD-7A4045CC4E13}"/>
              </a:ext>
            </a:extLst>
          </p:cNvPr>
          <p:cNvSpPr/>
          <p:nvPr/>
        </p:nvSpPr>
        <p:spPr>
          <a:xfrm rot="10800000">
            <a:off x="9107697" y="251375"/>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14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681301E-06B5-4005-9FD5-B168AED7647C}"/>
              </a:ext>
            </a:extLst>
          </p:cNvPr>
          <p:cNvSpPr>
            <a:spLocks noGrp="1"/>
          </p:cNvSpPr>
          <p:nvPr>
            <p:ph type="title"/>
          </p:nvPr>
        </p:nvSpPr>
        <p:spPr>
          <a:xfrm>
            <a:off x="3257522" y="-28489"/>
            <a:ext cx="5561938" cy="2513516"/>
          </a:xfrm>
        </p:spPr>
        <p:txBody>
          <a:bodyPr vert="horz" lIns="91440" tIns="45720" rIns="91440" bIns="45720" rtlCol="0" anchor="b">
            <a:normAutofit/>
          </a:bodyPr>
          <a:lstStyle/>
          <a:p>
            <a:pPr algn="ctr"/>
            <a:r>
              <a:rPr lang="en-US" sz="5400" dirty="0"/>
              <a:t>Soil Type</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80F64F1F-2C59-43FB-8F9F-42E23EF8DE8C}"/>
              </a:ext>
            </a:extLst>
          </p:cNvPr>
          <p:cNvSpPr>
            <a:spLocks noGrp="1"/>
          </p:cNvSpPr>
          <p:nvPr>
            <p:ph idx="1"/>
          </p:nvPr>
        </p:nvSpPr>
        <p:spPr>
          <a:xfrm>
            <a:off x="3259613" y="2367726"/>
            <a:ext cx="5561938" cy="1534587"/>
          </a:xfrm>
        </p:spPr>
        <p:txBody>
          <a:bodyPr vert="horz" lIns="91440" tIns="45720" rIns="91440" bIns="45720" rtlCol="0" anchor="t">
            <a:normAutofit/>
          </a:bodyPr>
          <a:lstStyle/>
          <a:p>
            <a:pPr marL="0" indent="0" algn="ctr">
              <a:buNone/>
            </a:pPr>
            <a:r>
              <a:rPr lang="en-US" sz="2400" dirty="0"/>
              <a:t>Soil govern</a:t>
            </a:r>
            <a:r>
              <a:rPr lang="en-US" sz="2400" dirty="0">
                <a:ea typeface="+mn-lt"/>
                <a:cs typeface="+mn-lt"/>
              </a:rPr>
              <a:t> the infiltration rates</a:t>
            </a:r>
            <a:endParaRPr lang="en-US" sz="2400" kern="1200" dirty="0">
              <a:latin typeface="+mn-lt"/>
              <a:ea typeface="+mn-ea"/>
              <a:cs typeface="+mn-cs"/>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C5FC1A1F-5FB8-4703-A4FA-67E3621F1A35}"/>
              </a:ext>
            </a:extLst>
          </p:cNvPr>
          <p:cNvGraphicFramePr/>
          <p:nvPr>
            <p:extLst>
              <p:ext uri="{D42A27DB-BD31-4B8C-83A1-F6EECF244321}">
                <p14:modId xmlns:p14="http://schemas.microsoft.com/office/powerpoint/2010/main" val="126917907"/>
              </p:ext>
            </p:extLst>
          </p:nvPr>
        </p:nvGraphicFramePr>
        <p:xfrm>
          <a:off x="3041989" y="2086940"/>
          <a:ext cx="5777344" cy="4031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119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2B673EB7-A2D2-484A-A4FE-AB91F9470B8B}"/>
              </a:ext>
            </a:extLst>
          </p:cNvPr>
          <p:cNvGraphicFramePr>
            <a:graphicFrameLocks/>
          </p:cNvGraphicFramePr>
          <p:nvPr>
            <p:extLst>
              <p:ext uri="{D42A27DB-BD31-4B8C-83A1-F6EECF244321}">
                <p14:modId xmlns:p14="http://schemas.microsoft.com/office/powerpoint/2010/main" val="3536722412"/>
              </p:ext>
            </p:extLst>
          </p:nvPr>
        </p:nvGraphicFramePr>
        <p:xfrm>
          <a:off x="938842" y="962984"/>
          <a:ext cx="10515597" cy="4820915"/>
        </p:xfrm>
        <a:graphic>
          <a:graphicData uri="http://schemas.openxmlformats.org/drawingml/2006/table">
            <a:tbl>
              <a:tblPr firstRow="1" bandRow="1">
                <a:tableStyleId>{ED083AE6-46FA-4A59-8FB0-9F97EB10719F}</a:tableStyleId>
              </a:tblPr>
              <a:tblGrid>
                <a:gridCol w="1721222">
                  <a:extLst>
                    <a:ext uri="{9D8B030D-6E8A-4147-A177-3AD203B41FA5}">
                      <a16:colId xmlns:a16="http://schemas.microsoft.com/office/drawing/2014/main" val="2365158409"/>
                    </a:ext>
                  </a:extLst>
                </a:gridCol>
                <a:gridCol w="6656294">
                  <a:extLst>
                    <a:ext uri="{9D8B030D-6E8A-4147-A177-3AD203B41FA5}">
                      <a16:colId xmlns:a16="http://schemas.microsoft.com/office/drawing/2014/main" val="2408427955"/>
                    </a:ext>
                  </a:extLst>
                </a:gridCol>
                <a:gridCol w="2138081">
                  <a:extLst>
                    <a:ext uri="{9D8B030D-6E8A-4147-A177-3AD203B41FA5}">
                      <a16:colId xmlns:a16="http://schemas.microsoft.com/office/drawing/2014/main" val="3026898735"/>
                    </a:ext>
                  </a:extLst>
                </a:gridCol>
              </a:tblGrid>
              <a:tr h="370840">
                <a:tc>
                  <a:txBody>
                    <a:bodyPr/>
                    <a:lstStyle/>
                    <a:p>
                      <a:pPr algn="ctr"/>
                      <a:r>
                        <a:rPr lang="en-US" dirty="0"/>
                        <a:t>Serial No.</a:t>
                      </a:r>
                    </a:p>
                  </a:txBody>
                  <a:tcPr/>
                </a:tc>
                <a:tc>
                  <a:txBody>
                    <a:bodyPr/>
                    <a:lstStyle/>
                    <a:p>
                      <a:pPr algn="ctr"/>
                      <a:r>
                        <a:rPr lang="en-US" dirty="0"/>
                        <a:t>Topic</a:t>
                      </a:r>
                    </a:p>
                  </a:txBody>
                  <a:tcPr/>
                </a:tc>
                <a:tc>
                  <a:txBody>
                    <a:bodyPr/>
                    <a:lstStyle/>
                    <a:p>
                      <a:pPr algn="ctr"/>
                      <a:r>
                        <a:rPr lang="en-US" dirty="0"/>
                        <a:t>Page No.</a:t>
                      </a:r>
                    </a:p>
                  </a:txBody>
                  <a:tcPr/>
                </a:tc>
                <a:extLst>
                  <a:ext uri="{0D108BD9-81ED-4DB2-BD59-A6C34878D82A}">
                    <a16:rowId xmlns:a16="http://schemas.microsoft.com/office/drawing/2014/main" val="576445888"/>
                  </a:ext>
                </a:extLst>
              </a:tr>
              <a:tr h="370840">
                <a:tc>
                  <a:txBody>
                    <a:bodyPr/>
                    <a:lstStyle/>
                    <a:p>
                      <a:pPr algn="ctr"/>
                      <a:r>
                        <a:rPr lang="en-US" dirty="0"/>
                        <a:t>13</a:t>
                      </a:r>
                    </a:p>
                  </a:txBody>
                  <a:tcPr/>
                </a:tc>
                <a:tc>
                  <a:txBody>
                    <a:bodyPr/>
                    <a:lstStyle/>
                    <a:p>
                      <a:pPr algn="ctr"/>
                      <a:r>
                        <a:rPr lang="en-US" dirty="0"/>
                        <a:t>Normalized Difference Vegetation Index</a:t>
                      </a:r>
                    </a:p>
                  </a:txBody>
                  <a:tcPr/>
                </a:tc>
                <a:tc>
                  <a:txBody>
                    <a:bodyPr/>
                    <a:lstStyle/>
                    <a:p>
                      <a:pPr algn="ctr"/>
                      <a:r>
                        <a:rPr lang="en-US" dirty="0"/>
                        <a:t>18</a:t>
                      </a:r>
                    </a:p>
                  </a:txBody>
                  <a:tcPr/>
                </a:tc>
                <a:extLst>
                  <a:ext uri="{0D108BD9-81ED-4DB2-BD59-A6C34878D82A}">
                    <a16:rowId xmlns:a16="http://schemas.microsoft.com/office/drawing/2014/main" val="550507054"/>
                  </a:ext>
                </a:extLst>
              </a:tr>
              <a:tr h="370840">
                <a:tc>
                  <a:txBody>
                    <a:bodyPr/>
                    <a:lstStyle/>
                    <a:p>
                      <a:pPr algn="ctr"/>
                      <a:r>
                        <a:rPr lang="en-US" dirty="0"/>
                        <a:t>14</a:t>
                      </a:r>
                    </a:p>
                  </a:txBody>
                  <a:tcPr/>
                </a:tc>
                <a:tc>
                  <a:txBody>
                    <a:bodyPr/>
                    <a:lstStyle/>
                    <a:p>
                      <a:pPr algn="ctr"/>
                      <a:r>
                        <a:rPr lang="en-US" dirty="0"/>
                        <a:t>Groundwater</a:t>
                      </a:r>
                    </a:p>
                  </a:txBody>
                  <a:tcPr/>
                </a:tc>
                <a:tc>
                  <a:txBody>
                    <a:bodyPr/>
                    <a:lstStyle/>
                    <a:p>
                      <a:pPr algn="ctr"/>
                      <a:r>
                        <a:rPr lang="en-US" dirty="0"/>
                        <a:t>21</a:t>
                      </a:r>
                    </a:p>
                  </a:txBody>
                  <a:tcPr/>
                </a:tc>
                <a:extLst>
                  <a:ext uri="{0D108BD9-81ED-4DB2-BD59-A6C34878D82A}">
                    <a16:rowId xmlns:a16="http://schemas.microsoft.com/office/drawing/2014/main" val="1545473088"/>
                  </a:ext>
                </a:extLst>
              </a:tr>
              <a:tr h="370840">
                <a:tc>
                  <a:txBody>
                    <a:bodyPr/>
                    <a:lstStyle/>
                    <a:p>
                      <a:pPr algn="ctr"/>
                      <a:r>
                        <a:rPr lang="en-US" dirty="0"/>
                        <a:t>15</a:t>
                      </a:r>
                    </a:p>
                  </a:txBody>
                  <a:tcPr/>
                </a:tc>
                <a:tc>
                  <a:txBody>
                    <a:bodyPr/>
                    <a:lstStyle/>
                    <a:p>
                      <a:pPr algn="ctr"/>
                      <a:r>
                        <a:rPr lang="en-US" dirty="0"/>
                        <a:t>Depiction of Groundwater potential zones</a:t>
                      </a:r>
                    </a:p>
                  </a:txBody>
                  <a:tcPr/>
                </a:tc>
                <a:tc>
                  <a:txBody>
                    <a:bodyPr/>
                    <a:lstStyle/>
                    <a:p>
                      <a:pPr algn="ctr"/>
                      <a:r>
                        <a:rPr lang="en-US" dirty="0"/>
                        <a:t>22</a:t>
                      </a:r>
                    </a:p>
                  </a:txBody>
                  <a:tcPr/>
                </a:tc>
                <a:extLst>
                  <a:ext uri="{0D108BD9-81ED-4DB2-BD59-A6C34878D82A}">
                    <a16:rowId xmlns:a16="http://schemas.microsoft.com/office/drawing/2014/main" val="4202637384"/>
                  </a:ext>
                </a:extLst>
              </a:tr>
              <a:tr h="370840">
                <a:tc>
                  <a:txBody>
                    <a:bodyPr/>
                    <a:lstStyle/>
                    <a:p>
                      <a:pPr algn="ctr"/>
                      <a:r>
                        <a:rPr lang="en-US" dirty="0"/>
                        <a:t>16</a:t>
                      </a:r>
                    </a:p>
                  </a:txBody>
                  <a:tcPr/>
                </a:tc>
                <a:tc>
                  <a:txBody>
                    <a:bodyPr/>
                    <a:lstStyle/>
                    <a:p>
                      <a:pPr algn="ctr"/>
                      <a:r>
                        <a:rPr lang="en-US" dirty="0"/>
                        <a:t>Geology</a:t>
                      </a:r>
                    </a:p>
                  </a:txBody>
                  <a:tcPr/>
                </a:tc>
                <a:tc>
                  <a:txBody>
                    <a:bodyPr/>
                    <a:lstStyle/>
                    <a:p>
                      <a:pPr algn="ctr"/>
                      <a:r>
                        <a:rPr lang="en-US" dirty="0"/>
                        <a:t>23 – 24 </a:t>
                      </a:r>
                    </a:p>
                  </a:txBody>
                  <a:tcPr/>
                </a:tc>
                <a:extLst>
                  <a:ext uri="{0D108BD9-81ED-4DB2-BD59-A6C34878D82A}">
                    <a16:rowId xmlns:a16="http://schemas.microsoft.com/office/drawing/2014/main" val="2503978307"/>
                  </a:ext>
                </a:extLst>
              </a:tr>
              <a:tr h="370840">
                <a:tc>
                  <a:txBody>
                    <a:bodyPr/>
                    <a:lstStyle/>
                    <a:p>
                      <a:pPr algn="ctr"/>
                      <a:r>
                        <a:rPr lang="en-US" dirty="0"/>
                        <a:t>17</a:t>
                      </a:r>
                    </a:p>
                  </a:txBody>
                  <a:tcPr/>
                </a:tc>
                <a:tc>
                  <a:txBody>
                    <a:bodyPr/>
                    <a:lstStyle/>
                    <a:p>
                      <a:pPr algn="ctr"/>
                      <a:r>
                        <a:rPr lang="en-US" dirty="0"/>
                        <a:t>Slope</a:t>
                      </a:r>
                    </a:p>
                  </a:txBody>
                  <a:tcPr/>
                </a:tc>
                <a:tc>
                  <a:txBody>
                    <a:bodyPr/>
                    <a:lstStyle/>
                    <a:p>
                      <a:pPr algn="ctr"/>
                      <a:r>
                        <a:rPr lang="en-US" dirty="0"/>
                        <a:t>25 – 26 </a:t>
                      </a:r>
                    </a:p>
                  </a:txBody>
                  <a:tcPr/>
                </a:tc>
                <a:extLst>
                  <a:ext uri="{0D108BD9-81ED-4DB2-BD59-A6C34878D82A}">
                    <a16:rowId xmlns:a16="http://schemas.microsoft.com/office/drawing/2014/main" val="3245870591"/>
                  </a:ext>
                </a:extLst>
              </a:tr>
              <a:tr h="370840">
                <a:tc>
                  <a:txBody>
                    <a:bodyPr/>
                    <a:lstStyle/>
                    <a:p>
                      <a:pPr algn="ctr"/>
                      <a:r>
                        <a:rPr lang="en-US" dirty="0"/>
                        <a:t>18</a:t>
                      </a:r>
                    </a:p>
                  </a:txBody>
                  <a:tcPr/>
                </a:tc>
                <a:tc>
                  <a:txBody>
                    <a:bodyPr/>
                    <a:lstStyle/>
                    <a:p>
                      <a:pPr algn="ctr"/>
                      <a:r>
                        <a:rPr lang="en-US" dirty="0"/>
                        <a:t>Lineament density</a:t>
                      </a:r>
                    </a:p>
                  </a:txBody>
                  <a:tcPr/>
                </a:tc>
                <a:tc>
                  <a:txBody>
                    <a:bodyPr/>
                    <a:lstStyle/>
                    <a:p>
                      <a:pPr algn="ctr"/>
                      <a:r>
                        <a:rPr lang="en-US" dirty="0"/>
                        <a:t>27 – 28 </a:t>
                      </a:r>
                    </a:p>
                  </a:txBody>
                  <a:tcPr/>
                </a:tc>
                <a:extLst>
                  <a:ext uri="{0D108BD9-81ED-4DB2-BD59-A6C34878D82A}">
                    <a16:rowId xmlns:a16="http://schemas.microsoft.com/office/drawing/2014/main" val="202168175"/>
                  </a:ext>
                </a:extLst>
              </a:tr>
              <a:tr h="370840">
                <a:tc>
                  <a:txBody>
                    <a:bodyPr/>
                    <a:lstStyle/>
                    <a:p>
                      <a:pPr algn="ctr"/>
                      <a:r>
                        <a:rPr lang="en-US" dirty="0"/>
                        <a:t>19</a:t>
                      </a:r>
                    </a:p>
                  </a:txBody>
                  <a:tcPr/>
                </a:tc>
                <a:tc>
                  <a:txBody>
                    <a:bodyPr/>
                    <a:lstStyle/>
                    <a:p>
                      <a:pPr algn="ctr"/>
                      <a:r>
                        <a:rPr lang="en-US" dirty="0"/>
                        <a:t>Soil Type</a:t>
                      </a:r>
                    </a:p>
                  </a:txBody>
                  <a:tcPr/>
                </a:tc>
                <a:tc>
                  <a:txBody>
                    <a:bodyPr/>
                    <a:lstStyle/>
                    <a:p>
                      <a:pPr algn="ctr"/>
                      <a:r>
                        <a:rPr lang="en-US" dirty="0"/>
                        <a:t>29 – 30 </a:t>
                      </a:r>
                    </a:p>
                  </a:txBody>
                  <a:tcPr/>
                </a:tc>
                <a:extLst>
                  <a:ext uri="{0D108BD9-81ED-4DB2-BD59-A6C34878D82A}">
                    <a16:rowId xmlns:a16="http://schemas.microsoft.com/office/drawing/2014/main" val="777060058"/>
                  </a:ext>
                </a:extLst>
              </a:tr>
              <a:tr h="370840">
                <a:tc>
                  <a:txBody>
                    <a:bodyPr/>
                    <a:lstStyle/>
                    <a:p>
                      <a:pPr algn="ctr"/>
                      <a:r>
                        <a:rPr lang="en-US" dirty="0"/>
                        <a:t>20</a:t>
                      </a:r>
                    </a:p>
                  </a:txBody>
                  <a:tcPr/>
                </a:tc>
                <a:tc>
                  <a:txBody>
                    <a:bodyPr/>
                    <a:lstStyle/>
                    <a:p>
                      <a:pPr algn="ctr"/>
                      <a:r>
                        <a:rPr lang="en-US" dirty="0"/>
                        <a:t>LULC</a:t>
                      </a:r>
                    </a:p>
                  </a:txBody>
                  <a:tcPr/>
                </a:tc>
                <a:tc>
                  <a:txBody>
                    <a:bodyPr/>
                    <a:lstStyle/>
                    <a:p>
                      <a:pPr algn="ctr"/>
                      <a:r>
                        <a:rPr lang="en-US" dirty="0"/>
                        <a:t>31 – 32 </a:t>
                      </a:r>
                    </a:p>
                  </a:txBody>
                  <a:tcPr/>
                </a:tc>
                <a:extLst>
                  <a:ext uri="{0D108BD9-81ED-4DB2-BD59-A6C34878D82A}">
                    <a16:rowId xmlns:a16="http://schemas.microsoft.com/office/drawing/2014/main" val="355074877"/>
                  </a:ext>
                </a:extLst>
              </a:tr>
              <a:tr h="370840">
                <a:tc>
                  <a:txBody>
                    <a:bodyPr/>
                    <a:lstStyle/>
                    <a:p>
                      <a:pPr algn="ctr"/>
                      <a:r>
                        <a:rPr lang="en-US" dirty="0"/>
                        <a:t>21</a:t>
                      </a:r>
                    </a:p>
                  </a:txBody>
                  <a:tcPr/>
                </a:tc>
                <a:tc>
                  <a:txBody>
                    <a:bodyPr/>
                    <a:lstStyle/>
                    <a:p>
                      <a:pPr algn="ctr"/>
                      <a:r>
                        <a:rPr lang="en-US" dirty="0"/>
                        <a:t>Drainage Density</a:t>
                      </a:r>
                    </a:p>
                  </a:txBody>
                  <a:tcPr/>
                </a:tc>
                <a:tc>
                  <a:txBody>
                    <a:bodyPr/>
                    <a:lstStyle/>
                    <a:p>
                      <a:pPr algn="ctr"/>
                      <a:r>
                        <a:rPr lang="en-US" dirty="0"/>
                        <a:t>33 – 34 </a:t>
                      </a:r>
                    </a:p>
                  </a:txBody>
                  <a:tcPr/>
                </a:tc>
                <a:extLst>
                  <a:ext uri="{0D108BD9-81ED-4DB2-BD59-A6C34878D82A}">
                    <a16:rowId xmlns:a16="http://schemas.microsoft.com/office/drawing/2014/main" val="564591119"/>
                  </a:ext>
                </a:extLst>
              </a:tr>
              <a:tr h="370839">
                <a:tc>
                  <a:txBody>
                    <a:bodyPr/>
                    <a:lstStyle/>
                    <a:p>
                      <a:pPr lvl="0" algn="ctr">
                        <a:buNone/>
                      </a:pPr>
                      <a:r>
                        <a:rPr lang="en-US" dirty="0"/>
                        <a:t>22</a:t>
                      </a:r>
                    </a:p>
                  </a:txBody>
                  <a:tcPr/>
                </a:tc>
                <a:tc>
                  <a:txBody>
                    <a:bodyPr/>
                    <a:lstStyle/>
                    <a:p>
                      <a:pPr lvl="0" algn="ctr">
                        <a:buNone/>
                      </a:pPr>
                      <a:r>
                        <a:rPr lang="en-US" dirty="0"/>
                        <a:t>Groundwater Potential</a:t>
                      </a:r>
                    </a:p>
                  </a:txBody>
                  <a:tcPr/>
                </a:tc>
                <a:tc>
                  <a:txBody>
                    <a:bodyPr/>
                    <a:lstStyle/>
                    <a:p>
                      <a:pPr lvl="0" algn="ctr">
                        <a:buNone/>
                      </a:pPr>
                      <a:r>
                        <a:rPr lang="en-US" dirty="0"/>
                        <a:t>35</a:t>
                      </a:r>
                    </a:p>
                  </a:txBody>
                  <a:tcPr/>
                </a:tc>
                <a:extLst>
                  <a:ext uri="{0D108BD9-81ED-4DB2-BD59-A6C34878D82A}">
                    <a16:rowId xmlns:a16="http://schemas.microsoft.com/office/drawing/2014/main" val="1292842834"/>
                  </a:ext>
                </a:extLst>
              </a:tr>
              <a:tr h="370838">
                <a:tc>
                  <a:txBody>
                    <a:bodyPr/>
                    <a:lstStyle/>
                    <a:p>
                      <a:pPr lvl="0" algn="ctr">
                        <a:buNone/>
                      </a:pPr>
                      <a:r>
                        <a:rPr lang="en-US" dirty="0"/>
                        <a:t>23</a:t>
                      </a:r>
                    </a:p>
                  </a:txBody>
                  <a:tcPr/>
                </a:tc>
                <a:tc>
                  <a:txBody>
                    <a:bodyPr/>
                    <a:lstStyle/>
                    <a:p>
                      <a:pPr lvl="0" algn="ctr">
                        <a:buNone/>
                      </a:pPr>
                      <a:r>
                        <a:rPr lang="en-US" dirty="0"/>
                        <a:t>Analytical Hierarchy Process</a:t>
                      </a:r>
                    </a:p>
                  </a:txBody>
                  <a:tcPr/>
                </a:tc>
                <a:tc>
                  <a:txBody>
                    <a:bodyPr/>
                    <a:lstStyle/>
                    <a:p>
                      <a:pPr lvl="0" algn="ctr">
                        <a:buNone/>
                      </a:pPr>
                      <a:r>
                        <a:rPr lang="en-US" dirty="0"/>
                        <a:t>36 – 40</a:t>
                      </a:r>
                    </a:p>
                  </a:txBody>
                  <a:tcPr/>
                </a:tc>
                <a:extLst>
                  <a:ext uri="{0D108BD9-81ED-4DB2-BD59-A6C34878D82A}">
                    <a16:rowId xmlns:a16="http://schemas.microsoft.com/office/drawing/2014/main" val="2037504753"/>
                  </a:ext>
                </a:extLst>
              </a:tr>
              <a:tr h="370838">
                <a:tc>
                  <a:txBody>
                    <a:bodyPr/>
                    <a:lstStyle/>
                    <a:p>
                      <a:pPr lvl="0" algn="ctr">
                        <a:buNone/>
                      </a:pPr>
                      <a:r>
                        <a:rPr lang="en-US" dirty="0"/>
                        <a:t>24</a:t>
                      </a:r>
                    </a:p>
                  </a:txBody>
                  <a:tcPr/>
                </a:tc>
                <a:tc>
                  <a:txBody>
                    <a:bodyPr/>
                    <a:lstStyle/>
                    <a:p>
                      <a:pPr lvl="0" algn="ctr">
                        <a:buNone/>
                      </a:pPr>
                      <a:r>
                        <a:rPr lang="en-US" dirty="0"/>
                        <a:t>References</a:t>
                      </a:r>
                      <a:endParaRPr lang="en-US" dirty="0" err="1"/>
                    </a:p>
                  </a:txBody>
                  <a:tcPr/>
                </a:tc>
                <a:tc>
                  <a:txBody>
                    <a:bodyPr/>
                    <a:lstStyle/>
                    <a:p>
                      <a:pPr lvl="0" algn="ctr">
                        <a:buNone/>
                      </a:pPr>
                      <a:r>
                        <a:rPr lang="en-US" dirty="0"/>
                        <a:t>41</a:t>
                      </a:r>
                    </a:p>
                  </a:txBody>
                  <a:tcPr/>
                </a:tc>
                <a:extLst>
                  <a:ext uri="{0D108BD9-81ED-4DB2-BD59-A6C34878D82A}">
                    <a16:rowId xmlns:a16="http://schemas.microsoft.com/office/drawing/2014/main" val="773655473"/>
                  </a:ext>
                </a:extLst>
              </a:tr>
            </a:tbl>
          </a:graphicData>
        </a:graphic>
      </p:graphicFrame>
    </p:spTree>
    <p:extLst>
      <p:ext uri="{BB962C8B-B14F-4D97-AF65-F5344CB8AC3E}">
        <p14:creationId xmlns:p14="http://schemas.microsoft.com/office/powerpoint/2010/main" val="269885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FF517C-6FF7-4BA0-86D3-9110B50A6DA0}"/>
              </a:ext>
            </a:extLst>
          </p:cNvPr>
          <p:cNvSpPr/>
          <p:nvPr/>
        </p:nvSpPr>
        <p:spPr>
          <a:xfrm>
            <a:off x="277091" y="27016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B1DDA2-E0BC-404A-97DC-A024D0017CE5}"/>
              </a:ext>
            </a:extLst>
          </p:cNvPr>
          <p:cNvSpPr/>
          <p:nvPr/>
        </p:nvSpPr>
        <p:spPr>
          <a:xfrm>
            <a:off x="745793" y="72448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3B2B00C3-50A3-4864-8662-12C938F9632B}"/>
              </a:ext>
            </a:extLst>
          </p:cNvPr>
          <p:cNvSpPr/>
          <p:nvPr/>
        </p:nvSpPr>
        <p:spPr>
          <a:xfrm>
            <a:off x="1809750" y="5806786"/>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1400E839-30AF-47D3-B7CD-7A4045CC4E13}"/>
              </a:ext>
            </a:extLst>
          </p:cNvPr>
          <p:cNvSpPr/>
          <p:nvPr/>
        </p:nvSpPr>
        <p:spPr>
          <a:xfrm rot="10800000">
            <a:off x="9193961" y="308884"/>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8FAF212-5304-45CC-B0BD-FF6EE0C03929}"/>
              </a:ext>
            </a:extLst>
          </p:cNvPr>
          <p:cNvPicPr>
            <a:picLocks noGrp="1" noChangeAspect="1"/>
          </p:cNvPicPr>
          <p:nvPr>
            <p:ph idx="1"/>
          </p:nvPr>
        </p:nvPicPr>
        <p:blipFill>
          <a:blip r:embed="rId2"/>
          <a:stretch>
            <a:fillRect/>
          </a:stretch>
        </p:blipFill>
        <p:spPr>
          <a:xfrm>
            <a:off x="2523991" y="862343"/>
            <a:ext cx="7014620" cy="5271488"/>
          </a:xfrm>
        </p:spPr>
      </p:pic>
    </p:spTree>
    <p:extLst>
      <p:ext uri="{BB962C8B-B14F-4D97-AF65-F5344CB8AC3E}">
        <p14:creationId xmlns:p14="http://schemas.microsoft.com/office/powerpoint/2010/main" val="1333738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681301E-06B5-4005-9FD5-B168AED7647C}"/>
              </a:ext>
            </a:extLst>
          </p:cNvPr>
          <p:cNvSpPr>
            <a:spLocks noGrp="1"/>
          </p:cNvSpPr>
          <p:nvPr>
            <p:ph type="title"/>
          </p:nvPr>
        </p:nvSpPr>
        <p:spPr>
          <a:xfrm>
            <a:off x="3202104" y="775075"/>
            <a:ext cx="5548084" cy="1058789"/>
          </a:xfrm>
        </p:spPr>
        <p:txBody>
          <a:bodyPr vert="horz" lIns="91440" tIns="45720" rIns="91440" bIns="45720" rtlCol="0" anchor="b">
            <a:normAutofit/>
          </a:bodyPr>
          <a:lstStyle/>
          <a:p>
            <a:pPr algn="ctr"/>
            <a:r>
              <a:rPr lang="en-US" sz="5400" dirty="0"/>
              <a:t>LULC</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80F64F1F-2C59-43FB-8F9F-42E23EF8DE8C}"/>
              </a:ext>
            </a:extLst>
          </p:cNvPr>
          <p:cNvSpPr>
            <a:spLocks noGrp="1"/>
          </p:cNvSpPr>
          <p:nvPr>
            <p:ph idx="1"/>
          </p:nvPr>
        </p:nvSpPr>
        <p:spPr>
          <a:xfrm>
            <a:off x="3121067" y="1716562"/>
            <a:ext cx="5561938" cy="1534587"/>
          </a:xfrm>
        </p:spPr>
        <p:txBody>
          <a:bodyPr vert="horz" lIns="91440" tIns="45720" rIns="91440" bIns="45720" rtlCol="0" anchor="t">
            <a:normAutofit/>
          </a:bodyPr>
          <a:lstStyle/>
          <a:p>
            <a:pPr marL="0" indent="0" algn="ctr">
              <a:buNone/>
            </a:pPr>
            <a:r>
              <a:rPr lang="en-US" sz="2400" dirty="0">
                <a:ea typeface="+mn-lt"/>
                <a:cs typeface="+mn-lt"/>
              </a:rPr>
              <a:t>LULC </a:t>
            </a:r>
            <a:r>
              <a:rPr lang="en-US" sz="2400" dirty="0"/>
              <a:t>affects</a:t>
            </a:r>
            <a:r>
              <a:rPr lang="en-US" sz="2400" dirty="0">
                <a:ea typeface="+mn-lt"/>
                <a:cs typeface="+mn-lt"/>
              </a:rPr>
              <a:t> the recharge processes</a:t>
            </a:r>
            <a:endParaRPr lang="en-US" dirty="0">
              <a:ea typeface="+mn-ea"/>
              <a:cs typeface="+mn-cs"/>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C5FC1A1F-5FB8-4703-A4FA-67E3621F1A35}"/>
              </a:ext>
            </a:extLst>
          </p:cNvPr>
          <p:cNvGraphicFramePr/>
          <p:nvPr>
            <p:extLst>
              <p:ext uri="{D42A27DB-BD31-4B8C-83A1-F6EECF244321}">
                <p14:modId xmlns:p14="http://schemas.microsoft.com/office/powerpoint/2010/main" val="3781635060"/>
              </p:ext>
            </p:extLst>
          </p:nvPr>
        </p:nvGraphicFramePr>
        <p:xfrm>
          <a:off x="2612498" y="1976104"/>
          <a:ext cx="6622471" cy="403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71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FF517C-6FF7-4BA0-86D3-9110B50A6DA0}"/>
              </a:ext>
            </a:extLst>
          </p:cNvPr>
          <p:cNvSpPr/>
          <p:nvPr/>
        </p:nvSpPr>
        <p:spPr>
          <a:xfrm>
            <a:off x="277091" y="27016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B1DDA2-E0BC-404A-97DC-A024D0017CE5}"/>
              </a:ext>
            </a:extLst>
          </p:cNvPr>
          <p:cNvSpPr/>
          <p:nvPr/>
        </p:nvSpPr>
        <p:spPr>
          <a:xfrm>
            <a:off x="745793" y="72448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3B2B00C3-50A3-4864-8662-12C938F9632B}"/>
              </a:ext>
            </a:extLst>
          </p:cNvPr>
          <p:cNvSpPr/>
          <p:nvPr/>
        </p:nvSpPr>
        <p:spPr>
          <a:xfrm>
            <a:off x="1809750" y="5806786"/>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1400E839-30AF-47D3-B7CD-7A4045CC4E13}"/>
              </a:ext>
            </a:extLst>
          </p:cNvPr>
          <p:cNvSpPr/>
          <p:nvPr/>
        </p:nvSpPr>
        <p:spPr>
          <a:xfrm rot="10800000">
            <a:off x="9193961" y="308884"/>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Map&#10;&#10;Description automatically generated">
            <a:extLst>
              <a:ext uri="{FF2B5EF4-FFF2-40B4-BE49-F238E27FC236}">
                <a16:creationId xmlns:a16="http://schemas.microsoft.com/office/drawing/2014/main" id="{7A3103DE-CD42-4572-8E38-81D9B59A66A0}"/>
              </a:ext>
            </a:extLst>
          </p:cNvPr>
          <p:cNvPicPr>
            <a:picLocks noGrp="1" noChangeAspect="1"/>
          </p:cNvPicPr>
          <p:nvPr>
            <p:ph idx="1"/>
          </p:nvPr>
        </p:nvPicPr>
        <p:blipFill>
          <a:blip r:embed="rId2"/>
          <a:stretch>
            <a:fillRect/>
          </a:stretch>
        </p:blipFill>
        <p:spPr>
          <a:xfrm>
            <a:off x="2639233" y="832435"/>
            <a:ext cx="6899155" cy="5173153"/>
          </a:xfrm>
        </p:spPr>
      </p:pic>
    </p:spTree>
    <p:extLst>
      <p:ext uri="{BB962C8B-B14F-4D97-AF65-F5344CB8AC3E}">
        <p14:creationId xmlns:p14="http://schemas.microsoft.com/office/powerpoint/2010/main" val="3734801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2142-B890-4C07-BE17-049C7A40E829}"/>
              </a:ext>
            </a:extLst>
          </p:cNvPr>
          <p:cNvSpPr>
            <a:spLocks noGrp="1"/>
          </p:cNvSpPr>
          <p:nvPr>
            <p:ph type="title"/>
          </p:nvPr>
        </p:nvSpPr>
        <p:spPr>
          <a:xfrm>
            <a:off x="838200" y="365125"/>
            <a:ext cx="5411638" cy="951752"/>
          </a:xfrm>
        </p:spPr>
        <p:txBody>
          <a:bodyPr/>
          <a:lstStyle/>
          <a:p>
            <a:r>
              <a:rPr lang="en-US" dirty="0">
                <a:cs typeface="Calibri Light"/>
              </a:rPr>
              <a:t>Drainage Density</a:t>
            </a:r>
            <a:endParaRPr lang="en-US" dirty="0"/>
          </a:p>
        </p:txBody>
      </p:sp>
      <p:sp>
        <p:nvSpPr>
          <p:cNvPr id="3" name="Content Placeholder 2">
            <a:extLst>
              <a:ext uri="{FF2B5EF4-FFF2-40B4-BE49-F238E27FC236}">
                <a16:creationId xmlns:a16="http://schemas.microsoft.com/office/drawing/2014/main" id="{32806B71-4105-4B2C-B4EE-53A0119B1213}"/>
              </a:ext>
            </a:extLst>
          </p:cNvPr>
          <p:cNvSpPr>
            <a:spLocks noGrp="1"/>
          </p:cNvSpPr>
          <p:nvPr>
            <p:ph idx="1"/>
          </p:nvPr>
        </p:nvSpPr>
        <p:spPr>
          <a:xfrm>
            <a:off x="838722" y="1326861"/>
            <a:ext cx="10400582" cy="756999"/>
          </a:xfrm>
        </p:spPr>
        <p:txBody>
          <a:bodyPr vert="horz" lIns="91440" tIns="45720" rIns="91440" bIns="45720" rtlCol="0" anchor="t">
            <a:normAutofit/>
          </a:bodyPr>
          <a:lstStyle/>
          <a:p>
            <a:pPr marL="0" indent="0">
              <a:buNone/>
            </a:pPr>
            <a:r>
              <a:rPr lang="en-US" dirty="0">
                <a:ea typeface="+mn-lt"/>
                <a:cs typeface="+mn-lt"/>
              </a:rPr>
              <a:t>Drainage Density controls the runoff distribution and infiltration rates</a:t>
            </a:r>
            <a:endParaRPr lang="en-US" dirty="0">
              <a:cs typeface="Calibri" panose="020F0502020204030204"/>
            </a:endParaRPr>
          </a:p>
        </p:txBody>
      </p:sp>
      <p:graphicFrame>
        <p:nvGraphicFramePr>
          <p:cNvPr id="5" name="Diagram 4">
            <a:extLst>
              <a:ext uri="{FF2B5EF4-FFF2-40B4-BE49-F238E27FC236}">
                <a16:creationId xmlns:a16="http://schemas.microsoft.com/office/drawing/2014/main" id="{6369AB20-4A7A-4C49-B51C-99FD5690660F}"/>
              </a:ext>
            </a:extLst>
          </p:cNvPr>
          <p:cNvGraphicFramePr/>
          <p:nvPr>
            <p:extLst>
              <p:ext uri="{D42A27DB-BD31-4B8C-83A1-F6EECF244321}">
                <p14:modId xmlns:p14="http://schemas.microsoft.com/office/powerpoint/2010/main" val="2333867340"/>
              </p:ext>
            </p:extLst>
          </p:nvPr>
        </p:nvGraphicFramePr>
        <p:xfrm>
          <a:off x="1132021" y="2089384"/>
          <a:ext cx="9738177" cy="4144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149" name="Connector: Elbow 4148">
            <a:extLst>
              <a:ext uri="{FF2B5EF4-FFF2-40B4-BE49-F238E27FC236}">
                <a16:creationId xmlns:a16="http://schemas.microsoft.com/office/drawing/2014/main" id="{799EF9AF-D458-46A6-B4D1-AEB1F82F76EF}"/>
              </a:ext>
            </a:extLst>
          </p:cNvPr>
          <p:cNvCxnSpPr/>
          <p:nvPr/>
        </p:nvCxnSpPr>
        <p:spPr>
          <a:xfrm flipH="1">
            <a:off x="5773228" y="2479376"/>
            <a:ext cx="465826" cy="1518249"/>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150" name="Straight Arrow Connector 4149">
            <a:extLst>
              <a:ext uri="{FF2B5EF4-FFF2-40B4-BE49-F238E27FC236}">
                <a16:creationId xmlns:a16="http://schemas.microsoft.com/office/drawing/2014/main" id="{B42AE04D-B2EA-4920-982E-38641C9DA64E}"/>
              </a:ext>
            </a:extLst>
          </p:cNvPr>
          <p:cNvCxnSpPr/>
          <p:nvPr/>
        </p:nvCxnSpPr>
        <p:spPr>
          <a:xfrm flipH="1">
            <a:off x="7281952" y="3154213"/>
            <a:ext cx="5751" cy="4399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151" name="Half Frame 4150">
            <a:extLst>
              <a:ext uri="{FF2B5EF4-FFF2-40B4-BE49-F238E27FC236}">
                <a16:creationId xmlns:a16="http://schemas.microsoft.com/office/drawing/2014/main" id="{47E1AE23-E4F6-4270-8B51-A43233BE9334}"/>
              </a:ext>
            </a:extLst>
          </p:cNvPr>
          <p:cNvSpPr/>
          <p:nvPr/>
        </p:nvSpPr>
        <p:spPr>
          <a:xfrm>
            <a:off x="98125" y="105314"/>
            <a:ext cx="920150" cy="920150"/>
          </a:xfrm>
          <a:prstGeom prst="halfFram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52" name="Half Frame 4151">
            <a:extLst>
              <a:ext uri="{FF2B5EF4-FFF2-40B4-BE49-F238E27FC236}">
                <a16:creationId xmlns:a16="http://schemas.microsoft.com/office/drawing/2014/main" id="{17CDAF5C-B16B-49AB-A30D-C0D20AB5F23A}"/>
              </a:ext>
            </a:extLst>
          </p:cNvPr>
          <p:cNvSpPr/>
          <p:nvPr/>
        </p:nvSpPr>
        <p:spPr>
          <a:xfrm rot="10800000">
            <a:off x="11168691" y="5841879"/>
            <a:ext cx="920150" cy="920150"/>
          </a:xfrm>
          <a:prstGeom prst="halfFram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4525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FF517C-6FF7-4BA0-86D3-9110B50A6DA0}"/>
              </a:ext>
            </a:extLst>
          </p:cNvPr>
          <p:cNvSpPr/>
          <p:nvPr/>
        </p:nvSpPr>
        <p:spPr>
          <a:xfrm>
            <a:off x="277091" y="27016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B1DDA2-E0BC-404A-97DC-A024D0017CE5}"/>
              </a:ext>
            </a:extLst>
          </p:cNvPr>
          <p:cNvSpPr/>
          <p:nvPr/>
        </p:nvSpPr>
        <p:spPr>
          <a:xfrm>
            <a:off x="745793" y="72448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3B2B00C3-50A3-4864-8662-12C938F9632B}"/>
              </a:ext>
            </a:extLst>
          </p:cNvPr>
          <p:cNvSpPr/>
          <p:nvPr/>
        </p:nvSpPr>
        <p:spPr>
          <a:xfrm>
            <a:off x="1809750" y="5806786"/>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1400E839-30AF-47D3-B7CD-7A4045CC4E13}"/>
              </a:ext>
            </a:extLst>
          </p:cNvPr>
          <p:cNvSpPr/>
          <p:nvPr/>
        </p:nvSpPr>
        <p:spPr>
          <a:xfrm rot="10800000">
            <a:off x="9193961" y="308884"/>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Map&#10;&#10;Description automatically generated">
            <a:extLst>
              <a:ext uri="{FF2B5EF4-FFF2-40B4-BE49-F238E27FC236}">
                <a16:creationId xmlns:a16="http://schemas.microsoft.com/office/drawing/2014/main" id="{C6DF5D39-9BB1-4D5A-BBF6-8E5A7C79DB64}"/>
              </a:ext>
            </a:extLst>
          </p:cNvPr>
          <p:cNvPicPr>
            <a:picLocks noGrp="1" noChangeAspect="1"/>
          </p:cNvPicPr>
          <p:nvPr>
            <p:ph idx="1"/>
          </p:nvPr>
        </p:nvPicPr>
        <p:blipFill>
          <a:blip r:embed="rId2"/>
          <a:stretch>
            <a:fillRect/>
          </a:stretch>
        </p:blipFill>
        <p:spPr>
          <a:xfrm>
            <a:off x="2466616" y="832345"/>
            <a:ext cx="6956844" cy="5216465"/>
          </a:xfrm>
        </p:spPr>
      </p:pic>
    </p:spTree>
    <p:extLst>
      <p:ext uri="{BB962C8B-B14F-4D97-AF65-F5344CB8AC3E}">
        <p14:creationId xmlns:p14="http://schemas.microsoft.com/office/powerpoint/2010/main" val="292220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2142-B890-4C07-BE17-049C7A40E829}"/>
              </a:ext>
            </a:extLst>
          </p:cNvPr>
          <p:cNvSpPr>
            <a:spLocks noGrp="1"/>
          </p:cNvSpPr>
          <p:nvPr>
            <p:ph type="title"/>
          </p:nvPr>
        </p:nvSpPr>
        <p:spPr>
          <a:xfrm>
            <a:off x="838200" y="365125"/>
            <a:ext cx="5411638" cy="951752"/>
          </a:xfrm>
        </p:spPr>
        <p:txBody>
          <a:bodyPr/>
          <a:lstStyle/>
          <a:p>
            <a:r>
              <a:rPr lang="en-US" dirty="0">
                <a:ea typeface="+mj-lt"/>
                <a:cs typeface="+mj-lt"/>
              </a:rPr>
              <a:t>Groundwater Potential</a:t>
            </a:r>
          </a:p>
        </p:txBody>
      </p:sp>
      <p:sp>
        <p:nvSpPr>
          <p:cNvPr id="3" name="Content Placeholder 2">
            <a:extLst>
              <a:ext uri="{FF2B5EF4-FFF2-40B4-BE49-F238E27FC236}">
                <a16:creationId xmlns:a16="http://schemas.microsoft.com/office/drawing/2014/main" id="{32806B71-4105-4B2C-B4EE-53A0119B1213}"/>
              </a:ext>
            </a:extLst>
          </p:cNvPr>
          <p:cNvSpPr>
            <a:spLocks noGrp="1"/>
          </p:cNvSpPr>
          <p:nvPr>
            <p:ph idx="1"/>
          </p:nvPr>
        </p:nvSpPr>
        <p:spPr>
          <a:xfrm>
            <a:off x="838722" y="1326861"/>
            <a:ext cx="10400582" cy="756999"/>
          </a:xfrm>
        </p:spPr>
        <p:txBody>
          <a:bodyPr vert="horz" lIns="91440" tIns="45720" rIns="91440" bIns="45720" rtlCol="0" anchor="t">
            <a:normAutofit/>
          </a:bodyPr>
          <a:lstStyle/>
          <a:p>
            <a:pPr marL="0" indent="0">
              <a:buNone/>
            </a:pPr>
            <a:r>
              <a:rPr lang="en-US" dirty="0">
                <a:ea typeface="+mn-lt"/>
                <a:cs typeface="+mn-lt"/>
              </a:rPr>
              <a:t>To depict groundwater zones we perform overly analysis </a:t>
            </a:r>
            <a:endParaRPr lang="en-US" dirty="0"/>
          </a:p>
        </p:txBody>
      </p:sp>
      <p:graphicFrame>
        <p:nvGraphicFramePr>
          <p:cNvPr id="5" name="Diagram 4">
            <a:extLst>
              <a:ext uri="{FF2B5EF4-FFF2-40B4-BE49-F238E27FC236}">
                <a16:creationId xmlns:a16="http://schemas.microsoft.com/office/drawing/2014/main" id="{6369AB20-4A7A-4C49-B51C-99FD5690660F}"/>
              </a:ext>
            </a:extLst>
          </p:cNvPr>
          <p:cNvGraphicFramePr/>
          <p:nvPr>
            <p:extLst>
              <p:ext uri="{D42A27DB-BD31-4B8C-83A1-F6EECF244321}">
                <p14:modId xmlns:p14="http://schemas.microsoft.com/office/powerpoint/2010/main" val="1103943233"/>
              </p:ext>
            </p:extLst>
          </p:nvPr>
        </p:nvGraphicFramePr>
        <p:xfrm>
          <a:off x="1132021" y="2089384"/>
          <a:ext cx="9738177" cy="4144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51" name="Half Frame 4150">
            <a:extLst>
              <a:ext uri="{FF2B5EF4-FFF2-40B4-BE49-F238E27FC236}">
                <a16:creationId xmlns:a16="http://schemas.microsoft.com/office/drawing/2014/main" id="{47E1AE23-E4F6-4270-8B51-A43233BE9334}"/>
              </a:ext>
            </a:extLst>
          </p:cNvPr>
          <p:cNvSpPr/>
          <p:nvPr/>
        </p:nvSpPr>
        <p:spPr>
          <a:xfrm>
            <a:off x="98125" y="105314"/>
            <a:ext cx="920150" cy="920150"/>
          </a:xfrm>
          <a:prstGeom prst="halfFram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52" name="Half Frame 4151">
            <a:extLst>
              <a:ext uri="{FF2B5EF4-FFF2-40B4-BE49-F238E27FC236}">
                <a16:creationId xmlns:a16="http://schemas.microsoft.com/office/drawing/2014/main" id="{17CDAF5C-B16B-49AB-A30D-C0D20AB5F23A}"/>
              </a:ext>
            </a:extLst>
          </p:cNvPr>
          <p:cNvSpPr/>
          <p:nvPr/>
        </p:nvSpPr>
        <p:spPr>
          <a:xfrm rot="10800000">
            <a:off x="11168691" y="5841879"/>
            <a:ext cx="920150" cy="920150"/>
          </a:xfrm>
          <a:prstGeom prst="halfFram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3254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47D1-72FA-4C11-AF28-5C52BDF55000}"/>
              </a:ext>
            </a:extLst>
          </p:cNvPr>
          <p:cNvSpPr>
            <a:spLocks noGrp="1"/>
          </p:cNvSpPr>
          <p:nvPr>
            <p:ph type="title"/>
          </p:nvPr>
        </p:nvSpPr>
        <p:spPr/>
        <p:txBody>
          <a:bodyPr>
            <a:normAutofit/>
          </a:bodyPr>
          <a:lstStyle/>
          <a:p>
            <a:pPr algn="ctr"/>
            <a:r>
              <a:rPr lang="en-US"/>
              <a:t>Analytical Hierarchy Process</a:t>
            </a:r>
          </a:p>
        </p:txBody>
      </p:sp>
      <p:graphicFrame>
        <p:nvGraphicFramePr>
          <p:cNvPr id="4" name="Table 4">
            <a:extLst>
              <a:ext uri="{FF2B5EF4-FFF2-40B4-BE49-F238E27FC236}">
                <a16:creationId xmlns:a16="http://schemas.microsoft.com/office/drawing/2014/main" id="{A18762D6-E251-4DE1-BF9C-9420334E05ED}"/>
              </a:ext>
            </a:extLst>
          </p:cNvPr>
          <p:cNvGraphicFramePr>
            <a:graphicFrameLocks noGrp="1"/>
          </p:cNvGraphicFramePr>
          <p:nvPr>
            <p:ph idx="1"/>
            <p:extLst>
              <p:ext uri="{D42A27DB-BD31-4B8C-83A1-F6EECF244321}">
                <p14:modId xmlns:p14="http://schemas.microsoft.com/office/powerpoint/2010/main" val="2725583334"/>
              </p:ext>
            </p:extLst>
          </p:nvPr>
        </p:nvGraphicFramePr>
        <p:xfrm>
          <a:off x="1066800" y="1942833"/>
          <a:ext cx="10058402" cy="4145890"/>
        </p:xfrm>
        <a:graphic>
          <a:graphicData uri="http://schemas.openxmlformats.org/drawingml/2006/table">
            <a:tbl>
              <a:tblPr firstRow="1" bandRow="1">
                <a:solidFill>
                  <a:schemeClr val="bg1">
                    <a:lumMod val="95000"/>
                  </a:schemeClr>
                </a:solidFill>
                <a:tableStyleId>{5C22544A-7EE6-4342-B048-85BDC9FD1C3A}</a:tableStyleId>
              </a:tblPr>
              <a:tblGrid>
                <a:gridCol w="1540110">
                  <a:extLst>
                    <a:ext uri="{9D8B030D-6E8A-4147-A177-3AD203B41FA5}">
                      <a16:colId xmlns:a16="http://schemas.microsoft.com/office/drawing/2014/main" val="280283858"/>
                    </a:ext>
                  </a:extLst>
                </a:gridCol>
                <a:gridCol w="1230018">
                  <a:extLst>
                    <a:ext uri="{9D8B030D-6E8A-4147-A177-3AD203B41FA5}">
                      <a16:colId xmlns:a16="http://schemas.microsoft.com/office/drawing/2014/main" val="3304585726"/>
                    </a:ext>
                  </a:extLst>
                </a:gridCol>
                <a:gridCol w="958509">
                  <a:extLst>
                    <a:ext uri="{9D8B030D-6E8A-4147-A177-3AD203B41FA5}">
                      <a16:colId xmlns:a16="http://schemas.microsoft.com/office/drawing/2014/main" val="3737960270"/>
                    </a:ext>
                  </a:extLst>
                </a:gridCol>
                <a:gridCol w="1383533">
                  <a:extLst>
                    <a:ext uri="{9D8B030D-6E8A-4147-A177-3AD203B41FA5}">
                      <a16:colId xmlns:a16="http://schemas.microsoft.com/office/drawing/2014/main" val="3535000512"/>
                    </a:ext>
                  </a:extLst>
                </a:gridCol>
                <a:gridCol w="1147883">
                  <a:extLst>
                    <a:ext uri="{9D8B030D-6E8A-4147-A177-3AD203B41FA5}">
                      <a16:colId xmlns:a16="http://schemas.microsoft.com/office/drawing/2014/main" val="3690849040"/>
                    </a:ext>
                  </a:extLst>
                </a:gridCol>
                <a:gridCol w="1365860">
                  <a:extLst>
                    <a:ext uri="{9D8B030D-6E8A-4147-A177-3AD203B41FA5}">
                      <a16:colId xmlns:a16="http://schemas.microsoft.com/office/drawing/2014/main" val="2089630917"/>
                    </a:ext>
                  </a:extLst>
                </a:gridCol>
                <a:gridCol w="1048956">
                  <a:extLst>
                    <a:ext uri="{9D8B030D-6E8A-4147-A177-3AD203B41FA5}">
                      <a16:colId xmlns:a16="http://schemas.microsoft.com/office/drawing/2014/main" val="343675452"/>
                    </a:ext>
                  </a:extLst>
                </a:gridCol>
                <a:gridCol w="1383533">
                  <a:extLst>
                    <a:ext uri="{9D8B030D-6E8A-4147-A177-3AD203B41FA5}">
                      <a16:colId xmlns:a16="http://schemas.microsoft.com/office/drawing/2014/main" val="1681857939"/>
                    </a:ext>
                  </a:extLst>
                </a:gridCol>
              </a:tblGrid>
              <a:tr h="479625">
                <a:tc>
                  <a:txBody>
                    <a:bodyPr/>
                    <a:lstStyle/>
                    <a:p>
                      <a:r>
                        <a:rPr lang="en-US" sz="1800" b="1" cap="none" spc="0" dirty="0">
                          <a:solidFill>
                            <a:schemeClr val="tx1"/>
                          </a:solidFill>
                        </a:rPr>
                        <a:t>Factors</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800" b="1" cap="none" spc="0" dirty="0">
                          <a:solidFill>
                            <a:schemeClr val="tx1"/>
                          </a:solidFill>
                        </a:rPr>
                        <a:t>Geology</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800" b="1" cap="none" spc="0" dirty="0">
                          <a:solidFill>
                            <a:schemeClr val="tx1"/>
                          </a:solidFill>
                        </a:rPr>
                        <a:t>LD</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800" b="1" cap="none" spc="0" dirty="0">
                          <a:solidFill>
                            <a:schemeClr val="tx1"/>
                          </a:solidFill>
                        </a:rPr>
                        <a:t>Slope</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800" b="1" cap="none" spc="0" dirty="0">
                          <a:solidFill>
                            <a:schemeClr val="tx1"/>
                          </a:solidFill>
                        </a:rPr>
                        <a:t>Soil</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800" b="1" cap="none" spc="0" dirty="0">
                          <a:solidFill>
                            <a:schemeClr val="tx1"/>
                          </a:solidFill>
                        </a:rPr>
                        <a:t>LULC</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800" b="1" cap="none" spc="0" dirty="0">
                          <a:solidFill>
                            <a:schemeClr val="tx1"/>
                          </a:solidFill>
                        </a:rPr>
                        <a:t>DD</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800" b="1" cap="none" spc="0" dirty="0">
                          <a:solidFill>
                            <a:schemeClr val="tx1"/>
                          </a:solidFill>
                        </a:rPr>
                        <a:t>Weight</a:t>
                      </a:r>
                    </a:p>
                  </a:txBody>
                  <a:tcPr marL="70434" marR="100621" marT="20124" marB="150931"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74577704"/>
                  </a:ext>
                </a:extLst>
              </a:tr>
              <a:tr h="412545">
                <a:tc>
                  <a:txBody>
                    <a:bodyPr/>
                    <a:lstStyle/>
                    <a:p>
                      <a:r>
                        <a:rPr lang="en-US" sz="1800" b="1" cap="none" spc="0" dirty="0">
                          <a:solidFill>
                            <a:schemeClr val="tx1"/>
                          </a:solidFill>
                        </a:rPr>
                        <a:t>Geology</a:t>
                      </a:r>
                    </a:p>
                  </a:txBody>
                  <a:tcPr marL="70434" marR="100621" marT="20124" marB="150931">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dirty="0">
                          <a:solidFill>
                            <a:schemeClr val="tx1"/>
                          </a:solidFill>
                        </a:rPr>
                        <a:t>6</a:t>
                      </a:r>
                    </a:p>
                  </a:txBody>
                  <a:tcPr marL="70434" marR="100621" marT="20124" marB="150931">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dirty="0">
                          <a:solidFill>
                            <a:schemeClr val="tx1"/>
                          </a:solidFill>
                        </a:rPr>
                        <a:t>5</a:t>
                      </a:r>
                    </a:p>
                  </a:txBody>
                  <a:tcPr marL="70434" marR="100621" marT="20124" marB="150931">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dirty="0">
                          <a:solidFill>
                            <a:schemeClr val="tx1"/>
                          </a:solidFill>
                        </a:rPr>
                        <a:t>4</a:t>
                      </a:r>
                    </a:p>
                  </a:txBody>
                  <a:tcPr marL="70434" marR="100621" marT="20124" marB="150931">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dirty="0">
                          <a:solidFill>
                            <a:schemeClr val="tx1"/>
                          </a:solidFill>
                        </a:rPr>
                        <a:t>3</a:t>
                      </a:r>
                    </a:p>
                  </a:txBody>
                  <a:tcPr marL="70434" marR="100621" marT="20124" marB="150931">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dirty="0">
                          <a:solidFill>
                            <a:schemeClr val="tx1"/>
                          </a:solidFill>
                        </a:rPr>
                        <a:t>2</a:t>
                      </a:r>
                    </a:p>
                  </a:txBody>
                  <a:tcPr marL="70434" marR="100621" marT="20124" marB="150931">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dirty="0">
                          <a:solidFill>
                            <a:schemeClr val="tx1"/>
                          </a:solidFill>
                        </a:rPr>
                        <a:t>1</a:t>
                      </a:r>
                    </a:p>
                  </a:txBody>
                  <a:tcPr marL="70434" marR="100621" marT="20124" marB="150931">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dirty="0">
                          <a:solidFill>
                            <a:schemeClr val="tx1"/>
                          </a:solidFill>
                        </a:rPr>
                        <a:t>0.41</a:t>
                      </a:r>
                    </a:p>
                  </a:txBody>
                  <a:tcPr marL="70434" marR="100621" marT="20124" marB="150931">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84048572"/>
                  </a:ext>
                </a:extLst>
              </a:tr>
              <a:tr h="613786">
                <a:tc>
                  <a:txBody>
                    <a:bodyPr/>
                    <a:lstStyle/>
                    <a:p>
                      <a:r>
                        <a:rPr lang="en-US" sz="1800" b="1" cap="none" spc="0" dirty="0">
                          <a:solidFill>
                            <a:schemeClr val="tx1"/>
                          </a:solidFill>
                        </a:rPr>
                        <a:t>Lineament density</a:t>
                      </a:r>
                    </a:p>
                  </a:txBody>
                  <a:tcPr marL="70434" marR="100621" marT="20124" marB="150931">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6/2</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5/2</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4/2</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3/2</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2/2</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1/2</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0.34</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436192485"/>
                  </a:ext>
                </a:extLst>
              </a:tr>
              <a:tr h="412545">
                <a:tc>
                  <a:txBody>
                    <a:bodyPr/>
                    <a:lstStyle/>
                    <a:p>
                      <a:r>
                        <a:rPr lang="en-US" sz="1800" b="1" cap="none" spc="0" dirty="0">
                          <a:solidFill>
                            <a:schemeClr val="tx1"/>
                          </a:solidFill>
                        </a:rPr>
                        <a:t>Slope</a:t>
                      </a:r>
                    </a:p>
                  </a:txBody>
                  <a:tcPr marL="70434" marR="100621" marT="20124" marB="150931">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6/3</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5/3</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4/3</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3/3</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2/3</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1/3</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0.27</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839059051"/>
                  </a:ext>
                </a:extLst>
              </a:tr>
              <a:tr h="412545">
                <a:tc>
                  <a:txBody>
                    <a:bodyPr/>
                    <a:lstStyle/>
                    <a:p>
                      <a:r>
                        <a:rPr lang="en-US" sz="1800" b="1" cap="none" spc="0" dirty="0">
                          <a:solidFill>
                            <a:schemeClr val="tx1"/>
                          </a:solidFill>
                        </a:rPr>
                        <a:t>Soil</a:t>
                      </a:r>
                    </a:p>
                  </a:txBody>
                  <a:tcPr marL="70434" marR="100621" marT="20124" marB="150931">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6/4</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5/4</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4/4</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3/4</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2/4</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1/4</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0.20</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770816655"/>
                  </a:ext>
                </a:extLst>
              </a:tr>
              <a:tr h="412545">
                <a:tc>
                  <a:txBody>
                    <a:bodyPr/>
                    <a:lstStyle/>
                    <a:p>
                      <a:r>
                        <a:rPr lang="en-US" sz="1800" b="1" cap="none" spc="0" dirty="0">
                          <a:solidFill>
                            <a:schemeClr val="tx1"/>
                          </a:solidFill>
                        </a:rPr>
                        <a:t>LULC</a:t>
                      </a:r>
                    </a:p>
                  </a:txBody>
                  <a:tcPr marL="70434" marR="100621" marT="20124" marB="150931">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6/5</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5/5</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4/5</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3/5</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2/5</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1/5</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dirty="0">
                          <a:solidFill>
                            <a:schemeClr val="tx1"/>
                          </a:solidFill>
                        </a:rPr>
                        <a:t>0.13</a:t>
                      </a:r>
                    </a:p>
                  </a:txBody>
                  <a:tcPr marL="70434" marR="100621" marT="20124" marB="15093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032303620"/>
                  </a:ext>
                </a:extLst>
              </a:tr>
              <a:tr h="412545">
                <a:tc>
                  <a:txBody>
                    <a:bodyPr/>
                    <a:lstStyle/>
                    <a:p>
                      <a:r>
                        <a:rPr lang="en-US" sz="1800" b="1" cap="none" spc="0" dirty="0">
                          <a:solidFill>
                            <a:schemeClr val="tx1"/>
                          </a:solidFill>
                        </a:rPr>
                        <a:t>Drainage Density</a:t>
                      </a:r>
                    </a:p>
                  </a:txBody>
                  <a:tcPr marL="70434" marR="100621" marT="20124" marB="150931">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6/6</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5/6</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4/6</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3/6</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2/6</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1/6</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0.068</a:t>
                      </a:r>
                    </a:p>
                  </a:txBody>
                  <a:tcPr marL="70434" marR="100621" marT="20124" marB="15093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55459159"/>
                  </a:ext>
                </a:extLst>
              </a:tr>
              <a:tr h="412545">
                <a:tc>
                  <a:txBody>
                    <a:bodyPr/>
                    <a:lstStyle/>
                    <a:p>
                      <a:r>
                        <a:rPr lang="en-US" sz="1800" b="1" cap="none" spc="0" dirty="0">
                          <a:solidFill>
                            <a:schemeClr val="tx1"/>
                          </a:solidFill>
                        </a:rPr>
                        <a:t>Total</a:t>
                      </a:r>
                    </a:p>
                  </a:txBody>
                  <a:tcPr marL="70434" marR="100621" marT="20124" marB="150931">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US" sz="1800" cap="none" spc="0" dirty="0">
                        <a:solidFill>
                          <a:schemeClr val="tx1"/>
                        </a:solidFill>
                      </a:endParaRPr>
                    </a:p>
                  </a:txBody>
                  <a:tcPr marL="70434" marR="100621" marT="20124" marB="150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US" sz="1800" cap="none" spc="0" dirty="0">
                        <a:solidFill>
                          <a:schemeClr val="tx1"/>
                        </a:solidFill>
                      </a:endParaRPr>
                    </a:p>
                  </a:txBody>
                  <a:tcPr marL="70434" marR="100621" marT="20124" marB="150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US" sz="1800" cap="none" spc="0" dirty="0">
                        <a:solidFill>
                          <a:schemeClr val="tx1"/>
                        </a:solidFill>
                      </a:endParaRPr>
                    </a:p>
                  </a:txBody>
                  <a:tcPr marL="70434" marR="100621" marT="20124" marB="150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US" sz="1800" cap="none" spc="0" dirty="0">
                        <a:solidFill>
                          <a:schemeClr val="tx1"/>
                        </a:solidFill>
                      </a:endParaRPr>
                    </a:p>
                  </a:txBody>
                  <a:tcPr marL="70434" marR="100621" marT="20124" marB="150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US" sz="1800" cap="none" spc="0" dirty="0">
                        <a:solidFill>
                          <a:schemeClr val="tx1"/>
                        </a:solidFill>
                      </a:endParaRPr>
                    </a:p>
                  </a:txBody>
                  <a:tcPr marL="70434" marR="100621" marT="20124" marB="150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US" sz="1800" cap="none" spc="0" dirty="0">
                        <a:solidFill>
                          <a:schemeClr val="tx1"/>
                        </a:solidFill>
                      </a:endParaRPr>
                    </a:p>
                  </a:txBody>
                  <a:tcPr marL="70434" marR="100621" marT="20124" marB="150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1</a:t>
                      </a:r>
                    </a:p>
                  </a:txBody>
                  <a:tcPr marL="70434" marR="100621" marT="20124" marB="150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1832413"/>
                  </a:ext>
                </a:extLst>
              </a:tr>
            </a:tbl>
          </a:graphicData>
        </a:graphic>
      </p:graphicFrame>
    </p:spTree>
    <p:extLst>
      <p:ext uri="{BB962C8B-B14F-4D97-AF65-F5344CB8AC3E}">
        <p14:creationId xmlns:p14="http://schemas.microsoft.com/office/powerpoint/2010/main" val="3337138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11F38AB-7DFF-49A4-BD0F-C699D8E966DB}"/>
              </a:ext>
            </a:extLst>
          </p:cNvPr>
          <p:cNvGraphicFramePr>
            <a:graphicFrameLocks noGrp="1"/>
          </p:cNvGraphicFramePr>
          <p:nvPr>
            <p:ph idx="1"/>
            <p:extLst>
              <p:ext uri="{D42A27DB-BD31-4B8C-83A1-F6EECF244321}">
                <p14:modId xmlns:p14="http://schemas.microsoft.com/office/powerpoint/2010/main" val="781275266"/>
              </p:ext>
            </p:extLst>
          </p:nvPr>
        </p:nvGraphicFramePr>
        <p:xfrm>
          <a:off x="980536" y="521929"/>
          <a:ext cx="10058400" cy="5628631"/>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val="3072371509"/>
                    </a:ext>
                  </a:extLst>
                </a:gridCol>
                <a:gridCol w="2514600">
                  <a:extLst>
                    <a:ext uri="{9D8B030D-6E8A-4147-A177-3AD203B41FA5}">
                      <a16:colId xmlns:a16="http://schemas.microsoft.com/office/drawing/2014/main" val="850085725"/>
                    </a:ext>
                  </a:extLst>
                </a:gridCol>
                <a:gridCol w="2514600">
                  <a:extLst>
                    <a:ext uri="{9D8B030D-6E8A-4147-A177-3AD203B41FA5}">
                      <a16:colId xmlns:a16="http://schemas.microsoft.com/office/drawing/2014/main" val="118157484"/>
                    </a:ext>
                  </a:extLst>
                </a:gridCol>
                <a:gridCol w="2514600">
                  <a:extLst>
                    <a:ext uri="{9D8B030D-6E8A-4147-A177-3AD203B41FA5}">
                      <a16:colId xmlns:a16="http://schemas.microsoft.com/office/drawing/2014/main" val="190988964"/>
                    </a:ext>
                  </a:extLst>
                </a:gridCol>
              </a:tblGrid>
              <a:tr h="370840">
                <a:tc>
                  <a:txBody>
                    <a:bodyPr/>
                    <a:lstStyle/>
                    <a:p>
                      <a:r>
                        <a:rPr lang="en-US" dirty="0"/>
                        <a:t>Factors</a:t>
                      </a:r>
                    </a:p>
                  </a:txBody>
                  <a:tcPr/>
                </a:tc>
                <a:tc>
                  <a:txBody>
                    <a:bodyPr/>
                    <a:lstStyle/>
                    <a:p>
                      <a:r>
                        <a:rPr lang="en-US" dirty="0"/>
                        <a:t>Weight</a:t>
                      </a:r>
                    </a:p>
                  </a:txBody>
                  <a:tcPr/>
                </a:tc>
                <a:tc>
                  <a:txBody>
                    <a:bodyPr/>
                    <a:lstStyle/>
                    <a:p>
                      <a:r>
                        <a:rPr lang="en-US" dirty="0"/>
                        <a:t>Rank </a:t>
                      </a:r>
                      <a:endParaRPr lang="en-US"/>
                    </a:p>
                  </a:txBody>
                  <a:tcPr/>
                </a:tc>
                <a:tc>
                  <a:txBody>
                    <a:bodyPr/>
                    <a:lstStyle/>
                    <a:p>
                      <a:r>
                        <a:rPr lang="en-US" dirty="0"/>
                        <a:t>Overall</a:t>
                      </a:r>
                    </a:p>
                  </a:txBody>
                  <a:tcPr/>
                </a:tc>
                <a:extLst>
                  <a:ext uri="{0D108BD9-81ED-4DB2-BD59-A6C34878D82A}">
                    <a16:rowId xmlns:a16="http://schemas.microsoft.com/office/drawing/2014/main" val="3248491764"/>
                  </a:ext>
                </a:extLst>
              </a:tr>
              <a:tr h="370840">
                <a:tc gridSpan="4">
                  <a:txBody>
                    <a:bodyPr/>
                    <a:lstStyle/>
                    <a:p>
                      <a:pPr algn="ctr"/>
                      <a:r>
                        <a:rPr lang="en-US" dirty="0"/>
                        <a:t>Geology</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1371598277"/>
                  </a:ext>
                </a:extLst>
              </a:tr>
              <a:tr h="370840">
                <a:tc>
                  <a:txBody>
                    <a:bodyPr/>
                    <a:lstStyle/>
                    <a:p>
                      <a:pPr lvl="0">
                        <a:buNone/>
                      </a:pPr>
                      <a:r>
                        <a:rPr lang="en-US" sz="1800" u="none" strike="noStrike" noProof="0" dirty="0"/>
                        <a:t>Jurassic metamorphic and sedimentary rock</a:t>
                      </a:r>
                      <a:endParaRPr lang="en-US" dirty="0"/>
                    </a:p>
                  </a:txBody>
                  <a:tcPr/>
                </a:tc>
                <a:tc rowSpan="4">
                  <a:txBody>
                    <a:bodyPr/>
                    <a:lstStyle/>
                    <a:p>
                      <a:pPr algn="ctr"/>
                      <a:endParaRPr lang="en-US" dirty="0"/>
                    </a:p>
                    <a:p>
                      <a:pPr lvl="0" algn="ctr">
                        <a:buNone/>
                      </a:pPr>
                      <a:endParaRPr lang="en-US" dirty="0"/>
                    </a:p>
                    <a:p>
                      <a:pPr lvl="0" algn="ctr">
                        <a:buNone/>
                      </a:pPr>
                      <a:endParaRPr lang="en-US" dirty="0"/>
                    </a:p>
                    <a:p>
                      <a:pPr lvl="0" algn="ctr">
                        <a:buNone/>
                      </a:pPr>
                      <a:r>
                        <a:rPr lang="en-US" sz="1800" u="none" strike="noStrike" noProof="0" dirty="0"/>
                        <a:t>41</a:t>
                      </a:r>
                    </a:p>
                  </a:txBody>
                  <a:tcPr/>
                </a:tc>
                <a:tc>
                  <a:txBody>
                    <a:bodyPr/>
                    <a:lstStyle/>
                    <a:p>
                      <a:pPr algn="ctr"/>
                      <a:r>
                        <a:rPr lang="en-US" dirty="0"/>
                        <a:t>1</a:t>
                      </a:r>
                    </a:p>
                  </a:txBody>
                  <a:tcPr/>
                </a:tc>
                <a:tc>
                  <a:txBody>
                    <a:bodyPr/>
                    <a:lstStyle/>
                    <a:p>
                      <a:r>
                        <a:rPr lang="en-US" dirty="0"/>
                        <a:t>41</a:t>
                      </a:r>
                    </a:p>
                  </a:txBody>
                  <a:tcPr/>
                </a:tc>
                <a:extLst>
                  <a:ext uri="{0D108BD9-81ED-4DB2-BD59-A6C34878D82A}">
                    <a16:rowId xmlns:a16="http://schemas.microsoft.com/office/drawing/2014/main" val="3888400144"/>
                  </a:ext>
                </a:extLst>
              </a:tr>
              <a:tr h="370840">
                <a:tc>
                  <a:txBody>
                    <a:bodyPr/>
                    <a:lstStyle/>
                    <a:p>
                      <a:pPr lvl="0">
                        <a:buNone/>
                      </a:pPr>
                      <a:r>
                        <a:rPr lang="en-US" sz="1800" u="none" strike="noStrike" noProof="0" dirty="0"/>
                        <a:t>Neogene sedimentary rock</a:t>
                      </a:r>
                      <a:endParaRPr lang="en-US" dirty="0"/>
                    </a:p>
                  </a:txBody>
                  <a:tcPr/>
                </a:tc>
                <a:tc vMerge="1">
                  <a:txBody>
                    <a:bodyPr/>
                    <a:lstStyle/>
                    <a:p>
                      <a:endParaRPr lang="en-US"/>
                    </a:p>
                  </a:txBody>
                  <a:tcPr marL="0" marR="0" marT="0" marB="0" horzOverflow="overflow"/>
                </a:tc>
                <a:tc>
                  <a:txBody>
                    <a:bodyPr/>
                    <a:lstStyle/>
                    <a:p>
                      <a:pPr algn="ctr"/>
                      <a:r>
                        <a:rPr lang="en-US" dirty="0"/>
                        <a:t>2</a:t>
                      </a:r>
                    </a:p>
                  </a:txBody>
                  <a:tcPr/>
                </a:tc>
                <a:tc>
                  <a:txBody>
                    <a:bodyPr/>
                    <a:lstStyle/>
                    <a:p>
                      <a:r>
                        <a:rPr lang="en-US" dirty="0"/>
                        <a:t>82</a:t>
                      </a:r>
                    </a:p>
                  </a:txBody>
                  <a:tcPr/>
                </a:tc>
                <a:extLst>
                  <a:ext uri="{0D108BD9-81ED-4DB2-BD59-A6C34878D82A}">
                    <a16:rowId xmlns:a16="http://schemas.microsoft.com/office/drawing/2014/main" val="602002120"/>
                  </a:ext>
                </a:extLst>
              </a:tr>
              <a:tr h="370840">
                <a:tc>
                  <a:txBody>
                    <a:bodyPr/>
                    <a:lstStyle/>
                    <a:p>
                      <a:pPr lvl="0">
                        <a:buNone/>
                      </a:pPr>
                      <a:r>
                        <a:rPr lang="en-US" sz="1800" u="none" strike="noStrike" noProof="0" dirty="0"/>
                        <a:t>Paleogene sedimentary rock</a:t>
                      </a:r>
                      <a:endParaRPr lang="en-US" dirty="0"/>
                    </a:p>
                  </a:txBody>
                  <a:tcPr/>
                </a:tc>
                <a:tc vMerge="1">
                  <a:txBody>
                    <a:bodyPr/>
                    <a:lstStyle/>
                    <a:p>
                      <a:endParaRPr lang="en-US"/>
                    </a:p>
                  </a:txBody>
                  <a:tcPr marL="0" marR="0" marT="0" marB="0" horzOverflow="overflow"/>
                </a:tc>
                <a:tc>
                  <a:txBody>
                    <a:bodyPr/>
                    <a:lstStyle/>
                    <a:p>
                      <a:pPr algn="ctr"/>
                      <a:r>
                        <a:rPr lang="en-US" dirty="0"/>
                        <a:t>4</a:t>
                      </a:r>
                    </a:p>
                  </a:txBody>
                  <a:tcPr/>
                </a:tc>
                <a:tc>
                  <a:txBody>
                    <a:bodyPr/>
                    <a:lstStyle/>
                    <a:p>
                      <a:r>
                        <a:rPr lang="en-US" dirty="0"/>
                        <a:t>164</a:t>
                      </a:r>
                    </a:p>
                  </a:txBody>
                  <a:tcPr/>
                </a:tc>
                <a:extLst>
                  <a:ext uri="{0D108BD9-81ED-4DB2-BD59-A6C34878D82A}">
                    <a16:rowId xmlns:a16="http://schemas.microsoft.com/office/drawing/2014/main" val="1846341690"/>
                  </a:ext>
                </a:extLst>
              </a:tr>
              <a:tr h="370840">
                <a:tc>
                  <a:txBody>
                    <a:bodyPr/>
                    <a:lstStyle/>
                    <a:p>
                      <a:pPr lvl="0">
                        <a:buNone/>
                      </a:pPr>
                      <a:r>
                        <a:rPr lang="en-US" sz="1800" u="none" strike="noStrike" noProof="0" dirty="0"/>
                        <a:t>Quaternary sediment</a:t>
                      </a:r>
                      <a:endParaRPr lang="en-US" dirty="0"/>
                    </a:p>
                  </a:txBody>
                  <a:tcPr/>
                </a:tc>
                <a:tc vMerge="1">
                  <a:txBody>
                    <a:bodyPr/>
                    <a:lstStyle/>
                    <a:p>
                      <a:endParaRPr lang="en-US"/>
                    </a:p>
                  </a:txBody>
                  <a:tcPr marL="0" marR="0" marT="0" marB="0" horzOverflow="overflow"/>
                </a:tc>
                <a:tc>
                  <a:txBody>
                    <a:bodyPr/>
                    <a:lstStyle/>
                    <a:p>
                      <a:pPr algn="ctr"/>
                      <a:r>
                        <a:rPr lang="en-US" dirty="0"/>
                        <a:t>5</a:t>
                      </a:r>
                    </a:p>
                  </a:txBody>
                  <a:tcPr/>
                </a:tc>
                <a:tc>
                  <a:txBody>
                    <a:bodyPr/>
                    <a:lstStyle/>
                    <a:p>
                      <a:r>
                        <a:rPr lang="en-US" dirty="0"/>
                        <a:t>205</a:t>
                      </a:r>
                    </a:p>
                  </a:txBody>
                  <a:tcPr/>
                </a:tc>
                <a:extLst>
                  <a:ext uri="{0D108BD9-81ED-4DB2-BD59-A6C34878D82A}">
                    <a16:rowId xmlns:a16="http://schemas.microsoft.com/office/drawing/2014/main" val="411980509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68928579"/>
                  </a:ext>
                </a:extLst>
              </a:tr>
              <a:tr h="370840">
                <a:tc gridSpan="4">
                  <a:txBody>
                    <a:bodyPr/>
                    <a:lstStyle/>
                    <a:p>
                      <a:pPr algn="ctr"/>
                      <a:r>
                        <a:rPr lang="en-US" dirty="0"/>
                        <a:t>Lineament Density</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1530036984"/>
                  </a:ext>
                </a:extLst>
              </a:tr>
              <a:tr h="370839">
                <a:tc>
                  <a:txBody>
                    <a:bodyPr/>
                    <a:lstStyle/>
                    <a:p>
                      <a:pPr lvl="0">
                        <a:buNone/>
                      </a:pPr>
                      <a:r>
                        <a:rPr lang="en-US" dirty="0"/>
                        <a:t>Very low</a:t>
                      </a:r>
                    </a:p>
                  </a:txBody>
                  <a:tcPr/>
                </a:tc>
                <a:tc rowSpan="5">
                  <a:txBody>
                    <a:bodyPr/>
                    <a:lstStyle/>
                    <a:p>
                      <a:pPr lvl="0" algn="ctr">
                        <a:buNone/>
                      </a:pPr>
                      <a:br>
                        <a:rPr lang="en-US" dirty="0"/>
                      </a:br>
                      <a:br>
                        <a:rPr lang="en-US" dirty="0"/>
                      </a:br>
                      <a:br>
                        <a:rPr lang="en-US" dirty="0"/>
                      </a:br>
                      <a:r>
                        <a:rPr lang="en-US" dirty="0"/>
                        <a:t>34</a:t>
                      </a:r>
                    </a:p>
                  </a:txBody>
                  <a:tcPr/>
                </a:tc>
                <a:tc>
                  <a:txBody>
                    <a:bodyPr/>
                    <a:lstStyle/>
                    <a:p>
                      <a:pPr lvl="0" algn="ctr">
                        <a:buNone/>
                      </a:pPr>
                      <a:r>
                        <a:rPr lang="en-US" dirty="0"/>
                        <a:t>1</a:t>
                      </a:r>
                    </a:p>
                  </a:txBody>
                  <a:tcPr/>
                </a:tc>
                <a:tc>
                  <a:txBody>
                    <a:bodyPr/>
                    <a:lstStyle/>
                    <a:p>
                      <a:pPr lvl="0">
                        <a:buNone/>
                      </a:pPr>
                      <a:r>
                        <a:rPr lang="en-US" dirty="0"/>
                        <a:t>34</a:t>
                      </a:r>
                    </a:p>
                  </a:txBody>
                  <a:tcPr/>
                </a:tc>
                <a:extLst>
                  <a:ext uri="{0D108BD9-81ED-4DB2-BD59-A6C34878D82A}">
                    <a16:rowId xmlns:a16="http://schemas.microsoft.com/office/drawing/2014/main" val="1761810707"/>
                  </a:ext>
                </a:extLst>
              </a:tr>
              <a:tr h="370838">
                <a:tc>
                  <a:txBody>
                    <a:bodyPr/>
                    <a:lstStyle/>
                    <a:p>
                      <a:pPr lvl="0">
                        <a:buNone/>
                      </a:pPr>
                      <a:r>
                        <a:rPr lang="en-US" dirty="0"/>
                        <a:t>Low</a:t>
                      </a:r>
                    </a:p>
                  </a:txBody>
                  <a:tcPr/>
                </a:tc>
                <a:tc vMerge="1">
                  <a:txBody>
                    <a:bodyPr/>
                    <a:lstStyle/>
                    <a:p>
                      <a:endParaRPr lang="en-US"/>
                    </a:p>
                  </a:txBody>
                  <a:tcPr marL="0" marR="0" marT="0" marB="0" horzOverflow="overflow"/>
                </a:tc>
                <a:tc>
                  <a:txBody>
                    <a:bodyPr/>
                    <a:lstStyle/>
                    <a:p>
                      <a:pPr lvl="0" algn="ctr">
                        <a:buNone/>
                      </a:pPr>
                      <a:r>
                        <a:rPr lang="en-US" dirty="0"/>
                        <a:t>2</a:t>
                      </a:r>
                    </a:p>
                  </a:txBody>
                  <a:tcPr/>
                </a:tc>
                <a:tc>
                  <a:txBody>
                    <a:bodyPr/>
                    <a:lstStyle/>
                    <a:p>
                      <a:pPr lvl="0">
                        <a:buNone/>
                      </a:pPr>
                      <a:r>
                        <a:rPr lang="en-US" dirty="0"/>
                        <a:t>68</a:t>
                      </a:r>
                    </a:p>
                  </a:txBody>
                  <a:tcPr/>
                </a:tc>
                <a:extLst>
                  <a:ext uri="{0D108BD9-81ED-4DB2-BD59-A6C34878D82A}">
                    <a16:rowId xmlns:a16="http://schemas.microsoft.com/office/drawing/2014/main" val="863949423"/>
                  </a:ext>
                </a:extLst>
              </a:tr>
              <a:tr h="370838">
                <a:tc>
                  <a:txBody>
                    <a:bodyPr/>
                    <a:lstStyle/>
                    <a:p>
                      <a:pPr lvl="0">
                        <a:buNone/>
                      </a:pPr>
                      <a:r>
                        <a:rPr lang="en-US" dirty="0"/>
                        <a:t>Medium</a:t>
                      </a:r>
                    </a:p>
                  </a:txBody>
                  <a:tcPr/>
                </a:tc>
                <a:tc vMerge="1">
                  <a:txBody>
                    <a:bodyPr/>
                    <a:lstStyle/>
                    <a:p>
                      <a:endParaRPr lang="en-US"/>
                    </a:p>
                  </a:txBody>
                  <a:tcPr marL="0" marR="0" marT="0" marB="0" horzOverflow="overflow"/>
                </a:tc>
                <a:tc>
                  <a:txBody>
                    <a:bodyPr/>
                    <a:lstStyle/>
                    <a:p>
                      <a:pPr lvl="0" algn="ctr">
                        <a:buNone/>
                      </a:pPr>
                      <a:r>
                        <a:rPr lang="en-US" dirty="0"/>
                        <a:t>3</a:t>
                      </a:r>
                    </a:p>
                  </a:txBody>
                  <a:tcPr/>
                </a:tc>
                <a:tc>
                  <a:txBody>
                    <a:bodyPr/>
                    <a:lstStyle/>
                    <a:p>
                      <a:pPr lvl="0">
                        <a:buNone/>
                      </a:pPr>
                      <a:r>
                        <a:rPr lang="en-US" dirty="0"/>
                        <a:t>102</a:t>
                      </a:r>
                    </a:p>
                  </a:txBody>
                  <a:tcPr/>
                </a:tc>
                <a:extLst>
                  <a:ext uri="{0D108BD9-81ED-4DB2-BD59-A6C34878D82A}">
                    <a16:rowId xmlns:a16="http://schemas.microsoft.com/office/drawing/2014/main" val="1932011706"/>
                  </a:ext>
                </a:extLst>
              </a:tr>
              <a:tr h="370838">
                <a:tc>
                  <a:txBody>
                    <a:bodyPr/>
                    <a:lstStyle/>
                    <a:p>
                      <a:pPr lvl="0">
                        <a:buNone/>
                      </a:pPr>
                      <a:r>
                        <a:rPr lang="en-US" dirty="0"/>
                        <a:t>High</a:t>
                      </a:r>
                    </a:p>
                  </a:txBody>
                  <a:tcPr/>
                </a:tc>
                <a:tc vMerge="1">
                  <a:txBody>
                    <a:bodyPr/>
                    <a:lstStyle/>
                    <a:p>
                      <a:endParaRPr lang="en-US"/>
                    </a:p>
                  </a:txBody>
                  <a:tcPr marL="0" marR="0" marT="0" marB="0" horzOverflow="overflow"/>
                </a:tc>
                <a:tc>
                  <a:txBody>
                    <a:bodyPr/>
                    <a:lstStyle/>
                    <a:p>
                      <a:pPr lvl="0" algn="ctr">
                        <a:buNone/>
                      </a:pPr>
                      <a:r>
                        <a:rPr lang="en-US" dirty="0"/>
                        <a:t>4</a:t>
                      </a:r>
                    </a:p>
                  </a:txBody>
                  <a:tcPr/>
                </a:tc>
                <a:tc>
                  <a:txBody>
                    <a:bodyPr/>
                    <a:lstStyle/>
                    <a:p>
                      <a:pPr lvl="0">
                        <a:buNone/>
                      </a:pPr>
                      <a:r>
                        <a:rPr lang="en-US" dirty="0"/>
                        <a:t>136</a:t>
                      </a:r>
                    </a:p>
                  </a:txBody>
                  <a:tcPr/>
                </a:tc>
                <a:extLst>
                  <a:ext uri="{0D108BD9-81ED-4DB2-BD59-A6C34878D82A}">
                    <a16:rowId xmlns:a16="http://schemas.microsoft.com/office/drawing/2014/main" val="3050323348"/>
                  </a:ext>
                </a:extLst>
              </a:tr>
              <a:tr h="370838">
                <a:tc>
                  <a:txBody>
                    <a:bodyPr/>
                    <a:lstStyle/>
                    <a:p>
                      <a:pPr lvl="0">
                        <a:buNone/>
                      </a:pPr>
                      <a:r>
                        <a:rPr lang="en-US" dirty="0"/>
                        <a:t>Very High</a:t>
                      </a:r>
                    </a:p>
                  </a:txBody>
                  <a:tcPr/>
                </a:tc>
                <a:tc vMerge="1">
                  <a:txBody>
                    <a:bodyPr/>
                    <a:lstStyle/>
                    <a:p>
                      <a:endParaRPr lang="en-US"/>
                    </a:p>
                  </a:txBody>
                  <a:tcPr marL="0" marR="0" marT="0" marB="0" horzOverflow="overflow"/>
                </a:tc>
                <a:tc>
                  <a:txBody>
                    <a:bodyPr/>
                    <a:lstStyle/>
                    <a:p>
                      <a:pPr lvl="0" algn="ctr">
                        <a:buNone/>
                      </a:pPr>
                      <a:r>
                        <a:rPr lang="en-US" dirty="0"/>
                        <a:t>5</a:t>
                      </a:r>
                    </a:p>
                  </a:txBody>
                  <a:tcPr/>
                </a:tc>
                <a:tc>
                  <a:txBody>
                    <a:bodyPr/>
                    <a:lstStyle/>
                    <a:p>
                      <a:pPr lvl="0">
                        <a:buNone/>
                      </a:pPr>
                      <a:r>
                        <a:rPr lang="en-US" dirty="0"/>
                        <a:t>170</a:t>
                      </a:r>
                    </a:p>
                  </a:txBody>
                  <a:tcPr/>
                </a:tc>
                <a:extLst>
                  <a:ext uri="{0D108BD9-81ED-4DB2-BD59-A6C34878D82A}">
                    <a16:rowId xmlns:a16="http://schemas.microsoft.com/office/drawing/2014/main" val="1159531704"/>
                  </a:ext>
                </a:extLst>
              </a:tr>
            </a:tbl>
          </a:graphicData>
        </a:graphic>
      </p:graphicFrame>
    </p:spTree>
    <p:extLst>
      <p:ext uri="{BB962C8B-B14F-4D97-AF65-F5344CB8AC3E}">
        <p14:creationId xmlns:p14="http://schemas.microsoft.com/office/powerpoint/2010/main" val="1538418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06A8713-F2AB-4909-AD66-6102AE27EB3E}"/>
              </a:ext>
            </a:extLst>
          </p:cNvPr>
          <p:cNvGraphicFramePr>
            <a:graphicFrameLocks noGrp="1"/>
          </p:cNvGraphicFramePr>
          <p:nvPr>
            <p:ph idx="1"/>
            <p:extLst>
              <p:ext uri="{D42A27DB-BD31-4B8C-83A1-F6EECF244321}">
                <p14:modId xmlns:p14="http://schemas.microsoft.com/office/powerpoint/2010/main" val="1335920617"/>
              </p:ext>
            </p:extLst>
          </p:nvPr>
        </p:nvGraphicFramePr>
        <p:xfrm>
          <a:off x="1066800" y="1283928"/>
          <a:ext cx="10058400" cy="4079235"/>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val="383264131"/>
                    </a:ext>
                  </a:extLst>
                </a:gridCol>
                <a:gridCol w="2514600">
                  <a:extLst>
                    <a:ext uri="{9D8B030D-6E8A-4147-A177-3AD203B41FA5}">
                      <a16:colId xmlns:a16="http://schemas.microsoft.com/office/drawing/2014/main" val="2505210228"/>
                    </a:ext>
                  </a:extLst>
                </a:gridCol>
                <a:gridCol w="2514600">
                  <a:extLst>
                    <a:ext uri="{9D8B030D-6E8A-4147-A177-3AD203B41FA5}">
                      <a16:colId xmlns:a16="http://schemas.microsoft.com/office/drawing/2014/main" val="568611048"/>
                    </a:ext>
                  </a:extLst>
                </a:gridCol>
                <a:gridCol w="2514600">
                  <a:extLst>
                    <a:ext uri="{9D8B030D-6E8A-4147-A177-3AD203B41FA5}">
                      <a16:colId xmlns:a16="http://schemas.microsoft.com/office/drawing/2014/main" val="2766956211"/>
                    </a:ext>
                  </a:extLst>
                </a:gridCol>
              </a:tblGrid>
              <a:tr h="370840">
                <a:tc>
                  <a:txBody>
                    <a:bodyPr/>
                    <a:lstStyle/>
                    <a:p>
                      <a:r>
                        <a:rPr lang="en-US" dirty="0"/>
                        <a:t>Factors</a:t>
                      </a:r>
                    </a:p>
                  </a:txBody>
                  <a:tcPr/>
                </a:tc>
                <a:tc>
                  <a:txBody>
                    <a:bodyPr/>
                    <a:lstStyle/>
                    <a:p>
                      <a:r>
                        <a:rPr lang="en-US" dirty="0"/>
                        <a:t>Weight</a:t>
                      </a:r>
                    </a:p>
                  </a:txBody>
                  <a:tcPr/>
                </a:tc>
                <a:tc>
                  <a:txBody>
                    <a:bodyPr/>
                    <a:lstStyle/>
                    <a:p>
                      <a:r>
                        <a:rPr lang="en-US" dirty="0"/>
                        <a:t>Rank</a:t>
                      </a:r>
                    </a:p>
                  </a:txBody>
                  <a:tcPr/>
                </a:tc>
                <a:tc>
                  <a:txBody>
                    <a:bodyPr/>
                    <a:lstStyle/>
                    <a:p>
                      <a:r>
                        <a:rPr lang="en-US" dirty="0"/>
                        <a:t>Overall</a:t>
                      </a:r>
                    </a:p>
                  </a:txBody>
                  <a:tcPr/>
                </a:tc>
                <a:extLst>
                  <a:ext uri="{0D108BD9-81ED-4DB2-BD59-A6C34878D82A}">
                    <a16:rowId xmlns:a16="http://schemas.microsoft.com/office/drawing/2014/main" val="2376783295"/>
                  </a:ext>
                </a:extLst>
              </a:tr>
              <a:tr h="370840">
                <a:tc gridSpan="4">
                  <a:txBody>
                    <a:bodyPr/>
                    <a:lstStyle/>
                    <a:p>
                      <a:pPr algn="ctr"/>
                      <a:r>
                        <a:rPr lang="en-US" dirty="0"/>
                        <a:t>Slope</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4187191196"/>
                  </a:ext>
                </a:extLst>
              </a:tr>
              <a:tr h="370840">
                <a:tc>
                  <a:txBody>
                    <a:bodyPr/>
                    <a:lstStyle/>
                    <a:p>
                      <a:pPr algn="ctr"/>
                      <a:r>
                        <a:rPr lang="en-US" dirty="0"/>
                        <a:t>0-2</a:t>
                      </a:r>
                    </a:p>
                  </a:txBody>
                  <a:tcPr/>
                </a:tc>
                <a:tc rowSpan="5">
                  <a:txBody>
                    <a:bodyPr/>
                    <a:lstStyle/>
                    <a:p>
                      <a:pPr algn="ctr"/>
                      <a:br>
                        <a:rPr lang="en-US" dirty="0"/>
                      </a:br>
                      <a:br>
                        <a:rPr lang="en-US" dirty="0"/>
                      </a:br>
                      <a:br>
                        <a:rPr lang="en-US" dirty="0"/>
                      </a:br>
                      <a:r>
                        <a:rPr lang="en-US" dirty="0"/>
                        <a:t>27</a:t>
                      </a:r>
                    </a:p>
                  </a:txBody>
                  <a:tcPr/>
                </a:tc>
                <a:tc>
                  <a:txBody>
                    <a:bodyPr/>
                    <a:lstStyle/>
                    <a:p>
                      <a:pPr algn="ctr"/>
                      <a:r>
                        <a:rPr lang="en-US" dirty="0"/>
                        <a:t>5</a:t>
                      </a:r>
                    </a:p>
                  </a:txBody>
                  <a:tcPr/>
                </a:tc>
                <a:tc>
                  <a:txBody>
                    <a:bodyPr/>
                    <a:lstStyle/>
                    <a:p>
                      <a:pPr algn="ctr"/>
                      <a:r>
                        <a:rPr lang="en-US" dirty="0"/>
                        <a:t>135</a:t>
                      </a:r>
                    </a:p>
                  </a:txBody>
                  <a:tcPr/>
                </a:tc>
                <a:extLst>
                  <a:ext uri="{0D108BD9-81ED-4DB2-BD59-A6C34878D82A}">
                    <a16:rowId xmlns:a16="http://schemas.microsoft.com/office/drawing/2014/main" val="3286731622"/>
                  </a:ext>
                </a:extLst>
              </a:tr>
              <a:tr h="370840">
                <a:tc>
                  <a:txBody>
                    <a:bodyPr/>
                    <a:lstStyle/>
                    <a:p>
                      <a:pPr algn="ctr"/>
                      <a:r>
                        <a:rPr lang="en-US" dirty="0"/>
                        <a:t>2-5</a:t>
                      </a:r>
                    </a:p>
                  </a:txBody>
                  <a:tcPr/>
                </a:tc>
                <a:tc vMerge="1">
                  <a:txBody>
                    <a:bodyPr/>
                    <a:lstStyle/>
                    <a:p>
                      <a:endParaRPr lang="en-US"/>
                    </a:p>
                  </a:txBody>
                  <a:tcPr marL="0" marR="0" marT="0" marB="0" horzOverflow="overflow"/>
                </a:tc>
                <a:tc>
                  <a:txBody>
                    <a:bodyPr/>
                    <a:lstStyle/>
                    <a:p>
                      <a:pPr algn="ctr"/>
                      <a:r>
                        <a:rPr lang="en-US" dirty="0"/>
                        <a:t>4</a:t>
                      </a:r>
                    </a:p>
                  </a:txBody>
                  <a:tcPr/>
                </a:tc>
                <a:tc>
                  <a:txBody>
                    <a:bodyPr/>
                    <a:lstStyle/>
                    <a:p>
                      <a:pPr algn="ctr"/>
                      <a:r>
                        <a:rPr lang="en-US" dirty="0"/>
                        <a:t>108</a:t>
                      </a:r>
                    </a:p>
                  </a:txBody>
                  <a:tcPr/>
                </a:tc>
                <a:extLst>
                  <a:ext uri="{0D108BD9-81ED-4DB2-BD59-A6C34878D82A}">
                    <a16:rowId xmlns:a16="http://schemas.microsoft.com/office/drawing/2014/main" val="1397723194"/>
                  </a:ext>
                </a:extLst>
              </a:tr>
              <a:tr h="370840">
                <a:tc>
                  <a:txBody>
                    <a:bodyPr/>
                    <a:lstStyle/>
                    <a:p>
                      <a:pPr algn="ctr"/>
                      <a:r>
                        <a:rPr lang="en-US" dirty="0"/>
                        <a:t>5-10</a:t>
                      </a:r>
                    </a:p>
                  </a:txBody>
                  <a:tcPr/>
                </a:tc>
                <a:tc vMerge="1">
                  <a:txBody>
                    <a:bodyPr/>
                    <a:lstStyle/>
                    <a:p>
                      <a:endParaRPr lang="en-US"/>
                    </a:p>
                  </a:txBody>
                  <a:tcPr marL="0" marR="0" marT="0" marB="0" horzOverflow="overflow"/>
                </a:tc>
                <a:tc>
                  <a:txBody>
                    <a:bodyPr/>
                    <a:lstStyle/>
                    <a:p>
                      <a:pPr algn="ctr"/>
                      <a:r>
                        <a:rPr lang="en-US" dirty="0"/>
                        <a:t>3</a:t>
                      </a:r>
                    </a:p>
                  </a:txBody>
                  <a:tcPr/>
                </a:tc>
                <a:tc>
                  <a:txBody>
                    <a:bodyPr/>
                    <a:lstStyle/>
                    <a:p>
                      <a:pPr algn="ctr"/>
                      <a:r>
                        <a:rPr lang="en-US" dirty="0"/>
                        <a:t>71</a:t>
                      </a:r>
                    </a:p>
                  </a:txBody>
                  <a:tcPr/>
                </a:tc>
                <a:extLst>
                  <a:ext uri="{0D108BD9-81ED-4DB2-BD59-A6C34878D82A}">
                    <a16:rowId xmlns:a16="http://schemas.microsoft.com/office/drawing/2014/main" val="1608341677"/>
                  </a:ext>
                </a:extLst>
              </a:tr>
              <a:tr h="370840">
                <a:tc>
                  <a:txBody>
                    <a:bodyPr/>
                    <a:lstStyle/>
                    <a:p>
                      <a:pPr algn="ctr"/>
                      <a:r>
                        <a:rPr lang="en-US" dirty="0"/>
                        <a:t>10-20</a:t>
                      </a:r>
                    </a:p>
                  </a:txBody>
                  <a:tcPr/>
                </a:tc>
                <a:tc vMerge="1">
                  <a:txBody>
                    <a:bodyPr/>
                    <a:lstStyle/>
                    <a:p>
                      <a:endParaRPr lang="en-US"/>
                    </a:p>
                  </a:txBody>
                  <a:tcPr marL="0" marR="0" marT="0" marB="0" horzOverflow="overflow"/>
                </a:tc>
                <a:tc>
                  <a:txBody>
                    <a:bodyPr/>
                    <a:lstStyle/>
                    <a:p>
                      <a:pPr algn="ctr"/>
                      <a:r>
                        <a:rPr lang="en-US" dirty="0"/>
                        <a:t>2</a:t>
                      </a:r>
                    </a:p>
                  </a:txBody>
                  <a:tcPr/>
                </a:tc>
                <a:tc>
                  <a:txBody>
                    <a:bodyPr/>
                    <a:lstStyle/>
                    <a:p>
                      <a:pPr algn="ctr"/>
                      <a:r>
                        <a:rPr lang="en-US" dirty="0"/>
                        <a:t>54</a:t>
                      </a:r>
                    </a:p>
                  </a:txBody>
                  <a:tcPr/>
                </a:tc>
                <a:extLst>
                  <a:ext uri="{0D108BD9-81ED-4DB2-BD59-A6C34878D82A}">
                    <a16:rowId xmlns:a16="http://schemas.microsoft.com/office/drawing/2014/main" val="3522586843"/>
                  </a:ext>
                </a:extLst>
              </a:tr>
              <a:tr h="370840">
                <a:tc>
                  <a:txBody>
                    <a:bodyPr/>
                    <a:lstStyle/>
                    <a:p>
                      <a:pPr algn="ctr"/>
                      <a:r>
                        <a:rPr lang="en-US" dirty="0"/>
                        <a:t>&gt; 20</a:t>
                      </a:r>
                    </a:p>
                  </a:txBody>
                  <a:tcPr/>
                </a:tc>
                <a:tc vMerge="1">
                  <a:txBody>
                    <a:bodyPr/>
                    <a:lstStyle/>
                    <a:p>
                      <a:endParaRPr lang="en-US"/>
                    </a:p>
                  </a:txBody>
                  <a:tcPr marL="0" marR="0" marT="0" marB="0" horzOverflow="overflow"/>
                </a:tc>
                <a:tc>
                  <a:txBody>
                    <a:bodyPr/>
                    <a:lstStyle/>
                    <a:p>
                      <a:pPr algn="ctr"/>
                      <a:r>
                        <a:rPr lang="en-US" dirty="0"/>
                        <a:t>1</a:t>
                      </a:r>
                    </a:p>
                  </a:txBody>
                  <a:tcPr/>
                </a:tc>
                <a:tc>
                  <a:txBody>
                    <a:bodyPr/>
                    <a:lstStyle/>
                    <a:p>
                      <a:pPr algn="ctr"/>
                      <a:r>
                        <a:rPr lang="en-US" dirty="0"/>
                        <a:t>27</a:t>
                      </a:r>
                    </a:p>
                  </a:txBody>
                  <a:tcPr/>
                </a:tc>
                <a:extLst>
                  <a:ext uri="{0D108BD9-81ED-4DB2-BD59-A6C34878D82A}">
                    <a16:rowId xmlns:a16="http://schemas.microsoft.com/office/drawing/2014/main" val="395693285"/>
                  </a:ext>
                </a:extLst>
              </a:tr>
              <a:tr h="370840">
                <a:tc gridSpan="4">
                  <a:txBody>
                    <a:bodyPr/>
                    <a:lstStyle/>
                    <a:p>
                      <a:pPr algn="ctr"/>
                      <a:r>
                        <a:rPr lang="en-US" dirty="0"/>
                        <a:t>Soil</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2468439598"/>
                  </a:ext>
                </a:extLst>
              </a:tr>
              <a:tr h="370839">
                <a:tc>
                  <a:txBody>
                    <a:bodyPr/>
                    <a:lstStyle/>
                    <a:p>
                      <a:pPr lvl="0" algn="ctr">
                        <a:buNone/>
                      </a:pPr>
                      <a:r>
                        <a:rPr lang="en-US" sz="1800" u="none" strike="noStrike" noProof="0" dirty="0"/>
                        <a:t>Halpic Yermosols</a:t>
                      </a:r>
                      <a:endParaRPr lang="en-US" dirty="0"/>
                    </a:p>
                  </a:txBody>
                  <a:tcPr/>
                </a:tc>
                <a:tc rowSpan="2">
                  <a:txBody>
                    <a:bodyPr/>
                    <a:lstStyle/>
                    <a:p>
                      <a:pPr lvl="0" algn="ctr">
                        <a:buNone/>
                      </a:pPr>
                      <a:br>
                        <a:rPr lang="en-US" dirty="0"/>
                      </a:br>
                      <a:r>
                        <a:rPr lang="en-US" dirty="0"/>
                        <a:t>20</a:t>
                      </a:r>
                    </a:p>
                  </a:txBody>
                  <a:tcPr/>
                </a:tc>
                <a:tc>
                  <a:txBody>
                    <a:bodyPr/>
                    <a:lstStyle/>
                    <a:p>
                      <a:pPr lvl="0" algn="ctr">
                        <a:buNone/>
                      </a:pPr>
                      <a:r>
                        <a:rPr lang="en-US" dirty="0"/>
                        <a:t>1</a:t>
                      </a:r>
                    </a:p>
                  </a:txBody>
                  <a:tcPr/>
                </a:tc>
                <a:tc>
                  <a:txBody>
                    <a:bodyPr/>
                    <a:lstStyle/>
                    <a:p>
                      <a:pPr lvl="0" algn="ctr">
                        <a:buNone/>
                      </a:pPr>
                      <a:r>
                        <a:rPr lang="en-US" dirty="0"/>
                        <a:t>20</a:t>
                      </a:r>
                    </a:p>
                  </a:txBody>
                  <a:tcPr/>
                </a:tc>
                <a:extLst>
                  <a:ext uri="{0D108BD9-81ED-4DB2-BD59-A6C34878D82A}">
                    <a16:rowId xmlns:a16="http://schemas.microsoft.com/office/drawing/2014/main" val="2839745320"/>
                  </a:ext>
                </a:extLst>
              </a:tr>
              <a:tr h="370838">
                <a:tc>
                  <a:txBody>
                    <a:bodyPr/>
                    <a:lstStyle/>
                    <a:p>
                      <a:pPr lvl="0" algn="ctr">
                        <a:buNone/>
                      </a:pPr>
                      <a:r>
                        <a:rPr lang="en-US" sz="1800" u="none" strike="noStrike" noProof="0" dirty="0"/>
                        <a:t>Lithosols</a:t>
                      </a:r>
                      <a:endParaRPr lang="en-US" dirty="0"/>
                    </a:p>
                  </a:txBody>
                  <a:tcPr/>
                </a:tc>
                <a:tc vMerge="1">
                  <a:txBody>
                    <a:bodyPr/>
                    <a:lstStyle/>
                    <a:p>
                      <a:endParaRPr lang="en-US"/>
                    </a:p>
                  </a:txBody>
                  <a:tcPr marL="0" marR="0" marT="0" marB="0" horzOverflow="overflow"/>
                </a:tc>
                <a:tc>
                  <a:txBody>
                    <a:bodyPr/>
                    <a:lstStyle/>
                    <a:p>
                      <a:pPr lvl="0" algn="ctr">
                        <a:buNone/>
                      </a:pPr>
                      <a:r>
                        <a:rPr lang="en-US" dirty="0"/>
                        <a:t>3</a:t>
                      </a:r>
                    </a:p>
                  </a:txBody>
                  <a:tcPr/>
                </a:tc>
                <a:tc>
                  <a:txBody>
                    <a:bodyPr/>
                    <a:lstStyle/>
                    <a:p>
                      <a:pPr lvl="0" algn="ctr">
                        <a:buNone/>
                      </a:pPr>
                      <a:r>
                        <a:rPr lang="en-US" dirty="0"/>
                        <a:t>60</a:t>
                      </a:r>
                    </a:p>
                  </a:txBody>
                  <a:tcPr/>
                </a:tc>
                <a:extLst>
                  <a:ext uri="{0D108BD9-81ED-4DB2-BD59-A6C34878D82A}">
                    <a16:rowId xmlns:a16="http://schemas.microsoft.com/office/drawing/2014/main" val="2153637944"/>
                  </a:ext>
                </a:extLst>
              </a:tr>
              <a:tr h="370838">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2233528566"/>
                  </a:ext>
                </a:extLst>
              </a:tr>
            </a:tbl>
          </a:graphicData>
        </a:graphic>
      </p:graphicFrame>
    </p:spTree>
    <p:extLst>
      <p:ext uri="{BB962C8B-B14F-4D97-AF65-F5344CB8AC3E}">
        <p14:creationId xmlns:p14="http://schemas.microsoft.com/office/powerpoint/2010/main" val="1489118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29F32B6-A7E3-4148-84AA-2FC7D96BA0A6}"/>
              </a:ext>
            </a:extLst>
          </p:cNvPr>
          <p:cNvGraphicFramePr>
            <a:graphicFrameLocks noGrp="1"/>
          </p:cNvGraphicFramePr>
          <p:nvPr>
            <p:extLst>
              <p:ext uri="{D42A27DB-BD31-4B8C-83A1-F6EECF244321}">
                <p14:modId xmlns:p14="http://schemas.microsoft.com/office/powerpoint/2010/main" val="3972953988"/>
              </p:ext>
            </p:extLst>
          </p:nvPr>
        </p:nvGraphicFramePr>
        <p:xfrm>
          <a:off x="2011680" y="722376"/>
          <a:ext cx="8168640" cy="5191749"/>
        </p:xfrm>
        <a:graphic>
          <a:graphicData uri="http://schemas.openxmlformats.org/drawingml/2006/table">
            <a:tbl>
              <a:tblPr firstRow="1" bandRow="1">
                <a:tableStyleId>{5940675A-B579-460E-94D1-54222C63F5DA}</a:tableStyleId>
              </a:tblPr>
              <a:tblGrid>
                <a:gridCol w="2042160">
                  <a:extLst>
                    <a:ext uri="{9D8B030D-6E8A-4147-A177-3AD203B41FA5}">
                      <a16:colId xmlns:a16="http://schemas.microsoft.com/office/drawing/2014/main" val="2109743872"/>
                    </a:ext>
                  </a:extLst>
                </a:gridCol>
                <a:gridCol w="2042160">
                  <a:extLst>
                    <a:ext uri="{9D8B030D-6E8A-4147-A177-3AD203B41FA5}">
                      <a16:colId xmlns:a16="http://schemas.microsoft.com/office/drawing/2014/main" val="652323784"/>
                    </a:ext>
                  </a:extLst>
                </a:gridCol>
                <a:gridCol w="2042160">
                  <a:extLst>
                    <a:ext uri="{9D8B030D-6E8A-4147-A177-3AD203B41FA5}">
                      <a16:colId xmlns:a16="http://schemas.microsoft.com/office/drawing/2014/main" val="3894075824"/>
                    </a:ext>
                  </a:extLst>
                </a:gridCol>
                <a:gridCol w="2042160">
                  <a:extLst>
                    <a:ext uri="{9D8B030D-6E8A-4147-A177-3AD203B41FA5}">
                      <a16:colId xmlns:a16="http://schemas.microsoft.com/office/drawing/2014/main" val="2223487788"/>
                    </a:ext>
                  </a:extLst>
                </a:gridCol>
              </a:tblGrid>
              <a:tr h="370840">
                <a:tc>
                  <a:txBody>
                    <a:bodyPr/>
                    <a:lstStyle/>
                    <a:p>
                      <a:r>
                        <a:rPr lang="en-US" dirty="0"/>
                        <a:t>Factors</a:t>
                      </a:r>
                    </a:p>
                  </a:txBody>
                  <a:tcPr/>
                </a:tc>
                <a:tc>
                  <a:txBody>
                    <a:bodyPr/>
                    <a:lstStyle/>
                    <a:p>
                      <a:r>
                        <a:rPr lang="en-US" dirty="0"/>
                        <a:t>Weight</a:t>
                      </a:r>
                    </a:p>
                  </a:txBody>
                  <a:tcPr/>
                </a:tc>
                <a:tc>
                  <a:txBody>
                    <a:bodyPr/>
                    <a:lstStyle/>
                    <a:p>
                      <a:r>
                        <a:rPr lang="en-US" dirty="0"/>
                        <a:t>Rank</a:t>
                      </a:r>
                    </a:p>
                  </a:txBody>
                  <a:tcPr/>
                </a:tc>
                <a:tc>
                  <a:txBody>
                    <a:bodyPr/>
                    <a:lstStyle/>
                    <a:p>
                      <a:r>
                        <a:rPr lang="en-US" dirty="0"/>
                        <a:t>Overall</a:t>
                      </a:r>
                    </a:p>
                  </a:txBody>
                  <a:tcPr/>
                </a:tc>
                <a:extLst>
                  <a:ext uri="{0D108BD9-81ED-4DB2-BD59-A6C34878D82A}">
                    <a16:rowId xmlns:a16="http://schemas.microsoft.com/office/drawing/2014/main" val="1498522196"/>
                  </a:ext>
                </a:extLst>
              </a:tr>
              <a:tr h="370840">
                <a:tc gridSpan="4">
                  <a:txBody>
                    <a:bodyPr/>
                    <a:lstStyle/>
                    <a:p>
                      <a:pPr algn="ctr"/>
                      <a:r>
                        <a:rPr lang="en-US" dirty="0"/>
                        <a:t>LULC</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2346078752"/>
                  </a:ext>
                </a:extLst>
              </a:tr>
              <a:tr h="370839">
                <a:tc>
                  <a:txBody>
                    <a:bodyPr/>
                    <a:lstStyle/>
                    <a:p>
                      <a:pPr lvl="0" algn="ctr">
                        <a:buNone/>
                      </a:pPr>
                      <a:r>
                        <a:rPr lang="en-US" dirty="0"/>
                        <a:t>Hills</a:t>
                      </a:r>
                    </a:p>
                  </a:txBody>
                  <a:tcPr/>
                </a:tc>
                <a:tc rowSpan="5">
                  <a:txBody>
                    <a:bodyPr/>
                    <a:lstStyle/>
                    <a:p>
                      <a:pPr lvl="0" algn="ctr">
                        <a:buNone/>
                      </a:pPr>
                      <a:br>
                        <a:rPr lang="en-US" dirty="0"/>
                      </a:br>
                      <a:br>
                        <a:rPr lang="en-US" dirty="0"/>
                      </a:br>
                      <a:br>
                        <a:rPr lang="en-US" dirty="0"/>
                      </a:br>
                      <a:r>
                        <a:rPr lang="en-US" dirty="0"/>
                        <a:t>13</a:t>
                      </a:r>
                    </a:p>
                  </a:txBody>
                  <a:tcPr/>
                </a:tc>
                <a:tc>
                  <a:txBody>
                    <a:bodyPr/>
                    <a:lstStyle/>
                    <a:p>
                      <a:pPr lvl="0" algn="ctr">
                        <a:buNone/>
                      </a:pPr>
                      <a:r>
                        <a:rPr lang="en-US" dirty="0"/>
                        <a:t>2</a:t>
                      </a:r>
                    </a:p>
                  </a:txBody>
                  <a:tcPr/>
                </a:tc>
                <a:tc>
                  <a:txBody>
                    <a:bodyPr/>
                    <a:lstStyle/>
                    <a:p>
                      <a:pPr lvl="0" algn="ctr">
                        <a:buNone/>
                      </a:pPr>
                      <a:r>
                        <a:rPr lang="en-US" dirty="0"/>
                        <a:t>26</a:t>
                      </a:r>
                    </a:p>
                  </a:txBody>
                  <a:tcPr/>
                </a:tc>
                <a:extLst>
                  <a:ext uri="{0D108BD9-81ED-4DB2-BD59-A6C34878D82A}">
                    <a16:rowId xmlns:a16="http://schemas.microsoft.com/office/drawing/2014/main" val="2492195204"/>
                  </a:ext>
                </a:extLst>
              </a:tr>
              <a:tr h="370838">
                <a:tc>
                  <a:txBody>
                    <a:bodyPr/>
                    <a:lstStyle/>
                    <a:p>
                      <a:pPr lvl="0" algn="ctr">
                        <a:buNone/>
                      </a:pPr>
                      <a:r>
                        <a:rPr lang="en-US" dirty="0"/>
                        <a:t>Vegetation</a:t>
                      </a:r>
                    </a:p>
                  </a:txBody>
                  <a:tcPr/>
                </a:tc>
                <a:tc vMerge="1">
                  <a:txBody>
                    <a:bodyPr/>
                    <a:lstStyle/>
                    <a:p>
                      <a:endParaRPr lang="en-US"/>
                    </a:p>
                  </a:txBody>
                  <a:tcPr marL="0" marR="0" marT="0" marB="0" horzOverflow="overflow"/>
                </a:tc>
                <a:tc>
                  <a:txBody>
                    <a:bodyPr/>
                    <a:lstStyle/>
                    <a:p>
                      <a:pPr lvl="0" algn="ctr">
                        <a:buNone/>
                      </a:pPr>
                      <a:r>
                        <a:rPr lang="en-US" dirty="0"/>
                        <a:t>5</a:t>
                      </a:r>
                    </a:p>
                  </a:txBody>
                  <a:tcPr/>
                </a:tc>
                <a:tc>
                  <a:txBody>
                    <a:bodyPr/>
                    <a:lstStyle/>
                    <a:p>
                      <a:pPr lvl="0" algn="ctr">
                        <a:buNone/>
                      </a:pPr>
                      <a:r>
                        <a:rPr lang="en-US" dirty="0"/>
                        <a:t>65</a:t>
                      </a:r>
                    </a:p>
                  </a:txBody>
                  <a:tcPr/>
                </a:tc>
                <a:extLst>
                  <a:ext uri="{0D108BD9-81ED-4DB2-BD59-A6C34878D82A}">
                    <a16:rowId xmlns:a16="http://schemas.microsoft.com/office/drawing/2014/main" val="1117048677"/>
                  </a:ext>
                </a:extLst>
              </a:tr>
              <a:tr h="370838">
                <a:tc>
                  <a:txBody>
                    <a:bodyPr/>
                    <a:lstStyle/>
                    <a:p>
                      <a:pPr lvl="0" algn="ctr">
                        <a:buNone/>
                      </a:pPr>
                      <a:r>
                        <a:rPr lang="en-US" dirty="0"/>
                        <a:t>Water streams</a:t>
                      </a:r>
                    </a:p>
                  </a:txBody>
                  <a:tcPr/>
                </a:tc>
                <a:tc vMerge="1">
                  <a:txBody>
                    <a:bodyPr/>
                    <a:lstStyle/>
                    <a:p>
                      <a:endParaRPr lang="en-US"/>
                    </a:p>
                  </a:txBody>
                  <a:tcPr marL="0" marR="0" marT="0" marB="0" horzOverflow="overflow"/>
                </a:tc>
                <a:tc>
                  <a:txBody>
                    <a:bodyPr/>
                    <a:lstStyle/>
                    <a:p>
                      <a:pPr lvl="0" algn="ctr">
                        <a:buNone/>
                      </a:pPr>
                      <a:r>
                        <a:rPr lang="en-US" dirty="0"/>
                        <a:t>3</a:t>
                      </a:r>
                    </a:p>
                  </a:txBody>
                  <a:tcPr/>
                </a:tc>
                <a:tc>
                  <a:txBody>
                    <a:bodyPr/>
                    <a:lstStyle/>
                    <a:p>
                      <a:pPr lvl="0" algn="ctr">
                        <a:buNone/>
                      </a:pPr>
                      <a:r>
                        <a:rPr lang="en-US" dirty="0"/>
                        <a:t>39</a:t>
                      </a:r>
                    </a:p>
                  </a:txBody>
                  <a:tcPr/>
                </a:tc>
                <a:extLst>
                  <a:ext uri="{0D108BD9-81ED-4DB2-BD59-A6C34878D82A}">
                    <a16:rowId xmlns:a16="http://schemas.microsoft.com/office/drawing/2014/main" val="644343735"/>
                  </a:ext>
                </a:extLst>
              </a:tr>
              <a:tr h="370838">
                <a:tc>
                  <a:txBody>
                    <a:bodyPr/>
                    <a:lstStyle/>
                    <a:p>
                      <a:pPr lvl="0" algn="ctr">
                        <a:buNone/>
                      </a:pPr>
                      <a:r>
                        <a:rPr lang="en-US" dirty="0"/>
                        <a:t>Barren Land</a:t>
                      </a:r>
                    </a:p>
                  </a:txBody>
                  <a:tcPr/>
                </a:tc>
                <a:tc vMerge="1">
                  <a:txBody>
                    <a:bodyPr/>
                    <a:lstStyle/>
                    <a:p>
                      <a:endParaRPr lang="en-US"/>
                    </a:p>
                  </a:txBody>
                  <a:tcPr marL="0" marR="0" marT="0" marB="0" horzOverflow="overflow"/>
                </a:tc>
                <a:tc>
                  <a:txBody>
                    <a:bodyPr/>
                    <a:lstStyle/>
                    <a:p>
                      <a:pPr lvl="0" algn="ctr">
                        <a:buNone/>
                      </a:pPr>
                      <a:r>
                        <a:rPr lang="en-US" dirty="0"/>
                        <a:t>2</a:t>
                      </a:r>
                    </a:p>
                  </a:txBody>
                  <a:tcPr/>
                </a:tc>
                <a:tc>
                  <a:txBody>
                    <a:bodyPr/>
                    <a:lstStyle/>
                    <a:p>
                      <a:pPr lvl="0" algn="ctr">
                        <a:buNone/>
                      </a:pPr>
                      <a:r>
                        <a:rPr lang="en-US" dirty="0"/>
                        <a:t>26</a:t>
                      </a:r>
                    </a:p>
                  </a:txBody>
                  <a:tcPr/>
                </a:tc>
                <a:extLst>
                  <a:ext uri="{0D108BD9-81ED-4DB2-BD59-A6C34878D82A}">
                    <a16:rowId xmlns:a16="http://schemas.microsoft.com/office/drawing/2014/main" val="2526381688"/>
                  </a:ext>
                </a:extLst>
              </a:tr>
              <a:tr h="370838">
                <a:tc>
                  <a:txBody>
                    <a:bodyPr/>
                    <a:lstStyle/>
                    <a:p>
                      <a:pPr lvl="0" algn="ctr">
                        <a:buNone/>
                      </a:pPr>
                      <a:r>
                        <a:rPr lang="en-US" dirty="0"/>
                        <a:t>Sandy land</a:t>
                      </a:r>
                    </a:p>
                  </a:txBody>
                  <a:tcPr/>
                </a:tc>
                <a:tc vMerge="1">
                  <a:txBody>
                    <a:bodyPr/>
                    <a:lstStyle/>
                    <a:p>
                      <a:endParaRPr lang="en-US"/>
                    </a:p>
                  </a:txBody>
                  <a:tcPr marL="0" marR="0" marT="0" marB="0" horzOverflow="overflow"/>
                </a:tc>
                <a:tc>
                  <a:txBody>
                    <a:bodyPr/>
                    <a:lstStyle/>
                    <a:p>
                      <a:pPr lvl="0" algn="ctr">
                        <a:buNone/>
                      </a:pPr>
                      <a:r>
                        <a:rPr lang="en-US" dirty="0"/>
                        <a:t>1</a:t>
                      </a:r>
                    </a:p>
                  </a:txBody>
                  <a:tcPr/>
                </a:tc>
                <a:tc>
                  <a:txBody>
                    <a:bodyPr/>
                    <a:lstStyle/>
                    <a:p>
                      <a:pPr lvl="0" algn="ctr">
                        <a:buNone/>
                      </a:pPr>
                      <a:r>
                        <a:rPr lang="en-US" dirty="0"/>
                        <a:t>13</a:t>
                      </a:r>
                    </a:p>
                  </a:txBody>
                  <a:tcPr/>
                </a:tc>
                <a:extLst>
                  <a:ext uri="{0D108BD9-81ED-4DB2-BD59-A6C34878D82A}">
                    <a16:rowId xmlns:a16="http://schemas.microsoft.com/office/drawing/2014/main" val="1030492913"/>
                  </a:ext>
                </a:extLst>
              </a:tr>
              <a:tr h="370838">
                <a:tc gridSpan="4">
                  <a:txBody>
                    <a:bodyPr/>
                    <a:lstStyle/>
                    <a:p>
                      <a:pPr lvl="0" algn="ctr">
                        <a:buNone/>
                      </a:pPr>
                      <a:r>
                        <a:rPr lang="en-US" dirty="0"/>
                        <a:t>Drainage Density</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4037478338"/>
                  </a:ext>
                </a:extLst>
              </a:tr>
              <a:tr h="370840">
                <a:tc>
                  <a:txBody>
                    <a:bodyPr/>
                    <a:lstStyle/>
                    <a:p>
                      <a:pPr algn="ctr"/>
                      <a:r>
                        <a:rPr lang="en-US" dirty="0"/>
                        <a:t>Very low</a:t>
                      </a:r>
                    </a:p>
                  </a:txBody>
                  <a:tcPr/>
                </a:tc>
                <a:tc rowSpan="5">
                  <a:txBody>
                    <a:bodyPr/>
                    <a:lstStyle/>
                    <a:p>
                      <a:pPr algn="ctr"/>
                      <a:br>
                        <a:rPr lang="en-US" dirty="0"/>
                      </a:br>
                      <a:br>
                        <a:rPr lang="en-US" dirty="0"/>
                      </a:br>
                      <a:br>
                        <a:rPr lang="en-US" dirty="0"/>
                      </a:br>
                      <a:r>
                        <a:rPr lang="en-US" dirty="0"/>
                        <a:t>6.8</a:t>
                      </a:r>
                    </a:p>
                  </a:txBody>
                  <a:tcPr/>
                </a:tc>
                <a:tc>
                  <a:txBody>
                    <a:bodyPr/>
                    <a:lstStyle/>
                    <a:p>
                      <a:pPr algn="ctr"/>
                      <a:r>
                        <a:rPr lang="en-US" dirty="0"/>
                        <a:t>5</a:t>
                      </a:r>
                    </a:p>
                  </a:txBody>
                  <a:tcPr/>
                </a:tc>
                <a:tc>
                  <a:txBody>
                    <a:bodyPr/>
                    <a:lstStyle/>
                    <a:p>
                      <a:pPr algn="ctr"/>
                      <a:r>
                        <a:rPr lang="en-US" dirty="0"/>
                        <a:t>34</a:t>
                      </a:r>
                    </a:p>
                  </a:txBody>
                  <a:tcPr/>
                </a:tc>
                <a:extLst>
                  <a:ext uri="{0D108BD9-81ED-4DB2-BD59-A6C34878D82A}">
                    <a16:rowId xmlns:a16="http://schemas.microsoft.com/office/drawing/2014/main" val="2024684064"/>
                  </a:ext>
                </a:extLst>
              </a:tr>
              <a:tr h="370840">
                <a:tc>
                  <a:txBody>
                    <a:bodyPr/>
                    <a:lstStyle/>
                    <a:p>
                      <a:pPr algn="ctr"/>
                      <a:r>
                        <a:rPr lang="en-US" dirty="0"/>
                        <a:t>Low</a:t>
                      </a:r>
                    </a:p>
                  </a:txBody>
                  <a:tcPr/>
                </a:tc>
                <a:tc vMerge="1">
                  <a:txBody>
                    <a:bodyPr/>
                    <a:lstStyle/>
                    <a:p>
                      <a:endParaRPr lang="en-US"/>
                    </a:p>
                  </a:txBody>
                  <a:tcPr marL="0" marR="0" marT="0" marB="0" horzOverflow="overflow"/>
                </a:tc>
                <a:tc>
                  <a:txBody>
                    <a:bodyPr/>
                    <a:lstStyle/>
                    <a:p>
                      <a:pPr algn="ctr"/>
                      <a:r>
                        <a:rPr lang="en-US" dirty="0"/>
                        <a:t>4</a:t>
                      </a:r>
                    </a:p>
                  </a:txBody>
                  <a:tcPr/>
                </a:tc>
                <a:tc>
                  <a:txBody>
                    <a:bodyPr/>
                    <a:lstStyle/>
                    <a:p>
                      <a:pPr algn="ctr"/>
                      <a:r>
                        <a:rPr lang="en-US" dirty="0"/>
                        <a:t>27.2</a:t>
                      </a:r>
                    </a:p>
                  </a:txBody>
                  <a:tcPr/>
                </a:tc>
                <a:extLst>
                  <a:ext uri="{0D108BD9-81ED-4DB2-BD59-A6C34878D82A}">
                    <a16:rowId xmlns:a16="http://schemas.microsoft.com/office/drawing/2014/main" val="221679449"/>
                  </a:ext>
                </a:extLst>
              </a:tr>
              <a:tr h="370840">
                <a:tc>
                  <a:txBody>
                    <a:bodyPr/>
                    <a:lstStyle/>
                    <a:p>
                      <a:pPr algn="ctr"/>
                      <a:r>
                        <a:rPr lang="en-US" dirty="0"/>
                        <a:t>Medium</a:t>
                      </a:r>
                    </a:p>
                  </a:txBody>
                  <a:tcPr/>
                </a:tc>
                <a:tc vMerge="1">
                  <a:txBody>
                    <a:bodyPr/>
                    <a:lstStyle/>
                    <a:p>
                      <a:endParaRPr lang="en-US"/>
                    </a:p>
                  </a:txBody>
                  <a:tcPr marL="0" marR="0" marT="0" marB="0" horzOverflow="overflow"/>
                </a:tc>
                <a:tc>
                  <a:txBody>
                    <a:bodyPr/>
                    <a:lstStyle/>
                    <a:p>
                      <a:pPr algn="ctr"/>
                      <a:r>
                        <a:rPr lang="en-US" dirty="0"/>
                        <a:t>3</a:t>
                      </a:r>
                    </a:p>
                  </a:txBody>
                  <a:tcPr/>
                </a:tc>
                <a:tc>
                  <a:txBody>
                    <a:bodyPr/>
                    <a:lstStyle/>
                    <a:p>
                      <a:pPr algn="ctr"/>
                      <a:r>
                        <a:rPr lang="en-US" dirty="0"/>
                        <a:t>20.4</a:t>
                      </a:r>
                    </a:p>
                  </a:txBody>
                  <a:tcPr/>
                </a:tc>
                <a:extLst>
                  <a:ext uri="{0D108BD9-81ED-4DB2-BD59-A6C34878D82A}">
                    <a16:rowId xmlns:a16="http://schemas.microsoft.com/office/drawing/2014/main" val="2404407418"/>
                  </a:ext>
                </a:extLst>
              </a:tr>
              <a:tr h="370840">
                <a:tc>
                  <a:txBody>
                    <a:bodyPr/>
                    <a:lstStyle/>
                    <a:p>
                      <a:pPr algn="ctr"/>
                      <a:r>
                        <a:rPr lang="en-US" dirty="0"/>
                        <a:t>High</a:t>
                      </a:r>
                    </a:p>
                  </a:txBody>
                  <a:tcPr/>
                </a:tc>
                <a:tc vMerge="1">
                  <a:txBody>
                    <a:bodyPr/>
                    <a:lstStyle/>
                    <a:p>
                      <a:endParaRPr lang="en-US"/>
                    </a:p>
                  </a:txBody>
                  <a:tcPr marL="0" marR="0" marT="0" marB="0" horzOverflow="overflow"/>
                </a:tc>
                <a:tc>
                  <a:txBody>
                    <a:bodyPr/>
                    <a:lstStyle/>
                    <a:p>
                      <a:pPr algn="ctr"/>
                      <a:r>
                        <a:rPr lang="en-US" dirty="0"/>
                        <a:t>2</a:t>
                      </a:r>
                    </a:p>
                  </a:txBody>
                  <a:tcPr/>
                </a:tc>
                <a:tc>
                  <a:txBody>
                    <a:bodyPr/>
                    <a:lstStyle/>
                    <a:p>
                      <a:pPr algn="ctr"/>
                      <a:r>
                        <a:rPr lang="en-US" dirty="0"/>
                        <a:t>13.6</a:t>
                      </a:r>
                    </a:p>
                  </a:txBody>
                  <a:tcPr/>
                </a:tc>
                <a:extLst>
                  <a:ext uri="{0D108BD9-81ED-4DB2-BD59-A6C34878D82A}">
                    <a16:rowId xmlns:a16="http://schemas.microsoft.com/office/drawing/2014/main" val="1585036767"/>
                  </a:ext>
                </a:extLst>
              </a:tr>
              <a:tr h="370840">
                <a:tc>
                  <a:txBody>
                    <a:bodyPr/>
                    <a:lstStyle/>
                    <a:p>
                      <a:pPr algn="ctr"/>
                      <a:r>
                        <a:rPr lang="en-US" dirty="0"/>
                        <a:t>Very High</a:t>
                      </a:r>
                    </a:p>
                  </a:txBody>
                  <a:tcPr/>
                </a:tc>
                <a:tc vMerge="1">
                  <a:txBody>
                    <a:bodyPr/>
                    <a:lstStyle/>
                    <a:p>
                      <a:endParaRPr lang="en-US"/>
                    </a:p>
                  </a:txBody>
                  <a:tcPr marL="0" marR="0" marT="0" marB="0" horzOverflow="overflow"/>
                </a:tc>
                <a:tc>
                  <a:txBody>
                    <a:bodyPr/>
                    <a:lstStyle/>
                    <a:p>
                      <a:pPr algn="ctr"/>
                      <a:r>
                        <a:rPr lang="en-US" dirty="0"/>
                        <a:t>1</a:t>
                      </a:r>
                    </a:p>
                  </a:txBody>
                  <a:tcPr/>
                </a:tc>
                <a:tc>
                  <a:txBody>
                    <a:bodyPr/>
                    <a:lstStyle/>
                    <a:p>
                      <a:pPr algn="ctr"/>
                      <a:r>
                        <a:rPr lang="en-US" dirty="0"/>
                        <a:t>6.8</a:t>
                      </a:r>
                    </a:p>
                  </a:txBody>
                  <a:tcPr/>
                </a:tc>
                <a:extLst>
                  <a:ext uri="{0D108BD9-81ED-4DB2-BD59-A6C34878D82A}">
                    <a16:rowId xmlns:a16="http://schemas.microsoft.com/office/drawing/2014/main" val="2231790754"/>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900588432"/>
                  </a:ext>
                </a:extLst>
              </a:tr>
            </a:tbl>
          </a:graphicData>
        </a:graphic>
      </p:graphicFrame>
    </p:spTree>
    <p:extLst>
      <p:ext uri="{BB962C8B-B14F-4D97-AF65-F5344CB8AC3E}">
        <p14:creationId xmlns:p14="http://schemas.microsoft.com/office/powerpoint/2010/main" val="407238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A019F-29ED-4900-AA1A-A716E46A7C3B}"/>
              </a:ext>
            </a:extLst>
          </p:cNvPr>
          <p:cNvSpPr>
            <a:spLocks noGrp="1"/>
          </p:cNvSpPr>
          <p:nvPr>
            <p:ph type="title"/>
          </p:nvPr>
        </p:nvSpPr>
        <p:spPr>
          <a:xfrm>
            <a:off x="645065" y="1463040"/>
            <a:ext cx="3796306" cy="2690949"/>
          </a:xfrm>
        </p:spPr>
        <p:txBody>
          <a:bodyPr anchor="t">
            <a:normAutofit/>
          </a:bodyPr>
          <a:lstStyle/>
          <a:p>
            <a:r>
              <a:rPr lang="en-US" sz="4800"/>
              <a:t>Data </a:t>
            </a:r>
          </a:p>
        </p:txBody>
      </p:sp>
      <p:grpSp>
        <p:nvGrpSpPr>
          <p:cNvPr id="6"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9"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D39EAA-94BF-4FB9-AB76-5BF613A7FCF0}"/>
              </a:ext>
            </a:extLst>
          </p:cNvPr>
          <p:cNvSpPr>
            <a:spLocks noGrp="1"/>
          </p:cNvSpPr>
          <p:nvPr>
            <p:ph idx="1"/>
          </p:nvPr>
        </p:nvSpPr>
        <p:spPr>
          <a:xfrm>
            <a:off x="5656218" y="1463039"/>
            <a:ext cx="5542387" cy="4300447"/>
          </a:xfrm>
        </p:spPr>
        <p:txBody>
          <a:bodyPr vert="horz" lIns="91440" tIns="45720" rIns="91440" bIns="45720" rtlCol="0" anchor="t">
            <a:normAutofit/>
          </a:bodyPr>
          <a:lstStyle/>
          <a:p>
            <a:pPr marL="0" indent="0">
              <a:buNone/>
            </a:pPr>
            <a:r>
              <a:rPr lang="en-US" sz="1700" dirty="0"/>
              <a:t>The Data is extracted for the province Baluchistan (</a:t>
            </a:r>
            <a:r>
              <a:rPr lang="en-US" sz="1700" dirty="0">
                <a:ea typeface="+mn-lt"/>
                <a:cs typeface="+mn-lt"/>
              </a:rPr>
              <a:t>28.4907° N, 65.0958° E</a:t>
            </a:r>
            <a:r>
              <a:rPr lang="en-US" sz="1700" dirty="0"/>
              <a:t>) of Pakistan and for further analysis we chose the Kachhi District (</a:t>
            </a:r>
            <a:r>
              <a:rPr lang="en-US" sz="1700" dirty="0">
                <a:ea typeface="+mn-lt"/>
                <a:cs typeface="+mn-lt"/>
              </a:rPr>
              <a:t>29.2293° N, 67.6662° E</a:t>
            </a:r>
            <a:r>
              <a:rPr lang="en-US" sz="1700" dirty="0"/>
              <a:t>) in Baluchistan also known as Bolan.</a:t>
            </a:r>
            <a:endParaRPr lang="en-US" sz="1700"/>
          </a:p>
          <a:p>
            <a:pPr>
              <a:buClr>
                <a:srgbClr val="262626"/>
              </a:buClr>
            </a:pPr>
            <a:r>
              <a:rPr lang="en-US" sz="1700" dirty="0"/>
              <a:t>For SRTM Digital Elevation Models </a:t>
            </a:r>
            <a:r>
              <a:rPr lang="en-US" sz="1700" dirty="0">
                <a:ea typeface="+mn-lt"/>
                <a:cs typeface="+mn-lt"/>
                <a:hlinkClick r:id="rId2"/>
              </a:rPr>
              <a:t>https://srtm.csi.cgiar.org/</a:t>
            </a:r>
            <a:r>
              <a:rPr lang="en-US" sz="1700" dirty="0">
                <a:ea typeface="+mn-lt"/>
                <a:cs typeface="+mn-lt"/>
              </a:rPr>
              <a:t> </a:t>
            </a:r>
            <a:endParaRPr lang="en-US" sz="1700"/>
          </a:p>
          <a:p>
            <a:pPr>
              <a:buClr>
                <a:srgbClr val="262626"/>
              </a:buClr>
            </a:pPr>
            <a:r>
              <a:rPr lang="en-US" sz="1700" dirty="0"/>
              <a:t>For Landsat Band Images </a:t>
            </a:r>
            <a:r>
              <a:rPr lang="en-US" sz="1700" dirty="0">
                <a:ea typeface="+mn-lt"/>
                <a:cs typeface="+mn-lt"/>
                <a:hlinkClick r:id="rId3"/>
              </a:rPr>
              <a:t>https://earthexplorer.usgs.gov/</a:t>
            </a:r>
            <a:r>
              <a:rPr lang="en-US" sz="1700" dirty="0">
                <a:ea typeface="+mn-lt"/>
                <a:cs typeface="+mn-lt"/>
              </a:rPr>
              <a:t> </a:t>
            </a:r>
            <a:endParaRPr lang="en-US" sz="1700">
              <a:ea typeface="+mn-lt"/>
              <a:cs typeface="+mn-lt"/>
            </a:endParaRPr>
          </a:p>
          <a:p>
            <a:pPr>
              <a:buClr>
                <a:srgbClr val="262626"/>
              </a:buClr>
            </a:pPr>
            <a:r>
              <a:rPr lang="en-US" sz="1700" dirty="0"/>
              <a:t>For Administrative boundaries </a:t>
            </a:r>
            <a:r>
              <a:rPr lang="en-US" sz="1700" dirty="0">
                <a:ea typeface="+mn-lt"/>
                <a:cs typeface="+mn-lt"/>
                <a:hlinkClick r:id="rId4"/>
              </a:rPr>
              <a:t>https://www.diva-gis.org/gdata</a:t>
            </a:r>
            <a:r>
              <a:rPr lang="en-US" sz="1700" dirty="0">
                <a:ea typeface="+mn-lt"/>
                <a:cs typeface="+mn-lt"/>
              </a:rPr>
              <a:t> </a:t>
            </a:r>
            <a:endParaRPr lang="en-US" sz="1700">
              <a:ea typeface="+mn-lt"/>
              <a:cs typeface="+mn-lt"/>
            </a:endParaRPr>
          </a:p>
          <a:p>
            <a:pPr>
              <a:buClr>
                <a:srgbClr val="262626"/>
              </a:buClr>
            </a:pPr>
            <a:r>
              <a:rPr lang="en-US" sz="1700" dirty="0">
                <a:ea typeface="+mn-lt"/>
                <a:cs typeface="+mn-lt"/>
              </a:rPr>
              <a:t>For Soil Map </a:t>
            </a:r>
            <a:r>
              <a:rPr lang="en-US" sz="1700" dirty="0">
                <a:ea typeface="+mn-lt"/>
                <a:cs typeface="+mn-lt"/>
                <a:hlinkClick r:id="rId5"/>
              </a:rPr>
              <a:t>https://www.fao.org/soils-portal/data-hub/soil-maps-and-databases/faounesco-soil-map-of-the-world/en/</a:t>
            </a:r>
            <a:r>
              <a:rPr lang="en-US" sz="1700" dirty="0">
                <a:ea typeface="+mn-lt"/>
                <a:cs typeface="+mn-lt"/>
              </a:rPr>
              <a:t> </a:t>
            </a:r>
            <a:endParaRPr lang="en-US" sz="1700">
              <a:ea typeface="+mn-lt"/>
              <a:cs typeface="+mn-lt"/>
            </a:endParaRPr>
          </a:p>
          <a:p>
            <a:pPr>
              <a:buClr>
                <a:srgbClr val="262626"/>
              </a:buClr>
            </a:pPr>
            <a:r>
              <a:rPr lang="en-US" sz="1700" dirty="0">
                <a:ea typeface="+mn-lt"/>
                <a:cs typeface="+mn-lt"/>
              </a:rPr>
              <a:t>For Geological Map </a:t>
            </a:r>
            <a:r>
              <a:rPr lang="en-US" sz="1700" dirty="0">
                <a:ea typeface="+mn-lt"/>
                <a:cs typeface="+mn-lt"/>
                <a:hlinkClick r:id="rId6"/>
              </a:rPr>
              <a:t>https://certmapper.cr.usgs.gov/data/apps/world-maps/ </a:t>
            </a:r>
            <a:endParaRPr lang="en-US" sz="1700">
              <a:ea typeface="+mn-lt"/>
              <a:cs typeface="+mn-lt"/>
            </a:endParaRPr>
          </a:p>
        </p:txBody>
      </p:sp>
    </p:spTree>
    <p:extLst>
      <p:ext uri="{BB962C8B-B14F-4D97-AF65-F5344CB8AC3E}">
        <p14:creationId xmlns:p14="http://schemas.microsoft.com/office/powerpoint/2010/main" val="76397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FF517C-6FF7-4BA0-86D3-9110B50A6DA0}"/>
              </a:ext>
            </a:extLst>
          </p:cNvPr>
          <p:cNvSpPr/>
          <p:nvPr/>
        </p:nvSpPr>
        <p:spPr>
          <a:xfrm>
            <a:off x="277091" y="27016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B1DDA2-E0BC-404A-97DC-A024D0017CE5}"/>
              </a:ext>
            </a:extLst>
          </p:cNvPr>
          <p:cNvSpPr/>
          <p:nvPr/>
        </p:nvSpPr>
        <p:spPr>
          <a:xfrm>
            <a:off x="745793" y="72448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3B2B00C3-50A3-4864-8662-12C938F9632B}"/>
              </a:ext>
            </a:extLst>
          </p:cNvPr>
          <p:cNvSpPr/>
          <p:nvPr/>
        </p:nvSpPr>
        <p:spPr>
          <a:xfrm>
            <a:off x="1809750" y="5806786"/>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1400E839-30AF-47D3-B7CD-7A4045CC4E13}"/>
              </a:ext>
            </a:extLst>
          </p:cNvPr>
          <p:cNvSpPr/>
          <p:nvPr/>
        </p:nvSpPr>
        <p:spPr>
          <a:xfrm rot="10800000">
            <a:off x="9193961" y="308884"/>
            <a:ext cx="914400" cy="914400"/>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Map&#10;&#10;Description automatically generated">
            <a:extLst>
              <a:ext uri="{FF2B5EF4-FFF2-40B4-BE49-F238E27FC236}">
                <a16:creationId xmlns:a16="http://schemas.microsoft.com/office/drawing/2014/main" id="{85142549-F3F4-4A20-A397-B1604DBED4B0}"/>
              </a:ext>
            </a:extLst>
          </p:cNvPr>
          <p:cNvPicPr>
            <a:picLocks noGrp="1" noChangeAspect="1"/>
          </p:cNvPicPr>
          <p:nvPr>
            <p:ph idx="1"/>
          </p:nvPr>
        </p:nvPicPr>
        <p:blipFill>
          <a:blip r:embed="rId2"/>
          <a:stretch>
            <a:fillRect/>
          </a:stretch>
        </p:blipFill>
        <p:spPr>
          <a:xfrm>
            <a:off x="2461853" y="717417"/>
            <a:ext cx="7110142" cy="5374435"/>
          </a:xfrm>
        </p:spPr>
      </p:pic>
    </p:spTree>
    <p:extLst>
      <p:ext uri="{BB962C8B-B14F-4D97-AF65-F5344CB8AC3E}">
        <p14:creationId xmlns:p14="http://schemas.microsoft.com/office/powerpoint/2010/main" val="4255230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BFC36-345A-4308-8E26-27C00F852F4E}"/>
              </a:ext>
            </a:extLst>
          </p:cNvPr>
          <p:cNvSpPr>
            <a:spLocks noGrp="1"/>
          </p:cNvSpPr>
          <p:nvPr>
            <p:ph type="title"/>
          </p:nvPr>
        </p:nvSpPr>
        <p:spPr>
          <a:xfrm>
            <a:off x="838200" y="365125"/>
            <a:ext cx="10515600" cy="1325563"/>
          </a:xfrm>
        </p:spPr>
        <p:txBody>
          <a:bodyPr>
            <a:normAutofit/>
          </a:bodyPr>
          <a:lstStyle/>
          <a:p>
            <a:r>
              <a:rPr lang="en-US" sz="5400">
                <a:cs typeface="Calibri Light"/>
              </a:rPr>
              <a:t>References </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52FDB1-57A0-4A3F-A01D-005AEBC4EAE3}"/>
              </a:ext>
            </a:extLst>
          </p:cNvPr>
          <p:cNvSpPr>
            <a:spLocks noGrp="1"/>
          </p:cNvSpPr>
          <p:nvPr>
            <p:ph idx="1"/>
          </p:nvPr>
        </p:nvSpPr>
        <p:spPr>
          <a:xfrm>
            <a:off x="838200" y="1929384"/>
            <a:ext cx="10515600" cy="4251960"/>
          </a:xfrm>
        </p:spPr>
        <p:txBody>
          <a:bodyPr vert="horz" lIns="91440" tIns="45720" rIns="91440" bIns="45720" rtlCol="0">
            <a:normAutofit/>
          </a:bodyPr>
          <a:lstStyle/>
          <a:p>
            <a:pPr>
              <a:buFont typeface="Courier New" panose="020B0604020202020204" pitchFamily="34" charset="0"/>
              <a:buChar char="o"/>
            </a:pPr>
            <a:r>
              <a:rPr lang="en-US" sz="2000">
                <a:ea typeface="+mn-lt"/>
                <a:cs typeface="+mn-lt"/>
                <a:hlinkClick r:id="rId2"/>
              </a:rPr>
              <a:t>https://www.sciencedirect.com/science/article/abs/pii/S2352801X18302339#:~:text=The%20remote%20sensing%2C%20GIS%20and,delineate%20the%20groundwater%20potential%20zones.&amp;text=The%20four%20groundwater%20potential%20zones,'%2C%20and%20'poor'.&amp;text=The%20well%20discharge%20data%20have%20used%20for%20validation%20of%20groundwater%20potential%20zones</a:t>
            </a:r>
            <a:r>
              <a:rPr lang="en-US" sz="2000">
                <a:ea typeface="+mn-lt"/>
                <a:cs typeface="+mn-lt"/>
              </a:rPr>
              <a:t>. </a:t>
            </a:r>
            <a:endParaRPr lang="en-US" sz="2000"/>
          </a:p>
          <a:p>
            <a:pPr>
              <a:buFont typeface="Courier New" panose="020B0604020202020204" pitchFamily="34" charset="0"/>
              <a:buChar char="o"/>
            </a:pPr>
            <a:r>
              <a:rPr lang="en-US" sz="2000">
                <a:ea typeface="+mn-lt"/>
                <a:cs typeface="+mn-lt"/>
                <a:hlinkClick r:id="rId3"/>
              </a:rPr>
              <a:t>https://pubs.usgs.gov/of/1997/ofr-97-470/OF97-470C/ofr97470C.pdf</a:t>
            </a:r>
            <a:endParaRPr lang="en-US" sz="2000">
              <a:ea typeface="+mn-lt"/>
              <a:cs typeface="+mn-lt"/>
            </a:endParaRPr>
          </a:p>
          <a:p>
            <a:pPr>
              <a:buFont typeface="Courier New" panose="020B0604020202020204" pitchFamily="34" charset="0"/>
              <a:buChar char="o"/>
            </a:pPr>
            <a:r>
              <a:rPr lang="en-US" sz="2000">
                <a:ea typeface="+mn-lt"/>
                <a:cs typeface="+mn-lt"/>
                <a:hlinkClick r:id="rId4"/>
              </a:rPr>
              <a:t>https://www.gim-international.com/content/article/gis-for-hydrological-modelling#:~:text=Hydrological%20models%20predict%20discharges%20at,derived%20parameters%20such%20as%20slope</a:t>
            </a:r>
            <a:r>
              <a:rPr lang="en-US" sz="2000">
                <a:ea typeface="+mn-lt"/>
                <a:cs typeface="+mn-lt"/>
              </a:rPr>
              <a:t>. </a:t>
            </a:r>
          </a:p>
          <a:p>
            <a:pPr>
              <a:buFont typeface="Courier New" panose="020B0604020202020204" pitchFamily="34" charset="0"/>
              <a:buChar char="o"/>
            </a:pPr>
            <a:r>
              <a:rPr lang="en-US" sz="2000">
                <a:ea typeface="+mn-lt"/>
                <a:cs typeface="+mn-lt"/>
                <a:hlinkClick r:id="rId5"/>
              </a:rPr>
              <a:t>https://www.nature.com/articles/s41598-019-38567-x</a:t>
            </a:r>
            <a:r>
              <a:rPr lang="en-US" sz="2000">
                <a:ea typeface="+mn-lt"/>
                <a:cs typeface="+mn-lt"/>
              </a:rPr>
              <a:t> </a:t>
            </a:r>
            <a:endParaRPr lang="en-US" sz="2000">
              <a:cs typeface="Calibri"/>
            </a:endParaRPr>
          </a:p>
          <a:p>
            <a:pPr>
              <a:buFont typeface="Courier New" panose="020B0604020202020204" pitchFamily="34" charset="0"/>
              <a:buChar char="o"/>
            </a:pPr>
            <a:r>
              <a:rPr lang="en-US" sz="2000">
                <a:ea typeface="+mn-lt"/>
                <a:cs typeface="+mn-lt"/>
                <a:hlinkClick r:id="rId6"/>
              </a:rPr>
              <a:t>https://www.hindawi.com/journals/ace/2020/1273603/</a:t>
            </a:r>
            <a:r>
              <a:rPr lang="en-US" sz="2000">
                <a:ea typeface="+mn-lt"/>
                <a:cs typeface="+mn-lt"/>
              </a:rPr>
              <a:t> </a:t>
            </a:r>
          </a:p>
          <a:p>
            <a:pPr>
              <a:buFont typeface="Courier New" panose="020B0604020202020204" pitchFamily="34" charset="0"/>
              <a:buChar char="o"/>
            </a:pPr>
            <a:r>
              <a:rPr lang="en-US" sz="2000">
                <a:ea typeface="+mn-lt"/>
                <a:cs typeface="+mn-lt"/>
                <a:hlinkClick r:id="rId7"/>
              </a:rPr>
              <a:t>https://en.wikipedia.org/wiki/Kacchi_Plain</a:t>
            </a:r>
            <a:r>
              <a:rPr lang="en-US" sz="2000">
                <a:ea typeface="+mn-lt"/>
                <a:cs typeface="+mn-lt"/>
              </a:rPr>
              <a:t> </a:t>
            </a:r>
          </a:p>
          <a:p>
            <a:pPr marL="0" indent="0">
              <a:buNone/>
            </a:pPr>
            <a:endParaRPr lang="en-US" sz="2000">
              <a:cs typeface="Calibri"/>
            </a:endParaRPr>
          </a:p>
        </p:txBody>
      </p:sp>
    </p:spTree>
    <p:extLst>
      <p:ext uri="{BB962C8B-B14F-4D97-AF65-F5344CB8AC3E}">
        <p14:creationId xmlns:p14="http://schemas.microsoft.com/office/powerpoint/2010/main" val="123782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8E06FD0-1937-40AD-A88C-8507BD3804E5}"/>
              </a:ext>
            </a:extLst>
          </p:cNvPr>
          <p:cNvPicPr>
            <a:picLocks noChangeAspect="1"/>
          </p:cNvPicPr>
          <p:nvPr/>
        </p:nvPicPr>
        <p:blipFill rotWithShape="1">
          <a:blip r:embed="rId2"/>
          <a:srcRect t="3380" r="-2" b="3065"/>
          <a:stretch/>
        </p:blipFill>
        <p:spPr>
          <a:xfrm>
            <a:off x="582639" y="578707"/>
            <a:ext cx="7882128" cy="5733288"/>
          </a:xfrm>
          <a:prstGeom prst="rect">
            <a:avLst/>
          </a:prstGeom>
        </p:spPr>
      </p:pic>
      <p:sp>
        <p:nvSpPr>
          <p:cNvPr id="38" name="Content Placeholder 7">
            <a:extLst>
              <a:ext uri="{FF2B5EF4-FFF2-40B4-BE49-F238E27FC236}">
                <a16:creationId xmlns:a16="http://schemas.microsoft.com/office/drawing/2014/main" id="{B7BD8F12-C27B-4E6A-83BE-B1720667F833}"/>
              </a:ext>
            </a:extLst>
          </p:cNvPr>
          <p:cNvSpPr>
            <a:spLocks noGrp="1"/>
          </p:cNvSpPr>
          <p:nvPr>
            <p:ph idx="1"/>
          </p:nvPr>
        </p:nvSpPr>
        <p:spPr>
          <a:xfrm>
            <a:off x="8646066" y="539549"/>
            <a:ext cx="2988214" cy="5656970"/>
          </a:xfrm>
        </p:spPr>
        <p:txBody>
          <a:bodyPr vert="horz" lIns="91440" tIns="45720" rIns="91440" bIns="45720" rtlCol="0" anchor="t">
            <a:noAutofit/>
          </a:bodyPr>
          <a:lstStyle/>
          <a:p>
            <a:r>
              <a:rPr lang="en-US" sz="2000" b="1" dirty="0">
                <a:ea typeface="+mn-lt"/>
                <a:cs typeface="+mn-lt"/>
              </a:rPr>
              <a:t>Pakistan </a:t>
            </a:r>
            <a:r>
              <a:rPr lang="en-US" sz="2000" dirty="0">
                <a:ea typeface="+mn-lt"/>
                <a:cs typeface="+mn-lt"/>
              </a:rPr>
              <a:t>lies in a temperate zone and its climate is as varied as the country's topography—generally dry and hot near the coast and along the lowland plains of the Indus River, and becoming progressively cooler in the northern uplands and Himalayas.</a:t>
            </a:r>
            <a:endParaRPr lang="en-US" sz="2000">
              <a:solidFill>
                <a:schemeClr val="tx1">
                  <a:lumMod val="85000"/>
                  <a:lumOff val="15000"/>
                </a:schemeClr>
              </a:solidFill>
              <a:cs typeface="Calibri"/>
            </a:endParaRPr>
          </a:p>
          <a:p>
            <a:pPr>
              <a:buClr>
                <a:srgbClr val="262626"/>
              </a:buClr>
            </a:pPr>
            <a:r>
              <a:rPr lang="en-US" sz="2000" b="1" dirty="0">
                <a:solidFill>
                  <a:schemeClr val="tx1">
                    <a:lumMod val="85000"/>
                    <a:lumOff val="15000"/>
                  </a:schemeClr>
                </a:solidFill>
              </a:rPr>
              <a:t>Baluchistan </a:t>
            </a:r>
            <a:r>
              <a:rPr lang="en-US" sz="2000" dirty="0">
                <a:solidFill>
                  <a:schemeClr val="tx1">
                    <a:lumMod val="85000"/>
                    <a:lumOff val="15000"/>
                  </a:schemeClr>
                </a:solidFill>
                <a:ea typeface="+mn-lt"/>
                <a:cs typeface="+mn-lt"/>
              </a:rPr>
              <a:t>is the largest province in terms of land area, forming the southwestern region of the country, but is the least populated.</a:t>
            </a:r>
            <a:endParaRPr lang="en-US" sz="2000">
              <a:solidFill>
                <a:schemeClr val="tx1">
                  <a:lumMod val="85000"/>
                  <a:lumOff val="15000"/>
                </a:schemeClr>
              </a:solidFill>
              <a:cs typeface="Calibri"/>
            </a:endParaRPr>
          </a:p>
          <a:p>
            <a:pPr>
              <a:buClr>
                <a:srgbClr val="262626"/>
              </a:buClr>
            </a:pPr>
            <a:endParaRPr lang="en-US" sz="1100" dirty="0">
              <a:solidFill>
                <a:schemeClr val="tx1">
                  <a:lumMod val="85000"/>
                  <a:lumOff val="15000"/>
                </a:schemeClr>
              </a:solidFill>
              <a:ea typeface="+mn-lt"/>
              <a:cs typeface="+mn-lt"/>
            </a:endParaRPr>
          </a:p>
        </p:txBody>
      </p:sp>
    </p:spTree>
    <p:extLst>
      <p:ext uri="{BB962C8B-B14F-4D97-AF65-F5344CB8AC3E}">
        <p14:creationId xmlns:p14="http://schemas.microsoft.com/office/powerpoint/2010/main" val="400017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8B00A-523E-437B-94D3-01F86AAE63D7}"/>
              </a:ext>
            </a:extLst>
          </p:cNvPr>
          <p:cNvSpPr>
            <a:spLocks noGrp="1"/>
          </p:cNvSpPr>
          <p:nvPr>
            <p:ph type="title"/>
          </p:nvPr>
        </p:nvSpPr>
        <p:spPr>
          <a:xfrm>
            <a:off x="808638" y="386930"/>
            <a:ext cx="9236700" cy="1188950"/>
          </a:xfrm>
        </p:spPr>
        <p:txBody>
          <a:bodyPr anchor="b">
            <a:normAutofit/>
          </a:bodyPr>
          <a:lstStyle/>
          <a:p>
            <a:r>
              <a:rPr lang="en-US" sz="3800"/>
              <a:t>Hydrology in Environmental &amp; Ecological Continua</a:t>
            </a:r>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255BD-E24B-40FC-AC86-949A72823AD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1900" dirty="0">
                <a:ea typeface="+mn-lt"/>
                <a:cs typeface="+mn-lt"/>
              </a:rPr>
              <a:t>In the environmental continuum, water plays a central role and brings soil and air closer. Water shapes the landscape and turns into water vapor. It sustains the ecological continuum. Therefore, hydrology is the core of environmental and ecological continua. It is the environmental and ecological problems and growing public concern for their solution that placed increasing demands on hydrologic models. It is these demands that triggered the development of comprehensive hydrologic models, both surface water and groundwater, with details in up to 3 dimensions. Emergence of hydrology as a science in its own right may partly be ascribed to the role that it plays in addressing a range of environmental and ecological problems and to its being a critical component of the environmental and ecological continua. Furthermore, these problems have helped either integration or bringing closer of seemingly disparate areas. For example, there is growing acceptance that biological and chemical transport processes are as much a part of hydrology as physical processes. Similarly, geomorphologic processes underlying drainage networks are very much a part of hydrology. </a:t>
            </a:r>
            <a:endParaRPr lang="en-US" sz="1900"/>
          </a:p>
        </p:txBody>
      </p:sp>
    </p:spTree>
    <p:extLst>
      <p:ext uri="{BB962C8B-B14F-4D97-AF65-F5344CB8AC3E}">
        <p14:creationId xmlns:p14="http://schemas.microsoft.com/office/powerpoint/2010/main" val="263012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A8509-D972-4D69-A122-1921475AB728}"/>
              </a:ext>
            </a:extLst>
          </p:cNvPr>
          <p:cNvSpPr>
            <a:spLocks noGrp="1"/>
          </p:cNvSpPr>
          <p:nvPr>
            <p:ph type="title"/>
          </p:nvPr>
        </p:nvSpPr>
        <p:spPr>
          <a:xfrm>
            <a:off x="1043631" y="809898"/>
            <a:ext cx="9942716" cy="1554480"/>
          </a:xfrm>
        </p:spPr>
        <p:txBody>
          <a:bodyPr anchor="ctr">
            <a:normAutofit/>
          </a:bodyPr>
          <a:lstStyle/>
          <a:p>
            <a:r>
              <a:rPr lang="en-US" sz="4800"/>
              <a:t>Hydrological Modelling</a:t>
            </a:r>
          </a:p>
        </p:txBody>
      </p:sp>
      <p:sp>
        <p:nvSpPr>
          <p:cNvPr id="3" name="Content Placeholder 2">
            <a:extLst>
              <a:ext uri="{FF2B5EF4-FFF2-40B4-BE49-F238E27FC236}">
                <a16:creationId xmlns:a16="http://schemas.microsoft.com/office/drawing/2014/main" id="{1D5E32A3-B8A1-459E-B956-B392C5C3204B}"/>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GIS provides representations of these spatial features of the Earth, while hydrologic modeling is concerned with the flow of water and its constituents over the land surface and in the subsurface environment. ... Hydrologic models are mathematical representation of the flow characteristics.</a:t>
            </a:r>
          </a:p>
          <a:p>
            <a:pPr>
              <a:buClr>
                <a:srgbClr val="262626"/>
              </a:buClr>
            </a:pPr>
            <a:r>
              <a:rPr lang="en-US" sz="2400">
                <a:ea typeface="+mn-lt"/>
                <a:cs typeface="+mn-lt"/>
              </a:rPr>
              <a:t>A hydrological model </a:t>
            </a:r>
            <a:r>
              <a:rPr lang="en-US" sz="2400" b="1">
                <a:ea typeface="+mn-lt"/>
                <a:cs typeface="+mn-lt"/>
              </a:rPr>
              <a:t>can generate stream flow estimates and trends over long periods</a:t>
            </a:r>
            <a:r>
              <a:rPr lang="en-US" sz="2400">
                <a:ea typeface="+mn-lt"/>
                <a:cs typeface="+mn-lt"/>
              </a:rPr>
              <a:t>. While a model can generate historical current or natural stream flow records, a model can also be used to generate future yields or scenario modelling.</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4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20F5C54-33EA-48E5-80C7-5D220CDDEF41}"/>
              </a:ext>
            </a:extLst>
          </p:cNvPr>
          <p:cNvSpPr txBox="1"/>
          <p:nvPr/>
        </p:nvSpPr>
        <p:spPr>
          <a:xfrm>
            <a:off x="630936" y="640823"/>
            <a:ext cx="3419856" cy="5583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Bef>
                <a:spcPts val="1000"/>
              </a:spcBef>
            </a:pPr>
            <a:r>
              <a:rPr lang="en-US" sz="1500" b="1" dirty="0">
                <a:solidFill>
                  <a:schemeClr val="tx1">
                    <a:lumMod val="85000"/>
                    <a:lumOff val="15000"/>
                  </a:schemeClr>
                </a:solidFill>
                <a:latin typeface="Calibri"/>
                <a:ea typeface="+mj-ea"/>
                <a:cs typeface="Calibri"/>
              </a:rPr>
              <a:t>Drainage basins are the principal hydrologic unit considered in fluvial geomorphology</a:t>
            </a:r>
            <a:r>
              <a:rPr lang="en-US" sz="1500" dirty="0">
                <a:solidFill>
                  <a:schemeClr val="tx1">
                    <a:lumMod val="85000"/>
                    <a:lumOff val="15000"/>
                  </a:schemeClr>
                </a:solidFill>
                <a:latin typeface="Calibri"/>
                <a:ea typeface="+mj-ea"/>
                <a:cs typeface="Calibri"/>
              </a:rPr>
              <a:t>. </a:t>
            </a:r>
            <a:r>
              <a:rPr lang="en-US" sz="1500" b="1" dirty="0">
                <a:solidFill>
                  <a:schemeClr val="tx1">
                    <a:lumMod val="85000"/>
                    <a:lumOff val="15000"/>
                  </a:schemeClr>
                </a:solidFill>
                <a:latin typeface="Calibri"/>
                <a:ea typeface="+mj-ea"/>
                <a:cs typeface="Calibri"/>
              </a:rPr>
              <a:t>A drainage basin is the source for water and sediment that moves from higher elevation through the river system to lower elevations as they reshape the channel forms.</a:t>
            </a:r>
            <a:endParaRPr lang="en-US" sz="1500">
              <a:solidFill>
                <a:schemeClr val="tx1">
                  <a:lumMod val="85000"/>
                  <a:lumOff val="15000"/>
                </a:schemeClr>
              </a:solidFill>
              <a:ea typeface="+mn-lt"/>
              <a:cs typeface="+mn-lt"/>
            </a:endParaRPr>
          </a:p>
          <a:p>
            <a:pPr>
              <a:spcBef>
                <a:spcPts val="1000"/>
              </a:spcBef>
            </a:pPr>
            <a:r>
              <a:rPr lang="en-US" sz="1500" b="1" dirty="0">
                <a:solidFill>
                  <a:schemeClr val="tx1">
                    <a:lumMod val="85000"/>
                    <a:lumOff val="15000"/>
                  </a:schemeClr>
                </a:solidFill>
                <a:latin typeface="Calibri"/>
                <a:ea typeface="+mj-ea"/>
                <a:cs typeface="Calibri"/>
              </a:rPr>
              <a:t>The drainage basins are delineated within the analysis window by identifying ridge lines between basins. The input flow direction raster is analyzed to find all sets of connected cells that belong to the same drainage basin. The drainage basins are created by locating the pour points at the edges of the analysis window (where water would pour out of the raster), as well as sinks, then identifying the contributing area above each pour point. This results in a raster of drainage basins.</a:t>
            </a:r>
            <a:endParaRPr lang="en-US" sz="1500" dirty="0">
              <a:solidFill>
                <a:schemeClr val="tx1">
                  <a:lumMod val="85000"/>
                  <a:lumOff val="15000"/>
                </a:schemeClr>
              </a:solidFill>
              <a:ea typeface="+mj-ea"/>
              <a:cs typeface="Calibri" panose="020F0502020204030204"/>
            </a:endParaRPr>
          </a:p>
        </p:txBody>
      </p:sp>
      <p:sp>
        <p:nvSpPr>
          <p:cNvPr id="2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C9BD0D21-2A95-49EB-B914-99E4F4EEE1D8}"/>
              </a:ext>
            </a:extLst>
          </p:cNvPr>
          <p:cNvPicPr>
            <a:picLocks noChangeAspect="1"/>
          </p:cNvPicPr>
          <p:nvPr/>
        </p:nvPicPr>
        <p:blipFill>
          <a:blip r:embed="rId2"/>
          <a:stretch>
            <a:fillRect/>
          </a:stretch>
        </p:blipFill>
        <p:spPr>
          <a:xfrm>
            <a:off x="4654296" y="1263539"/>
            <a:ext cx="7381858" cy="4862537"/>
          </a:xfrm>
          <a:prstGeom prst="rect">
            <a:avLst/>
          </a:prstGeom>
        </p:spPr>
      </p:pic>
      <p:sp>
        <p:nvSpPr>
          <p:cNvPr id="3" name="Content Placeholder 2">
            <a:extLst>
              <a:ext uri="{FF2B5EF4-FFF2-40B4-BE49-F238E27FC236}">
                <a16:creationId xmlns:a16="http://schemas.microsoft.com/office/drawing/2014/main" id="{2C49E3AE-A79D-4609-834B-63D94290FF70}"/>
              </a:ext>
            </a:extLst>
          </p:cNvPr>
          <p:cNvSpPr>
            <a:spLocks noGrp="1"/>
          </p:cNvSpPr>
          <p:nvPr>
            <p:ph idx="1"/>
          </p:nvPr>
        </p:nvSpPr>
        <p:spPr>
          <a:xfrm>
            <a:off x="4654296" y="4798577"/>
            <a:ext cx="6894576" cy="1428487"/>
          </a:xfrm>
        </p:spPr>
        <p:txBody>
          <a:bodyPr vert="horz" lIns="91440" tIns="45720" rIns="91440" bIns="45720" rtlCol="0" anchor="t">
            <a:normAutofit/>
          </a:bodyPr>
          <a:lstStyle/>
          <a:p>
            <a:pPr marL="0"/>
            <a:endParaRPr lang="en-US" sz="2200" b="1"/>
          </a:p>
          <a:p>
            <a:pPr>
              <a:buClr>
                <a:srgbClr val="262626"/>
              </a:buClr>
            </a:pPr>
            <a:endParaRPr lang="en-US" sz="2200"/>
          </a:p>
        </p:txBody>
      </p:sp>
      <p:sp>
        <p:nvSpPr>
          <p:cNvPr id="2" name="TextBox 1">
            <a:extLst>
              <a:ext uri="{FF2B5EF4-FFF2-40B4-BE49-F238E27FC236}">
                <a16:creationId xmlns:a16="http://schemas.microsoft.com/office/drawing/2014/main" id="{45B55F52-8F34-44FD-9286-21C68D953D3C}"/>
              </a:ext>
            </a:extLst>
          </p:cNvPr>
          <p:cNvSpPr txBox="1"/>
          <p:nvPr/>
        </p:nvSpPr>
        <p:spPr>
          <a:xfrm>
            <a:off x="5371381" y="39681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t>BASIN</a:t>
            </a:r>
          </a:p>
        </p:txBody>
      </p:sp>
    </p:spTree>
    <p:extLst>
      <p:ext uri="{BB962C8B-B14F-4D97-AF65-F5344CB8AC3E}">
        <p14:creationId xmlns:p14="http://schemas.microsoft.com/office/powerpoint/2010/main" val="197107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4E134-EE03-4474-8D63-EB601E9C6E2E}"/>
              </a:ext>
            </a:extLst>
          </p:cNvPr>
          <p:cNvSpPr>
            <a:spLocks noGrp="1"/>
          </p:cNvSpPr>
          <p:nvPr>
            <p:ph type="title"/>
          </p:nvPr>
        </p:nvSpPr>
        <p:spPr>
          <a:xfrm>
            <a:off x="9095382" y="53412"/>
            <a:ext cx="3102225" cy="6311013"/>
          </a:xfrm>
        </p:spPr>
        <p:txBody>
          <a:bodyPr vert="horz" lIns="91440" tIns="45720" rIns="91440" bIns="45720" rtlCol="0" anchor="ctr">
            <a:noAutofit/>
          </a:bodyPr>
          <a:lstStyle/>
          <a:p>
            <a:r>
              <a:rPr lang="en-US" sz="1800" dirty="0">
                <a:solidFill>
                  <a:schemeClr val="tx1">
                    <a:lumMod val="85000"/>
                    <a:lumOff val="15000"/>
                  </a:schemeClr>
                </a:solidFill>
                <a:latin typeface="Calibri"/>
                <a:cs typeface="Calibri"/>
              </a:rPr>
              <a:t>Since water is heavier than air, this increases the weight of the soil. Weight is force, and force is stress divided by area, so the stress increases and this can lead to slope instability. Water has the ability to change the angle of repose (the slope angle which is the stable angle for the slope). Steep slope can increase the flow rate of a waterbody which could lead to increase in soil erosion; moreover, slope has a significant effect on the infiltration rate of groundwater; the amount of infiltration decreases with increase in the slope</a:t>
            </a:r>
            <a:r>
              <a:rPr lang="en-US" sz="1800" kern="1200" dirty="0">
                <a:solidFill>
                  <a:schemeClr val="tx1">
                    <a:lumMod val="85000"/>
                    <a:lumOff val="15000"/>
                  </a:schemeClr>
                </a:solidFill>
                <a:latin typeface="Calibri"/>
                <a:cs typeface="Calibri"/>
              </a:rPr>
              <a:t> </a:t>
            </a:r>
            <a:endParaRPr lang="en-US" sz="1800" dirty="0">
              <a:solidFill>
                <a:schemeClr val="tx1">
                  <a:lumMod val="85000"/>
                  <a:lumOff val="15000"/>
                </a:schemeClr>
              </a:solidFill>
              <a:latin typeface="Calibri"/>
              <a:cs typeface="Calibri"/>
            </a:endParaRPr>
          </a:p>
        </p:txBody>
      </p:sp>
      <p:sp>
        <p:nvSpPr>
          <p:cNvPr id="7"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5A25887-FDC0-429C-B8C8-8BDAF223BA11}"/>
              </a:ext>
            </a:extLst>
          </p:cNvPr>
          <p:cNvPicPr>
            <a:picLocks noGrp="1" noChangeAspect="1"/>
          </p:cNvPicPr>
          <p:nvPr>
            <p:ph idx="1"/>
          </p:nvPr>
        </p:nvPicPr>
        <p:blipFill>
          <a:blip r:embed="rId2"/>
          <a:stretch>
            <a:fillRect/>
          </a:stretch>
        </p:blipFill>
        <p:spPr>
          <a:xfrm>
            <a:off x="545238" y="982269"/>
            <a:ext cx="7608304" cy="4964418"/>
          </a:xfrm>
          <a:prstGeom prst="rect">
            <a:avLst/>
          </a:prstGeom>
        </p:spPr>
      </p:pic>
      <p:sp>
        <p:nvSpPr>
          <p:cNvPr id="10"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1391AB-0CB0-44BA-8163-F1BA69A81DB6}"/>
              </a:ext>
            </a:extLst>
          </p:cNvPr>
          <p:cNvSpPr txBox="1"/>
          <p:nvPr/>
        </p:nvSpPr>
        <p:spPr>
          <a:xfrm>
            <a:off x="5371381" y="39681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t>SLOPE</a:t>
            </a:r>
          </a:p>
        </p:txBody>
      </p:sp>
    </p:spTree>
    <p:extLst>
      <p:ext uri="{BB962C8B-B14F-4D97-AF65-F5344CB8AC3E}">
        <p14:creationId xmlns:p14="http://schemas.microsoft.com/office/powerpoint/2010/main" val="21577576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Hydrological modeling of Baluchistan and depiction of groundwater potential of Kachhi district, Baluchistan using Multi-criteria decision analysis and it's corresponding drought risks</vt:lpstr>
      <vt:lpstr>Table of Contents</vt:lpstr>
      <vt:lpstr>PowerPoint Presentation</vt:lpstr>
      <vt:lpstr>Data </vt:lpstr>
      <vt:lpstr>PowerPoint Presentation</vt:lpstr>
      <vt:lpstr>Hydrology in Environmental &amp; Ecological Continua</vt:lpstr>
      <vt:lpstr>Hydrological Modelling</vt:lpstr>
      <vt:lpstr>PowerPoint Presentation</vt:lpstr>
      <vt:lpstr>Since water is heavier than air, this increases the weight of the soil. Weight is force, and force is stress divided by area, so the stress increases and this can lead to slope instability. Water has the ability to change the angle of repose (the slope angle which is the stable angle for the slope). Steep slope can increase the flow rate of a waterbody which could lead to increase in soil erosion; moreover, slope has a significant effect on the infiltration rate of groundwater; the amount of infiltration decreases with increase in the slope </vt:lpstr>
      <vt:lpstr>Streamflow, or channel runoff, is the flow of water in streams, rivers, and other channels, and is a major element of the water cycle. It is one component of the runoff of water from the land to waterbodies, the other component being surface runoff. Streamflow is a measurement of the amount of water flowing through a stream or river over a fixed period of time. </vt:lpstr>
      <vt:lpstr>Watershed</vt:lpstr>
      <vt:lpstr>PowerPoint Presentation</vt:lpstr>
      <vt:lpstr>Drainage Density</vt:lpstr>
      <vt:lpstr>PowerPoint Presentation</vt:lpstr>
      <vt:lpstr>Types of Hydrological Modelling</vt:lpstr>
      <vt:lpstr>PowerPoint Presentation</vt:lpstr>
      <vt:lpstr>Drought Risk Assessment</vt:lpstr>
      <vt:lpstr>Normalized Difference Vegetation Index</vt:lpstr>
      <vt:lpstr>PowerPoint Presentation</vt:lpstr>
      <vt:lpstr>Given our VCI index we can say that there are  lower risks of drought throughout the year compared to some regions in the province</vt:lpstr>
      <vt:lpstr>Groundwater </vt:lpstr>
      <vt:lpstr>Depiction of groundwater potential zones</vt:lpstr>
      <vt:lpstr>Geology</vt:lpstr>
      <vt:lpstr>PowerPoint Presentation</vt:lpstr>
      <vt:lpstr>Slope</vt:lpstr>
      <vt:lpstr>PowerPoint Presentation</vt:lpstr>
      <vt:lpstr>Lineament Density</vt:lpstr>
      <vt:lpstr>PowerPoint Presentation</vt:lpstr>
      <vt:lpstr>Soil Type</vt:lpstr>
      <vt:lpstr>PowerPoint Presentation</vt:lpstr>
      <vt:lpstr>LULC</vt:lpstr>
      <vt:lpstr>PowerPoint Presentation</vt:lpstr>
      <vt:lpstr>Drainage Density</vt:lpstr>
      <vt:lpstr>PowerPoint Presentation</vt:lpstr>
      <vt:lpstr>Groundwater Potential</vt:lpstr>
      <vt:lpstr>Analytical Hierarchy Process</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Mudasssir Aqeel</cp:lastModifiedBy>
  <cp:revision>1476</cp:revision>
  <dcterms:created xsi:type="dcterms:W3CDTF">2022-02-23T08:06:55Z</dcterms:created>
  <dcterms:modified xsi:type="dcterms:W3CDTF">2022-08-27T04:40:48Z</dcterms:modified>
</cp:coreProperties>
</file>