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8" r:id="rId4"/>
    <p:sldId id="258" r:id="rId5"/>
    <p:sldId id="260" r:id="rId6"/>
    <p:sldId id="261" r:id="rId7"/>
    <p:sldId id="263" r:id="rId8"/>
    <p:sldId id="259" r:id="rId9"/>
    <p:sldId id="264" r:id="rId10"/>
    <p:sldId id="265" r:id="rId11"/>
    <p:sldId id="262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4"/>
  </p:normalViewPr>
  <p:slideViewPr>
    <p:cSldViewPr snapToGrid="0" snapToObjects="1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2E1A36-4B6A-4192-8EC2-B37979D854B8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7565F7BE-5680-4F7B-A090-BA628DB7122F}">
      <dgm:prSet/>
      <dgm:spPr/>
      <dgm:t>
        <a:bodyPr/>
        <a:lstStyle/>
        <a:p>
          <a:r>
            <a:rPr lang="en-US"/>
            <a:t>In comparison to the methodologies used, we decided to go with “Random Forest Regression” as it featured a higher accuracy.</a:t>
          </a:r>
        </a:p>
      </dgm:t>
    </dgm:pt>
    <dgm:pt modelId="{7190FED9-86C5-40B1-BFA0-C5AB4AD0E0E1}" type="parTrans" cxnId="{0FF24FAC-D1C0-4760-BB1A-8CA5BB18C6D6}">
      <dgm:prSet/>
      <dgm:spPr/>
      <dgm:t>
        <a:bodyPr/>
        <a:lstStyle/>
        <a:p>
          <a:endParaRPr lang="en-US"/>
        </a:p>
      </dgm:t>
    </dgm:pt>
    <dgm:pt modelId="{35D4B4EB-DDE6-4B82-8D07-A1D05CD6EB96}" type="sibTrans" cxnId="{0FF24FAC-D1C0-4760-BB1A-8CA5BB18C6D6}">
      <dgm:prSet/>
      <dgm:spPr/>
      <dgm:t>
        <a:bodyPr/>
        <a:lstStyle/>
        <a:p>
          <a:endParaRPr lang="en-US"/>
        </a:p>
      </dgm:t>
    </dgm:pt>
    <dgm:pt modelId="{F1E58395-15EE-4D8E-BE2A-3FEEDD9A8874}">
      <dgm:prSet/>
      <dgm:spPr/>
      <dgm:t>
        <a:bodyPr/>
        <a:lstStyle/>
        <a:p>
          <a:r>
            <a:rPr lang="en-GB"/>
            <a:t>A difference in charges based on “Gender” was predicted at the start, but was proved wrong</a:t>
          </a:r>
          <a:endParaRPr lang="en-US"/>
        </a:p>
      </dgm:t>
    </dgm:pt>
    <dgm:pt modelId="{C1308663-7ED2-43E2-A04F-9A045B58AA95}" type="parTrans" cxnId="{AE326F65-88F6-4C49-A7BE-7F2C3CF76B62}">
      <dgm:prSet/>
      <dgm:spPr/>
      <dgm:t>
        <a:bodyPr/>
        <a:lstStyle/>
        <a:p>
          <a:endParaRPr lang="en-US"/>
        </a:p>
      </dgm:t>
    </dgm:pt>
    <dgm:pt modelId="{FE2AE2AF-82D0-4E8A-B234-025C860AFAD8}" type="sibTrans" cxnId="{AE326F65-88F6-4C49-A7BE-7F2C3CF76B62}">
      <dgm:prSet/>
      <dgm:spPr/>
      <dgm:t>
        <a:bodyPr/>
        <a:lstStyle/>
        <a:p>
          <a:endParaRPr lang="en-US"/>
        </a:p>
      </dgm:t>
    </dgm:pt>
    <dgm:pt modelId="{29599C82-42B7-438E-BDD8-6C9BCDC9FE31}">
      <dgm:prSet/>
      <dgm:spPr/>
      <dgm:t>
        <a:bodyPr/>
        <a:lstStyle/>
        <a:p>
          <a:r>
            <a:rPr lang="en-GB"/>
            <a:t>A significant difference in charges based on people with a habit of smoking was observed</a:t>
          </a:r>
          <a:endParaRPr lang="en-US"/>
        </a:p>
      </dgm:t>
    </dgm:pt>
    <dgm:pt modelId="{02811341-C7D1-475B-AEB8-C15D4103B42E}" type="parTrans" cxnId="{5AD67636-7BC8-40AA-883E-5ADEA4041869}">
      <dgm:prSet/>
      <dgm:spPr/>
      <dgm:t>
        <a:bodyPr/>
        <a:lstStyle/>
        <a:p>
          <a:endParaRPr lang="en-US"/>
        </a:p>
      </dgm:t>
    </dgm:pt>
    <dgm:pt modelId="{6B97024A-79C3-498A-B024-69C22A74A236}" type="sibTrans" cxnId="{5AD67636-7BC8-40AA-883E-5ADEA4041869}">
      <dgm:prSet/>
      <dgm:spPr/>
      <dgm:t>
        <a:bodyPr/>
        <a:lstStyle/>
        <a:p>
          <a:endParaRPr lang="en-US"/>
        </a:p>
      </dgm:t>
    </dgm:pt>
    <dgm:pt modelId="{24F17212-EF41-4B9A-BDE8-43157820A397}">
      <dgm:prSet/>
      <dgm:spPr/>
      <dgm:t>
        <a:bodyPr/>
        <a:lstStyle/>
        <a:p>
          <a:r>
            <a:rPr lang="en-GB"/>
            <a:t>Followed by BMI</a:t>
          </a:r>
          <a:endParaRPr lang="en-US"/>
        </a:p>
      </dgm:t>
    </dgm:pt>
    <dgm:pt modelId="{86D26B92-92E5-4823-A76F-C03A360E24EE}" type="parTrans" cxnId="{9A92FD73-E326-4730-A4D8-75DA2EB3CB35}">
      <dgm:prSet/>
      <dgm:spPr/>
      <dgm:t>
        <a:bodyPr/>
        <a:lstStyle/>
        <a:p>
          <a:endParaRPr lang="en-US"/>
        </a:p>
      </dgm:t>
    </dgm:pt>
    <dgm:pt modelId="{2AFD5CEE-6FD0-4B19-A986-12BE23BCCCB3}" type="sibTrans" cxnId="{9A92FD73-E326-4730-A4D8-75DA2EB3CB35}">
      <dgm:prSet/>
      <dgm:spPr/>
      <dgm:t>
        <a:bodyPr/>
        <a:lstStyle/>
        <a:p>
          <a:endParaRPr lang="en-US"/>
        </a:p>
      </dgm:t>
    </dgm:pt>
    <dgm:pt modelId="{66C1F3DD-CE79-4E6A-A446-C7BFA648E8F6}">
      <dgm:prSet/>
      <dgm:spPr/>
      <dgm:t>
        <a:bodyPr/>
        <a:lstStyle/>
        <a:p>
          <a:r>
            <a:rPr lang="en-GB"/>
            <a:t>Also, Age</a:t>
          </a:r>
          <a:endParaRPr lang="en-US"/>
        </a:p>
      </dgm:t>
    </dgm:pt>
    <dgm:pt modelId="{B392E401-727D-47A6-BB04-70864C5F44B2}" type="parTrans" cxnId="{630EA8F8-5573-4A51-A093-CAD786B127CB}">
      <dgm:prSet/>
      <dgm:spPr/>
      <dgm:t>
        <a:bodyPr/>
        <a:lstStyle/>
        <a:p>
          <a:endParaRPr lang="en-US"/>
        </a:p>
      </dgm:t>
    </dgm:pt>
    <dgm:pt modelId="{43B1AED0-620F-4308-BE79-D45D4FD4DEA0}" type="sibTrans" cxnId="{630EA8F8-5573-4A51-A093-CAD786B127CB}">
      <dgm:prSet/>
      <dgm:spPr/>
      <dgm:t>
        <a:bodyPr/>
        <a:lstStyle/>
        <a:p>
          <a:endParaRPr lang="en-US"/>
        </a:p>
      </dgm:t>
    </dgm:pt>
    <dgm:pt modelId="{940D7E71-19B4-4986-8FC9-02E3E098162C}" type="pres">
      <dgm:prSet presAssocID="{FC2E1A36-4B6A-4192-8EC2-B37979D854B8}" presName="vert0" presStyleCnt="0">
        <dgm:presLayoutVars>
          <dgm:dir/>
          <dgm:animOne val="branch"/>
          <dgm:animLvl val="lvl"/>
        </dgm:presLayoutVars>
      </dgm:prSet>
      <dgm:spPr/>
    </dgm:pt>
    <dgm:pt modelId="{BD8C40AF-7C79-4216-88D4-596AC9776D90}" type="pres">
      <dgm:prSet presAssocID="{7565F7BE-5680-4F7B-A090-BA628DB7122F}" presName="thickLine" presStyleLbl="alignNode1" presStyleIdx="0" presStyleCnt="5"/>
      <dgm:spPr/>
    </dgm:pt>
    <dgm:pt modelId="{83E7AAF8-FAD5-442C-81E5-F725034DB7C4}" type="pres">
      <dgm:prSet presAssocID="{7565F7BE-5680-4F7B-A090-BA628DB7122F}" presName="horz1" presStyleCnt="0"/>
      <dgm:spPr/>
    </dgm:pt>
    <dgm:pt modelId="{7A6CA953-2043-4A3C-A061-640D8947ED3A}" type="pres">
      <dgm:prSet presAssocID="{7565F7BE-5680-4F7B-A090-BA628DB7122F}" presName="tx1" presStyleLbl="revTx" presStyleIdx="0" presStyleCnt="5"/>
      <dgm:spPr/>
    </dgm:pt>
    <dgm:pt modelId="{ECA25172-FE21-47AE-BF6B-F828FA861A8C}" type="pres">
      <dgm:prSet presAssocID="{7565F7BE-5680-4F7B-A090-BA628DB7122F}" presName="vert1" presStyleCnt="0"/>
      <dgm:spPr/>
    </dgm:pt>
    <dgm:pt modelId="{45D5EEA7-DC80-489D-AED5-0F658C346862}" type="pres">
      <dgm:prSet presAssocID="{F1E58395-15EE-4D8E-BE2A-3FEEDD9A8874}" presName="thickLine" presStyleLbl="alignNode1" presStyleIdx="1" presStyleCnt="5"/>
      <dgm:spPr/>
    </dgm:pt>
    <dgm:pt modelId="{BD3F32B8-143B-46E4-890B-9DC612D0EAE4}" type="pres">
      <dgm:prSet presAssocID="{F1E58395-15EE-4D8E-BE2A-3FEEDD9A8874}" presName="horz1" presStyleCnt="0"/>
      <dgm:spPr/>
    </dgm:pt>
    <dgm:pt modelId="{3012B910-7580-4AF3-92DE-539CD06B9E4E}" type="pres">
      <dgm:prSet presAssocID="{F1E58395-15EE-4D8E-BE2A-3FEEDD9A8874}" presName="tx1" presStyleLbl="revTx" presStyleIdx="1" presStyleCnt="5"/>
      <dgm:spPr/>
    </dgm:pt>
    <dgm:pt modelId="{9C6E11B7-0678-49F6-9815-D738AE4365CD}" type="pres">
      <dgm:prSet presAssocID="{F1E58395-15EE-4D8E-BE2A-3FEEDD9A8874}" presName="vert1" presStyleCnt="0"/>
      <dgm:spPr/>
    </dgm:pt>
    <dgm:pt modelId="{22ABDC3C-F366-4E67-A595-D65B061F09A0}" type="pres">
      <dgm:prSet presAssocID="{29599C82-42B7-438E-BDD8-6C9BCDC9FE31}" presName="thickLine" presStyleLbl="alignNode1" presStyleIdx="2" presStyleCnt="5"/>
      <dgm:spPr/>
    </dgm:pt>
    <dgm:pt modelId="{E271FDEB-74E0-4558-BB0F-FD1AD33D5853}" type="pres">
      <dgm:prSet presAssocID="{29599C82-42B7-438E-BDD8-6C9BCDC9FE31}" presName="horz1" presStyleCnt="0"/>
      <dgm:spPr/>
    </dgm:pt>
    <dgm:pt modelId="{A13E2231-6B29-4F6D-8F8B-FFFB3BFE8FBE}" type="pres">
      <dgm:prSet presAssocID="{29599C82-42B7-438E-BDD8-6C9BCDC9FE31}" presName="tx1" presStyleLbl="revTx" presStyleIdx="2" presStyleCnt="5"/>
      <dgm:spPr/>
    </dgm:pt>
    <dgm:pt modelId="{D889749A-2A9D-427F-9F12-9F7F0221E0DC}" type="pres">
      <dgm:prSet presAssocID="{29599C82-42B7-438E-BDD8-6C9BCDC9FE31}" presName="vert1" presStyleCnt="0"/>
      <dgm:spPr/>
    </dgm:pt>
    <dgm:pt modelId="{B98E317F-71AA-4C95-8F49-176B7BC3CFF9}" type="pres">
      <dgm:prSet presAssocID="{24F17212-EF41-4B9A-BDE8-43157820A397}" presName="thickLine" presStyleLbl="alignNode1" presStyleIdx="3" presStyleCnt="5"/>
      <dgm:spPr/>
    </dgm:pt>
    <dgm:pt modelId="{895EA8FC-CA71-426A-A0A7-CC5C82AFC245}" type="pres">
      <dgm:prSet presAssocID="{24F17212-EF41-4B9A-BDE8-43157820A397}" presName="horz1" presStyleCnt="0"/>
      <dgm:spPr/>
    </dgm:pt>
    <dgm:pt modelId="{3464B3DF-8F33-42F4-886F-DBC0AA8404A0}" type="pres">
      <dgm:prSet presAssocID="{24F17212-EF41-4B9A-BDE8-43157820A397}" presName="tx1" presStyleLbl="revTx" presStyleIdx="3" presStyleCnt="5"/>
      <dgm:spPr/>
    </dgm:pt>
    <dgm:pt modelId="{301AE7BB-1305-443B-947F-DC6BFCAA82DF}" type="pres">
      <dgm:prSet presAssocID="{24F17212-EF41-4B9A-BDE8-43157820A397}" presName="vert1" presStyleCnt="0"/>
      <dgm:spPr/>
    </dgm:pt>
    <dgm:pt modelId="{41382745-B60F-4D6F-BE8E-8B2021CC4F70}" type="pres">
      <dgm:prSet presAssocID="{66C1F3DD-CE79-4E6A-A446-C7BFA648E8F6}" presName="thickLine" presStyleLbl="alignNode1" presStyleIdx="4" presStyleCnt="5"/>
      <dgm:spPr/>
    </dgm:pt>
    <dgm:pt modelId="{8393677A-AE92-4484-A0F2-C2217E01E448}" type="pres">
      <dgm:prSet presAssocID="{66C1F3DD-CE79-4E6A-A446-C7BFA648E8F6}" presName="horz1" presStyleCnt="0"/>
      <dgm:spPr/>
    </dgm:pt>
    <dgm:pt modelId="{96657C6A-3602-492F-879A-7F62FC32BA6D}" type="pres">
      <dgm:prSet presAssocID="{66C1F3DD-CE79-4E6A-A446-C7BFA648E8F6}" presName="tx1" presStyleLbl="revTx" presStyleIdx="4" presStyleCnt="5"/>
      <dgm:spPr/>
    </dgm:pt>
    <dgm:pt modelId="{1662C158-711C-4E56-8296-702F2AE87151}" type="pres">
      <dgm:prSet presAssocID="{66C1F3DD-CE79-4E6A-A446-C7BFA648E8F6}" presName="vert1" presStyleCnt="0"/>
      <dgm:spPr/>
    </dgm:pt>
  </dgm:ptLst>
  <dgm:cxnLst>
    <dgm:cxn modelId="{20D2020A-F372-43A9-8670-A83C2EAD9DDA}" type="presOf" srcId="{FC2E1A36-4B6A-4192-8EC2-B37979D854B8}" destId="{940D7E71-19B4-4986-8FC9-02E3E098162C}" srcOrd="0" destOrd="0" presId="urn:microsoft.com/office/officeart/2008/layout/LinedList"/>
    <dgm:cxn modelId="{3F5ABA0F-21C8-487A-9F5A-C1F618FDA94A}" type="presOf" srcId="{24F17212-EF41-4B9A-BDE8-43157820A397}" destId="{3464B3DF-8F33-42F4-886F-DBC0AA8404A0}" srcOrd="0" destOrd="0" presId="urn:microsoft.com/office/officeart/2008/layout/LinedList"/>
    <dgm:cxn modelId="{352DBF1D-038D-4405-B5CB-ADAC2A33A706}" type="presOf" srcId="{7565F7BE-5680-4F7B-A090-BA628DB7122F}" destId="{7A6CA953-2043-4A3C-A061-640D8947ED3A}" srcOrd="0" destOrd="0" presId="urn:microsoft.com/office/officeart/2008/layout/LinedList"/>
    <dgm:cxn modelId="{F55E3227-C3F6-40A1-93C9-F381D0F32246}" type="presOf" srcId="{66C1F3DD-CE79-4E6A-A446-C7BFA648E8F6}" destId="{96657C6A-3602-492F-879A-7F62FC32BA6D}" srcOrd="0" destOrd="0" presId="urn:microsoft.com/office/officeart/2008/layout/LinedList"/>
    <dgm:cxn modelId="{5AD67636-7BC8-40AA-883E-5ADEA4041869}" srcId="{FC2E1A36-4B6A-4192-8EC2-B37979D854B8}" destId="{29599C82-42B7-438E-BDD8-6C9BCDC9FE31}" srcOrd="2" destOrd="0" parTransId="{02811341-C7D1-475B-AEB8-C15D4103B42E}" sibTransId="{6B97024A-79C3-498A-B024-69C22A74A236}"/>
    <dgm:cxn modelId="{AE326F65-88F6-4C49-A7BE-7F2C3CF76B62}" srcId="{FC2E1A36-4B6A-4192-8EC2-B37979D854B8}" destId="{F1E58395-15EE-4D8E-BE2A-3FEEDD9A8874}" srcOrd="1" destOrd="0" parTransId="{C1308663-7ED2-43E2-A04F-9A045B58AA95}" sibTransId="{FE2AE2AF-82D0-4E8A-B234-025C860AFAD8}"/>
    <dgm:cxn modelId="{9A92FD73-E326-4730-A4D8-75DA2EB3CB35}" srcId="{FC2E1A36-4B6A-4192-8EC2-B37979D854B8}" destId="{24F17212-EF41-4B9A-BDE8-43157820A397}" srcOrd="3" destOrd="0" parTransId="{86D26B92-92E5-4823-A76F-C03A360E24EE}" sibTransId="{2AFD5CEE-6FD0-4B19-A986-12BE23BCCCB3}"/>
    <dgm:cxn modelId="{473E7E80-9F5D-4D96-8663-5BEC54C3AE20}" type="presOf" srcId="{29599C82-42B7-438E-BDD8-6C9BCDC9FE31}" destId="{A13E2231-6B29-4F6D-8F8B-FFFB3BFE8FBE}" srcOrd="0" destOrd="0" presId="urn:microsoft.com/office/officeart/2008/layout/LinedList"/>
    <dgm:cxn modelId="{0FF24FAC-D1C0-4760-BB1A-8CA5BB18C6D6}" srcId="{FC2E1A36-4B6A-4192-8EC2-B37979D854B8}" destId="{7565F7BE-5680-4F7B-A090-BA628DB7122F}" srcOrd="0" destOrd="0" parTransId="{7190FED9-86C5-40B1-BFA0-C5AB4AD0E0E1}" sibTransId="{35D4B4EB-DDE6-4B82-8D07-A1D05CD6EB96}"/>
    <dgm:cxn modelId="{511282B8-87E8-496B-A868-3093FD4ADD0F}" type="presOf" srcId="{F1E58395-15EE-4D8E-BE2A-3FEEDD9A8874}" destId="{3012B910-7580-4AF3-92DE-539CD06B9E4E}" srcOrd="0" destOrd="0" presId="urn:microsoft.com/office/officeart/2008/layout/LinedList"/>
    <dgm:cxn modelId="{630EA8F8-5573-4A51-A093-CAD786B127CB}" srcId="{FC2E1A36-4B6A-4192-8EC2-B37979D854B8}" destId="{66C1F3DD-CE79-4E6A-A446-C7BFA648E8F6}" srcOrd="4" destOrd="0" parTransId="{B392E401-727D-47A6-BB04-70864C5F44B2}" sibTransId="{43B1AED0-620F-4308-BE79-D45D4FD4DEA0}"/>
    <dgm:cxn modelId="{0C83576A-C8C8-4712-957D-324179D572E3}" type="presParOf" srcId="{940D7E71-19B4-4986-8FC9-02E3E098162C}" destId="{BD8C40AF-7C79-4216-88D4-596AC9776D90}" srcOrd="0" destOrd="0" presId="urn:microsoft.com/office/officeart/2008/layout/LinedList"/>
    <dgm:cxn modelId="{05A745FA-C430-4D85-9B65-02655A46EA32}" type="presParOf" srcId="{940D7E71-19B4-4986-8FC9-02E3E098162C}" destId="{83E7AAF8-FAD5-442C-81E5-F725034DB7C4}" srcOrd="1" destOrd="0" presId="urn:microsoft.com/office/officeart/2008/layout/LinedList"/>
    <dgm:cxn modelId="{1A003045-FE46-416D-99B4-C90FAE61B22D}" type="presParOf" srcId="{83E7AAF8-FAD5-442C-81E5-F725034DB7C4}" destId="{7A6CA953-2043-4A3C-A061-640D8947ED3A}" srcOrd="0" destOrd="0" presId="urn:microsoft.com/office/officeart/2008/layout/LinedList"/>
    <dgm:cxn modelId="{B3B9802B-752C-4ED7-972C-592D9A494AB2}" type="presParOf" srcId="{83E7AAF8-FAD5-442C-81E5-F725034DB7C4}" destId="{ECA25172-FE21-47AE-BF6B-F828FA861A8C}" srcOrd="1" destOrd="0" presId="urn:microsoft.com/office/officeart/2008/layout/LinedList"/>
    <dgm:cxn modelId="{8F4755E8-EE2C-4A55-AD22-E6E3694D247B}" type="presParOf" srcId="{940D7E71-19B4-4986-8FC9-02E3E098162C}" destId="{45D5EEA7-DC80-489D-AED5-0F658C346862}" srcOrd="2" destOrd="0" presId="urn:microsoft.com/office/officeart/2008/layout/LinedList"/>
    <dgm:cxn modelId="{DAEE4CC9-805E-4133-AFEA-A259CBF10253}" type="presParOf" srcId="{940D7E71-19B4-4986-8FC9-02E3E098162C}" destId="{BD3F32B8-143B-46E4-890B-9DC612D0EAE4}" srcOrd="3" destOrd="0" presId="urn:microsoft.com/office/officeart/2008/layout/LinedList"/>
    <dgm:cxn modelId="{170FE72D-C467-4B4B-9B35-6136485CED0B}" type="presParOf" srcId="{BD3F32B8-143B-46E4-890B-9DC612D0EAE4}" destId="{3012B910-7580-4AF3-92DE-539CD06B9E4E}" srcOrd="0" destOrd="0" presId="urn:microsoft.com/office/officeart/2008/layout/LinedList"/>
    <dgm:cxn modelId="{28F9DA33-855F-4AC4-A552-308DE7BBFFD3}" type="presParOf" srcId="{BD3F32B8-143B-46E4-890B-9DC612D0EAE4}" destId="{9C6E11B7-0678-49F6-9815-D738AE4365CD}" srcOrd="1" destOrd="0" presId="urn:microsoft.com/office/officeart/2008/layout/LinedList"/>
    <dgm:cxn modelId="{C81A4405-70AC-4EDD-BC14-CDD963422EDB}" type="presParOf" srcId="{940D7E71-19B4-4986-8FC9-02E3E098162C}" destId="{22ABDC3C-F366-4E67-A595-D65B061F09A0}" srcOrd="4" destOrd="0" presId="urn:microsoft.com/office/officeart/2008/layout/LinedList"/>
    <dgm:cxn modelId="{88C8AD97-08E1-444B-8F61-A50FFA54AB54}" type="presParOf" srcId="{940D7E71-19B4-4986-8FC9-02E3E098162C}" destId="{E271FDEB-74E0-4558-BB0F-FD1AD33D5853}" srcOrd="5" destOrd="0" presId="urn:microsoft.com/office/officeart/2008/layout/LinedList"/>
    <dgm:cxn modelId="{DBB7A786-16E9-4D01-B04D-F9734D328F60}" type="presParOf" srcId="{E271FDEB-74E0-4558-BB0F-FD1AD33D5853}" destId="{A13E2231-6B29-4F6D-8F8B-FFFB3BFE8FBE}" srcOrd="0" destOrd="0" presId="urn:microsoft.com/office/officeart/2008/layout/LinedList"/>
    <dgm:cxn modelId="{00AE7C9F-FC7F-4534-A5DE-8211DDE2C234}" type="presParOf" srcId="{E271FDEB-74E0-4558-BB0F-FD1AD33D5853}" destId="{D889749A-2A9D-427F-9F12-9F7F0221E0DC}" srcOrd="1" destOrd="0" presId="urn:microsoft.com/office/officeart/2008/layout/LinedList"/>
    <dgm:cxn modelId="{185440C3-41CD-42A7-B2CD-C82A812043E4}" type="presParOf" srcId="{940D7E71-19B4-4986-8FC9-02E3E098162C}" destId="{B98E317F-71AA-4C95-8F49-176B7BC3CFF9}" srcOrd="6" destOrd="0" presId="urn:microsoft.com/office/officeart/2008/layout/LinedList"/>
    <dgm:cxn modelId="{6206440A-63CB-4A38-B346-D97EB7AFA295}" type="presParOf" srcId="{940D7E71-19B4-4986-8FC9-02E3E098162C}" destId="{895EA8FC-CA71-426A-A0A7-CC5C82AFC245}" srcOrd="7" destOrd="0" presId="urn:microsoft.com/office/officeart/2008/layout/LinedList"/>
    <dgm:cxn modelId="{F010F9EB-3C29-433F-985B-23E38DE80180}" type="presParOf" srcId="{895EA8FC-CA71-426A-A0A7-CC5C82AFC245}" destId="{3464B3DF-8F33-42F4-886F-DBC0AA8404A0}" srcOrd="0" destOrd="0" presId="urn:microsoft.com/office/officeart/2008/layout/LinedList"/>
    <dgm:cxn modelId="{F174A052-8C5A-4991-9A5F-38BA2D47D7CB}" type="presParOf" srcId="{895EA8FC-CA71-426A-A0A7-CC5C82AFC245}" destId="{301AE7BB-1305-443B-947F-DC6BFCAA82DF}" srcOrd="1" destOrd="0" presId="urn:microsoft.com/office/officeart/2008/layout/LinedList"/>
    <dgm:cxn modelId="{66DEF208-EA63-4FD3-9F13-0A430E8AB3D1}" type="presParOf" srcId="{940D7E71-19B4-4986-8FC9-02E3E098162C}" destId="{41382745-B60F-4D6F-BE8E-8B2021CC4F70}" srcOrd="8" destOrd="0" presId="urn:microsoft.com/office/officeart/2008/layout/LinedList"/>
    <dgm:cxn modelId="{F791D0A5-A4E0-4FE3-8720-8900F34BCD64}" type="presParOf" srcId="{940D7E71-19B4-4986-8FC9-02E3E098162C}" destId="{8393677A-AE92-4484-A0F2-C2217E01E448}" srcOrd="9" destOrd="0" presId="urn:microsoft.com/office/officeart/2008/layout/LinedList"/>
    <dgm:cxn modelId="{0919AD45-4CF0-4A3D-930F-DC8408491246}" type="presParOf" srcId="{8393677A-AE92-4484-A0F2-C2217E01E448}" destId="{96657C6A-3602-492F-879A-7F62FC32BA6D}" srcOrd="0" destOrd="0" presId="urn:microsoft.com/office/officeart/2008/layout/LinedList"/>
    <dgm:cxn modelId="{BA27EC10-1F17-4503-9274-D8787EE5EB76}" type="presParOf" srcId="{8393677A-AE92-4484-A0F2-C2217E01E448}" destId="{1662C158-711C-4E56-8296-702F2AE8715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8C40AF-7C79-4216-88D4-596AC9776D90}">
      <dsp:nvSpPr>
        <dsp:cNvPr id="0" name=""/>
        <dsp:cNvSpPr/>
      </dsp:nvSpPr>
      <dsp:spPr>
        <a:xfrm>
          <a:off x="0" y="675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6CA953-2043-4A3C-A061-640D8947ED3A}">
      <dsp:nvSpPr>
        <dsp:cNvPr id="0" name=""/>
        <dsp:cNvSpPr/>
      </dsp:nvSpPr>
      <dsp:spPr>
        <a:xfrm>
          <a:off x="0" y="675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In comparison to the methodologies used, we decided to go with “Random Forest Regression” as it featured a higher accuracy.</a:t>
          </a:r>
        </a:p>
      </dsp:txBody>
      <dsp:txXfrm>
        <a:off x="0" y="675"/>
        <a:ext cx="6900512" cy="1106957"/>
      </dsp:txXfrm>
    </dsp:sp>
    <dsp:sp modelId="{45D5EEA7-DC80-489D-AED5-0F658C346862}">
      <dsp:nvSpPr>
        <dsp:cNvPr id="0" name=""/>
        <dsp:cNvSpPr/>
      </dsp:nvSpPr>
      <dsp:spPr>
        <a:xfrm>
          <a:off x="0" y="1107633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12B910-7580-4AF3-92DE-539CD06B9E4E}">
      <dsp:nvSpPr>
        <dsp:cNvPr id="0" name=""/>
        <dsp:cNvSpPr/>
      </dsp:nvSpPr>
      <dsp:spPr>
        <a:xfrm>
          <a:off x="0" y="1107633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A difference in charges based on “Gender” was predicted at the start, but was proved wrong</a:t>
          </a:r>
          <a:endParaRPr lang="en-US" sz="2200" kern="1200"/>
        </a:p>
      </dsp:txBody>
      <dsp:txXfrm>
        <a:off x="0" y="1107633"/>
        <a:ext cx="6900512" cy="1106957"/>
      </dsp:txXfrm>
    </dsp:sp>
    <dsp:sp modelId="{22ABDC3C-F366-4E67-A595-D65B061F09A0}">
      <dsp:nvSpPr>
        <dsp:cNvPr id="0" name=""/>
        <dsp:cNvSpPr/>
      </dsp:nvSpPr>
      <dsp:spPr>
        <a:xfrm>
          <a:off x="0" y="2214591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3E2231-6B29-4F6D-8F8B-FFFB3BFE8FBE}">
      <dsp:nvSpPr>
        <dsp:cNvPr id="0" name=""/>
        <dsp:cNvSpPr/>
      </dsp:nvSpPr>
      <dsp:spPr>
        <a:xfrm>
          <a:off x="0" y="2214591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A significant difference in charges based on people with a habit of smoking was observed</a:t>
          </a:r>
          <a:endParaRPr lang="en-US" sz="2200" kern="1200"/>
        </a:p>
      </dsp:txBody>
      <dsp:txXfrm>
        <a:off x="0" y="2214591"/>
        <a:ext cx="6900512" cy="1106957"/>
      </dsp:txXfrm>
    </dsp:sp>
    <dsp:sp modelId="{B98E317F-71AA-4C95-8F49-176B7BC3CFF9}">
      <dsp:nvSpPr>
        <dsp:cNvPr id="0" name=""/>
        <dsp:cNvSpPr/>
      </dsp:nvSpPr>
      <dsp:spPr>
        <a:xfrm>
          <a:off x="0" y="3321549"/>
          <a:ext cx="690051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64B3DF-8F33-42F4-886F-DBC0AA8404A0}">
      <dsp:nvSpPr>
        <dsp:cNvPr id="0" name=""/>
        <dsp:cNvSpPr/>
      </dsp:nvSpPr>
      <dsp:spPr>
        <a:xfrm>
          <a:off x="0" y="3321549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Followed by BMI</a:t>
          </a:r>
          <a:endParaRPr lang="en-US" sz="2200" kern="1200"/>
        </a:p>
      </dsp:txBody>
      <dsp:txXfrm>
        <a:off x="0" y="3321549"/>
        <a:ext cx="6900512" cy="1106957"/>
      </dsp:txXfrm>
    </dsp:sp>
    <dsp:sp modelId="{41382745-B60F-4D6F-BE8E-8B2021CC4F70}">
      <dsp:nvSpPr>
        <dsp:cNvPr id="0" name=""/>
        <dsp:cNvSpPr/>
      </dsp:nvSpPr>
      <dsp:spPr>
        <a:xfrm>
          <a:off x="0" y="4428507"/>
          <a:ext cx="6900512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657C6A-3602-492F-879A-7F62FC32BA6D}">
      <dsp:nvSpPr>
        <dsp:cNvPr id="0" name=""/>
        <dsp:cNvSpPr/>
      </dsp:nvSpPr>
      <dsp:spPr>
        <a:xfrm>
          <a:off x="0" y="4428507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Also, Age</a:t>
          </a:r>
          <a:endParaRPr lang="en-US" sz="2200" kern="1200"/>
        </a:p>
      </dsp:txBody>
      <dsp:txXfrm>
        <a:off x="0" y="4428507"/>
        <a:ext cx="6900512" cy="11069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98A5C-66B1-0B58-4CD1-B34FBDD195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DC9702-1814-6AC7-6596-8B458488AE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3906A6-2E13-E6DB-06D6-89558EC69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4DE6E-709A-9248-AA86-8445331E9AE2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47671-3DD4-FB1B-79F8-F04E45D75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54F0E-E6FB-F16B-2249-48776EF64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319D4-0017-894F-874B-80B9951A3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297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84749-6B2E-9B4C-FA97-6F2A28AA4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98086F-50D6-E0FB-0C02-1E92E3D8A7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D55E9-16FB-33C5-3A44-A8A5061FA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4DE6E-709A-9248-AA86-8445331E9AE2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49AB6-CD19-F230-7EBE-448D774F8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E0225-286F-C506-9F4D-AF3B8AFA7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319D4-0017-894F-874B-80B9951A3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773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F64DE1-45EE-BAA2-E5E3-D5BBCD9C23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D7D596-5F45-89E9-44EE-F4B82C6055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5D020B-DF8F-F394-2E49-3307E0B4C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4DE6E-709A-9248-AA86-8445331E9AE2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8C2AB-7131-4F50-B46F-4654C6310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BE5FB-019E-9B1C-D909-12C95B4E4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319D4-0017-894F-874B-80B9951A3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267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8E828-C08F-B675-DA1A-C623B9741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BA76E-8340-9F37-99F4-C7D2D144F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988B21-9CC1-9E43-3A85-8A6625007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4DE6E-709A-9248-AA86-8445331E9AE2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EC57F-9048-B928-65AE-FE241E19E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075F7-E890-2A97-5163-301215903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319D4-0017-894F-874B-80B9951A3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420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633E4-39D5-EE03-317B-1066D644D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0347F0-63F3-DD0D-E060-CE32E4C3D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997F6-9177-0F70-A56A-3B184EF3C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4DE6E-709A-9248-AA86-8445331E9AE2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6E7F4-5FC2-0E08-57C6-D95E9050C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DF310-6ED8-2463-F479-BD9014E77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319D4-0017-894F-874B-80B9951A3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904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D5155-F704-0DD9-D8E0-DF7E91529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72FED-115F-28A9-3F65-3E0347BC75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E8ACCE-3A86-17FA-F4CF-A5970C6E80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7C2F15-63EE-87A0-53CD-6DE52EB4E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4DE6E-709A-9248-AA86-8445331E9AE2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A8E062-2858-AECB-DCCA-8AE217FE3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FFBC1A-925E-BC4C-9709-A488DA815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319D4-0017-894F-874B-80B9951A3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435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BEEC2-ABEF-641B-7EE9-76E3F7A2B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D4D690-7DCA-C821-F5CF-64B1750675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7D8B66-53EA-4896-D914-99655417FF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5524F6-0F1E-B3CF-E39A-B0B6CFB2A2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CB9F45-07C3-AC62-2E37-47957889B5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EDAE56-2D40-ED22-6236-EA50C7E24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4DE6E-709A-9248-AA86-8445331E9AE2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9D1366-D626-135F-6542-410FF4378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0F2918-3D0C-0194-B35E-0B7BF3F0A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319D4-0017-894F-874B-80B9951A3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69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2D7FB-190E-ACE3-BA4C-2934E277D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55AB0E-1944-2E21-7D1B-EA8DB20CE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4DE6E-709A-9248-AA86-8445331E9AE2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F5AA63-58A1-4DC4-B1CD-C576FBCD6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0A8C5F-BFB7-63D3-E8EE-118B4E242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319D4-0017-894F-874B-80B9951A3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979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6F1F38-B889-767B-15F0-BE8B09A99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4DE6E-709A-9248-AA86-8445331E9AE2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E374D0-67B5-18CF-8C96-0F704F5BE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64FD36-260D-DB83-9F52-22EF7B101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319D4-0017-894F-874B-80B9951A3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807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52545-4484-A1FA-47B2-159032E10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30C24-3061-B92C-129C-923CBD731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A9B371-053C-D291-1D8F-C21FCD2507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6F1B65-E459-788F-341E-92ED31B6F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4DE6E-709A-9248-AA86-8445331E9AE2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57742E-76F2-61E0-8458-F3D207769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654F98-4BD8-59B8-6D3C-EEFCFB204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319D4-0017-894F-874B-80B9951A3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660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15EDB-37AA-92BF-FFC4-3FAA099A6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79B4F2-B087-0962-C06D-50B751B479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5B90D9-3C96-D473-06B1-E1F121EED5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BF4F02-B46B-3707-7410-A16700020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4DE6E-709A-9248-AA86-8445331E9AE2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8803A4-0B98-6A7B-A26C-4DFA25D6A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CB38E0-361D-FCE2-A7FC-372F3917E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319D4-0017-894F-874B-80B9951A3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475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4DAA44-FCE8-C885-9BCC-6EE181655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841D4F-481E-F4B5-D21B-134B3C8DBA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EDA13-6A1F-C76E-DFA9-9B11EC337E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4DE6E-709A-9248-AA86-8445331E9AE2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36AF2-EEA8-C875-48C4-18E074B8AC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3578B-1D05-768E-5B89-92F68FDC48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319D4-0017-894F-874B-80B9951A3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908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80EB9-E5A2-257D-0A56-6489CD6B83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27233B-9ABC-005E-7E5A-454F0F810E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Predicting Insurance Premium for a selected dataset</a:t>
            </a:r>
          </a:p>
        </p:txBody>
      </p:sp>
    </p:spTree>
    <p:extLst>
      <p:ext uri="{BB962C8B-B14F-4D97-AF65-F5344CB8AC3E}">
        <p14:creationId xmlns:p14="http://schemas.microsoft.com/office/powerpoint/2010/main" val="2715925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BF603-E869-D32D-277F-E295E703C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Plot – BMI vs. Charges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C341C9-C0D8-A642-A04C-9058B3DB1B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3637" y="2290455"/>
            <a:ext cx="8824725" cy="3421677"/>
          </a:xfrm>
        </p:spPr>
      </p:pic>
    </p:spTree>
    <p:extLst>
      <p:ext uri="{BB962C8B-B14F-4D97-AF65-F5344CB8AC3E}">
        <p14:creationId xmlns:p14="http://schemas.microsoft.com/office/powerpoint/2010/main" val="4039243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68A9D0-18B4-FBFA-7033-411A21F9B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en-US" sz="4100"/>
              <a:t>Methodologies used</a:t>
            </a:r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06899-BA9B-1966-99EE-EF302CDD9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anchor="ctr">
            <a:normAutofit/>
          </a:bodyPr>
          <a:lstStyle/>
          <a:p>
            <a:r>
              <a:rPr lang="en-US" sz="2200"/>
              <a:t>Multiple Linear Regression</a:t>
            </a:r>
          </a:p>
          <a:p>
            <a:r>
              <a:rPr lang="en-US" sz="2200"/>
              <a:t>Decision Tree Regression</a:t>
            </a:r>
          </a:p>
          <a:p>
            <a:r>
              <a:rPr lang="en-US" sz="2200"/>
              <a:t>Random Forest Regression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5FEDD3-A12B-9FC9-E268-F7B081FC8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36" y="3005518"/>
            <a:ext cx="10917936" cy="2530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572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21FD2F-9AF7-F551-4CC8-06DDEAF8C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Differences in charges</a:t>
            </a:r>
          </a:p>
        </p:txBody>
      </p:sp>
      <p:cxnSp>
        <p:nvCxnSpPr>
          <p:cNvPr id="19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D44DD1C4-D43C-1886-D32A-3360A492B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567" y="3251627"/>
            <a:ext cx="5455917" cy="2348019"/>
          </a:xfrm>
          <a:prstGeom prst="rect">
            <a:avLst/>
          </a:prstGeom>
        </p:spPr>
      </p:pic>
      <p:cxnSp>
        <p:nvCxnSpPr>
          <p:cNvPr id="20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16F273-2723-2EFD-B31D-95C56A993B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45073" y="3262524"/>
            <a:ext cx="5455917" cy="23262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06D16B4-38B0-DCCF-8C7A-5117E95BF06B}"/>
              </a:ext>
            </a:extLst>
          </p:cNvPr>
          <p:cNvSpPr txBox="1"/>
          <p:nvPr/>
        </p:nvSpPr>
        <p:spPr>
          <a:xfrm>
            <a:off x="1386348" y="2596836"/>
            <a:ext cx="1116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If_smoker</a:t>
            </a:r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BB00B3-3F3B-A010-8A0C-36F8D3C89FA5}"/>
              </a:ext>
            </a:extLst>
          </p:cNvPr>
          <p:cNvSpPr txBox="1"/>
          <p:nvPr/>
        </p:nvSpPr>
        <p:spPr>
          <a:xfrm>
            <a:off x="8613033" y="2564570"/>
            <a:ext cx="1552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If_non</a:t>
            </a:r>
            <a:r>
              <a:rPr lang="en-US" dirty="0"/>
              <a:t>-smoker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0940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BC9DB8-5F8D-D6B5-21E4-D7B4EAAEC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/>
              <a:t>Conclusion</a:t>
            </a:r>
            <a:endParaRPr lang="en-GB" sz="540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A98B634-5AA6-5E86-77F9-0BA49EE924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799852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93794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C38361A-F4D0-A89F-6B3C-A35AF9599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F7B25-0067-54F7-4C31-691455357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r>
              <a:rPr lang="en-GB" sz="1800" b="0" i="0" dirty="0">
                <a:solidFill>
                  <a:schemeClr val="tx2"/>
                </a:solidFill>
                <a:effectLst/>
                <a:latin typeface="Inter"/>
              </a:rPr>
              <a:t>The purposes of this exercise to investigate different features to observe their relationship, and plot a multiple linear regression based on several features of individual such as age, physical/family condition and location against their existing medical expense to be used for predicting future medical expenses of individuals that help medical insurance to make decision on charging the premium.</a:t>
            </a:r>
            <a:endParaRPr lang="en-US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3050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6C3793-F423-9753-EBE6-EF122E056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The Dataset</a:t>
            </a:r>
            <a:endParaRPr lang="en-GB" sz="3600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F4627-A818-B4B8-09D7-98D707C58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r>
              <a:rPr lang="en-GB" sz="1800" b="0" i="0">
                <a:solidFill>
                  <a:schemeClr val="tx2"/>
                </a:solidFill>
                <a:effectLst/>
                <a:latin typeface="Inter"/>
              </a:rPr>
              <a:t>The insurance.csv dataset contains 1338 observations (rows) and 7 features (columns). The dataset contains 4 numerical features (age, bmi, children and expenses) and 3 nominal features (sex, smoker and region) that were converted into factors with numerical value designated for each level.</a:t>
            </a:r>
            <a:endParaRPr lang="en-GB" sz="18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057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DD487A-697E-D4CC-0BF4-03DAC1B29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Preview of the dataset used:</a:t>
            </a:r>
          </a:p>
        </p:txBody>
      </p:sp>
      <p:pic>
        <p:nvPicPr>
          <p:cNvPr id="4" name="Content Placeholder 3" descr="Table&#10;&#10;Description automatically generated">
            <a:extLst>
              <a:ext uri="{FF2B5EF4-FFF2-40B4-BE49-F238E27FC236}">
                <a16:creationId xmlns:a16="http://schemas.microsoft.com/office/drawing/2014/main" id="{D35E2A60-E04A-240E-B386-06A742D08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316" y="2105599"/>
            <a:ext cx="6780700" cy="2644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274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6731761-1A09-5061-B073-37D02D34A2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187450"/>
            <a:ext cx="3630613" cy="44799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A32B1A2-0B57-7165-3FCA-0D0703BA10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4775" y="1187450"/>
            <a:ext cx="3630613" cy="44799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EBB1E6-370B-8F8E-140D-C10262AA5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7400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>
                <a:solidFill>
                  <a:srgbClr val="FFFFFF"/>
                </a:solidFill>
              </a:rPr>
              <a:t>Distribution of the dataset</a:t>
            </a:r>
          </a:p>
        </p:txBody>
      </p:sp>
    </p:spTree>
    <p:extLst>
      <p:ext uri="{BB962C8B-B14F-4D97-AF65-F5344CB8AC3E}">
        <p14:creationId xmlns:p14="http://schemas.microsoft.com/office/powerpoint/2010/main" val="2808102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2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E7DB75-6D75-3381-398B-64ED77C95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4200"/>
              <a:t>Data Preprocessing</a:t>
            </a:r>
          </a:p>
        </p:txBody>
      </p:sp>
      <p:sp>
        <p:nvSpPr>
          <p:cNvPr id="35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340E5D5-9DB7-A10C-553E-065017F24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dirty="0"/>
              <a:t>Transposed the region columns</a:t>
            </a:r>
          </a:p>
          <a:p>
            <a:r>
              <a:rPr lang="en-US" sz="2200" dirty="0"/>
              <a:t>Converting columns such as “Sex”, “Smoker” into binary values -&gt; </a:t>
            </a:r>
          </a:p>
          <a:p>
            <a:r>
              <a:rPr lang="en-US" sz="2000" dirty="0"/>
              <a:t>“if-female”</a:t>
            </a:r>
          </a:p>
          <a:p>
            <a:r>
              <a:rPr lang="en-US" dirty="0"/>
              <a:t>“</a:t>
            </a:r>
            <a:r>
              <a:rPr lang="en-US" sz="2000" dirty="0" err="1"/>
              <a:t>if_smoker</a:t>
            </a:r>
            <a:r>
              <a:rPr lang="en-US" sz="2000" dirty="0"/>
              <a:t>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3FD5F4-A47F-26D0-16D8-84A7D2547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599514"/>
            <a:ext cx="6903720" cy="3658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632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C2B220-2D98-3A0D-B2E9-01A6F30D6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Dataset attained after Pre-Processing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F5D82636-2914-5952-3C5D-B5CE6F517B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2366938"/>
            <a:ext cx="10905066" cy="3010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853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69CB65-A640-F214-68A6-CFE08C9E0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Correlation between different features</a:t>
            </a:r>
          </a:p>
        </p:txBody>
      </p:sp>
      <p:sp>
        <p:nvSpPr>
          <p:cNvPr id="33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A85E1506-12D6-EBD7-1413-09854983AB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34966" y="640080"/>
            <a:ext cx="5453276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091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42609-85E3-836C-4ED3-4247702A9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Plot – Age vs. Charges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B7D278-0A0A-9805-C11C-63ED106A60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0775" y="2122801"/>
            <a:ext cx="8870449" cy="3756986"/>
          </a:xfrm>
        </p:spPr>
      </p:pic>
    </p:spTree>
    <p:extLst>
      <p:ext uri="{BB962C8B-B14F-4D97-AF65-F5344CB8AC3E}">
        <p14:creationId xmlns:p14="http://schemas.microsoft.com/office/powerpoint/2010/main" val="5659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277</Words>
  <Application>Microsoft Office PowerPoint</Application>
  <PresentationFormat>Widescreen</PresentationFormat>
  <Paragraphs>30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Inter</vt:lpstr>
      <vt:lpstr>Office Theme</vt:lpstr>
      <vt:lpstr>Machine Learning</vt:lpstr>
      <vt:lpstr>Problem Statement</vt:lpstr>
      <vt:lpstr>The Dataset</vt:lpstr>
      <vt:lpstr>Preview of the dataset used:</vt:lpstr>
      <vt:lpstr>Distribution of the dataset</vt:lpstr>
      <vt:lpstr>Data Preprocessing</vt:lpstr>
      <vt:lpstr>Dataset attained after Pre-Processing</vt:lpstr>
      <vt:lpstr>Correlation between different features</vt:lpstr>
      <vt:lpstr>Regression Plot – Age vs. Charges</vt:lpstr>
      <vt:lpstr>Regression Plot – BMI vs. Charges</vt:lpstr>
      <vt:lpstr>Methodologies used</vt:lpstr>
      <vt:lpstr>Differences in charges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KAUSHIK KRISHNA MOHAN</dc:creator>
  <cp:lastModifiedBy>Mudassir Tanvir</cp:lastModifiedBy>
  <cp:revision>37</cp:revision>
  <dcterms:created xsi:type="dcterms:W3CDTF">2022-05-30T08:40:08Z</dcterms:created>
  <dcterms:modified xsi:type="dcterms:W3CDTF">2022-06-01T18:38:44Z</dcterms:modified>
</cp:coreProperties>
</file>